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134" r:id="rId1"/>
  </p:sldMasterIdLst>
  <p:notesMasterIdLst>
    <p:notesMasterId r:id="rId25"/>
  </p:notesMasterIdLst>
  <p:handoutMasterIdLst>
    <p:handoutMasterId r:id="rId26"/>
  </p:handoutMasterIdLst>
  <p:sldIdLst>
    <p:sldId id="343" r:id="rId2"/>
    <p:sldId id="258" r:id="rId3"/>
    <p:sldId id="259" r:id="rId4"/>
    <p:sldId id="260" r:id="rId5"/>
    <p:sldId id="270" r:id="rId6"/>
    <p:sldId id="271" r:id="rId7"/>
    <p:sldId id="272" r:id="rId8"/>
    <p:sldId id="273" r:id="rId9"/>
    <p:sldId id="326" r:id="rId10"/>
    <p:sldId id="275" r:id="rId11"/>
    <p:sldId id="276" r:id="rId12"/>
    <p:sldId id="277" r:id="rId13"/>
    <p:sldId id="278" r:id="rId14"/>
    <p:sldId id="263" r:id="rId15"/>
    <p:sldId id="266" r:id="rId16"/>
    <p:sldId id="321" r:id="rId17"/>
    <p:sldId id="323" r:id="rId18"/>
    <p:sldId id="349" r:id="rId19"/>
    <p:sldId id="324" r:id="rId20"/>
    <p:sldId id="340" r:id="rId21"/>
    <p:sldId id="347" r:id="rId22"/>
    <p:sldId id="348" r:id="rId23"/>
    <p:sldId id="274" r:id="rId24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FFA3"/>
    <a:srgbClr val="A2C1FE"/>
    <a:srgbClr val="FCFEB9"/>
    <a:srgbClr val="CECECE"/>
    <a:srgbClr val="C1CEFF"/>
    <a:srgbClr val="D1D3CA"/>
    <a:srgbClr val="F95AB7"/>
    <a:srgbClr val="BAE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9" autoAdjust="0"/>
    <p:restoredTop sz="94139" autoAdjust="0"/>
  </p:normalViewPr>
  <p:slideViewPr>
    <p:cSldViewPr snapToGrid="0">
      <p:cViewPr varScale="1">
        <p:scale>
          <a:sx n="105" d="100"/>
          <a:sy n="105" d="100"/>
        </p:scale>
        <p:origin x="108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414"/>
    </p:cViewPr>
  </p:sorterViewPr>
  <p:notesViewPr>
    <p:cSldViewPr snapToGrid="0">
      <p:cViewPr varScale="1">
        <p:scale>
          <a:sx n="51" d="100"/>
          <a:sy n="51" d="100"/>
        </p:scale>
        <p:origin x="2976" y="126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openxmlformats.org/officeDocument/2006/relationships/handoutMaster" Target="handoutMasters/handoutMaster1.xml" Id="rId26" /><Relationship Type="http://schemas.openxmlformats.org/officeDocument/2006/relationships/slide" Target="slides/slide2.xml" Id="rId3" /><Relationship Type="http://schemas.openxmlformats.org/officeDocument/2006/relationships/slide" Target="slides/slide20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openxmlformats.org/officeDocument/2006/relationships/notesMaster" Target="notesMasters/notesMaster1.xml" Id="rId25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slide" Target="slides/slide19.xml" Id="rId20" /><Relationship Type="http://schemas.openxmlformats.org/officeDocument/2006/relationships/theme" Target="theme/theme1.xml" Id="rId29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23.xml" Id="rId24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slide" Target="slides/slide22.xml" Id="rId23" /><Relationship Type="http://schemas.openxmlformats.org/officeDocument/2006/relationships/viewProps" Target="viewProps.xml" Id="rId28" /><Relationship Type="http://schemas.openxmlformats.org/officeDocument/2006/relationships/slide" Target="slides/slide9.xml" Id="rId10" /><Relationship Type="http://schemas.openxmlformats.org/officeDocument/2006/relationships/slide" Target="slides/slide18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slide" Target="slides/slide21.xml" Id="rId22" /><Relationship Type="http://schemas.openxmlformats.org/officeDocument/2006/relationships/presProps" Target="presProps.xml" Id="rId27" /><Relationship Type="http://schemas.openxmlformats.org/officeDocument/2006/relationships/tableStyles" Target="tableStyles.xml" Id="rId30" 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421DBF-E95D-49A8-A01B-C9C071E51D8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DB4F04A-00AF-4DC4-BEA2-36880F6AE00C}">
      <dgm:prSet/>
      <dgm:spPr/>
      <dgm:t>
        <a:bodyPr/>
        <a:lstStyle/>
        <a:p>
          <a:r>
            <a:rPr lang="en-US"/>
            <a:t>Beginning of every class to review &amp; discuss the material/content of the previous week</a:t>
          </a:r>
        </a:p>
      </dgm:t>
    </dgm:pt>
    <dgm:pt modelId="{379A6815-3EDF-4A28-9C0D-177C59F03861}" type="parTrans" cxnId="{FBB621D0-3453-4852-A9F9-36ADBAF96A2A}">
      <dgm:prSet/>
      <dgm:spPr/>
      <dgm:t>
        <a:bodyPr/>
        <a:lstStyle/>
        <a:p>
          <a:endParaRPr lang="en-US"/>
        </a:p>
      </dgm:t>
    </dgm:pt>
    <dgm:pt modelId="{B08793AE-1228-4DBA-B4BA-296D464A131E}" type="sibTrans" cxnId="{FBB621D0-3453-4852-A9F9-36ADBAF96A2A}">
      <dgm:prSet/>
      <dgm:spPr/>
      <dgm:t>
        <a:bodyPr/>
        <a:lstStyle/>
        <a:p>
          <a:endParaRPr lang="en-US"/>
        </a:p>
      </dgm:t>
    </dgm:pt>
    <dgm:pt modelId="{3B48CE12-C9FA-439D-B770-CC204DCAAD05}">
      <dgm:prSet/>
      <dgm:spPr/>
      <dgm:t>
        <a:bodyPr/>
        <a:lstStyle/>
        <a:p>
          <a:r>
            <a:rPr lang="en-US"/>
            <a:t>Seek clarity on assignment requirements</a:t>
          </a:r>
        </a:p>
      </dgm:t>
    </dgm:pt>
    <dgm:pt modelId="{F4F243E6-E8CE-4630-8A3A-F3D3B95EA27A}" type="parTrans" cxnId="{F492D2F9-B1AC-458D-A35C-B37C6B7442F2}">
      <dgm:prSet/>
      <dgm:spPr/>
      <dgm:t>
        <a:bodyPr/>
        <a:lstStyle/>
        <a:p>
          <a:endParaRPr lang="en-US"/>
        </a:p>
      </dgm:t>
    </dgm:pt>
    <dgm:pt modelId="{E1FB1467-D3A3-4257-84E1-17BBC0908100}" type="sibTrans" cxnId="{F492D2F9-B1AC-458D-A35C-B37C6B7442F2}">
      <dgm:prSet/>
      <dgm:spPr/>
      <dgm:t>
        <a:bodyPr/>
        <a:lstStyle/>
        <a:p>
          <a:endParaRPr lang="en-US"/>
        </a:p>
      </dgm:t>
    </dgm:pt>
    <dgm:pt modelId="{07718DEF-9EB7-42C3-9223-CC8EA0D140C8}">
      <dgm:prSet/>
      <dgm:spPr/>
      <dgm:t>
        <a:bodyPr/>
        <a:lstStyle/>
        <a:p>
          <a:r>
            <a:rPr lang="en-US"/>
            <a:t>Refresh Java skills</a:t>
          </a:r>
        </a:p>
      </dgm:t>
    </dgm:pt>
    <dgm:pt modelId="{1D997058-3ADF-4F64-BD03-DB5E53DB6AE2}" type="parTrans" cxnId="{6BD23566-D76A-4109-A37B-C18167ECDE1E}">
      <dgm:prSet/>
      <dgm:spPr/>
      <dgm:t>
        <a:bodyPr/>
        <a:lstStyle/>
        <a:p>
          <a:endParaRPr lang="en-US"/>
        </a:p>
      </dgm:t>
    </dgm:pt>
    <dgm:pt modelId="{407EC560-3BD7-4AB3-9826-F0A3B1003F73}" type="sibTrans" cxnId="{6BD23566-D76A-4109-A37B-C18167ECDE1E}">
      <dgm:prSet/>
      <dgm:spPr/>
      <dgm:t>
        <a:bodyPr/>
        <a:lstStyle/>
        <a:p>
          <a:endParaRPr lang="en-US"/>
        </a:p>
      </dgm:t>
    </dgm:pt>
    <dgm:pt modelId="{BE8F6805-4F7C-4BC0-9F5A-C6C47DC19DEC}">
      <dgm:prSet/>
      <dgm:spPr/>
      <dgm:t>
        <a:bodyPr/>
        <a:lstStyle/>
        <a:p>
          <a:r>
            <a:rPr lang="en-US"/>
            <a:t>Independence in coding and debugging</a:t>
          </a:r>
        </a:p>
      </dgm:t>
    </dgm:pt>
    <dgm:pt modelId="{6FCEA475-8638-4D5C-AC39-1E60B0C50EA1}" type="parTrans" cxnId="{D46EF20B-2D7C-4C7E-A0F8-451BE73268F0}">
      <dgm:prSet/>
      <dgm:spPr/>
      <dgm:t>
        <a:bodyPr/>
        <a:lstStyle/>
        <a:p>
          <a:endParaRPr lang="en-US"/>
        </a:p>
      </dgm:t>
    </dgm:pt>
    <dgm:pt modelId="{E0FDFABC-CCA8-45D4-AC7B-C4625434E10F}" type="sibTrans" cxnId="{D46EF20B-2D7C-4C7E-A0F8-451BE73268F0}">
      <dgm:prSet/>
      <dgm:spPr/>
      <dgm:t>
        <a:bodyPr/>
        <a:lstStyle/>
        <a:p>
          <a:endParaRPr lang="en-US"/>
        </a:p>
      </dgm:t>
    </dgm:pt>
    <dgm:pt modelId="{103F6CC6-92F7-415C-80F8-8B0C76862661}" type="pres">
      <dgm:prSet presAssocID="{9B421DBF-E95D-49A8-A01B-C9C071E51D8A}" presName="root" presStyleCnt="0">
        <dgm:presLayoutVars>
          <dgm:dir/>
          <dgm:resizeHandles val="exact"/>
        </dgm:presLayoutVars>
      </dgm:prSet>
      <dgm:spPr/>
    </dgm:pt>
    <dgm:pt modelId="{000F619D-371E-439F-BF35-FB75EBF9C6E0}" type="pres">
      <dgm:prSet presAssocID="{9DB4F04A-00AF-4DC4-BEA2-36880F6AE00C}" presName="compNode" presStyleCnt="0"/>
      <dgm:spPr/>
    </dgm:pt>
    <dgm:pt modelId="{22AC437B-C35E-4E9D-9BEF-FEC302970F79}" type="pres">
      <dgm:prSet presAssocID="{9DB4F04A-00AF-4DC4-BEA2-36880F6AE00C}" presName="bgRect" presStyleLbl="bgShp" presStyleIdx="0" presStyleCnt="4"/>
      <dgm:spPr/>
    </dgm:pt>
    <dgm:pt modelId="{CB520958-2044-41D1-8A8D-80EF198142E3}" type="pres">
      <dgm:prSet presAssocID="{9DB4F04A-00AF-4DC4-BEA2-36880F6AE00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E0D6B55-39BE-46B6-86D1-B753C09A4A4F}" type="pres">
      <dgm:prSet presAssocID="{9DB4F04A-00AF-4DC4-BEA2-36880F6AE00C}" presName="spaceRect" presStyleCnt="0"/>
      <dgm:spPr/>
    </dgm:pt>
    <dgm:pt modelId="{95BF3591-FFD9-4808-880E-35D2F3716008}" type="pres">
      <dgm:prSet presAssocID="{9DB4F04A-00AF-4DC4-BEA2-36880F6AE00C}" presName="parTx" presStyleLbl="revTx" presStyleIdx="0" presStyleCnt="4">
        <dgm:presLayoutVars>
          <dgm:chMax val="0"/>
          <dgm:chPref val="0"/>
        </dgm:presLayoutVars>
      </dgm:prSet>
      <dgm:spPr/>
    </dgm:pt>
    <dgm:pt modelId="{F78B4C60-9F38-452C-A941-795AAE9FA0C3}" type="pres">
      <dgm:prSet presAssocID="{B08793AE-1228-4DBA-B4BA-296D464A131E}" presName="sibTrans" presStyleCnt="0"/>
      <dgm:spPr/>
    </dgm:pt>
    <dgm:pt modelId="{9088CE8C-6D35-402D-8F53-C6BEB75D8D11}" type="pres">
      <dgm:prSet presAssocID="{3B48CE12-C9FA-439D-B770-CC204DCAAD05}" presName="compNode" presStyleCnt="0"/>
      <dgm:spPr/>
    </dgm:pt>
    <dgm:pt modelId="{33988626-FC29-44DB-8E7E-CF99F1096900}" type="pres">
      <dgm:prSet presAssocID="{3B48CE12-C9FA-439D-B770-CC204DCAAD05}" presName="bgRect" presStyleLbl="bgShp" presStyleIdx="1" presStyleCnt="4"/>
      <dgm:spPr/>
    </dgm:pt>
    <dgm:pt modelId="{5258C3B2-68FB-4F2C-93FF-F8D89B4FFBF9}" type="pres">
      <dgm:prSet presAssocID="{3B48CE12-C9FA-439D-B770-CC204DCAAD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8E90CDF-39DD-49DD-B9E5-130E299F91B6}" type="pres">
      <dgm:prSet presAssocID="{3B48CE12-C9FA-439D-B770-CC204DCAAD05}" presName="spaceRect" presStyleCnt="0"/>
      <dgm:spPr/>
    </dgm:pt>
    <dgm:pt modelId="{4B36FC87-CC9F-4405-B5D8-36E4BAE8180F}" type="pres">
      <dgm:prSet presAssocID="{3B48CE12-C9FA-439D-B770-CC204DCAAD05}" presName="parTx" presStyleLbl="revTx" presStyleIdx="1" presStyleCnt="4">
        <dgm:presLayoutVars>
          <dgm:chMax val="0"/>
          <dgm:chPref val="0"/>
        </dgm:presLayoutVars>
      </dgm:prSet>
      <dgm:spPr/>
    </dgm:pt>
    <dgm:pt modelId="{B006C946-B6BE-4ECC-8D41-6C5F893F2214}" type="pres">
      <dgm:prSet presAssocID="{E1FB1467-D3A3-4257-84E1-17BBC0908100}" presName="sibTrans" presStyleCnt="0"/>
      <dgm:spPr/>
    </dgm:pt>
    <dgm:pt modelId="{4308CD6F-1495-4B8B-AAF0-354BAB5BC6BB}" type="pres">
      <dgm:prSet presAssocID="{07718DEF-9EB7-42C3-9223-CC8EA0D140C8}" presName="compNode" presStyleCnt="0"/>
      <dgm:spPr/>
    </dgm:pt>
    <dgm:pt modelId="{85999C9F-AC87-4226-8608-52364CC3E6CA}" type="pres">
      <dgm:prSet presAssocID="{07718DEF-9EB7-42C3-9223-CC8EA0D140C8}" presName="bgRect" presStyleLbl="bgShp" presStyleIdx="2" presStyleCnt="4"/>
      <dgm:spPr/>
    </dgm:pt>
    <dgm:pt modelId="{1507D2AF-FFFA-4CC6-A96B-7EC9482A480A}" type="pres">
      <dgm:prSet presAssocID="{07718DEF-9EB7-42C3-9223-CC8EA0D140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2EF11E94-CF18-46B5-A617-FF1ABB803256}" type="pres">
      <dgm:prSet presAssocID="{07718DEF-9EB7-42C3-9223-CC8EA0D140C8}" presName="spaceRect" presStyleCnt="0"/>
      <dgm:spPr/>
    </dgm:pt>
    <dgm:pt modelId="{04D65C90-EDEE-4EC5-88E0-16D480B8B7A7}" type="pres">
      <dgm:prSet presAssocID="{07718DEF-9EB7-42C3-9223-CC8EA0D140C8}" presName="parTx" presStyleLbl="revTx" presStyleIdx="2" presStyleCnt="4">
        <dgm:presLayoutVars>
          <dgm:chMax val="0"/>
          <dgm:chPref val="0"/>
        </dgm:presLayoutVars>
      </dgm:prSet>
      <dgm:spPr/>
    </dgm:pt>
    <dgm:pt modelId="{7A0F14A3-B921-4923-966E-5D3D370E675F}" type="pres">
      <dgm:prSet presAssocID="{407EC560-3BD7-4AB3-9826-F0A3B1003F73}" presName="sibTrans" presStyleCnt="0"/>
      <dgm:spPr/>
    </dgm:pt>
    <dgm:pt modelId="{0BA04429-D412-4EBB-834E-A53661C7DE01}" type="pres">
      <dgm:prSet presAssocID="{BE8F6805-4F7C-4BC0-9F5A-C6C47DC19DEC}" presName="compNode" presStyleCnt="0"/>
      <dgm:spPr/>
    </dgm:pt>
    <dgm:pt modelId="{082E73F7-4B8A-4197-87D2-1287BE699CF9}" type="pres">
      <dgm:prSet presAssocID="{BE8F6805-4F7C-4BC0-9F5A-C6C47DC19DEC}" presName="bgRect" presStyleLbl="bgShp" presStyleIdx="3" presStyleCnt="4"/>
      <dgm:spPr/>
    </dgm:pt>
    <dgm:pt modelId="{E600F973-CC22-43E7-B82A-0DCF7A22C949}" type="pres">
      <dgm:prSet presAssocID="{BE8F6805-4F7C-4BC0-9F5A-C6C47DC19DE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FE893F0-7EB6-4249-ABD2-FC5A1E60C95E}" type="pres">
      <dgm:prSet presAssocID="{BE8F6805-4F7C-4BC0-9F5A-C6C47DC19DEC}" presName="spaceRect" presStyleCnt="0"/>
      <dgm:spPr/>
    </dgm:pt>
    <dgm:pt modelId="{CFB600FA-24E6-45E6-A230-C91964F0796C}" type="pres">
      <dgm:prSet presAssocID="{BE8F6805-4F7C-4BC0-9F5A-C6C47DC19DE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46EF20B-2D7C-4C7E-A0F8-451BE73268F0}" srcId="{9B421DBF-E95D-49A8-A01B-C9C071E51D8A}" destId="{BE8F6805-4F7C-4BC0-9F5A-C6C47DC19DEC}" srcOrd="3" destOrd="0" parTransId="{6FCEA475-8638-4D5C-AC39-1E60B0C50EA1}" sibTransId="{E0FDFABC-CCA8-45D4-AC7B-C4625434E10F}"/>
    <dgm:cxn modelId="{1BA4B327-4F65-4F88-B6D3-F1998DCF42C5}" type="presOf" srcId="{07718DEF-9EB7-42C3-9223-CC8EA0D140C8}" destId="{04D65C90-EDEE-4EC5-88E0-16D480B8B7A7}" srcOrd="0" destOrd="0" presId="urn:microsoft.com/office/officeart/2018/2/layout/IconVerticalSolidList"/>
    <dgm:cxn modelId="{6BD23566-D76A-4109-A37B-C18167ECDE1E}" srcId="{9B421DBF-E95D-49A8-A01B-C9C071E51D8A}" destId="{07718DEF-9EB7-42C3-9223-CC8EA0D140C8}" srcOrd="2" destOrd="0" parTransId="{1D997058-3ADF-4F64-BD03-DB5E53DB6AE2}" sibTransId="{407EC560-3BD7-4AB3-9826-F0A3B1003F73}"/>
    <dgm:cxn modelId="{73574E74-0D50-4B42-BBE9-238299EF56BB}" type="presOf" srcId="{3B48CE12-C9FA-439D-B770-CC204DCAAD05}" destId="{4B36FC87-CC9F-4405-B5D8-36E4BAE8180F}" srcOrd="0" destOrd="0" presId="urn:microsoft.com/office/officeart/2018/2/layout/IconVerticalSolidList"/>
    <dgm:cxn modelId="{B78897C0-F006-4CF7-9B58-BD0FC5742C5B}" type="presOf" srcId="{9DB4F04A-00AF-4DC4-BEA2-36880F6AE00C}" destId="{95BF3591-FFD9-4808-880E-35D2F3716008}" srcOrd="0" destOrd="0" presId="urn:microsoft.com/office/officeart/2018/2/layout/IconVerticalSolidList"/>
    <dgm:cxn modelId="{8819BAC0-42C8-4627-8A14-D71B91044C4F}" type="presOf" srcId="{BE8F6805-4F7C-4BC0-9F5A-C6C47DC19DEC}" destId="{CFB600FA-24E6-45E6-A230-C91964F0796C}" srcOrd="0" destOrd="0" presId="urn:microsoft.com/office/officeart/2018/2/layout/IconVerticalSolidList"/>
    <dgm:cxn modelId="{3D6313C3-5060-454E-BE41-5BC204F29422}" type="presOf" srcId="{9B421DBF-E95D-49A8-A01B-C9C071E51D8A}" destId="{103F6CC6-92F7-415C-80F8-8B0C76862661}" srcOrd="0" destOrd="0" presId="urn:microsoft.com/office/officeart/2018/2/layout/IconVerticalSolidList"/>
    <dgm:cxn modelId="{FBB621D0-3453-4852-A9F9-36ADBAF96A2A}" srcId="{9B421DBF-E95D-49A8-A01B-C9C071E51D8A}" destId="{9DB4F04A-00AF-4DC4-BEA2-36880F6AE00C}" srcOrd="0" destOrd="0" parTransId="{379A6815-3EDF-4A28-9C0D-177C59F03861}" sibTransId="{B08793AE-1228-4DBA-B4BA-296D464A131E}"/>
    <dgm:cxn modelId="{F492D2F9-B1AC-458D-A35C-B37C6B7442F2}" srcId="{9B421DBF-E95D-49A8-A01B-C9C071E51D8A}" destId="{3B48CE12-C9FA-439D-B770-CC204DCAAD05}" srcOrd="1" destOrd="0" parTransId="{F4F243E6-E8CE-4630-8A3A-F3D3B95EA27A}" sibTransId="{E1FB1467-D3A3-4257-84E1-17BBC0908100}"/>
    <dgm:cxn modelId="{1C412B88-B4A6-42B4-8CDC-B0EC2CDAB3AB}" type="presParOf" srcId="{103F6CC6-92F7-415C-80F8-8B0C76862661}" destId="{000F619D-371E-439F-BF35-FB75EBF9C6E0}" srcOrd="0" destOrd="0" presId="urn:microsoft.com/office/officeart/2018/2/layout/IconVerticalSolidList"/>
    <dgm:cxn modelId="{C6B3C716-91E4-4043-91B3-EA2E00454FEC}" type="presParOf" srcId="{000F619D-371E-439F-BF35-FB75EBF9C6E0}" destId="{22AC437B-C35E-4E9D-9BEF-FEC302970F79}" srcOrd="0" destOrd="0" presId="urn:microsoft.com/office/officeart/2018/2/layout/IconVerticalSolidList"/>
    <dgm:cxn modelId="{EB7EDCE0-92D8-4464-B878-552928137E97}" type="presParOf" srcId="{000F619D-371E-439F-BF35-FB75EBF9C6E0}" destId="{CB520958-2044-41D1-8A8D-80EF198142E3}" srcOrd="1" destOrd="0" presId="urn:microsoft.com/office/officeart/2018/2/layout/IconVerticalSolidList"/>
    <dgm:cxn modelId="{AC61A7BA-4B66-4682-9E03-C32B66DD5294}" type="presParOf" srcId="{000F619D-371E-439F-BF35-FB75EBF9C6E0}" destId="{0E0D6B55-39BE-46B6-86D1-B753C09A4A4F}" srcOrd="2" destOrd="0" presId="urn:microsoft.com/office/officeart/2018/2/layout/IconVerticalSolidList"/>
    <dgm:cxn modelId="{F7D45ACF-A309-4E8E-BDB8-CCAA76E11B86}" type="presParOf" srcId="{000F619D-371E-439F-BF35-FB75EBF9C6E0}" destId="{95BF3591-FFD9-4808-880E-35D2F3716008}" srcOrd="3" destOrd="0" presId="urn:microsoft.com/office/officeart/2018/2/layout/IconVerticalSolidList"/>
    <dgm:cxn modelId="{35C992C6-D75D-4339-8691-5430107993F8}" type="presParOf" srcId="{103F6CC6-92F7-415C-80F8-8B0C76862661}" destId="{F78B4C60-9F38-452C-A941-795AAE9FA0C3}" srcOrd="1" destOrd="0" presId="urn:microsoft.com/office/officeart/2018/2/layout/IconVerticalSolidList"/>
    <dgm:cxn modelId="{3A11414F-FFD3-4D7B-BD69-B5979DE8259B}" type="presParOf" srcId="{103F6CC6-92F7-415C-80F8-8B0C76862661}" destId="{9088CE8C-6D35-402D-8F53-C6BEB75D8D11}" srcOrd="2" destOrd="0" presId="urn:microsoft.com/office/officeart/2018/2/layout/IconVerticalSolidList"/>
    <dgm:cxn modelId="{B8F5A020-A962-4CF8-990C-9A076EF7630D}" type="presParOf" srcId="{9088CE8C-6D35-402D-8F53-C6BEB75D8D11}" destId="{33988626-FC29-44DB-8E7E-CF99F1096900}" srcOrd="0" destOrd="0" presId="urn:microsoft.com/office/officeart/2018/2/layout/IconVerticalSolidList"/>
    <dgm:cxn modelId="{301B1AB9-712E-4C19-9893-7196D11F3CA9}" type="presParOf" srcId="{9088CE8C-6D35-402D-8F53-C6BEB75D8D11}" destId="{5258C3B2-68FB-4F2C-93FF-F8D89B4FFBF9}" srcOrd="1" destOrd="0" presId="urn:microsoft.com/office/officeart/2018/2/layout/IconVerticalSolidList"/>
    <dgm:cxn modelId="{E2489633-5767-4877-BC66-40EDF44CBDDF}" type="presParOf" srcId="{9088CE8C-6D35-402D-8F53-C6BEB75D8D11}" destId="{88E90CDF-39DD-49DD-B9E5-130E299F91B6}" srcOrd="2" destOrd="0" presId="urn:microsoft.com/office/officeart/2018/2/layout/IconVerticalSolidList"/>
    <dgm:cxn modelId="{B1202FF5-096E-4BA5-BF27-17619DA8C187}" type="presParOf" srcId="{9088CE8C-6D35-402D-8F53-C6BEB75D8D11}" destId="{4B36FC87-CC9F-4405-B5D8-36E4BAE8180F}" srcOrd="3" destOrd="0" presId="urn:microsoft.com/office/officeart/2018/2/layout/IconVerticalSolidList"/>
    <dgm:cxn modelId="{BE76BB75-37CE-485A-8F4E-7D3CD7CFF301}" type="presParOf" srcId="{103F6CC6-92F7-415C-80F8-8B0C76862661}" destId="{B006C946-B6BE-4ECC-8D41-6C5F893F2214}" srcOrd="3" destOrd="0" presId="urn:microsoft.com/office/officeart/2018/2/layout/IconVerticalSolidList"/>
    <dgm:cxn modelId="{69F4F076-869C-41BE-BF6A-AC3EBB906513}" type="presParOf" srcId="{103F6CC6-92F7-415C-80F8-8B0C76862661}" destId="{4308CD6F-1495-4B8B-AAF0-354BAB5BC6BB}" srcOrd="4" destOrd="0" presId="urn:microsoft.com/office/officeart/2018/2/layout/IconVerticalSolidList"/>
    <dgm:cxn modelId="{78D56C89-2FF7-408F-BAA9-13565BD5BC9C}" type="presParOf" srcId="{4308CD6F-1495-4B8B-AAF0-354BAB5BC6BB}" destId="{85999C9F-AC87-4226-8608-52364CC3E6CA}" srcOrd="0" destOrd="0" presId="urn:microsoft.com/office/officeart/2018/2/layout/IconVerticalSolidList"/>
    <dgm:cxn modelId="{6DFE9C26-AE67-48BD-AE56-23CC5D23DDBA}" type="presParOf" srcId="{4308CD6F-1495-4B8B-AAF0-354BAB5BC6BB}" destId="{1507D2AF-FFFA-4CC6-A96B-7EC9482A480A}" srcOrd="1" destOrd="0" presId="urn:microsoft.com/office/officeart/2018/2/layout/IconVerticalSolidList"/>
    <dgm:cxn modelId="{6D1A1D19-C116-4A20-9381-32AD874BB487}" type="presParOf" srcId="{4308CD6F-1495-4B8B-AAF0-354BAB5BC6BB}" destId="{2EF11E94-CF18-46B5-A617-FF1ABB803256}" srcOrd="2" destOrd="0" presId="urn:microsoft.com/office/officeart/2018/2/layout/IconVerticalSolidList"/>
    <dgm:cxn modelId="{7A9119B0-727D-48C7-A82F-B2ADED3E5EC0}" type="presParOf" srcId="{4308CD6F-1495-4B8B-AAF0-354BAB5BC6BB}" destId="{04D65C90-EDEE-4EC5-88E0-16D480B8B7A7}" srcOrd="3" destOrd="0" presId="urn:microsoft.com/office/officeart/2018/2/layout/IconVerticalSolidList"/>
    <dgm:cxn modelId="{FD3DBC97-CF98-4B8F-97FF-430D13938C08}" type="presParOf" srcId="{103F6CC6-92F7-415C-80F8-8B0C76862661}" destId="{7A0F14A3-B921-4923-966E-5D3D370E675F}" srcOrd="5" destOrd="0" presId="urn:microsoft.com/office/officeart/2018/2/layout/IconVerticalSolidList"/>
    <dgm:cxn modelId="{E85A6F99-2CA9-4E8F-A01A-637D8F397F89}" type="presParOf" srcId="{103F6CC6-92F7-415C-80F8-8B0C76862661}" destId="{0BA04429-D412-4EBB-834E-A53661C7DE01}" srcOrd="6" destOrd="0" presId="urn:microsoft.com/office/officeart/2018/2/layout/IconVerticalSolidList"/>
    <dgm:cxn modelId="{F4B6EFCF-319B-4043-A698-DF36A93DE758}" type="presParOf" srcId="{0BA04429-D412-4EBB-834E-A53661C7DE01}" destId="{082E73F7-4B8A-4197-87D2-1287BE699CF9}" srcOrd="0" destOrd="0" presId="urn:microsoft.com/office/officeart/2018/2/layout/IconVerticalSolidList"/>
    <dgm:cxn modelId="{39AF2CF7-68FC-4F09-9934-2D707A5D57DA}" type="presParOf" srcId="{0BA04429-D412-4EBB-834E-A53661C7DE01}" destId="{E600F973-CC22-43E7-B82A-0DCF7A22C949}" srcOrd="1" destOrd="0" presId="urn:microsoft.com/office/officeart/2018/2/layout/IconVerticalSolidList"/>
    <dgm:cxn modelId="{9DB96BFB-68D1-49F5-85D5-50E3B818FF7E}" type="presParOf" srcId="{0BA04429-D412-4EBB-834E-A53661C7DE01}" destId="{1FE893F0-7EB6-4249-ABD2-FC5A1E60C95E}" srcOrd="2" destOrd="0" presId="urn:microsoft.com/office/officeart/2018/2/layout/IconVerticalSolidList"/>
    <dgm:cxn modelId="{F1E608CA-D88B-4741-8477-BC2182F6063B}" type="presParOf" srcId="{0BA04429-D412-4EBB-834E-A53661C7DE01}" destId="{CFB600FA-24E6-45E6-A230-C91964F079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C437B-C35E-4E9D-9BEF-FEC302970F79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20958-2044-41D1-8A8D-80EF198142E3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F3591-FFD9-4808-880E-35D2F3716008}">
      <dsp:nvSpPr>
        <dsp:cNvPr id="0" name=""/>
        <dsp:cNvSpPr/>
      </dsp:nvSpPr>
      <dsp:spPr>
        <a:xfrm>
          <a:off x="1099609" y="1878"/>
          <a:ext cx="7129990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Beginning of every class to review &amp; discuss the material/content of the previous week</a:t>
          </a:r>
        </a:p>
      </dsp:txBody>
      <dsp:txXfrm>
        <a:off x="1099609" y="1878"/>
        <a:ext cx="7129990" cy="952043"/>
      </dsp:txXfrm>
    </dsp:sp>
    <dsp:sp modelId="{33988626-FC29-44DB-8E7E-CF99F1096900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8C3B2-68FB-4F2C-93FF-F8D89B4FFBF9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6FC87-CC9F-4405-B5D8-36E4BAE8180F}">
      <dsp:nvSpPr>
        <dsp:cNvPr id="0" name=""/>
        <dsp:cNvSpPr/>
      </dsp:nvSpPr>
      <dsp:spPr>
        <a:xfrm>
          <a:off x="1099609" y="1191932"/>
          <a:ext cx="7129990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Seek clarity on assignment requirements</a:t>
          </a:r>
        </a:p>
      </dsp:txBody>
      <dsp:txXfrm>
        <a:off x="1099609" y="1191932"/>
        <a:ext cx="7129990" cy="952043"/>
      </dsp:txXfrm>
    </dsp:sp>
    <dsp:sp modelId="{85999C9F-AC87-4226-8608-52364CC3E6CA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7D2AF-FFFA-4CC6-A96B-7EC9482A480A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65C90-EDEE-4EC5-88E0-16D480B8B7A7}">
      <dsp:nvSpPr>
        <dsp:cNvPr id="0" name=""/>
        <dsp:cNvSpPr/>
      </dsp:nvSpPr>
      <dsp:spPr>
        <a:xfrm>
          <a:off x="1099609" y="2381986"/>
          <a:ext cx="7129990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Refresh Java skills</a:t>
          </a:r>
        </a:p>
      </dsp:txBody>
      <dsp:txXfrm>
        <a:off x="1099609" y="2381986"/>
        <a:ext cx="7129990" cy="952043"/>
      </dsp:txXfrm>
    </dsp:sp>
    <dsp:sp modelId="{082E73F7-4B8A-4197-87D2-1287BE699CF9}">
      <dsp:nvSpPr>
        <dsp:cNvPr id="0" name=""/>
        <dsp:cNvSpPr/>
      </dsp:nvSpPr>
      <dsp:spPr>
        <a:xfrm>
          <a:off x="0" y="3572040"/>
          <a:ext cx="8229600" cy="9520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0F973-CC22-43E7-B82A-0DCF7A22C949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600FA-24E6-45E6-A230-C91964F0796C}">
      <dsp:nvSpPr>
        <dsp:cNvPr id="0" name=""/>
        <dsp:cNvSpPr/>
      </dsp:nvSpPr>
      <dsp:spPr>
        <a:xfrm>
          <a:off x="1099609" y="3572040"/>
          <a:ext cx="7129990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Independence in coding and debugging</a:t>
          </a:r>
        </a:p>
      </dsp:txBody>
      <dsp:txXfrm>
        <a:off x="1099609" y="3572040"/>
        <a:ext cx="7129990" cy="952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C16D6D6-794B-4064-9F45-6196F4012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111125"/>
            <a:ext cx="67437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400" dirty="0">
                <a:latin typeface="Book Antiqua" panose="02040602050305030304" pitchFamily="18" charset="0"/>
              </a:rPr>
              <a:t>Asia Pacific University of Technology and Innovation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B033FC4-0AF5-4237-838F-4D041F0D5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25" y="9521825"/>
            <a:ext cx="40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1826FBDD-7776-4BF7-A944-75123142026E}" type="slidenum">
              <a:rPr lang="en-US" altLang="en-US" sz="1400" smtClean="0">
                <a:latin typeface="Book Antiqua" panose="02040602050305030304" pitchFamily="18" charset="0"/>
              </a:rPr>
              <a:pPr algn="r">
                <a:defRPr/>
              </a:pPr>
              <a:t>‹#›</a:t>
            </a:fld>
            <a:endParaRPr lang="en-US" altLang="en-US" sz="1400">
              <a:latin typeface="Book Antiqua" panose="020406020503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5D640A1-7E83-4820-9BB5-512690FBD8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4400"/>
            <a:ext cx="4991100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2313889-8142-45DA-9AE1-EF8B826E12F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86836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84C985C0-AE8E-47D9-B914-313B44B80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111125"/>
            <a:ext cx="67437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400">
                <a:latin typeface="Book Antiqua" panose="02040602050305030304" pitchFamily="18" charset="0"/>
              </a:rPr>
              <a:t>Asia Pacific University College of Technology and Innovation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A23623DD-717A-40B9-B7A1-6EA9C1550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25" y="9521825"/>
            <a:ext cx="40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F8AAED78-6BBF-4BD9-A928-FD35872225F4}" type="slidenum">
              <a:rPr lang="en-US" altLang="en-US" sz="1400" smtClean="0">
                <a:latin typeface="Book Antiqua" panose="02040602050305030304" pitchFamily="18" charset="0"/>
              </a:rPr>
              <a:pPr algn="r">
                <a:defRPr/>
              </a:pPr>
              <a:t>‹#›</a:t>
            </a:fld>
            <a:endParaRPr lang="en-US" altLang="en-US" sz="1400">
              <a:latin typeface="Book Antiqua" panose="020406020503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D3DD8BF-A384-426B-84FD-D15984BB20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5526C7C-4BC8-4B7C-8D86-530F6E5BCA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21ED765-33B3-4AE1-B379-52535EDF57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7450"/>
          </a:xfrm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444899E-F018-449C-BAF3-55EB83562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038" y="4721225"/>
            <a:ext cx="5445125" cy="44719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8DDF7F9-6B5F-42AE-A51B-E026C78E07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7450"/>
          </a:xfrm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A146C5B-0AE9-4FEA-ABE1-30FB2DB440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038" y="4721225"/>
            <a:ext cx="5445125" cy="44719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1ED02E1-8D29-4784-AA8A-84E567B79F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7450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4EE84F5-FF07-4986-BC7C-D57885336A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038" y="4721225"/>
            <a:ext cx="5445125" cy="44719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1ED02E1-8D29-4784-AA8A-84E567B79F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7450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4EE84F5-FF07-4986-BC7C-D57885336A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038" y="4721225"/>
            <a:ext cx="5445125" cy="44719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80723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F7CEB05D-B395-4633-B685-6B2C6022BA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7450"/>
          </a:xfrm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8053F69E-2A59-430B-80E5-C5304F8DD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038" y="4721225"/>
            <a:ext cx="5445125" cy="44719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B34C594-8EA7-41D8-BF28-C371F906DF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7450"/>
          </a:xfrm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45AB8BCA-DF5C-4649-93D3-EB41F65CD2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038" y="4721225"/>
            <a:ext cx="5445125" cy="44719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6BF6DA72-7D19-494E-9E69-1022CA5EF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/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9603EA49-5DC7-41CC-807E-FD669CF3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97263"/>
            <a:ext cx="21590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E94C9DB2-0CEA-4A06-AEA1-32CFF37C61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97263"/>
            <a:ext cx="21590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E3DF4-9AEA-4F6D-98EB-1F745287B9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76174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58043-CEE7-40F5-B234-5B47EBDD5D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13866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85775" y="274638"/>
            <a:ext cx="8231188" cy="5948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309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A0088EA7-428F-46B7-BA32-3E7B72CA46B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Slide </a:t>
            </a:r>
            <a:fld id="{718A94AA-323F-47C1-9376-53F50A880BE4}" type="slidenum">
              <a:rPr lang="en-GB" smtClean="0"/>
              <a:pPr>
                <a:defRPr/>
              </a:pPr>
              <a:t>‹#›</a:t>
            </a:fld>
            <a:r>
              <a:rPr lang="en-GB" dirty="0"/>
              <a:t> of 25 </a:t>
            </a:r>
          </a:p>
        </p:txBody>
      </p:sp>
    </p:spTree>
    <p:extLst>
      <p:ext uri="{BB962C8B-B14F-4D97-AF65-F5344CB8AC3E}">
        <p14:creationId xmlns:p14="http://schemas.microsoft.com/office/powerpoint/2010/main" val="426563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C979B-9708-4D1B-88AD-133A76467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64448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9BDAC-D78A-4623-919F-DA8C75EFAE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40591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C98F42C-DF60-41C9-9370-2E82326A93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1145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0F1542-D4A9-4E6A-878C-73BE61439A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99198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9A875E-59C3-4E84-B701-5F25B307DF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11842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B0F0B-9E44-4233-A6BF-E2E90A3658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01218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EA82B-45A2-47DF-AA14-BBA848ECDE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5228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>
            <a:extLst>
              <a:ext uri="{FF2B5EF4-FFF2-40B4-BE49-F238E27FC236}">
                <a16:creationId xmlns:a16="http://schemas.microsoft.com/office/drawing/2014/main" id="{A769C11D-C46C-4DD3-9CE3-CC3F225AF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5848C094-528E-4145-B653-D46B40670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029E891-27B4-4101-B380-109C53280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>
            <a:extLst>
              <a:ext uri="{FF2B5EF4-FFF2-40B4-BE49-F238E27FC236}">
                <a16:creationId xmlns:a16="http://schemas.microsoft.com/office/drawing/2014/main" id="{CC39C81C-EF71-4BDC-9FB4-EB69C9EA57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1D7B6C74-E9E0-47C1-BE34-F1B4643F3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CT074-3-2 Concurrent Programming</a:t>
            </a:r>
          </a:p>
        </p:txBody>
      </p:sp>
      <p:sp>
        <p:nvSpPr>
          <p:cNvPr id="86024" name="Rectangle 8">
            <a:extLst>
              <a:ext uri="{FF2B5EF4-FFF2-40B4-BE49-F238E27FC236}">
                <a16:creationId xmlns:a16="http://schemas.microsoft.com/office/drawing/2014/main" id="{4EF138C5-058A-479E-B939-709289A2829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GB" dirty="0"/>
              <a:t>Slide </a:t>
            </a:r>
            <a:fld id="{6EC53C9A-1318-4CF4-8017-4A60AF3E420B}" type="slidenum">
              <a:rPr lang="en-GB" smtClean="0"/>
              <a:pPr>
                <a:defRPr/>
              </a:pPr>
              <a:t>‹#›</a:t>
            </a:fld>
            <a:r>
              <a:rPr lang="en-GB" dirty="0"/>
              <a:t> of 25 </a:t>
            </a:r>
          </a:p>
        </p:txBody>
      </p:sp>
      <p:sp>
        <p:nvSpPr>
          <p:cNvPr id="1032" name="Rectangle 9">
            <a:extLst>
              <a:ext uri="{FF2B5EF4-FFF2-40B4-BE49-F238E27FC236}">
                <a16:creationId xmlns:a16="http://schemas.microsoft.com/office/drawing/2014/main" id="{2766A059-1923-4D5B-9503-B3324CA14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" dirty="0"/>
              <a:t>Introduction</a:t>
            </a:r>
          </a:p>
        </p:txBody>
      </p:sp>
      <p:pic>
        <p:nvPicPr>
          <p:cNvPr id="1033" name="Picture 10">
            <a:extLst>
              <a:ext uri="{FF2B5EF4-FFF2-40B4-BE49-F238E27FC236}">
                <a16:creationId xmlns:a16="http://schemas.microsoft.com/office/drawing/2014/main" id="{F0759CF8-BCA8-43BD-87BD-88D5756B1D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83" r:id="rId1"/>
    <p:sldLayoutId id="2147484184" r:id="rId2"/>
    <p:sldLayoutId id="2147484185" r:id="rId3"/>
    <p:sldLayoutId id="2147484186" r:id="rId4"/>
    <p:sldLayoutId id="2147484187" r:id="rId5"/>
    <p:sldLayoutId id="2147484188" r:id="rId6"/>
    <p:sldLayoutId id="2147484189" r:id="rId7"/>
    <p:sldLayoutId id="2147484190" r:id="rId8"/>
    <p:sldLayoutId id="2147484191" r:id="rId9"/>
    <p:sldLayoutId id="2147484192" r:id="rId10"/>
    <p:sldLayoutId id="2147484193" r:id="rId11"/>
    <p:sldLayoutId id="214748419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zailan@au.edu.m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BFD8A6AD-A04A-4E73-9970-26EA466AA20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&amp; Overview</a:t>
            </a:r>
          </a:p>
          <a:p>
            <a:pPr eaLnBrk="1" hangingPunct="1"/>
            <a:endParaRPr lang="en-US" altLang="en-US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80F3CF77-226F-4551-A3B5-70BB30D27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188" y="2241362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</a:extLst>
        </p:spPr>
        <p:txBody>
          <a:bodyPr anchor="ctr"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800" kern="0" dirty="0"/>
              <a:t>Concurrent Programming</a:t>
            </a:r>
            <a:br>
              <a:rPr lang="en-US" sz="3800" kern="0" dirty="0"/>
            </a:br>
            <a:r>
              <a:rPr lang="en-US" sz="1400" kern="0" dirty="0"/>
              <a:t>CT074-3-2 Version 0120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>
            <a:extLst>
              <a:ext uri="{FF2B5EF4-FFF2-40B4-BE49-F238E27FC236}">
                <a16:creationId xmlns:a16="http://schemas.microsoft.com/office/drawing/2014/main" id="{63E29DD2-86D3-4835-BBE6-3618538558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>
                <a:latin typeface="Calibri" panose="020F0502020204030204" pitchFamily="34" charset="0"/>
              </a:rPr>
              <a:t>Slide &lt;</a:t>
            </a:r>
            <a:fld id="{018221DA-B777-45AC-BA0B-C2AA9554A184}" type="slidenum">
              <a:rPr lang="en-GB" altLang="en-US" sz="800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r>
              <a:rPr lang="en-GB" altLang="en-US" sz="800">
                <a:latin typeface="Calibri" panose="020F0502020204030204" pitchFamily="34" charset="0"/>
              </a:rPr>
              <a:t>&gt; of 20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959068-EC12-46F7-96A2-1AFD8E641B2A}"/>
              </a:ext>
            </a:extLst>
          </p:cNvPr>
          <p:cNvSpPr txBox="1">
            <a:spLocks/>
          </p:cNvSpPr>
          <p:nvPr/>
        </p:nvSpPr>
        <p:spPr bwMode="auto">
          <a:xfrm>
            <a:off x="485775" y="354013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200" b="1" u="sng" kern="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Student Learning Time (SLT)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2C8BCA-86B3-49E3-8A02-80C17F37A9BD}"/>
              </a:ext>
            </a:extLst>
          </p:cNvPr>
          <p:cNvSpPr txBox="1">
            <a:spLocks/>
          </p:cNvSpPr>
          <p:nvPr/>
        </p:nvSpPr>
        <p:spPr bwMode="auto">
          <a:xfrm>
            <a:off x="485775" y="1581214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800" b="1" kern="0" dirty="0">
                <a:latin typeface="Century Gothic" panose="020B0502020202020204" pitchFamily="34" charset="0"/>
              </a:rPr>
              <a:t>Course Credit Value: 3</a:t>
            </a:r>
          </a:p>
          <a:p>
            <a:pPr>
              <a:defRPr/>
            </a:pPr>
            <a:r>
              <a:rPr lang="en-US" sz="2800" b="1" kern="0" dirty="0">
                <a:latin typeface="Century Gothic"/>
              </a:rPr>
              <a:t>Total Learning Hours: </a:t>
            </a:r>
            <a:endParaRPr lang="en-US" sz="2800" b="1" kern="0" dirty="0">
              <a:latin typeface="Century Gothic" panose="020B0502020202020204" pitchFamily="34" charset="0"/>
            </a:endParaRP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400" kern="0" dirty="0">
                <a:latin typeface="Century Gothic"/>
              </a:rPr>
              <a:t>Lectures : 28 hours per semester</a:t>
            </a: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400" kern="0" dirty="0">
                <a:latin typeface="Century Gothic"/>
              </a:rPr>
              <a:t>Tutorial / Case Study : 14</a:t>
            </a:r>
            <a:r>
              <a:rPr lang="en-GB" sz="2400" kern="0" dirty="0">
                <a:latin typeface="Century Gothic"/>
              </a:rPr>
              <a:t> hours per </a:t>
            </a:r>
            <a:r>
              <a:rPr lang="en-US" sz="2400" kern="0" dirty="0">
                <a:latin typeface="Century Gothic"/>
              </a:rPr>
              <a:t>semester</a:t>
            </a: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400" kern="0" dirty="0">
                <a:latin typeface="Century Gothic"/>
              </a:rPr>
              <a:t>Independent Learning Time: 54 hours</a:t>
            </a:r>
          </a:p>
          <a:p>
            <a:pPr marL="0" indent="0">
              <a:buFontTx/>
              <a:buNone/>
              <a:defRPr/>
            </a:pPr>
            <a:endParaRPr lang="en-US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96698511-0275-4A77-807A-E47E1B0A7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u="sng"/>
              <a:t>Methods of Delivery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99A8C-D6B2-4282-A098-54780193B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dirty="0"/>
              <a:t>Hence, </a:t>
            </a:r>
          </a:p>
          <a:p>
            <a:pPr eaLnBrk="1" hangingPunct="1">
              <a:defRPr/>
            </a:pPr>
            <a:r>
              <a:rPr lang="en-US" dirty="0"/>
              <a:t>We are now moving from the traditional topic based teaching to outcome-based education</a:t>
            </a:r>
          </a:p>
        </p:txBody>
      </p:sp>
      <p:sp>
        <p:nvSpPr>
          <p:cNvPr id="30724" name="Footer Placeholder 3">
            <a:extLst>
              <a:ext uri="{FF2B5EF4-FFF2-40B4-BE49-F238E27FC236}">
                <a16:creationId xmlns:a16="http://schemas.microsoft.com/office/drawing/2014/main" id="{6C718CE4-8F62-4297-A598-458089D522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>
                <a:latin typeface="Calibri" panose="020F0502020204030204" pitchFamily="34" charset="0"/>
              </a:rPr>
              <a:t>Slide &lt;</a:t>
            </a:r>
            <a:fld id="{C3FF958E-B9F3-4821-AF9F-BB7E91C34C48}" type="slidenum">
              <a:rPr lang="en-GB" altLang="en-US" sz="800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r>
              <a:rPr lang="en-GB" altLang="en-US" sz="800">
                <a:latin typeface="Calibri" panose="020F0502020204030204" pitchFamily="34" charset="0"/>
              </a:rPr>
              <a:t>&gt; of 20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9319A467-8AA3-457B-91C7-5567FFC9C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u="sng"/>
              <a:t>Outcomes Based Education (OBE)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2E43463E-78E9-49B4-811D-3AF52B9B5B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7363" y="1519238"/>
            <a:ext cx="8229600" cy="4703762"/>
          </a:xfrm>
        </p:spPr>
        <p:txBody>
          <a:bodyPr/>
          <a:lstStyle/>
          <a:p>
            <a:pPr eaLnBrk="1" hangingPunct="1"/>
            <a:r>
              <a:rPr lang="en-US" altLang="en-US"/>
              <a:t>OBE is education based on producing particular educational outcomes that: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/>
              <a:t>Focus on what students can actually do after they are taught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/>
              <a:t>Expect all learners / students to successfully achieve particular (sometimes minimum) level of knowledge and abilities.</a:t>
            </a:r>
          </a:p>
        </p:txBody>
      </p:sp>
      <p:sp>
        <p:nvSpPr>
          <p:cNvPr id="31748" name="Footer Placeholder 3">
            <a:extLst>
              <a:ext uri="{FF2B5EF4-FFF2-40B4-BE49-F238E27FC236}">
                <a16:creationId xmlns:a16="http://schemas.microsoft.com/office/drawing/2014/main" id="{D34835C1-B564-4EAC-985E-B07C8A394D4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>
                <a:latin typeface="Calibri" panose="020F0502020204030204" pitchFamily="34" charset="0"/>
              </a:rPr>
              <a:t>Slide &lt;</a:t>
            </a:r>
            <a:fld id="{1550E752-BD7D-4DC0-BCC4-04A72F976A0D}" type="slidenum">
              <a:rPr lang="en-GB" altLang="en-US" sz="800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r>
              <a:rPr lang="en-GB" altLang="en-US" sz="800">
                <a:latin typeface="Calibri" panose="020F0502020204030204" pitchFamily="34" charset="0"/>
              </a:rPr>
              <a:t>&gt; of 20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B8C1AA04-3CE4-4C15-B923-2A24133F7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So…What is OBE?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80D1FD25-17CB-419B-9981-56B47621E2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altLang="en-US"/>
              <a:t>It’s </a:t>
            </a:r>
          </a:p>
          <a:p>
            <a:pPr marL="0" indent="0" algn="ctr" eaLnBrk="1" hangingPunct="1">
              <a:buFontTx/>
              <a:buNone/>
            </a:pPr>
            <a:r>
              <a:rPr lang="en-US" altLang="en-US" u="sng"/>
              <a:t>NOT</a:t>
            </a:r>
          </a:p>
          <a:p>
            <a:pPr marL="0" indent="0" algn="ctr" eaLnBrk="1" hangingPunct="1">
              <a:buFontTx/>
              <a:buNone/>
            </a:pPr>
            <a:r>
              <a:rPr lang="en-US" altLang="en-US"/>
              <a:t>What we want to teach,</a:t>
            </a:r>
          </a:p>
          <a:p>
            <a:pPr marL="0" indent="0" algn="ctr" eaLnBrk="1" hangingPunct="1">
              <a:buFontTx/>
              <a:buNone/>
            </a:pPr>
            <a:endParaRPr lang="en-US" altLang="en-US"/>
          </a:p>
          <a:p>
            <a:pPr marL="0" indent="0" algn="ctr" eaLnBrk="1" hangingPunct="1">
              <a:buFontTx/>
              <a:buNone/>
            </a:pPr>
            <a:r>
              <a:rPr lang="en-US" altLang="en-US"/>
              <a:t>It’s</a:t>
            </a:r>
          </a:p>
          <a:p>
            <a:pPr marL="0" indent="0" algn="ctr" eaLnBrk="1" hangingPunct="1">
              <a:buFontTx/>
              <a:buNone/>
            </a:pPr>
            <a:r>
              <a:rPr lang="en-US" altLang="en-US" u="sng"/>
              <a:t>What You should learn</a:t>
            </a:r>
          </a:p>
        </p:txBody>
      </p:sp>
      <p:sp>
        <p:nvSpPr>
          <p:cNvPr id="32772" name="Footer Placeholder 3">
            <a:extLst>
              <a:ext uri="{FF2B5EF4-FFF2-40B4-BE49-F238E27FC236}">
                <a16:creationId xmlns:a16="http://schemas.microsoft.com/office/drawing/2014/main" id="{EE46691B-431E-4529-ABF6-02403546C61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>
                <a:latin typeface="Calibri" panose="020F0502020204030204" pitchFamily="34" charset="0"/>
              </a:rPr>
              <a:t>Slide &lt;</a:t>
            </a:r>
            <a:fld id="{39FE6A55-361F-4982-B3D9-70BE87B2C264}" type="slidenum">
              <a:rPr lang="en-GB" altLang="en-US" sz="800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r>
              <a:rPr lang="en-GB" altLang="en-US" sz="800">
                <a:latin typeface="Calibri" panose="020F0502020204030204" pitchFamily="34" charset="0"/>
              </a:rPr>
              <a:t>&gt; of 20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80A101F0-A591-4801-A740-5669B42CBEF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444625" y="554038"/>
            <a:ext cx="5124450" cy="584200"/>
          </a:xfrm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What is expected of you </a:t>
            </a:r>
            <a:endParaRPr lang="en-US" altLang="en-US" sz="3200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5843" name="Footer Placeholder 3">
            <a:extLst>
              <a:ext uri="{FF2B5EF4-FFF2-40B4-BE49-F238E27FC236}">
                <a16:creationId xmlns:a16="http://schemas.microsoft.com/office/drawing/2014/main" id="{BD3B49D6-A517-4FC6-A19C-958099D4685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>
                <a:latin typeface="Calibri" panose="020F0502020204030204" pitchFamily="34" charset="0"/>
              </a:rPr>
              <a:t>Slide ‹</a:t>
            </a:r>
            <a:fld id="{C8044B0F-4A15-4ACA-97C7-5450AE0FAAE5}" type="slidenum">
              <a:rPr lang="en-GB" altLang="en-US" sz="800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r>
              <a:rPr lang="en-GB" altLang="en-US" sz="800">
                <a:latin typeface="Calibri" panose="020F0502020204030204" pitchFamily="34" charset="0"/>
              </a:rPr>
              <a:t>› of 13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C66F74-8585-4C5C-A672-B8CA655F7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25" y="554038"/>
            <a:ext cx="5124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3200" b="1" u="sng" kern="0">
                <a:solidFill>
                  <a:srgbClr val="003366"/>
                </a:solidFill>
                <a:latin typeface="Century Gothic" panose="020B0502020202020204" pitchFamily="34" charset="0"/>
              </a:rPr>
              <a:t>What is expected of you </a:t>
            </a:r>
            <a:endParaRPr lang="en-US" altLang="en-US" sz="3200" u="sng" kern="0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F9D9AC63-490A-43CB-92D6-7D50FC7C3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1363663"/>
            <a:ext cx="8229600" cy="4942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800" b="1" kern="0" dirty="0">
                <a:latin typeface="Century Gothic" panose="020B0502020202020204" pitchFamily="34" charset="0"/>
              </a:rPr>
              <a:t>You should abide to all the rules &amp; regulation of APU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400" b="1" kern="0" dirty="0">
                <a:solidFill>
                  <a:srgbClr val="FF0000"/>
                </a:solidFill>
              </a:rPr>
              <a:t>Proper attire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400" b="1" kern="0" dirty="0">
                <a:solidFill>
                  <a:srgbClr val="FF0000"/>
                </a:solidFill>
              </a:rPr>
              <a:t>No speaking of dialects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400" b="1" kern="0" dirty="0">
                <a:solidFill>
                  <a:srgbClr val="FF0000"/>
                </a:solidFill>
              </a:rPr>
              <a:t>Attendance is compulsory and valid medical certificates or letters from parents /guardians must support any absence from class.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400" b="1" kern="0" dirty="0">
                <a:solidFill>
                  <a:srgbClr val="FF0000"/>
                </a:solidFill>
              </a:rPr>
              <a:t>Three lateness will be equal to one absence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400" b="1" kern="0" dirty="0">
                <a:solidFill>
                  <a:srgbClr val="FF0000"/>
                </a:solidFill>
              </a:rPr>
              <a:t>Mobile phones</a:t>
            </a:r>
          </a:p>
          <a:p>
            <a:pPr lvl="1" eaLnBrk="1" hangingPunct="1"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endParaRPr lang="en-US" altLang="en-US" sz="2400" b="1" kern="0" dirty="0"/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en-US" altLang="en-US" kern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>
            <a:extLst>
              <a:ext uri="{FF2B5EF4-FFF2-40B4-BE49-F238E27FC236}">
                <a16:creationId xmlns:a16="http://schemas.microsoft.com/office/drawing/2014/main" id="{003A84D0-5804-43C8-9914-8205DF831EC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>
                <a:latin typeface="Calibri" panose="020F0502020204030204" pitchFamily="34" charset="0"/>
              </a:rPr>
              <a:t>Slide ‹</a:t>
            </a:r>
            <a:fld id="{E644C463-7B10-447A-87E6-4BDCE1CE32B4}" type="slidenum">
              <a:rPr lang="en-GB" altLang="en-US" sz="800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r>
              <a:rPr lang="en-GB" altLang="en-US" sz="800">
                <a:latin typeface="Calibri" panose="020F0502020204030204" pitchFamily="34" charset="0"/>
              </a:rPr>
              <a:t>› of 13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09FAEC9B-AF0B-443C-B8A3-A75D01487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573088"/>
            <a:ext cx="67992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buClr>
                <a:srgbClr val="FF0000"/>
              </a:buClr>
              <a:defRPr/>
            </a:pPr>
            <a:r>
              <a:rPr lang="en-US" altLang="en-US" sz="2800" b="1" dirty="0">
                <a:latin typeface="Century Gothic" panose="020B0502020202020204" pitchFamily="34" charset="0"/>
              </a:rPr>
              <a:t>	</a:t>
            </a:r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Achievement requirements 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en-US" altLang="en-US" sz="2800" b="1" dirty="0">
              <a:latin typeface="Century Gothic" panose="020B0502020202020204" pitchFamily="34" charset="0"/>
            </a:endParaRPr>
          </a:p>
        </p:txBody>
      </p:sp>
      <p:pic>
        <p:nvPicPr>
          <p:cNvPr id="37892" name="Picture 5">
            <a:extLst>
              <a:ext uri="{FF2B5EF4-FFF2-40B4-BE49-F238E27FC236}">
                <a16:creationId xmlns:a16="http://schemas.microsoft.com/office/drawing/2014/main" id="{819AC60A-A04A-44F6-AD0E-38B9A684D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1544638"/>
            <a:ext cx="7097712" cy="417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>
            <a:extLst>
              <a:ext uri="{FF2B5EF4-FFF2-40B4-BE49-F238E27FC236}">
                <a16:creationId xmlns:a16="http://schemas.microsoft.com/office/drawing/2014/main" id="{37220849-ED3B-407C-A27D-37D1FEE48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8" y="1963738"/>
            <a:ext cx="843280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   This module will give you the opportunity to develop the following skills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b="1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GB" altLang="en-US" sz="2400" b="1"/>
              <a:t>Understanding a specific body of knowledge and skills.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GB" altLang="en-US" sz="2400" b="1"/>
              <a:t>Analyse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GB" altLang="en-US" sz="2400" b="1"/>
              <a:t>Formulate a practical solution to a problem, making effective use of time and resources available. </a:t>
            </a: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F254DB8E-6634-4D0C-83CF-E30A0975B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263" y="411163"/>
            <a:ext cx="1244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/>
              <a:t>Skills</a:t>
            </a: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>
            <a:extLst>
              <a:ext uri="{FF2B5EF4-FFF2-40B4-BE49-F238E27FC236}">
                <a16:creationId xmlns:a16="http://schemas.microsoft.com/office/drawing/2014/main" id="{6A0DA9ED-1D89-407E-94F1-BC110843042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800" b="1">
                <a:solidFill>
                  <a:schemeClr val="bg1"/>
                </a:solidFill>
              </a:rPr>
              <a:t>Slide  6 (of  11)</a:t>
            </a:r>
          </a:p>
        </p:txBody>
      </p:sp>
      <p:sp>
        <p:nvSpPr>
          <p:cNvPr id="44035" name="Text Box 2">
            <a:extLst>
              <a:ext uri="{FF2B5EF4-FFF2-40B4-BE49-F238E27FC236}">
                <a16:creationId xmlns:a16="http://schemas.microsoft.com/office/drawing/2014/main" id="{D0E6613B-A2DE-4B82-AC09-94D951772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285750"/>
            <a:ext cx="78470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0" b="1"/>
              <a:t>What Support is available for you (I)</a:t>
            </a:r>
            <a:endParaRPr lang="en-US" altLang="en-US" sz="3000"/>
          </a:p>
        </p:txBody>
      </p:sp>
      <p:sp>
        <p:nvSpPr>
          <p:cNvPr id="44036" name="Text Box 3">
            <a:extLst>
              <a:ext uri="{FF2B5EF4-FFF2-40B4-BE49-F238E27FC236}">
                <a16:creationId xmlns:a16="http://schemas.microsoft.com/office/drawing/2014/main" id="{517CD906-AFA8-45E9-B929-5826DA8C0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1038225"/>
            <a:ext cx="7897812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endParaRPr lang="en-GB" altLang="en-US" sz="24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GB" altLang="en-US" sz="2400" dirty="0">
                <a:latin typeface="Arial"/>
                <a:cs typeface="Arial"/>
              </a:rPr>
              <a:t>Lecturer consultation hours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GB" altLang="en-US" sz="2400" dirty="0">
                <a:latin typeface="Arial"/>
                <a:cs typeface="Arial"/>
              </a:rPr>
              <a:t>Microsoft Teams </a:t>
            </a:r>
            <a:endParaRPr lang="en-GB" altLang="en-US" sz="2400" dirty="0">
              <a:cs typeface="Arial"/>
            </a:endParaRPr>
          </a:p>
        </p:txBody>
      </p:sp>
      <p:pic>
        <p:nvPicPr>
          <p:cNvPr id="44037" name="Picture 4" descr="bs00554_">
            <a:extLst>
              <a:ext uri="{FF2B5EF4-FFF2-40B4-BE49-F238E27FC236}">
                <a16:creationId xmlns:a16="http://schemas.microsoft.com/office/drawing/2014/main" id="{35921D7B-52A8-4860-9120-153975D5C86A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42275" y="2266950"/>
            <a:ext cx="1101725" cy="962025"/>
          </a:xfrm>
          <a:noFill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>
            <a:extLst>
              <a:ext uri="{FF2B5EF4-FFF2-40B4-BE49-F238E27FC236}">
                <a16:creationId xmlns:a16="http://schemas.microsoft.com/office/drawing/2014/main" id="{6A0DA9ED-1D89-407E-94F1-BC110843042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800" b="1">
                <a:solidFill>
                  <a:schemeClr val="bg1"/>
                </a:solidFill>
              </a:rPr>
              <a:t>Slide  6 (of  11)</a:t>
            </a:r>
          </a:p>
        </p:txBody>
      </p:sp>
      <p:sp>
        <p:nvSpPr>
          <p:cNvPr id="44035" name="Text Box 2">
            <a:extLst>
              <a:ext uri="{FF2B5EF4-FFF2-40B4-BE49-F238E27FC236}">
                <a16:creationId xmlns:a16="http://schemas.microsoft.com/office/drawing/2014/main" id="{D0E6613B-A2DE-4B82-AC09-94D951772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285750"/>
            <a:ext cx="78470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0" b="1"/>
              <a:t>What Support is available for you (I)</a:t>
            </a:r>
            <a:endParaRPr lang="en-US" altLang="en-US" sz="3000"/>
          </a:p>
        </p:txBody>
      </p:sp>
      <p:sp>
        <p:nvSpPr>
          <p:cNvPr id="44036" name="Text Box 3">
            <a:extLst>
              <a:ext uri="{FF2B5EF4-FFF2-40B4-BE49-F238E27FC236}">
                <a16:creationId xmlns:a16="http://schemas.microsoft.com/office/drawing/2014/main" id="{517CD906-AFA8-45E9-B929-5826DA8C0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1038225"/>
            <a:ext cx="7897812" cy="452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endParaRPr lang="en-GB" altLang="en-US" sz="1800" dirty="0"/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GB" altLang="en-US" sz="1800" dirty="0" err="1"/>
              <a:t>Trobec</a:t>
            </a:r>
            <a:r>
              <a:rPr lang="en-GB" altLang="en-US" sz="1800" dirty="0"/>
              <a:t>, R. </a:t>
            </a:r>
            <a:r>
              <a:rPr lang="en-GB" altLang="en-US" sz="1800" dirty="0" err="1"/>
              <a:t>Slivnik</a:t>
            </a:r>
            <a:r>
              <a:rPr lang="en-GB" altLang="en-US" sz="1800" dirty="0"/>
              <a:t>, B (2018). Introduction to Parallel Computing: From Algorithms to Programming on State-of-the-Art Platforms. Springer. ISSN: 1863-7310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GB" altLang="en-US" sz="1800" dirty="0"/>
              <a:t>Goetz, B., </a:t>
            </a:r>
            <a:r>
              <a:rPr lang="en-GB" altLang="en-US" sz="1800" dirty="0" err="1"/>
              <a:t>Peierls</a:t>
            </a:r>
            <a:r>
              <a:rPr lang="en-GB" altLang="en-US" sz="1800" dirty="0"/>
              <a:t>, T. (2016). Java concurrency in practice. Pearson Education India. ISBN: 9332576521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GB" altLang="en-US" sz="1800" dirty="0"/>
              <a:t>*</a:t>
            </a:r>
            <a:r>
              <a:rPr lang="en-GB" altLang="en-US" sz="1800" dirty="0" err="1"/>
              <a:t>Raynal,M</a:t>
            </a:r>
            <a:r>
              <a:rPr lang="en-GB" altLang="en-US" sz="1800" dirty="0"/>
              <a:t>. (2013). Concurrent Programming: Algorithms, Principles, and Foundations. Springer. ISBN-13: 978-3642320262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GB" altLang="en-US" sz="1800" dirty="0"/>
              <a:t>*</a:t>
            </a:r>
            <a:r>
              <a:rPr lang="en-GB" altLang="en-US" sz="1800" dirty="0" err="1"/>
              <a:t>Wellings</a:t>
            </a:r>
            <a:r>
              <a:rPr lang="en-GB" altLang="en-US" sz="1800" dirty="0"/>
              <a:t>, A.(2004). Concurrent and Real-Time Programming in JAVA. Wiley. ISBN: 047084437X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GB" altLang="en-US" sz="1800" dirty="0"/>
              <a:t>*Magee, J. and Kramer, J. (2006) Concurrency: State Models &amp; Java Programs. 2nd Edition. Wiley. ISBN:0470093552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GB" altLang="en-US" sz="1800" dirty="0"/>
              <a:t>*Ben-</a:t>
            </a:r>
            <a:r>
              <a:rPr lang="en-GB" altLang="en-US" sz="1800" dirty="0" err="1"/>
              <a:t>Ari,M</a:t>
            </a:r>
            <a:r>
              <a:rPr lang="en-GB" altLang="en-US" sz="1800" dirty="0"/>
              <a:t>. (2006). Principles of Concurrent and Distributed Programming. Prentice-Hall. ISBN: 0-321-31283-X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GB" altLang="en-US" sz="1800" dirty="0"/>
              <a:t>*</a:t>
            </a:r>
            <a:r>
              <a:rPr lang="en-GB" altLang="en-US" sz="1800" dirty="0" err="1"/>
              <a:t>Roosta,S.H</a:t>
            </a:r>
            <a:r>
              <a:rPr lang="en-GB" altLang="en-US" sz="1800" dirty="0"/>
              <a:t>. (2012). Parallel Processing and Parallel Algorithms: Theory and Computation. Springer. ISBN-13: 978-1461270485</a:t>
            </a:r>
          </a:p>
        </p:txBody>
      </p:sp>
      <p:pic>
        <p:nvPicPr>
          <p:cNvPr id="44037" name="Picture 4" descr="bs00554_">
            <a:extLst>
              <a:ext uri="{FF2B5EF4-FFF2-40B4-BE49-F238E27FC236}">
                <a16:creationId xmlns:a16="http://schemas.microsoft.com/office/drawing/2014/main" id="{35921D7B-52A8-4860-9120-153975D5C86A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42275" y="2266950"/>
            <a:ext cx="1101725" cy="962025"/>
          </a:xfrm>
          <a:noFill/>
        </p:spPr>
      </p:pic>
    </p:spTree>
    <p:extLst>
      <p:ext uri="{BB962C8B-B14F-4D97-AF65-F5344CB8AC3E}">
        <p14:creationId xmlns:p14="http://schemas.microsoft.com/office/powerpoint/2010/main" val="249790168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45A085FA-C6B5-4129-8A4F-4C9E2A50B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4463" y="292100"/>
            <a:ext cx="33861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Module Coverage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8D4568-F41E-4FFA-8E04-72A3B70138A5}"/>
              </a:ext>
            </a:extLst>
          </p:cNvPr>
          <p:cNvSpPr/>
          <p:nvPr/>
        </p:nvSpPr>
        <p:spPr>
          <a:xfrm>
            <a:off x="398463" y="1585913"/>
            <a:ext cx="3978275" cy="4893647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eaLnBrk="1" hangingPunct="1">
              <a:defRPr/>
            </a:pPr>
            <a:r>
              <a:rPr lang="en-US" sz="1200" b="1" dirty="0">
                <a:latin typeface="Arial" charset="0"/>
                <a:cs typeface="Arial" charset="0"/>
              </a:rPr>
              <a:t>Introduction to Concurrent Programming :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US" sz="1200" dirty="0">
                <a:latin typeface="Arial" charset="0"/>
                <a:cs typeface="Arial" charset="0"/>
              </a:rPr>
              <a:t>Concurrency as abstract parallelism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US" sz="1200" dirty="0">
                <a:latin typeface="Arial" charset="0"/>
                <a:cs typeface="Arial" charset="0"/>
              </a:rPr>
              <a:t>The challenge of concurrent programming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US" sz="1200" dirty="0">
                <a:latin typeface="Arial" charset="0"/>
                <a:cs typeface="Arial" charset="0"/>
              </a:rPr>
              <a:t>Introduction to Parallel Programming :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US" sz="1200" dirty="0">
                <a:latin typeface="Arial" charset="0"/>
                <a:cs typeface="Arial" charset="0"/>
              </a:rPr>
              <a:t>The challenge of parallel programming</a:t>
            </a:r>
          </a:p>
          <a:p>
            <a:pPr eaLnBrk="1" hangingPunct="1">
              <a:defRPr/>
            </a:pPr>
            <a:endParaRPr lang="en-US" sz="12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sz="1200" b="1" dirty="0">
                <a:latin typeface="Arial" charset="0"/>
                <a:cs typeface="Arial" charset="0"/>
              </a:rPr>
              <a:t>The terminology of concurrency and parallelism:</a:t>
            </a:r>
          </a:p>
          <a:p>
            <a:pPr eaLnBrk="1" hangingPunct="1">
              <a:defRPr/>
            </a:pPr>
            <a:r>
              <a:rPr lang="en-US" sz="1200" b="1" dirty="0">
                <a:latin typeface="Arial" charset="0"/>
                <a:cs typeface="Arial" charset="0"/>
              </a:rPr>
              <a:t>• </a:t>
            </a:r>
            <a:r>
              <a:rPr lang="en-US" sz="1200" dirty="0">
                <a:latin typeface="Arial" charset="0"/>
                <a:cs typeface="Arial" charset="0"/>
              </a:rPr>
              <a:t>Multitasking</a:t>
            </a: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Arial" charset="0"/>
              </a:rPr>
              <a:t>• Multiple computers</a:t>
            </a:r>
          </a:p>
          <a:p>
            <a:pPr eaLnBrk="1" hangingPunct="1">
              <a:defRPr/>
            </a:pPr>
            <a:endParaRPr lang="en-US" sz="12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sz="1200" b="1" dirty="0">
                <a:latin typeface="Arial" charset="0"/>
                <a:cs typeface="Arial" charset="0"/>
              </a:rPr>
              <a:t>Concurrency concepts :</a:t>
            </a: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Arial" charset="0"/>
              </a:rPr>
              <a:t>• Concurrency types</a:t>
            </a: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Arial" charset="0"/>
              </a:rPr>
              <a:t>• Round Robin</a:t>
            </a: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Arial" charset="0"/>
              </a:rPr>
              <a:t>• Scheduler</a:t>
            </a: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Arial" charset="0"/>
              </a:rPr>
              <a:t>• Priority</a:t>
            </a: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Arial" charset="0"/>
              </a:rPr>
              <a:t>• Processes v Threads</a:t>
            </a: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Arial" charset="0"/>
              </a:rPr>
              <a:t>• </a:t>
            </a:r>
            <a:r>
              <a:rPr lang="en-US" sz="1200" dirty="0" err="1">
                <a:latin typeface="Arial" charset="0"/>
                <a:cs typeface="Arial" charset="0"/>
              </a:rPr>
              <a:t>Synchronisation</a:t>
            </a:r>
            <a:endParaRPr lang="en-US" sz="12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Arial" charset="0"/>
              </a:rPr>
              <a:t>• </a:t>
            </a:r>
            <a:r>
              <a:rPr lang="en-US" sz="1200" dirty="0" err="1">
                <a:latin typeface="Arial" charset="0"/>
                <a:cs typeface="Arial" charset="0"/>
              </a:rPr>
              <a:t>Asynchronicity</a:t>
            </a:r>
            <a:endParaRPr lang="en-US" sz="12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Arial" charset="0"/>
              </a:rPr>
              <a:t>• Mutual exclusion</a:t>
            </a:r>
          </a:p>
          <a:p>
            <a:pPr eaLnBrk="1" hangingPunct="1">
              <a:defRPr/>
            </a:pPr>
            <a:endParaRPr lang="en-US" sz="12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sz="1200" b="1" dirty="0">
                <a:latin typeface="Arial" charset="0"/>
                <a:cs typeface="Arial" charset="0"/>
              </a:rPr>
              <a:t>Concepts and Terminology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rial" charset="0"/>
                <a:cs typeface="Arial" charset="0"/>
              </a:rPr>
              <a:t>von Neumann Computer Architecture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rial" charset="0"/>
                <a:cs typeface="Arial" charset="0"/>
              </a:rPr>
              <a:t>Flynn's Classical Taxonomy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rial" charset="0"/>
                <a:cs typeface="Arial" charset="0"/>
              </a:rPr>
              <a:t>Some General Parallel Terminology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rial" charset="0"/>
                <a:cs typeface="Arial" charset="0"/>
              </a:rPr>
              <a:t>Limits and Costs of Parallel Programming</a:t>
            </a:r>
          </a:p>
          <a:p>
            <a:pPr eaLnBrk="1" hangingPunct="1">
              <a:defRPr/>
            </a:pPr>
            <a:endParaRPr lang="en-GB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58056A-FAF8-4EA2-B4AF-A059ED969FA7}"/>
              </a:ext>
            </a:extLst>
          </p:cNvPr>
          <p:cNvSpPr/>
          <p:nvPr/>
        </p:nvSpPr>
        <p:spPr>
          <a:xfrm>
            <a:off x="4376738" y="1585913"/>
            <a:ext cx="4572000" cy="4339650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eaLnBrk="1" hangingPunct="1">
              <a:defRPr/>
            </a:pPr>
            <a:r>
              <a:rPr lang="en-US" sz="1200" b="1" dirty="0">
                <a:latin typeface="Arial"/>
                <a:cs typeface="Arial"/>
              </a:rPr>
              <a:t>Parallel Programming Platforms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Implicit Parallelism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Parallel Computer Memory Architectures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Shared Memory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Distributed Memory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Hybrid Distributed-Shared Memory</a:t>
            </a:r>
          </a:p>
          <a:p>
            <a:pPr eaLnBrk="1" hangingPunct="1">
              <a:defRPr/>
            </a:pP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eaLnBrk="1" hangingPunct="1">
              <a:defRPr/>
            </a:pPr>
            <a:r>
              <a:rPr lang="en-GB" sz="1200" b="1" dirty="0" err="1">
                <a:solidFill>
                  <a:srgbClr val="000000"/>
                </a:solidFill>
                <a:latin typeface="Arial"/>
                <a:cs typeface="Arial"/>
              </a:rPr>
              <a:t>Modeling</a:t>
            </a:r>
            <a:r>
              <a:rPr lang="en-GB" sz="1200" b="1" dirty="0">
                <a:solidFill>
                  <a:srgbClr val="000000"/>
                </a:solidFill>
                <a:latin typeface="Arial"/>
                <a:cs typeface="Arial"/>
              </a:rPr>
              <a:t> Parallel Computation</a:t>
            </a:r>
          </a:p>
          <a:p>
            <a:pPr eaLnBrk="1" hangingPunct="1">
              <a:defRPr/>
            </a:pPr>
            <a:r>
              <a:rPr lang="en-GB" sz="1200" dirty="0" err="1">
                <a:solidFill>
                  <a:srgbClr val="000000"/>
                </a:solidFill>
                <a:latin typeface="Arial"/>
                <a:cs typeface="Arial"/>
              </a:rPr>
              <a:t>MultiprocessorModels</a:t>
            </a:r>
            <a:endParaRPr lang="en-GB" sz="1200" dirty="0">
              <a:solidFill>
                <a:srgbClr val="000000"/>
              </a:solidFill>
              <a:latin typeface="Arial"/>
              <a:cs typeface="Arial"/>
            </a:endParaRPr>
          </a:p>
          <a:p>
            <a:pPr eaLnBrk="1" hangingPunct="1">
              <a:defRPr/>
            </a:pPr>
            <a:r>
              <a:rPr lang="en-GB" sz="1200" dirty="0">
                <a:solidFill>
                  <a:srgbClr val="000000"/>
                </a:solidFill>
                <a:latin typeface="Arial"/>
                <a:cs typeface="Arial"/>
              </a:rPr>
              <a:t>Designing Parallel Programs</a:t>
            </a:r>
          </a:p>
          <a:p>
            <a:pPr eaLnBrk="1" hangingPunct="1">
              <a:defRPr/>
            </a:pPr>
            <a:r>
              <a:rPr lang="en-GB" sz="1200" dirty="0">
                <a:solidFill>
                  <a:srgbClr val="000000"/>
                </a:solidFill>
                <a:latin typeface="Arial"/>
                <a:cs typeface="Arial"/>
              </a:rPr>
              <a:t>Automatic vs. Manual Parallelization</a:t>
            </a:r>
          </a:p>
          <a:p>
            <a:pPr eaLnBrk="1" hangingPunct="1">
              <a:defRPr/>
            </a:pPr>
            <a:r>
              <a:rPr lang="en-GB" sz="1200" dirty="0">
                <a:solidFill>
                  <a:srgbClr val="000000"/>
                </a:solidFill>
                <a:latin typeface="Arial"/>
                <a:cs typeface="Arial"/>
              </a:rPr>
              <a:t>Understand the Problem and the Program</a:t>
            </a:r>
          </a:p>
          <a:p>
            <a:pPr eaLnBrk="1" hangingPunct="1">
              <a:defRPr/>
            </a:pPr>
            <a:r>
              <a:rPr lang="en-GB" sz="1200" dirty="0">
                <a:solidFill>
                  <a:srgbClr val="000000"/>
                </a:solidFill>
                <a:latin typeface="Arial"/>
                <a:cs typeface="Arial"/>
              </a:rPr>
              <a:t>Partitioning</a:t>
            </a:r>
          </a:p>
          <a:p>
            <a:pPr eaLnBrk="1" hangingPunct="1">
              <a:defRPr/>
            </a:pPr>
            <a:r>
              <a:rPr lang="en-GB" sz="1200" dirty="0">
                <a:solidFill>
                  <a:srgbClr val="000000"/>
                </a:solidFill>
                <a:latin typeface="Arial"/>
                <a:cs typeface="Arial"/>
              </a:rPr>
              <a:t>Communications</a:t>
            </a:r>
          </a:p>
          <a:p>
            <a:pPr eaLnBrk="1" hangingPunct="1">
              <a:defRPr/>
            </a:pPr>
            <a:r>
              <a:rPr lang="en-GB" sz="1200" dirty="0">
                <a:solidFill>
                  <a:srgbClr val="000000"/>
                </a:solidFill>
                <a:latin typeface="Arial"/>
                <a:cs typeface="Arial"/>
              </a:rPr>
              <a:t>Synchronization</a:t>
            </a:r>
          </a:p>
          <a:p>
            <a:pPr eaLnBrk="1" hangingPunct="1">
              <a:defRPr/>
            </a:pPr>
            <a:r>
              <a:rPr lang="en-GB" sz="1200" dirty="0">
                <a:solidFill>
                  <a:srgbClr val="000000"/>
                </a:solidFill>
                <a:latin typeface="Arial"/>
                <a:cs typeface="Arial"/>
              </a:rPr>
              <a:t>Data Dependencies</a:t>
            </a:r>
          </a:p>
          <a:p>
            <a:pPr eaLnBrk="1" hangingPunct="1">
              <a:defRPr/>
            </a:pPr>
            <a:r>
              <a:rPr lang="en-GB" sz="1200" dirty="0">
                <a:solidFill>
                  <a:srgbClr val="000000"/>
                </a:solidFill>
                <a:latin typeface="Arial"/>
                <a:cs typeface="Arial"/>
              </a:rPr>
              <a:t>Load Balancing</a:t>
            </a:r>
          </a:p>
          <a:p>
            <a:pPr eaLnBrk="1" hangingPunct="1">
              <a:defRPr/>
            </a:pPr>
            <a:r>
              <a:rPr lang="en-GB" sz="1200" dirty="0">
                <a:solidFill>
                  <a:srgbClr val="000000"/>
                </a:solidFill>
                <a:latin typeface="Arial"/>
                <a:cs typeface="Arial"/>
              </a:rPr>
              <a:t>Granularity</a:t>
            </a:r>
          </a:p>
          <a:p>
            <a:pPr eaLnBrk="1" hangingPunct="1">
              <a:defRPr/>
            </a:pPr>
            <a:r>
              <a:rPr lang="en-GB" sz="1200" dirty="0">
                <a:solidFill>
                  <a:srgbClr val="000000"/>
                </a:solidFill>
                <a:latin typeface="Arial"/>
                <a:cs typeface="Arial"/>
              </a:rPr>
              <a:t>I/O</a:t>
            </a:r>
          </a:p>
          <a:p>
            <a:pPr eaLnBrk="1" hangingPunct="1">
              <a:defRPr/>
            </a:pPr>
            <a:r>
              <a:rPr lang="en-GB" sz="1200" dirty="0">
                <a:solidFill>
                  <a:srgbClr val="000000"/>
                </a:solidFill>
                <a:latin typeface="Arial"/>
                <a:cs typeface="Arial"/>
              </a:rPr>
              <a:t>Debugging</a:t>
            </a:r>
          </a:p>
          <a:p>
            <a:pPr eaLnBrk="1" hangingPunct="1">
              <a:defRPr/>
            </a:pPr>
            <a:r>
              <a:rPr lang="en-GB" sz="1200" dirty="0">
                <a:solidFill>
                  <a:srgbClr val="000000"/>
                </a:solidFill>
                <a:latin typeface="Arial"/>
                <a:cs typeface="Arial"/>
              </a:rPr>
              <a:t>Performance Analysis and Tuning</a:t>
            </a:r>
          </a:p>
          <a:p>
            <a:pPr eaLnBrk="1" hangingPunct="1">
              <a:defRPr/>
            </a:pPr>
            <a:endParaRPr lang="en-GB" sz="12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eaLnBrk="1" hangingPunct="1">
              <a:defRPr/>
            </a:pPr>
            <a:endParaRPr lang="en-GB" sz="12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69CD1685-9BE3-498F-9F73-08E2AD16706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>
                <a:latin typeface="Calibri" panose="020F0502020204030204" pitchFamily="34" charset="0"/>
              </a:rPr>
              <a:t>Slide ‹</a:t>
            </a:r>
            <a:fld id="{F6B4D15D-2936-4EDF-9592-907A9B1A4485}" type="slidenum">
              <a:rPr lang="en-GB" altLang="en-US" sz="800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r>
              <a:rPr lang="en-GB" altLang="en-US" sz="800">
                <a:latin typeface="Calibri" panose="020F0502020204030204" pitchFamily="34" charset="0"/>
              </a:rPr>
              <a:t>› of 20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9C1A02-93A1-4587-A5A2-834549D58743}"/>
              </a:ext>
            </a:extLst>
          </p:cNvPr>
          <p:cNvSpPr txBox="1">
            <a:spLocks/>
          </p:cNvSpPr>
          <p:nvPr/>
        </p:nvSpPr>
        <p:spPr bwMode="auto">
          <a:xfrm>
            <a:off x="654050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200" b="1" u="sng" kern="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Lecturer information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1164E5-5861-4FEE-8018-8AD28083EF33}"/>
              </a:ext>
            </a:extLst>
          </p:cNvPr>
          <p:cNvSpPr txBox="1">
            <a:spLocks/>
          </p:cNvSpPr>
          <p:nvPr/>
        </p:nvSpPr>
        <p:spPr bwMode="auto">
          <a:xfrm>
            <a:off x="639763" y="1757363"/>
            <a:ext cx="778351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800" dirty="0"/>
              <a:t>Name:         Zailan Arabee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2800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800" dirty="0"/>
              <a:t>email:          </a:t>
            </a:r>
            <a:r>
              <a:rPr lang="en-US" altLang="en-US" sz="2800" dirty="0">
                <a:hlinkClick r:id="rId2"/>
              </a:rPr>
              <a:t>zailan@apu.edu.my</a:t>
            </a:r>
            <a:endParaRPr lang="en-US" altLang="en-US" sz="2800" dirty="0"/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2800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800" dirty="0"/>
              <a:t>Location:      FCET Staff Room Level 5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2800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800" dirty="0"/>
              <a:t>Tel: 		03 8992 5079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2800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800" dirty="0"/>
              <a:t>Microsoft Teams!</a:t>
            </a:r>
          </a:p>
          <a:p>
            <a:pPr>
              <a:buFontTx/>
              <a:buNone/>
              <a:defRPr/>
            </a:pPr>
            <a:endParaRPr lang="en-US" altLang="en-US" kern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8CE1569-22E3-4563-8879-0AED4B01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835B90-A79D-4AA2-87F2-E222B5053305}"/>
              </a:ext>
            </a:extLst>
          </p:cNvPr>
          <p:cNvSpPr/>
          <p:nvPr/>
        </p:nvSpPr>
        <p:spPr bwMode="auto">
          <a:xfrm>
            <a:off x="487363" y="1697038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 b="1">
                <a:latin typeface="+mn-lt"/>
              </a:rPr>
              <a:t>Shared objects and Mutual Exclusion :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>
                <a:latin typeface="+mn-lt"/>
              </a:rPr>
              <a:t>• Case Study: Ornamental garden problem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>
                <a:latin typeface="+mn-lt"/>
              </a:rPr>
              <a:t>• Interference and Mutual Exclusion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en-US" sz="1300" b="1">
              <a:latin typeface="+mn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 b="1">
                <a:latin typeface="+mn-lt"/>
              </a:rPr>
              <a:t>JPPF Architecture and topology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>
                <a:latin typeface="+mn-lt"/>
              </a:rPr>
              <a:t>write a JPPF task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>
                <a:latin typeface="+mn-lt"/>
              </a:rPr>
              <a:t>create a job and execute it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>
                <a:latin typeface="+mn-lt"/>
              </a:rPr>
              <a:t>process the execution results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>
                <a:latin typeface="+mn-lt"/>
              </a:rPr>
              <a:t>manage JPPF jobs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>
                <a:latin typeface="+mn-lt"/>
              </a:rPr>
              <a:t>run a JPPF application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en-US" sz="1300" b="1">
              <a:latin typeface="+mn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 b="1">
                <a:latin typeface="+mn-lt"/>
              </a:rPr>
              <a:t>JPPF task and job APIs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>
                <a:latin typeface="+mn-lt"/>
              </a:rPr>
              <a:t>local code changes automatically accounted for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>
                <a:latin typeface="+mn-lt"/>
              </a:rPr>
              <a:t>JPPF client APIs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>
                <a:latin typeface="+mn-lt"/>
              </a:rPr>
              <a:t>management and monitoring console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>
                <a:latin typeface="+mn-lt"/>
              </a:rPr>
              <a:t>configuring JPPF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en-US" sz="1300" b="1">
              <a:latin typeface="+mn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 b="1">
                <a:latin typeface="+mn-lt"/>
              </a:rPr>
              <a:t>Load-balancing in JPPF</a:t>
            </a:r>
            <a:br>
              <a:rPr lang="en-US" sz="1300" b="1">
                <a:latin typeface="+mn-lt"/>
              </a:rPr>
            </a:br>
            <a:r>
              <a:rPr lang="en-US" sz="1300">
                <a:latin typeface="+mn-lt"/>
              </a:rPr>
              <a:t>Impact on grid resources usage</a:t>
            </a:r>
            <a:br>
              <a:rPr lang="en-US" sz="1300">
                <a:latin typeface="+mn-lt"/>
              </a:rPr>
            </a:br>
            <a:r>
              <a:rPr lang="en-US" sz="1300">
                <a:latin typeface="+mn-lt"/>
              </a:rPr>
              <a:t>Server-side vs client-side load balancing </a:t>
            </a:r>
            <a:endParaRPr lang="en-GB" sz="130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83CFD5-0D91-4D2C-8D22-1699AE4B771B}"/>
              </a:ext>
            </a:extLst>
          </p:cNvPr>
          <p:cNvSpPr/>
          <p:nvPr/>
        </p:nvSpPr>
        <p:spPr bwMode="auto">
          <a:xfrm>
            <a:off x="4678363" y="1697038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 b="1">
                <a:latin typeface="+mn-lt"/>
              </a:rPr>
              <a:t>Parallel Computational Complexity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>
                <a:latin typeface="+mn-lt"/>
              </a:rPr>
              <a:t>Physical Organization of Parallel Platforms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>
                <a:latin typeface="+mn-lt"/>
              </a:rPr>
              <a:t>Communication Costs in Parallel Machines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en-US" sz="1300" b="1">
              <a:latin typeface="+mn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 b="1">
                <a:latin typeface="+mn-lt"/>
              </a:rPr>
              <a:t>Principles of Parallel Algorithm Design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>
                <a:latin typeface="+mn-lt"/>
              </a:rPr>
              <a:t>Decomposition Techniques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>
                <a:latin typeface="+mn-lt"/>
              </a:rPr>
              <a:t>Characteristics of Tasks and Interactions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>
                <a:latin typeface="+mn-lt"/>
              </a:rPr>
              <a:t>Mapping Techniques for Load Balancing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en-US" sz="1300" b="1">
              <a:latin typeface="+mn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 b="1">
                <a:latin typeface="+mn-lt"/>
              </a:rPr>
              <a:t>Advantages of concurrency :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>
                <a:latin typeface="+mn-lt"/>
              </a:rPr>
              <a:t>• Standard safety issues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>
                <a:latin typeface="+mn-lt"/>
              </a:rPr>
              <a:t>• liveness,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>
                <a:latin typeface="+mn-lt"/>
              </a:rPr>
              <a:t>• starvation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>
                <a:latin typeface="+mn-lt"/>
              </a:rPr>
              <a:t>• Race-condition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>
                <a:latin typeface="+mn-lt"/>
              </a:rPr>
              <a:t>Classical problems :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>
                <a:latin typeface="+mn-lt"/>
              </a:rPr>
              <a:t>• Semaphore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>
                <a:latin typeface="+mn-lt"/>
              </a:rPr>
              <a:t>• Producer / Consumer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300">
                <a:latin typeface="+mn-lt"/>
              </a:rPr>
              <a:t>• Thread-safe concurrent programs.</a:t>
            </a:r>
            <a:endParaRPr lang="en-GB" sz="1300">
              <a:latin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B93C2880-1A0A-4370-AE98-8709A6BD88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rmAutofit/>
          </a:bodyPr>
          <a:lstStyle/>
          <a:p>
            <a:pPr eaLnBrk="1" hangingPunct="1"/>
            <a:r>
              <a:rPr lang="en-US" altLang="en-US" b="1"/>
              <a:t>What is expected of you - Class</a:t>
            </a:r>
            <a:endParaRPr lang="en-US" altLang="en-US"/>
          </a:p>
        </p:txBody>
      </p:sp>
      <p:graphicFrame>
        <p:nvGraphicFramePr>
          <p:cNvPr id="57349" name="Content Placeholder 2">
            <a:extLst>
              <a:ext uri="{FF2B5EF4-FFF2-40B4-BE49-F238E27FC236}">
                <a16:creationId xmlns:a16="http://schemas.microsoft.com/office/drawing/2014/main" id="{7052218B-6B3B-4E66-9BBE-CC1C1696C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4582696"/>
              </p:ext>
            </p:extLst>
          </p:nvPr>
        </p:nvGraphicFramePr>
        <p:xfrm>
          <a:off x="487363" y="16970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2">
            <a:extLst>
              <a:ext uri="{FF2B5EF4-FFF2-40B4-BE49-F238E27FC236}">
                <a16:creationId xmlns:a16="http://schemas.microsoft.com/office/drawing/2014/main" id="{49B6115C-FDD7-4E6E-A4E2-4ED1F6DF3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0850" y="2819400"/>
            <a:ext cx="456882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600"/>
              <a:t>Q &amp; A</a:t>
            </a:r>
          </a:p>
        </p:txBody>
      </p:sp>
      <p:sp>
        <p:nvSpPr>
          <p:cNvPr id="58372" name="Text Box 3">
            <a:extLst>
              <a:ext uri="{FF2B5EF4-FFF2-40B4-BE49-F238E27FC236}">
                <a16:creationId xmlns:a16="http://schemas.microsoft.com/office/drawing/2014/main" id="{92E3B313-4203-4F45-A4E0-7BCEAA202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263" y="411163"/>
            <a:ext cx="6022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3366"/>
                </a:solidFill>
              </a:rPr>
              <a:t>Question and Answer Session</a:t>
            </a:r>
            <a:endParaRPr lang="en-US" altLang="en-US">
              <a:solidFill>
                <a:srgbClr val="003366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2">
            <a:extLst>
              <a:ext uri="{FF2B5EF4-FFF2-40B4-BE49-F238E27FC236}">
                <a16:creationId xmlns:a16="http://schemas.microsoft.com/office/drawing/2014/main" id="{3DF7F6F2-B02B-4192-A657-CC76385E9F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is concurrent and parallel programming?</a:t>
            </a:r>
          </a:p>
        </p:txBody>
      </p:sp>
      <p:sp>
        <p:nvSpPr>
          <p:cNvPr id="60419" name="Text Box 3">
            <a:extLst>
              <a:ext uri="{FF2B5EF4-FFF2-40B4-BE49-F238E27FC236}">
                <a16:creationId xmlns:a16="http://schemas.microsoft.com/office/drawing/2014/main" id="{76E11D7D-EA72-470F-AE26-4C3526ED72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3975" y="522288"/>
            <a:ext cx="5365750" cy="647700"/>
          </a:xfrm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 u="sng">
                <a:solidFill>
                  <a:srgbClr val="003366"/>
                </a:solidFill>
              </a:rPr>
              <a:t>What we will cover next</a:t>
            </a:r>
            <a:endParaRPr lang="en-US" altLang="en-US" u="sng">
              <a:solidFill>
                <a:srgbClr val="0033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A01A9FD9-5DFD-4BF5-8F04-0EEFF15391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CT038-3-2-Object Oriented Development with Java</a:t>
            </a:r>
          </a:p>
          <a:p>
            <a:r>
              <a:rPr lang="en-US" altLang="en-US" dirty="0"/>
              <a:t>or equivalent</a:t>
            </a:r>
          </a:p>
        </p:txBody>
      </p:sp>
      <p:sp>
        <p:nvSpPr>
          <p:cNvPr id="19459" name="Footer Placeholder 3">
            <a:extLst>
              <a:ext uri="{FF2B5EF4-FFF2-40B4-BE49-F238E27FC236}">
                <a16:creationId xmlns:a16="http://schemas.microsoft.com/office/drawing/2014/main" id="{D24A5FC1-A3D5-4C0F-8330-4FD1267F1AC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>
                <a:latin typeface="Calibri" panose="020F0502020204030204" pitchFamily="34" charset="0"/>
              </a:rPr>
              <a:t>Slide </a:t>
            </a:r>
            <a:fld id="{CA4CE46A-47B0-47C1-9FDF-443857B575D5}" type="slidenum">
              <a:rPr lang="en-GB" altLang="en-US" sz="800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r>
              <a:rPr lang="en-GB" altLang="en-US" sz="800">
                <a:latin typeface="Calibri" panose="020F0502020204030204" pitchFamily="34" charset="0"/>
              </a:rPr>
              <a:t>› of 13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EA15A1EC-7571-400A-9554-2ED5D2D41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088" y="554038"/>
            <a:ext cx="6105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3200" b="1" u="sng" kern="0">
                <a:solidFill>
                  <a:srgbClr val="003366"/>
                </a:solidFill>
                <a:latin typeface="Century Gothic" panose="020B0502020202020204" pitchFamily="34" charset="0"/>
              </a:rPr>
              <a:t>Pre-requisites for this module </a:t>
            </a:r>
            <a:endParaRPr lang="en-US" altLang="en-US" sz="3200" b="1" u="sng" kern="0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3B4A0E60-4213-476F-B089-394CD8F0DF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wrap="none">
            <a:spAutoFit/>
          </a:bodyPr>
          <a:lstStyle/>
          <a:p>
            <a:r>
              <a:rPr lang="en-US" altLang="en-US" sz="3200" b="1" u="sng">
                <a:solidFill>
                  <a:srgbClr val="003366"/>
                </a:solidFill>
                <a:latin typeface="Century Gothic" panose="020B0502020202020204" pitchFamily="34" charset="0"/>
              </a:rPr>
              <a:t>Aims of this module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1BB7B338-2916-4424-A5B1-83CA529BE6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Concurrent Programming module aims to equip students with knowledge of concurrent and parallel programming , skills to implement concurrent technology, and an understanding of concurrency concepts. The concurrency concepts covered includes types, </a:t>
            </a:r>
            <a:r>
              <a:rPr lang="en-US" altLang="en-US" dirty="0" err="1"/>
              <a:t>synchronisation</a:t>
            </a:r>
            <a:r>
              <a:rPr lang="en-US" altLang="en-US" dirty="0"/>
              <a:t> and thread-safe concurrent programs.</a:t>
            </a:r>
          </a:p>
        </p:txBody>
      </p:sp>
      <p:sp>
        <p:nvSpPr>
          <p:cNvPr id="20484" name="Footer Placeholder 3">
            <a:extLst>
              <a:ext uri="{FF2B5EF4-FFF2-40B4-BE49-F238E27FC236}">
                <a16:creationId xmlns:a16="http://schemas.microsoft.com/office/drawing/2014/main" id="{F7197436-9363-42E4-A82D-5BFDF9BE90F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>
                <a:latin typeface="Calibri" panose="020F0502020204030204" pitchFamily="34" charset="0"/>
              </a:rPr>
              <a:t>Slide ‹</a:t>
            </a:r>
            <a:fld id="{D390677E-D4F7-49EA-BC47-A1524D21DEA0}" type="slidenum">
              <a:rPr lang="en-GB" altLang="en-US" sz="800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r>
              <a:rPr lang="en-GB" altLang="en-US" sz="800">
                <a:latin typeface="Calibri" panose="020F0502020204030204" pitchFamily="34" charset="0"/>
              </a:rPr>
              <a:t>› of 13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F43D1EF5-A233-4E13-9296-E464202980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>
                <a:latin typeface="Calibri" panose="020F0502020204030204" pitchFamily="34" charset="0"/>
              </a:rPr>
              <a:t>Slide &lt;</a:t>
            </a:r>
            <a:fld id="{F09467D0-30C7-4A02-974D-2F8EED8C88B6}" type="slidenum">
              <a:rPr lang="en-GB" altLang="en-US" sz="800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r>
              <a:rPr lang="en-GB" altLang="en-US" sz="800">
                <a:latin typeface="Calibri" panose="020F0502020204030204" pitchFamily="34" charset="0"/>
              </a:rPr>
              <a:t>&gt; of 20</a:t>
            </a:r>
          </a:p>
        </p:txBody>
      </p:sp>
      <p:sp>
        <p:nvSpPr>
          <p:cNvPr id="21507" name="Text Box 2">
            <a:extLst>
              <a:ext uri="{FF2B5EF4-FFF2-40B4-BE49-F238E27FC236}">
                <a16:creationId xmlns:a16="http://schemas.microsoft.com/office/drawing/2014/main" id="{83CB8A3A-C668-4391-8DBA-48FA0214D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8" y="1577975"/>
            <a:ext cx="84201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dirty="0">
                <a:latin typeface="Century Gothic" panose="020B0502020202020204" pitchFamily="34" charset="0"/>
              </a:rPr>
              <a:t>At the end of this course, YOU should be able to: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FontTx/>
              <a:buNone/>
            </a:pPr>
            <a:endParaRPr lang="en-US" altLang="en-US" sz="2800" b="1" dirty="0">
              <a:latin typeface="Century Gothic" panose="020B0502020202020204" pitchFamily="34" charset="0"/>
            </a:endParaRP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Explain the fundamental concepts of concurrency and parallelism in the design of a concurrent system (C2, PLO1)</a:t>
            </a: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Apply the concepts of concurrency and parallelism in the construction of a system using a suitable programming language. (C3, PLO2)</a:t>
            </a: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Explain the safety aspects of multi-threaded and parallel systems (A3, PLO6)</a:t>
            </a:r>
            <a:endParaRPr lang="en-US" altLang="en-US" sz="2200" b="1" dirty="0"/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5EE2CBCE-B341-443B-9FBA-8F661DB67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449263"/>
            <a:ext cx="67770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u="sng">
                <a:solidFill>
                  <a:srgbClr val="003366"/>
                </a:solidFill>
                <a:latin typeface="Century Gothic" panose="020B0502020202020204" pitchFamily="34" charset="0"/>
              </a:rPr>
              <a:t>Course Learning outcomes, CLOs</a:t>
            </a:r>
            <a:endParaRPr lang="en-US" altLang="en-US" u="sng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71568EC9-37CF-42B7-9B79-01C859A16D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u="sng"/>
              <a:t>Mapping of CLOs with MOEs Domain</a:t>
            </a:r>
          </a:p>
        </p:txBody>
      </p:sp>
      <p:sp>
        <p:nvSpPr>
          <p:cNvPr id="24579" name="Footer Placeholder 3">
            <a:extLst>
              <a:ext uri="{FF2B5EF4-FFF2-40B4-BE49-F238E27FC236}">
                <a16:creationId xmlns:a16="http://schemas.microsoft.com/office/drawing/2014/main" id="{DD892CB4-BAC4-4ABC-AF97-B224840574F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>
                <a:latin typeface="Calibri" panose="020F0502020204030204" pitchFamily="34" charset="0"/>
              </a:rPr>
              <a:t>Slide &lt;</a:t>
            </a:r>
            <a:fld id="{599D2307-F5D3-4E87-B839-A58FC0C9711D}" type="slidenum">
              <a:rPr lang="en-GB" altLang="en-US" sz="800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r>
              <a:rPr lang="en-GB" altLang="en-US" sz="800">
                <a:latin typeface="Calibri" panose="020F0502020204030204" pitchFamily="34" charset="0"/>
              </a:rPr>
              <a:t>&gt; of 20</a:t>
            </a:r>
          </a:p>
        </p:txBody>
      </p:sp>
      <p:sp>
        <p:nvSpPr>
          <p:cNvPr id="24580" name="TextBox 6">
            <a:extLst>
              <a:ext uri="{FF2B5EF4-FFF2-40B4-BE49-F238E27FC236}">
                <a16:creationId xmlns:a16="http://schemas.microsoft.com/office/drawing/2014/main" id="{4923CC3F-25E6-4A6A-9F32-9D0E19C5D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5330825"/>
            <a:ext cx="25955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PLO2 – Cognitive Skills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PLO6 – Digital Skills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22" y="1786533"/>
            <a:ext cx="6818572" cy="2332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D10427E3-0357-4547-880A-AECCB9C3A9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775" y="230188"/>
            <a:ext cx="7042150" cy="1143000"/>
          </a:xfrm>
        </p:spPr>
        <p:txBody>
          <a:bodyPr/>
          <a:lstStyle/>
          <a:p>
            <a:pPr eaLnBrk="1" hangingPunct="1"/>
            <a:r>
              <a:rPr lang="en-US" altLang="en-US" b="1" u="sng"/>
              <a:t>MQF and MOE Domains</a:t>
            </a:r>
          </a:p>
        </p:txBody>
      </p:sp>
      <p:pic>
        <p:nvPicPr>
          <p:cNvPr id="25603" name="Content Placeholder 10">
            <a:extLst>
              <a:ext uri="{FF2B5EF4-FFF2-40B4-BE49-F238E27FC236}">
                <a16:creationId xmlns:a16="http://schemas.microsoft.com/office/drawing/2014/main" id="{E84EB9BB-7A55-4477-97D2-75350B32E5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363" y="1539875"/>
            <a:ext cx="8229600" cy="4365625"/>
          </a:xfrm>
        </p:spPr>
      </p:pic>
      <p:sp>
        <p:nvSpPr>
          <p:cNvPr id="25604" name="Footer Placeholder 3">
            <a:extLst>
              <a:ext uri="{FF2B5EF4-FFF2-40B4-BE49-F238E27FC236}">
                <a16:creationId xmlns:a16="http://schemas.microsoft.com/office/drawing/2014/main" id="{7BAC0635-BC4F-4A56-9F3D-A98BE0E4CD7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>
                <a:latin typeface="Calibri" panose="020F0502020204030204" pitchFamily="34" charset="0"/>
              </a:rPr>
              <a:t>Slide &lt;</a:t>
            </a:r>
            <a:fld id="{FBB779C1-8E52-438D-8822-3D8B7C3FB31F}" type="slidenum">
              <a:rPr lang="en-GB" altLang="en-US" sz="800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r>
              <a:rPr lang="en-GB" altLang="en-US" sz="800">
                <a:latin typeface="Calibri" panose="020F0502020204030204" pitchFamily="34" charset="0"/>
              </a:rPr>
              <a:t>&gt; of 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EA310F59-F802-4FCB-A774-8D507F711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u="sng"/>
              <a:t>Teaching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5086C-5897-430C-B019-451ADC810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kern="1200" dirty="0"/>
              <a:t>Lecture</a:t>
            </a:r>
          </a:p>
          <a:p>
            <a:pPr eaLnBrk="1" hangingPunct="1">
              <a:defRPr/>
            </a:pPr>
            <a:r>
              <a:rPr lang="en-US" sz="2800" kern="1200" dirty="0"/>
              <a:t>Labs</a:t>
            </a:r>
          </a:p>
          <a:p>
            <a:pPr eaLnBrk="1" hangingPunct="1">
              <a:defRPr/>
            </a:pPr>
            <a:r>
              <a:rPr lang="en-US" sz="2800" kern="1200" dirty="0"/>
              <a:t>Case Studies (Individual and Group)</a:t>
            </a:r>
            <a:endParaRPr lang="en-US" sz="2800" kern="1200" dirty="0">
              <a:cs typeface="Arial"/>
            </a:endParaRPr>
          </a:p>
          <a:p>
            <a:pPr eaLnBrk="1" hangingPunct="1">
              <a:defRPr/>
            </a:pPr>
            <a:endParaRPr lang="en-US" sz="2800" kern="1200" dirty="0"/>
          </a:p>
          <a:p>
            <a:pPr marL="0" indent="0" eaLnBrk="1" hangingPunct="1">
              <a:buFontTx/>
              <a:buNone/>
              <a:defRPr/>
            </a:pPr>
            <a:endParaRPr lang="en-US" sz="2400" kern="1200" dirty="0">
              <a:latin typeface="Century Gothic" panose="020B0502020202020204" pitchFamily="34" charset="0"/>
            </a:endParaRPr>
          </a:p>
        </p:txBody>
      </p:sp>
      <p:sp>
        <p:nvSpPr>
          <p:cNvPr id="26628" name="Footer Placeholder 3">
            <a:extLst>
              <a:ext uri="{FF2B5EF4-FFF2-40B4-BE49-F238E27FC236}">
                <a16:creationId xmlns:a16="http://schemas.microsoft.com/office/drawing/2014/main" id="{C0754F7F-C393-4CC9-929D-DE56830E7DC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>
                <a:latin typeface="Calibri" panose="020F0502020204030204" pitchFamily="34" charset="0"/>
              </a:rPr>
              <a:t>Slide &lt;</a:t>
            </a:r>
            <a:fld id="{8FDA946F-6F0E-45E3-A4B3-81868B239FD0}" type="slidenum">
              <a:rPr lang="en-GB" altLang="en-US" sz="800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r>
              <a:rPr lang="en-GB" altLang="en-US" sz="800">
                <a:latin typeface="Calibri" panose="020F0502020204030204" pitchFamily="34" charset="0"/>
              </a:rPr>
              <a:t>&gt; of 20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2650BCD1-4B6F-4C44-8FE1-C643CB0F9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263" y="411163"/>
            <a:ext cx="43957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u="sng"/>
              <a:t>Assessment Methods</a:t>
            </a:r>
            <a:endParaRPr lang="en-US" alt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522177"/>
              </p:ext>
            </p:extLst>
          </p:nvPr>
        </p:nvGraphicFramePr>
        <p:xfrm>
          <a:off x="1061180" y="1683118"/>
          <a:ext cx="648262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660">
                  <a:extLst>
                    <a:ext uri="{9D8B030D-6E8A-4147-A177-3AD203B41FA5}">
                      <a16:colId xmlns:a16="http://schemas.microsoft.com/office/drawing/2014/main" val="54739075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207545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50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Final</a:t>
                      </a:r>
                      <a:r>
                        <a:rPr lang="en-US" baseline="0" dirty="0"/>
                        <a:t> Exam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31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Individual Assignment </a:t>
                      </a:r>
                    </a:p>
                    <a:p>
                      <a:r>
                        <a:rPr lang="en-US" dirty="0"/>
                        <a:t>(Report- 1000 Words- Week 8)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01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Individual Assignment </a:t>
                      </a:r>
                    </a:p>
                    <a:p>
                      <a:r>
                        <a:rPr lang="en-US" dirty="0"/>
                        <a:t>(System - 500 words-  Week 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588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34874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CCP Theme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CP Theme" id="{1848DA05-47BC-465F-A6D7-EAC30E9DE17E}" vid="{7909A7B3-DD78-430B-A13D-37760308447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CCP Theme</Template>
  <TotalTime>1073</TotalTime>
  <Pages>11</Pages>
  <Words>989</Words>
  <Application>Microsoft Office PowerPoint</Application>
  <PresentationFormat>On-screen Show (4:3)</PresentationFormat>
  <Paragraphs>197</Paragraphs>
  <Slides>23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CCP Theme</vt:lpstr>
      <vt:lpstr>PowerPoint Presentation</vt:lpstr>
      <vt:lpstr>PowerPoint Presentation</vt:lpstr>
      <vt:lpstr>PowerPoint Presentation</vt:lpstr>
      <vt:lpstr>Aims of this module</vt:lpstr>
      <vt:lpstr>PowerPoint Presentation</vt:lpstr>
      <vt:lpstr>Mapping of CLOs with MOEs Domain</vt:lpstr>
      <vt:lpstr>MQF and MOE Domains</vt:lpstr>
      <vt:lpstr>Teaching Strategies</vt:lpstr>
      <vt:lpstr>PowerPoint Presentation</vt:lpstr>
      <vt:lpstr>PowerPoint Presentation</vt:lpstr>
      <vt:lpstr>Methods of Delivery </vt:lpstr>
      <vt:lpstr>Outcomes Based Education (OBE)</vt:lpstr>
      <vt:lpstr>So…What is OBE?</vt:lpstr>
      <vt:lpstr>What is expected of you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expected of you - Class</vt:lpstr>
      <vt:lpstr>PowerPoint Presentation</vt:lpstr>
      <vt:lpstr>What we will cover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Module Slide Structure</dc:title>
  <dc:subject>MSc</dc:subject>
  <dc:creator>andy</dc:creator>
  <cp:lastModifiedBy>Zailan Arabee Bin Abdul Salam</cp:lastModifiedBy>
  <cp:revision>130</cp:revision>
  <cp:lastPrinted>2019-06-19T08:09:07Z</cp:lastPrinted>
  <dcterms:created xsi:type="dcterms:W3CDTF">2012-08-15T01:42:54Z</dcterms:created>
  <dcterms:modified xsi:type="dcterms:W3CDTF">2020-02-17T03:26:32Z</dcterms:modified>
</cp:coreProperties>
</file>