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206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18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1D18-74E4-4FAF-B709-F063B433B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B0C67-17E6-0CFE-CA2D-F01A240FE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E19BDF-C172-F17D-F41D-DC208795F130}"/>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5" name="Footer Placeholder 4">
            <a:extLst>
              <a:ext uri="{FF2B5EF4-FFF2-40B4-BE49-F238E27FC236}">
                <a16:creationId xmlns:a16="http://schemas.microsoft.com/office/drawing/2014/main" id="{0E1B0555-57F7-1107-7CE6-8889B65D7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5E6E0-5F49-6803-1D8A-071EFA5BDC31}"/>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3073188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347D-85F8-6303-62D8-3EB1355C75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E8317-DF1F-5E9F-9AC7-377154537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792EB-A8C9-84AB-D518-413041C544A6}"/>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5" name="Footer Placeholder 4">
            <a:extLst>
              <a:ext uri="{FF2B5EF4-FFF2-40B4-BE49-F238E27FC236}">
                <a16:creationId xmlns:a16="http://schemas.microsoft.com/office/drawing/2014/main" id="{C2F77267-4BE8-A6A1-8FAF-5F91BBD4C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49705-C2C5-80AB-0DF2-4E3EB99B24ED}"/>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2075175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433F9-F099-2F78-4494-6081B2008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606B56-F51C-9738-3B5A-9269B21F4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C72B3-C7FA-4ADF-D08B-B2B9D695D6BB}"/>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5" name="Footer Placeholder 4">
            <a:extLst>
              <a:ext uri="{FF2B5EF4-FFF2-40B4-BE49-F238E27FC236}">
                <a16:creationId xmlns:a16="http://schemas.microsoft.com/office/drawing/2014/main" id="{3404E3CE-156A-7262-3DCE-172170C0B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E0268-F5CE-4A2C-FBF9-556A308C99E9}"/>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3502680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A5CE-D7DD-E611-A7C8-DC712C5612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3FD51B-FD95-E0C3-9AD4-DE386B89B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4E960-1198-20AA-F49D-AEC048503150}"/>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5" name="Footer Placeholder 4">
            <a:extLst>
              <a:ext uri="{FF2B5EF4-FFF2-40B4-BE49-F238E27FC236}">
                <a16:creationId xmlns:a16="http://schemas.microsoft.com/office/drawing/2014/main" id="{AE8F4266-3DEF-F13A-3745-630E49E97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129F2-E69A-1DBD-54C8-6789C89B4815}"/>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2244786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14D8-C927-BEC5-BD10-3B327C9323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7A8E0D-702F-2A1E-4FFD-66407E486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8A8FF3-3130-BEAC-CA60-3CFD49E4855E}"/>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5" name="Footer Placeholder 4">
            <a:extLst>
              <a:ext uri="{FF2B5EF4-FFF2-40B4-BE49-F238E27FC236}">
                <a16:creationId xmlns:a16="http://schemas.microsoft.com/office/drawing/2014/main" id="{1D64CC4A-E8EF-11D2-4948-1742A50F8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8D00C-7B29-5C86-ED17-99C5C43CE067}"/>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193056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212F-DFE8-7669-556C-F160168CC0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49135-C712-AB05-9FE6-BE9C3BBEE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27F264-D6B2-908D-E3A6-6AA2DA74F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3B83DA-44B7-9D93-A6F1-F758FD881AE9}"/>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6" name="Footer Placeholder 5">
            <a:extLst>
              <a:ext uri="{FF2B5EF4-FFF2-40B4-BE49-F238E27FC236}">
                <a16:creationId xmlns:a16="http://schemas.microsoft.com/office/drawing/2014/main" id="{2FD72919-E4C5-817B-A900-B88D0220C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3C58C-D899-A91F-57D2-523C184AC16A}"/>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363135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3DF6-B693-0747-BE3D-18A26D105C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376489-B5DD-C944-58E6-413F11E0D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DAC47-3D1F-9C42-673B-EF1D18454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1ED799-9C82-859B-F33F-2946E1A7B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A5EE9-2F29-A853-FCC4-126084296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6C36D5-FCDD-BFEF-AB80-544D3756F288}"/>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8" name="Footer Placeholder 7">
            <a:extLst>
              <a:ext uri="{FF2B5EF4-FFF2-40B4-BE49-F238E27FC236}">
                <a16:creationId xmlns:a16="http://schemas.microsoft.com/office/drawing/2014/main" id="{A842A7CB-F2C3-1E3A-FEFD-BC2EFC599B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4167C8-14FC-3354-2A03-E15922A4AE45}"/>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4019749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D2E5-D496-5C84-32B0-7B7729F20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904AA6-83A9-E059-A85D-F1EED43BCA75}"/>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4" name="Footer Placeholder 3">
            <a:extLst>
              <a:ext uri="{FF2B5EF4-FFF2-40B4-BE49-F238E27FC236}">
                <a16:creationId xmlns:a16="http://schemas.microsoft.com/office/drawing/2014/main" id="{B1BFC9FC-69E5-B999-D3C4-9EF5453AE2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7DB0AA-DD6E-E3B8-8AF9-B6302F59D84E}"/>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2404209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431AC-AEA1-D625-94C6-F86665F8B597}"/>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3" name="Footer Placeholder 2">
            <a:extLst>
              <a:ext uri="{FF2B5EF4-FFF2-40B4-BE49-F238E27FC236}">
                <a16:creationId xmlns:a16="http://schemas.microsoft.com/office/drawing/2014/main" id="{533A3269-93D9-F8B6-A2E6-39D0EFC156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3B7E11-D43A-DD1D-FF8A-36A876AF6724}"/>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3389050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E146-DDB9-D136-BEC8-D3F747231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688829-CC3A-A6BA-B3EE-5B541FE77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FF5720-D759-2976-664E-50C6F3C92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5CE76-D5E0-3FB4-CFB1-406C8B1675BC}"/>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6" name="Footer Placeholder 5">
            <a:extLst>
              <a:ext uri="{FF2B5EF4-FFF2-40B4-BE49-F238E27FC236}">
                <a16:creationId xmlns:a16="http://schemas.microsoft.com/office/drawing/2014/main" id="{99CBF306-06C8-7C73-3366-F27C877F3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91755-8A1D-367F-F26B-CA66C7D0C451}"/>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127897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14C5-0477-8484-4730-C781640EB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09414C-8E7B-9670-6520-A9F1FFCDA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91A824-0A3D-B85E-23BC-498D53648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76BFD-8A31-CDFD-7489-21C88245221A}"/>
              </a:ext>
            </a:extLst>
          </p:cNvPr>
          <p:cNvSpPr>
            <a:spLocks noGrp="1"/>
          </p:cNvSpPr>
          <p:nvPr>
            <p:ph type="dt" sz="half" idx="10"/>
          </p:nvPr>
        </p:nvSpPr>
        <p:spPr/>
        <p:txBody>
          <a:bodyPr/>
          <a:lstStyle/>
          <a:p>
            <a:fld id="{01A6BAEA-3A76-4606-BBBE-C970B36FEA65}" type="datetimeFigureOut">
              <a:rPr lang="en-IN" smtClean="0"/>
              <a:t>18-10-2024</a:t>
            </a:fld>
            <a:endParaRPr lang="en-IN"/>
          </a:p>
        </p:txBody>
      </p:sp>
      <p:sp>
        <p:nvSpPr>
          <p:cNvPr id="6" name="Footer Placeholder 5">
            <a:extLst>
              <a:ext uri="{FF2B5EF4-FFF2-40B4-BE49-F238E27FC236}">
                <a16:creationId xmlns:a16="http://schemas.microsoft.com/office/drawing/2014/main" id="{1EB26EDC-0CE4-41D0-8F72-F4F3AF06D2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15AD10-0133-B3FE-02E4-52F75904B1C3}"/>
              </a:ext>
            </a:extLst>
          </p:cNvPr>
          <p:cNvSpPr>
            <a:spLocks noGrp="1"/>
          </p:cNvSpPr>
          <p:nvPr>
            <p:ph type="sldNum" sz="quarter" idx="12"/>
          </p:nvPr>
        </p:nvSpPr>
        <p:spPr/>
        <p:txBody>
          <a:bodyPr/>
          <a:lstStyle/>
          <a:p>
            <a:fld id="{496A1797-D98E-4B0C-A3D0-043DA5CCF41B}" type="slidenum">
              <a:rPr lang="en-IN" smtClean="0"/>
              <a:t>‹#›</a:t>
            </a:fld>
            <a:endParaRPr lang="en-IN"/>
          </a:p>
        </p:txBody>
      </p:sp>
    </p:spTree>
    <p:extLst>
      <p:ext uri="{BB962C8B-B14F-4D97-AF65-F5344CB8AC3E}">
        <p14:creationId xmlns:p14="http://schemas.microsoft.com/office/powerpoint/2010/main" val="2112034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C07BA-DE3F-E5A1-BE6C-7CE86F275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9DC30-9FFB-1337-EB23-35F744C6B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A455AA-006E-5148-A574-F5CBF6E0B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A6BAEA-3A76-4606-BBBE-C970B36FEA65}" type="datetimeFigureOut">
              <a:rPr lang="en-IN" smtClean="0"/>
              <a:t>18-10-2024</a:t>
            </a:fld>
            <a:endParaRPr lang="en-IN"/>
          </a:p>
        </p:txBody>
      </p:sp>
      <p:sp>
        <p:nvSpPr>
          <p:cNvPr id="5" name="Footer Placeholder 4">
            <a:extLst>
              <a:ext uri="{FF2B5EF4-FFF2-40B4-BE49-F238E27FC236}">
                <a16:creationId xmlns:a16="http://schemas.microsoft.com/office/drawing/2014/main" id="{62784FD0-C2AE-7434-F55C-52635EAA4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03D04EB-4612-87D3-56C2-531BF79D8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6A1797-D98E-4B0C-A3D0-043DA5CCF41B}" type="slidenum">
              <a:rPr lang="en-IN" smtClean="0"/>
              <a:t>‹#›</a:t>
            </a:fld>
            <a:endParaRPr lang="en-IN"/>
          </a:p>
        </p:txBody>
      </p:sp>
    </p:spTree>
    <p:extLst>
      <p:ext uri="{BB962C8B-B14F-4D97-AF65-F5344CB8AC3E}">
        <p14:creationId xmlns:p14="http://schemas.microsoft.com/office/powerpoint/2010/main" val="250808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png"/><Relationship Id="rId3" Type="http://schemas.openxmlformats.org/officeDocument/2006/relationships/hyperlink" Target="https://coolwallpapers.me/xfsearch/alt/layer/" TargetMode="Externa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1.jpe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hyperlink" Target="https://www.cancerresearchuk.org/funding-for-researchers/research-features/2016-08-10-why-arent-we-sharing" TargetMode="External"/><Relationship Id="rId15" Type="http://schemas.openxmlformats.org/officeDocument/2006/relationships/image" Target="../media/image12.svg"/><Relationship Id="rId23" Type="http://schemas.openxmlformats.org/officeDocument/2006/relationships/image" Target="../media/image20.sv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15.png"/><Relationship Id="rId3" Type="http://schemas.openxmlformats.org/officeDocument/2006/relationships/hyperlink" Target="https://coolwallpapers.me/xfsearch/alt/layer/" TargetMode="External"/><Relationship Id="rId21"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17" Type="http://schemas.openxmlformats.org/officeDocument/2006/relationships/image" Target="../media/image14.svg"/><Relationship Id="rId2" Type="http://schemas.openxmlformats.org/officeDocument/2006/relationships/image" Target="../media/image1.jpe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6.svg"/><Relationship Id="rId5" Type="http://schemas.openxmlformats.org/officeDocument/2006/relationships/hyperlink" Target="https://www.cancerresearchuk.org/funding-for-researchers/research-features/2016-08-10-why-arent-we-sharing" TargetMode="External"/><Relationship Id="rId15" Type="http://schemas.openxmlformats.org/officeDocument/2006/relationships/image" Target="../media/image12.svg"/><Relationship Id="rId23" Type="http://schemas.openxmlformats.org/officeDocument/2006/relationships/image" Target="../media/image20.svg"/><Relationship Id="rId10" Type="http://schemas.openxmlformats.org/officeDocument/2006/relationships/image" Target="../media/image5.png"/><Relationship Id="rId19" Type="http://schemas.openxmlformats.org/officeDocument/2006/relationships/image" Target="../media/image16.svg"/><Relationship Id="rId4" Type="http://schemas.openxmlformats.org/officeDocument/2006/relationships/image" Target="../media/image2.png"/><Relationship Id="rId9" Type="http://schemas.openxmlformats.org/officeDocument/2006/relationships/image" Target="../media/image4.svg"/><Relationship Id="rId14" Type="http://schemas.openxmlformats.org/officeDocument/2006/relationships/image" Target="../media/image11.png"/><Relationship Id="rId22"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9.png"/><Relationship Id="rId21" Type="http://schemas.openxmlformats.org/officeDocument/2006/relationships/image" Target="../media/image40.svg"/><Relationship Id="rId34" Type="http://schemas.openxmlformats.org/officeDocument/2006/relationships/image" Target="../media/image17.pn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svg"/><Relationship Id="rId25" Type="http://schemas.openxmlformats.org/officeDocument/2006/relationships/image" Target="../media/image44.svg"/><Relationship Id="rId33" Type="http://schemas.openxmlformats.org/officeDocument/2006/relationships/image" Target="../media/image16.sv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svg"/><Relationship Id="rId24" Type="http://schemas.openxmlformats.org/officeDocument/2006/relationships/image" Target="../media/image43.png"/><Relationship Id="rId32" Type="http://schemas.openxmlformats.org/officeDocument/2006/relationships/image" Target="../media/image15.png"/><Relationship Id="rId37" Type="http://schemas.openxmlformats.org/officeDocument/2006/relationships/image" Target="../media/image20.svg"/><Relationship Id="rId5" Type="http://schemas.openxmlformats.org/officeDocument/2006/relationships/image" Target="../media/image24.svg"/><Relationship Id="rId15" Type="http://schemas.openxmlformats.org/officeDocument/2006/relationships/image" Target="../media/image34.svg"/><Relationship Id="rId23" Type="http://schemas.openxmlformats.org/officeDocument/2006/relationships/image" Target="../media/image42.svg"/><Relationship Id="rId28" Type="http://schemas.openxmlformats.org/officeDocument/2006/relationships/image" Target="../media/image11.png"/><Relationship Id="rId36" Type="http://schemas.openxmlformats.org/officeDocument/2006/relationships/image" Target="../media/image19.png"/><Relationship Id="rId10" Type="http://schemas.openxmlformats.org/officeDocument/2006/relationships/image" Target="../media/image29.png"/><Relationship Id="rId19" Type="http://schemas.openxmlformats.org/officeDocument/2006/relationships/image" Target="../media/image38.svg"/><Relationship Id="rId31" Type="http://schemas.openxmlformats.org/officeDocument/2006/relationships/image" Target="../media/image14.sv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10.svg"/><Relationship Id="rId30" Type="http://schemas.openxmlformats.org/officeDocument/2006/relationships/image" Target="../media/image13.png"/><Relationship Id="rId35" Type="http://schemas.openxmlformats.org/officeDocument/2006/relationships/image" Target="../media/image18.svg"/><Relationship Id="rId8" Type="http://schemas.openxmlformats.org/officeDocument/2006/relationships/image" Target="../media/image27.png"/><Relationship Id="rId3" Type="http://schemas.openxmlformats.org/officeDocument/2006/relationships/image" Target="../media/image22.svg"/></Relationships>
</file>

<file path=ppt/slides/_rels/slide6.xml.rels><?xml version="1.0" encoding="UTF-8" standalone="yes"?>
<Relationships xmlns="http://schemas.openxmlformats.org/package/2006/relationships"><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9.png"/><Relationship Id="rId21" Type="http://schemas.openxmlformats.org/officeDocument/2006/relationships/image" Target="../media/image40.svg"/><Relationship Id="rId34" Type="http://schemas.openxmlformats.org/officeDocument/2006/relationships/image" Target="../media/image17.pn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svg"/><Relationship Id="rId25" Type="http://schemas.openxmlformats.org/officeDocument/2006/relationships/image" Target="../media/image44.svg"/><Relationship Id="rId33" Type="http://schemas.openxmlformats.org/officeDocument/2006/relationships/image" Target="../media/image16.sv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svg"/><Relationship Id="rId24" Type="http://schemas.openxmlformats.org/officeDocument/2006/relationships/image" Target="../media/image43.png"/><Relationship Id="rId32" Type="http://schemas.openxmlformats.org/officeDocument/2006/relationships/image" Target="../media/image15.png"/><Relationship Id="rId37" Type="http://schemas.openxmlformats.org/officeDocument/2006/relationships/image" Target="../media/image20.svg"/><Relationship Id="rId5" Type="http://schemas.openxmlformats.org/officeDocument/2006/relationships/image" Target="../media/image24.svg"/><Relationship Id="rId15" Type="http://schemas.openxmlformats.org/officeDocument/2006/relationships/image" Target="../media/image34.svg"/><Relationship Id="rId23" Type="http://schemas.openxmlformats.org/officeDocument/2006/relationships/image" Target="../media/image42.svg"/><Relationship Id="rId28" Type="http://schemas.openxmlformats.org/officeDocument/2006/relationships/image" Target="../media/image11.png"/><Relationship Id="rId36" Type="http://schemas.openxmlformats.org/officeDocument/2006/relationships/image" Target="../media/image19.png"/><Relationship Id="rId10" Type="http://schemas.openxmlformats.org/officeDocument/2006/relationships/image" Target="../media/image29.png"/><Relationship Id="rId19" Type="http://schemas.openxmlformats.org/officeDocument/2006/relationships/image" Target="../media/image38.svg"/><Relationship Id="rId31" Type="http://schemas.openxmlformats.org/officeDocument/2006/relationships/image" Target="../media/image14.sv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10.svg"/><Relationship Id="rId30" Type="http://schemas.openxmlformats.org/officeDocument/2006/relationships/image" Target="../media/image13.png"/><Relationship Id="rId35" Type="http://schemas.openxmlformats.org/officeDocument/2006/relationships/image" Target="../media/image18.svg"/><Relationship Id="rId8" Type="http://schemas.openxmlformats.org/officeDocument/2006/relationships/image" Target="../media/image27.png"/><Relationship Id="rId3"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close-up of mountains&#10;&#10;Description automatically generated">
            <a:extLst>
              <a:ext uri="{FF2B5EF4-FFF2-40B4-BE49-F238E27FC236}">
                <a16:creationId xmlns:a16="http://schemas.microsoft.com/office/drawing/2014/main" id="{1D111D2E-6C0E-B2F4-E2A5-B75C268E6F8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921" t="35224" r="4672" b="18018"/>
          <a:stretch/>
        </p:blipFill>
        <p:spPr>
          <a:xfrm>
            <a:off x="571038" y="2082800"/>
            <a:ext cx="11049923" cy="3810000"/>
          </a:xfrm>
          <a:prstGeom prst="roundRect">
            <a:avLst>
              <a:gd name="adj" fmla="val 9067"/>
            </a:avLst>
          </a:prstGeom>
        </p:spPr>
      </p:pic>
      <p:pic>
        <p:nvPicPr>
          <p:cNvPr id="32" name="Picture 31" descr="A black background with white dots&#10;&#10;Description automatically generated">
            <a:extLst>
              <a:ext uri="{FF2B5EF4-FFF2-40B4-BE49-F238E27FC236}">
                <a16:creationId xmlns:a16="http://schemas.microsoft.com/office/drawing/2014/main" id="{73CA86CD-3BC4-E715-1D80-698D538C9FF0}"/>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3605" t="61155" r="23300"/>
          <a:stretch/>
        </p:blipFill>
        <p:spPr>
          <a:xfrm>
            <a:off x="571037" y="2233070"/>
            <a:ext cx="11049923" cy="2616600"/>
          </a:xfrm>
          <a:prstGeom prst="rect">
            <a:avLst/>
          </a:prstGeom>
        </p:spPr>
      </p:pic>
      <p:sp>
        <p:nvSpPr>
          <p:cNvPr id="30" name="TextBox 29">
            <a:extLst>
              <a:ext uri="{FF2B5EF4-FFF2-40B4-BE49-F238E27FC236}">
                <a16:creationId xmlns:a16="http://schemas.microsoft.com/office/drawing/2014/main" id="{3AE24C53-2242-4A97-F11C-7CF0EC816F69}"/>
              </a:ext>
            </a:extLst>
          </p:cNvPr>
          <p:cNvSpPr txBox="1">
            <a:spLocks noGrp="1" noRot="1" noMove="1" noResize="1" noEditPoints="1" noAdjustHandles="1" noChangeArrowheads="1" noChangeShapeType="1"/>
          </p:cNvSpPr>
          <p:nvPr/>
        </p:nvSpPr>
        <p:spPr>
          <a:xfrm>
            <a:off x="1207480" y="3480410"/>
            <a:ext cx="9777035" cy="1015663"/>
          </a:xfrm>
          <a:prstGeom prst="rect">
            <a:avLst/>
          </a:prstGeom>
          <a:noFill/>
        </p:spPr>
        <p:txBody>
          <a:bodyPr wrap="none" rtlCol="0">
            <a:spAutoFit/>
          </a:bodyPr>
          <a:lstStyle/>
          <a:p>
            <a:r>
              <a:rPr lang="en-US" sz="6000" dirty="0">
                <a:ln>
                  <a:solidFill>
                    <a:schemeClr val="tx1">
                      <a:lumMod val="50000"/>
                      <a:lumOff val="50000"/>
                    </a:schemeClr>
                  </a:solidFill>
                </a:ln>
                <a:solidFill>
                  <a:schemeClr val="bg1">
                    <a:lumMod val="95000"/>
                  </a:schemeClr>
                </a:solidFill>
                <a:latin typeface="Britannic Bold" panose="020B0903060703020204" pitchFamily="34" charset="0"/>
              </a:rPr>
              <a:t>B y t e – S </a:t>
            </a:r>
            <a:r>
              <a:rPr lang="en-US" sz="6000" dirty="0" err="1">
                <a:ln>
                  <a:solidFill>
                    <a:schemeClr val="tx1">
                      <a:lumMod val="50000"/>
                      <a:lumOff val="50000"/>
                    </a:schemeClr>
                  </a:solidFill>
                </a:ln>
                <a:solidFill>
                  <a:schemeClr val="bg1">
                    <a:lumMod val="95000"/>
                  </a:schemeClr>
                </a:solidFill>
                <a:latin typeface="Britannic Bold" panose="020B0903060703020204" pitchFamily="34" charset="0"/>
              </a:rPr>
              <a:t>i</a:t>
            </a:r>
            <a:r>
              <a:rPr lang="en-US" sz="6000" dirty="0">
                <a:ln>
                  <a:solidFill>
                    <a:schemeClr val="tx1">
                      <a:lumMod val="50000"/>
                      <a:lumOff val="50000"/>
                    </a:schemeClr>
                  </a:solidFill>
                </a:ln>
                <a:solidFill>
                  <a:schemeClr val="bg1">
                    <a:lumMod val="95000"/>
                  </a:schemeClr>
                </a:solidFill>
                <a:latin typeface="Britannic Bold" panose="020B0903060703020204" pitchFamily="34" charset="0"/>
              </a:rPr>
              <a:t> z e d  B r a </a:t>
            </a:r>
            <a:r>
              <a:rPr lang="en-US" sz="6000" dirty="0" err="1">
                <a:ln>
                  <a:solidFill>
                    <a:schemeClr val="tx1">
                      <a:lumMod val="50000"/>
                      <a:lumOff val="50000"/>
                    </a:schemeClr>
                  </a:solidFill>
                </a:ln>
                <a:solidFill>
                  <a:schemeClr val="bg1">
                    <a:lumMod val="95000"/>
                  </a:schemeClr>
                </a:solidFill>
                <a:latin typeface="Britannic Bold" panose="020B0903060703020204" pitchFamily="34" charset="0"/>
              </a:rPr>
              <a:t>i</a:t>
            </a:r>
            <a:r>
              <a:rPr lang="en-US" sz="6000" dirty="0">
                <a:ln>
                  <a:solidFill>
                    <a:schemeClr val="tx1">
                      <a:lumMod val="50000"/>
                      <a:lumOff val="50000"/>
                    </a:schemeClr>
                  </a:solidFill>
                </a:ln>
                <a:solidFill>
                  <a:schemeClr val="bg1">
                    <a:lumMod val="95000"/>
                  </a:schemeClr>
                </a:solidFill>
                <a:latin typeface="Britannic Bold" panose="020B0903060703020204" pitchFamily="34" charset="0"/>
              </a:rPr>
              <a:t> n s</a:t>
            </a:r>
            <a:endParaRPr lang="en-IN" sz="6000" dirty="0">
              <a:ln>
                <a:solidFill>
                  <a:schemeClr val="tx1">
                    <a:lumMod val="50000"/>
                    <a:lumOff val="50000"/>
                  </a:schemeClr>
                </a:solidFill>
              </a:ln>
              <a:solidFill>
                <a:schemeClr val="bg1">
                  <a:lumMod val="95000"/>
                </a:schemeClr>
              </a:solidFill>
              <a:latin typeface="Britannic Bold" panose="020B0903060703020204" pitchFamily="34" charset="0"/>
            </a:endParaRPr>
          </a:p>
        </p:txBody>
      </p:sp>
      <p:sp>
        <p:nvSpPr>
          <p:cNvPr id="14" name="TextBox 13">
            <a:extLst>
              <a:ext uri="{FF2B5EF4-FFF2-40B4-BE49-F238E27FC236}">
                <a16:creationId xmlns:a16="http://schemas.microsoft.com/office/drawing/2014/main" id="{CEE5CB1D-FDCB-EAD7-EA4B-78D96A5BCD7F}"/>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1 </a:t>
            </a:r>
            <a:r>
              <a:rPr lang="en-US" dirty="0">
                <a:solidFill>
                  <a:schemeClr val="tx1">
                    <a:lumMod val="50000"/>
                    <a:lumOff val="50000"/>
                  </a:schemeClr>
                </a:solidFill>
                <a:latin typeface="Aptos Narrow" panose="020B0004020202020204" pitchFamily="34" charset="0"/>
              </a:rPr>
              <a:t>/5</a:t>
            </a:r>
            <a:endParaRPr lang="en-IN" sz="2800" dirty="0">
              <a:solidFill>
                <a:schemeClr val="tx1">
                  <a:lumMod val="50000"/>
                  <a:lumOff val="50000"/>
                </a:schemeClr>
              </a:solidFill>
              <a:latin typeface="Aptos Narrow" panose="020B0004020202020204" pitchFamily="34" charset="0"/>
            </a:endParaRPr>
          </a:p>
        </p:txBody>
      </p:sp>
      <p:sp>
        <p:nvSpPr>
          <p:cNvPr id="34" name="Oval 33">
            <a:extLst>
              <a:ext uri="{FF2B5EF4-FFF2-40B4-BE49-F238E27FC236}">
                <a16:creationId xmlns:a16="http://schemas.microsoft.com/office/drawing/2014/main" id="{0CC1D6F5-93B5-3AD2-61D3-BCE09272A2D2}"/>
              </a:ext>
            </a:extLst>
          </p:cNvPr>
          <p:cNvSpPr>
            <a:spLocks noGrp="1" noRot="1" noMove="1" noResize="1" noEditPoints="1" noAdjustHandles="1" noChangeArrowheads="1" noChangeShapeType="1"/>
          </p:cNvSpPr>
          <p:nvPr/>
        </p:nvSpPr>
        <p:spPr>
          <a:xfrm>
            <a:off x="1609266" y="8138160"/>
            <a:ext cx="2160000" cy="216000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470A2812-06E0-7D91-AEF7-27C0E63C2622}"/>
              </a:ext>
            </a:extLst>
          </p:cNvPr>
          <p:cNvSpPr>
            <a:spLocks noGrp="1" noRot="1" noMove="1" noResize="1" noEditPoints="1" noAdjustHandles="1" noChangeArrowheads="1" noChangeShapeType="1"/>
          </p:cNvSpPr>
          <p:nvPr/>
        </p:nvSpPr>
        <p:spPr>
          <a:xfrm>
            <a:off x="5015997" y="8138160"/>
            <a:ext cx="2160000" cy="216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a:extLst>
              <a:ext uri="{FF2B5EF4-FFF2-40B4-BE49-F238E27FC236}">
                <a16:creationId xmlns:a16="http://schemas.microsoft.com/office/drawing/2014/main" id="{21750FBC-8AC3-B84A-7B19-BDF8C3E9B021}"/>
              </a:ext>
            </a:extLst>
          </p:cNvPr>
          <p:cNvSpPr>
            <a:spLocks noGrp="1" noRot="1" noMove="1" noResize="1" noEditPoints="1" noAdjustHandles="1" noChangeArrowheads="1" noChangeShapeType="1"/>
          </p:cNvSpPr>
          <p:nvPr/>
        </p:nvSpPr>
        <p:spPr>
          <a:xfrm>
            <a:off x="8422734" y="8138160"/>
            <a:ext cx="2160000" cy="2160000"/>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6DB9727E-9764-40CB-7D89-E6C50F8BB3B3}"/>
              </a:ext>
            </a:extLst>
          </p:cNvPr>
          <p:cNvSpPr txBox="1">
            <a:spLocks noGrp="1" noRot="1" noMove="1" noResize="1" noEditPoints="1" noAdjustHandles="1" noChangeArrowheads="1" noChangeShapeType="1"/>
          </p:cNvSpPr>
          <p:nvPr/>
        </p:nvSpPr>
        <p:spPr>
          <a:xfrm>
            <a:off x="864026" y="7186070"/>
            <a:ext cx="2030492" cy="646331"/>
          </a:xfrm>
          <a:prstGeom prst="rect">
            <a:avLst/>
          </a:prstGeom>
          <a:noFill/>
        </p:spPr>
        <p:txBody>
          <a:bodyPr wrap="none" rtlCol="0">
            <a:spAutoFit/>
          </a:bodyPr>
          <a:lstStyle/>
          <a:p>
            <a:r>
              <a:rPr lang="en-US" sz="3600" dirty="0"/>
              <a:t>Contents</a:t>
            </a:r>
            <a:endParaRPr lang="en-IN" sz="3600" dirty="0"/>
          </a:p>
        </p:txBody>
      </p:sp>
      <p:pic>
        <p:nvPicPr>
          <p:cNvPr id="38" name="Graphic 37" descr="Question mark with solid fill">
            <a:extLst>
              <a:ext uri="{FF2B5EF4-FFF2-40B4-BE49-F238E27FC236}">
                <a16:creationId xmlns:a16="http://schemas.microsoft.com/office/drawing/2014/main" id="{79FD3D0A-8968-EE9F-A941-45545C8688E3}"/>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2232066" y="8760960"/>
            <a:ext cx="914400" cy="914400"/>
          </a:xfrm>
          <a:prstGeom prst="rect">
            <a:avLst/>
          </a:prstGeom>
        </p:spPr>
      </p:pic>
      <p:pic>
        <p:nvPicPr>
          <p:cNvPr id="39" name="Graphic 38" descr="Lightbulb and gear with solid fill">
            <a:extLst>
              <a:ext uri="{FF2B5EF4-FFF2-40B4-BE49-F238E27FC236}">
                <a16:creationId xmlns:a16="http://schemas.microsoft.com/office/drawing/2014/main" id="{623F5E74-F06B-FCDD-084B-6087ABE04437}"/>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5638797" y="8760960"/>
            <a:ext cx="914400" cy="914400"/>
          </a:xfrm>
          <a:prstGeom prst="rect">
            <a:avLst/>
          </a:prstGeom>
        </p:spPr>
      </p:pic>
      <p:pic>
        <p:nvPicPr>
          <p:cNvPr id="40" name="Graphic 39" descr="Key with solid fill">
            <a:extLst>
              <a:ext uri="{FF2B5EF4-FFF2-40B4-BE49-F238E27FC236}">
                <a16:creationId xmlns:a16="http://schemas.microsoft.com/office/drawing/2014/main" id="{01A6FD1A-D5D8-049A-9BA4-F1D4DD25486F}"/>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9018028" y="8760960"/>
            <a:ext cx="914400" cy="914400"/>
          </a:xfrm>
          <a:prstGeom prst="rect">
            <a:avLst/>
          </a:prstGeom>
        </p:spPr>
      </p:pic>
      <p:sp>
        <p:nvSpPr>
          <p:cNvPr id="41" name="TextBox 40">
            <a:extLst>
              <a:ext uri="{FF2B5EF4-FFF2-40B4-BE49-F238E27FC236}">
                <a16:creationId xmlns:a16="http://schemas.microsoft.com/office/drawing/2014/main" id="{70FFEFF5-F713-80AC-7F23-BFD029C88B57}"/>
              </a:ext>
            </a:extLst>
          </p:cNvPr>
          <p:cNvSpPr txBox="1">
            <a:spLocks noGrp="1" noRot="1" noMove="1" noResize="1" noEditPoints="1" noAdjustHandles="1" noChangeArrowheads="1" noChangeShapeType="1"/>
          </p:cNvSpPr>
          <p:nvPr/>
        </p:nvSpPr>
        <p:spPr>
          <a:xfrm>
            <a:off x="1903121" y="10392214"/>
            <a:ext cx="1572290" cy="830997"/>
          </a:xfrm>
          <a:prstGeom prst="rect">
            <a:avLst/>
          </a:prstGeom>
          <a:noFill/>
        </p:spPr>
        <p:txBody>
          <a:bodyPr wrap="none" rtlCol="0">
            <a:spAutoFit/>
          </a:bodyPr>
          <a:lstStyle/>
          <a:p>
            <a:pPr algn="ctr"/>
            <a:r>
              <a:rPr lang="en-US" sz="2400" dirty="0"/>
              <a:t>Problem</a:t>
            </a:r>
          </a:p>
          <a:p>
            <a:pPr algn="ctr"/>
            <a:r>
              <a:rPr lang="en-US" sz="2400" dirty="0"/>
              <a:t>Statement</a:t>
            </a:r>
            <a:endParaRPr lang="en-IN" sz="2400" dirty="0"/>
          </a:p>
        </p:txBody>
      </p:sp>
      <p:sp>
        <p:nvSpPr>
          <p:cNvPr id="42" name="TextBox 41">
            <a:extLst>
              <a:ext uri="{FF2B5EF4-FFF2-40B4-BE49-F238E27FC236}">
                <a16:creationId xmlns:a16="http://schemas.microsoft.com/office/drawing/2014/main" id="{E849E27B-9711-D012-B741-7834F8C4FDD8}"/>
              </a:ext>
            </a:extLst>
          </p:cNvPr>
          <p:cNvSpPr txBox="1">
            <a:spLocks noGrp="1" noRot="1" noMove="1" noResize="1" noEditPoints="1" noAdjustHandles="1" noChangeArrowheads="1" noChangeShapeType="1"/>
          </p:cNvSpPr>
          <p:nvPr/>
        </p:nvSpPr>
        <p:spPr>
          <a:xfrm>
            <a:off x="5449025" y="10392214"/>
            <a:ext cx="1293944" cy="830997"/>
          </a:xfrm>
          <a:prstGeom prst="rect">
            <a:avLst/>
          </a:prstGeom>
          <a:noFill/>
        </p:spPr>
        <p:txBody>
          <a:bodyPr wrap="none" rtlCol="0">
            <a:spAutoFit/>
          </a:bodyPr>
          <a:lstStyle/>
          <a:p>
            <a:pPr algn="ctr"/>
            <a:r>
              <a:rPr lang="en-US" sz="2400" dirty="0"/>
              <a:t>Our</a:t>
            </a:r>
          </a:p>
          <a:p>
            <a:pPr algn="ctr"/>
            <a:r>
              <a:rPr lang="en-US" sz="2400" dirty="0"/>
              <a:t>Solution</a:t>
            </a:r>
          </a:p>
        </p:txBody>
      </p:sp>
      <p:sp>
        <p:nvSpPr>
          <p:cNvPr id="43" name="TextBox 42">
            <a:extLst>
              <a:ext uri="{FF2B5EF4-FFF2-40B4-BE49-F238E27FC236}">
                <a16:creationId xmlns:a16="http://schemas.microsoft.com/office/drawing/2014/main" id="{EAF7BB42-AF24-AE13-C4CE-A14A70E4B834}"/>
              </a:ext>
            </a:extLst>
          </p:cNvPr>
          <p:cNvSpPr txBox="1">
            <a:spLocks noGrp="1" noRot="1" noMove="1" noResize="1" noEditPoints="1" noAdjustHandles="1" noChangeArrowheads="1" noChangeShapeType="1"/>
          </p:cNvSpPr>
          <p:nvPr/>
        </p:nvSpPr>
        <p:spPr>
          <a:xfrm>
            <a:off x="8829921" y="10392214"/>
            <a:ext cx="1345625" cy="830997"/>
          </a:xfrm>
          <a:prstGeom prst="rect">
            <a:avLst/>
          </a:prstGeom>
          <a:noFill/>
        </p:spPr>
        <p:txBody>
          <a:bodyPr wrap="none" rtlCol="0">
            <a:spAutoFit/>
          </a:bodyPr>
          <a:lstStyle/>
          <a:p>
            <a:pPr algn="ctr"/>
            <a:r>
              <a:rPr lang="en-US" sz="2400" dirty="0"/>
              <a:t>Key</a:t>
            </a:r>
          </a:p>
          <a:p>
            <a:pPr algn="ctr"/>
            <a:r>
              <a:rPr lang="en-US" sz="2400" dirty="0"/>
              <a:t>Features</a:t>
            </a:r>
            <a:endParaRPr lang="en-IN" sz="2400" dirty="0"/>
          </a:p>
        </p:txBody>
      </p:sp>
      <p:sp>
        <p:nvSpPr>
          <p:cNvPr id="29" name="Rectangle 28">
            <a:extLst>
              <a:ext uri="{FF2B5EF4-FFF2-40B4-BE49-F238E27FC236}">
                <a16:creationId xmlns:a16="http://schemas.microsoft.com/office/drawing/2014/main" id="{56786DB6-953F-6BFB-6821-344C6F43F412}"/>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8EE02A6-F277-B65E-23B5-617530AA47A7}"/>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sp>
        <p:nvSpPr>
          <p:cNvPr id="15" name="Rectangle: Rounded Corners 14">
            <a:extLst>
              <a:ext uri="{FF2B5EF4-FFF2-40B4-BE49-F238E27FC236}">
                <a16:creationId xmlns:a16="http://schemas.microsoft.com/office/drawing/2014/main" id="{825E2047-1A0A-F0EB-FCB5-C00B025E7A0D}"/>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A95190C-9906-E1C4-DF42-F5AC4D18ADA2}"/>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A75B240E-BC6A-7A29-A496-B5DC20A163D6}"/>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C9BFFE2A-9EE0-F13A-EDF6-0CB16B8E105A}"/>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7ED42E83-DF99-FA1F-9AE1-C1D31743FF0E}"/>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pic>
        <p:nvPicPr>
          <p:cNvPr id="17" name="Graphic 16" descr="Magnifying glass with solid fill">
            <a:extLst>
              <a:ext uri="{FF2B5EF4-FFF2-40B4-BE49-F238E27FC236}">
                <a16:creationId xmlns:a16="http://schemas.microsoft.com/office/drawing/2014/main" id="{5814500D-C4E0-46B1-FE6A-C3AB57C3E358}"/>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90F70D57-4B72-2557-B6D8-03F4CDE4AF41}"/>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sp>
        <p:nvSpPr>
          <p:cNvPr id="44" name="Rectangle 43">
            <a:extLst>
              <a:ext uri="{FF2B5EF4-FFF2-40B4-BE49-F238E27FC236}">
                <a16:creationId xmlns:a16="http://schemas.microsoft.com/office/drawing/2014/main" id="{3E4F205F-400B-A3F7-2381-201A6D008636}"/>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D99D2115-27EA-329A-03F3-32893E0338DC}"/>
              </a:ext>
            </a:extLst>
          </p:cNvPr>
          <p:cNvSpPr txBox="1">
            <a:spLocks noGrp="1" noRot="1" noMove="1" noResize="1" noEditPoints="1" noAdjustHandles="1" noChangeArrowheads="1" noChangeShapeType="1"/>
          </p:cNvSpPr>
          <p:nvPr/>
        </p:nvSpPr>
        <p:spPr>
          <a:xfrm>
            <a:off x="11310972" y="1222150"/>
            <a:ext cx="623889" cy="523220"/>
          </a:xfrm>
          <a:prstGeom prst="rect">
            <a:avLst/>
          </a:prstGeom>
          <a:noFill/>
        </p:spPr>
        <p:txBody>
          <a:bodyPr wrap="none" rtlCol="0">
            <a:spAutoFit/>
          </a:bodyPr>
          <a:lstStyle/>
          <a:p>
            <a:r>
              <a:rPr lang="en-US" sz="2800" dirty="0">
                <a:latin typeface="Aptos Narrow" panose="020B0004020202020204" pitchFamily="34" charset="0"/>
              </a:rPr>
              <a:t>1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pic>
        <p:nvPicPr>
          <p:cNvPr id="47" name="Graphic 46" descr="Chat with solid fill">
            <a:extLst>
              <a:ext uri="{FF2B5EF4-FFF2-40B4-BE49-F238E27FC236}">
                <a16:creationId xmlns:a16="http://schemas.microsoft.com/office/drawing/2014/main" id="{A1789C3D-4D3E-334F-C516-23D5CC67FCFC}"/>
              </a:ext>
            </a:extLst>
          </p:cNvPr>
          <p:cNvPicPr>
            <a:picLocks noGrp="1" noRot="1" noChangeAspec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tretch>
            <a:fillRect/>
          </a:stretch>
        </p:blipFill>
        <p:spPr>
          <a:xfrm>
            <a:off x="8402150" y="5993335"/>
            <a:ext cx="914400" cy="914400"/>
          </a:xfrm>
          <a:prstGeom prst="rect">
            <a:avLst/>
          </a:prstGeom>
        </p:spPr>
      </p:pic>
      <p:pic>
        <p:nvPicPr>
          <p:cNvPr id="49" name="Graphic 48" descr="Information with solid fill">
            <a:extLst>
              <a:ext uri="{FF2B5EF4-FFF2-40B4-BE49-F238E27FC236}">
                <a16:creationId xmlns:a16="http://schemas.microsoft.com/office/drawing/2014/main" id="{5BE0E765-7A19-6DD9-63D1-8E647675E0B3}"/>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662977" y="6169450"/>
            <a:ext cx="489830" cy="489830"/>
          </a:xfrm>
          <a:prstGeom prst="rect">
            <a:avLst/>
          </a:prstGeom>
        </p:spPr>
      </p:pic>
      <p:pic>
        <p:nvPicPr>
          <p:cNvPr id="51" name="Graphic 50" descr="User with solid fill">
            <a:extLst>
              <a:ext uri="{FF2B5EF4-FFF2-40B4-BE49-F238E27FC236}">
                <a16:creationId xmlns:a16="http://schemas.microsoft.com/office/drawing/2014/main" id="{74673397-8893-D374-676D-8B8BD53CEF8B}"/>
              </a:ext>
            </a:extLst>
          </p:cNvPr>
          <p:cNvPicPr>
            <a:picLocks noGrp="1" noRot="1" noChangeAspec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10945227" y="6076498"/>
            <a:ext cx="675733" cy="675733"/>
          </a:xfrm>
          <a:prstGeom prst="rect">
            <a:avLst/>
          </a:prstGeom>
        </p:spPr>
      </p:pic>
      <p:pic>
        <p:nvPicPr>
          <p:cNvPr id="53" name="Graphic 52" descr="Puzzle with solid fill">
            <a:extLst>
              <a:ext uri="{FF2B5EF4-FFF2-40B4-BE49-F238E27FC236}">
                <a16:creationId xmlns:a16="http://schemas.microsoft.com/office/drawing/2014/main" id="{452053EC-E792-EF8B-28FD-CF2FE090196D}"/>
              </a:ext>
            </a:extLst>
          </p:cNvPr>
          <p:cNvPicPr>
            <a:picLocks noGrp="1" noRot="1" noChangeAspect="1" noMove="1" noResize="1" noEditPoints="1" noAdjustHandles="1" noChangeArrowheads="1" noChangeShapeType="1" noCrop="1"/>
          </p:cNvPicPr>
          <p:nvPr/>
        </p:nvPicPr>
        <p:blipFill>
          <a:blip r:embed="rId20">
            <a:extLst>
              <a:ext uri="{96DAC541-7B7A-43D3-8B79-37D633B846F1}">
                <asvg:svgBlip xmlns:asvg="http://schemas.microsoft.com/office/drawing/2016/SVG/main" r:embed="rId21"/>
              </a:ext>
            </a:extLst>
          </a:blip>
          <a:stretch>
            <a:fillRect/>
          </a:stretch>
        </p:blipFill>
        <p:spPr>
          <a:xfrm>
            <a:off x="2950837" y="6119692"/>
            <a:ext cx="661686" cy="661686"/>
          </a:xfrm>
          <a:prstGeom prst="rect">
            <a:avLst/>
          </a:prstGeom>
        </p:spPr>
      </p:pic>
      <p:pic>
        <p:nvPicPr>
          <p:cNvPr id="55" name="Graphic 54" descr="Bar chart with solid fill">
            <a:extLst>
              <a:ext uri="{FF2B5EF4-FFF2-40B4-BE49-F238E27FC236}">
                <a16:creationId xmlns:a16="http://schemas.microsoft.com/office/drawing/2014/main" id="{8351AF3B-C77A-93D2-844F-303200EC4038}"/>
              </a:ext>
            </a:extLst>
          </p:cNvPr>
          <p:cNvPicPr>
            <a:picLocks noGrp="1" noRot="1" noChangeAspect="1" noMove="1" noResize="1" noEditPoints="1" noAdjustHandles="1" noChangeArrowheads="1" noChangeShapeType="1" noCrop="1"/>
          </p:cNvPicPr>
          <p:nvPr/>
        </p:nvPicPr>
        <p:blipFill>
          <a:blip r:embed="rId22">
            <a:extLst>
              <a:ext uri="{96DAC541-7B7A-43D3-8B79-37D633B846F1}">
                <asvg:svgBlip xmlns:asvg="http://schemas.microsoft.com/office/drawing/2016/SVG/main" r:embed="rId23"/>
              </a:ext>
            </a:extLst>
          </a:blip>
          <a:stretch>
            <a:fillRect/>
          </a:stretch>
        </p:blipFill>
        <p:spPr>
          <a:xfrm>
            <a:off x="5765153" y="6083520"/>
            <a:ext cx="661687" cy="661687"/>
          </a:xfrm>
          <a:prstGeom prst="rect">
            <a:avLst/>
          </a:prstGeom>
        </p:spPr>
      </p:pic>
    </p:spTree>
    <p:extLst>
      <p:ext uri="{BB962C8B-B14F-4D97-AF65-F5344CB8AC3E}">
        <p14:creationId xmlns:p14="http://schemas.microsoft.com/office/powerpoint/2010/main" val="479347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C8AED-A88B-3403-CA4F-BD789F1804BD}"/>
            </a:ext>
          </a:extLst>
        </p:cNvPr>
        <p:cNvGrpSpPr/>
        <p:nvPr/>
      </p:nvGrpSpPr>
      <p:grpSpPr>
        <a:xfrm>
          <a:off x="0" y="0"/>
          <a:ext cx="0" cy="0"/>
          <a:chOff x="0" y="0"/>
          <a:chExt cx="0" cy="0"/>
        </a:xfrm>
      </p:grpSpPr>
      <p:pic>
        <p:nvPicPr>
          <p:cNvPr id="27" name="Picture 26" descr="A close-up of mountains&#10;&#10;Description automatically generated">
            <a:extLst>
              <a:ext uri="{FF2B5EF4-FFF2-40B4-BE49-F238E27FC236}">
                <a16:creationId xmlns:a16="http://schemas.microsoft.com/office/drawing/2014/main" id="{34BF1FF6-2787-EB65-28CA-000D3ED6D52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794" t="788" r="3799" b="52454"/>
          <a:stretch/>
        </p:blipFill>
        <p:spPr>
          <a:xfrm>
            <a:off x="571038" y="-3007360"/>
            <a:ext cx="11049923" cy="3810000"/>
          </a:xfrm>
          <a:prstGeom prst="roundRect">
            <a:avLst>
              <a:gd name="adj" fmla="val 9067"/>
            </a:avLst>
          </a:prstGeom>
        </p:spPr>
      </p:pic>
      <p:pic>
        <p:nvPicPr>
          <p:cNvPr id="32" name="Picture 31" descr="A black background with white dots&#10;&#10;Description automatically generated">
            <a:extLst>
              <a:ext uri="{FF2B5EF4-FFF2-40B4-BE49-F238E27FC236}">
                <a16:creationId xmlns:a16="http://schemas.microsoft.com/office/drawing/2014/main" id="{0A2BEE7B-D6DA-388B-5046-211E108F9A76}"/>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3778" t="295" r="23127" b="60860"/>
          <a:stretch/>
        </p:blipFill>
        <p:spPr>
          <a:xfrm>
            <a:off x="571037" y="-2948530"/>
            <a:ext cx="11049923" cy="2616600"/>
          </a:xfrm>
          <a:prstGeom prst="rect">
            <a:avLst/>
          </a:prstGeom>
        </p:spPr>
      </p:pic>
      <p:sp>
        <p:nvSpPr>
          <p:cNvPr id="30" name="TextBox 29">
            <a:extLst>
              <a:ext uri="{FF2B5EF4-FFF2-40B4-BE49-F238E27FC236}">
                <a16:creationId xmlns:a16="http://schemas.microsoft.com/office/drawing/2014/main" id="{2286160B-87B1-C361-06C1-D266047C6BD9}"/>
              </a:ext>
            </a:extLst>
          </p:cNvPr>
          <p:cNvSpPr txBox="1">
            <a:spLocks noGrp="1" noRot="1" noMove="1" noResize="1" noEditPoints="1" noAdjustHandles="1" noChangeArrowheads="1" noChangeShapeType="1"/>
          </p:cNvSpPr>
          <p:nvPr/>
        </p:nvSpPr>
        <p:spPr>
          <a:xfrm>
            <a:off x="1207480" y="-1609750"/>
            <a:ext cx="9777035" cy="1015663"/>
          </a:xfrm>
          <a:prstGeom prst="rect">
            <a:avLst/>
          </a:prstGeom>
          <a:noFill/>
        </p:spPr>
        <p:txBody>
          <a:bodyPr wrap="none" rtlCol="0">
            <a:spAutoFit/>
          </a:bodyPr>
          <a:lstStyle/>
          <a:p>
            <a:r>
              <a:rPr lang="en-US" sz="6000" dirty="0">
                <a:ln>
                  <a:solidFill>
                    <a:schemeClr val="tx1">
                      <a:lumMod val="50000"/>
                      <a:lumOff val="50000"/>
                    </a:schemeClr>
                  </a:solidFill>
                </a:ln>
                <a:solidFill>
                  <a:schemeClr val="bg1">
                    <a:lumMod val="95000"/>
                  </a:schemeClr>
                </a:solidFill>
                <a:latin typeface="Britannic Bold" panose="020B0903060703020204" pitchFamily="34" charset="0"/>
              </a:rPr>
              <a:t>B y t e – S </a:t>
            </a:r>
            <a:r>
              <a:rPr lang="en-US" sz="6000" dirty="0" err="1">
                <a:ln>
                  <a:solidFill>
                    <a:schemeClr val="tx1">
                      <a:lumMod val="50000"/>
                      <a:lumOff val="50000"/>
                    </a:schemeClr>
                  </a:solidFill>
                </a:ln>
                <a:solidFill>
                  <a:schemeClr val="bg1">
                    <a:lumMod val="95000"/>
                  </a:schemeClr>
                </a:solidFill>
                <a:latin typeface="Britannic Bold" panose="020B0903060703020204" pitchFamily="34" charset="0"/>
              </a:rPr>
              <a:t>i</a:t>
            </a:r>
            <a:r>
              <a:rPr lang="en-US" sz="6000" dirty="0">
                <a:ln>
                  <a:solidFill>
                    <a:schemeClr val="tx1">
                      <a:lumMod val="50000"/>
                      <a:lumOff val="50000"/>
                    </a:schemeClr>
                  </a:solidFill>
                </a:ln>
                <a:solidFill>
                  <a:schemeClr val="bg1">
                    <a:lumMod val="95000"/>
                  </a:schemeClr>
                </a:solidFill>
                <a:latin typeface="Britannic Bold" panose="020B0903060703020204" pitchFamily="34" charset="0"/>
              </a:rPr>
              <a:t> z e d  B r a </a:t>
            </a:r>
            <a:r>
              <a:rPr lang="en-US" sz="6000" dirty="0" err="1">
                <a:ln>
                  <a:solidFill>
                    <a:schemeClr val="tx1">
                      <a:lumMod val="50000"/>
                      <a:lumOff val="50000"/>
                    </a:schemeClr>
                  </a:solidFill>
                </a:ln>
                <a:solidFill>
                  <a:schemeClr val="bg1">
                    <a:lumMod val="95000"/>
                  </a:schemeClr>
                </a:solidFill>
                <a:latin typeface="Britannic Bold" panose="020B0903060703020204" pitchFamily="34" charset="0"/>
              </a:rPr>
              <a:t>i</a:t>
            </a:r>
            <a:r>
              <a:rPr lang="en-US" sz="6000" dirty="0">
                <a:ln>
                  <a:solidFill>
                    <a:schemeClr val="tx1">
                      <a:lumMod val="50000"/>
                      <a:lumOff val="50000"/>
                    </a:schemeClr>
                  </a:solidFill>
                </a:ln>
                <a:solidFill>
                  <a:schemeClr val="bg1">
                    <a:lumMod val="95000"/>
                  </a:schemeClr>
                </a:solidFill>
                <a:latin typeface="Britannic Bold" panose="020B0903060703020204" pitchFamily="34" charset="0"/>
              </a:rPr>
              <a:t> n s</a:t>
            </a:r>
            <a:endParaRPr lang="en-IN" sz="6000" dirty="0">
              <a:ln>
                <a:solidFill>
                  <a:schemeClr val="tx1">
                    <a:lumMod val="50000"/>
                    <a:lumOff val="50000"/>
                  </a:schemeClr>
                </a:solidFill>
              </a:ln>
              <a:solidFill>
                <a:schemeClr val="bg1">
                  <a:lumMod val="95000"/>
                </a:schemeClr>
              </a:solidFill>
              <a:latin typeface="Britannic Bold" panose="020B0903060703020204" pitchFamily="34" charset="0"/>
            </a:endParaRPr>
          </a:p>
        </p:txBody>
      </p:sp>
      <p:sp>
        <p:nvSpPr>
          <p:cNvPr id="29" name="Rectangle 28">
            <a:extLst>
              <a:ext uri="{FF2B5EF4-FFF2-40B4-BE49-F238E27FC236}">
                <a16:creationId xmlns:a16="http://schemas.microsoft.com/office/drawing/2014/main" id="{FE09F530-C351-C995-6D35-2CF653F67543}"/>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D6F1A5E-AACB-64C5-794E-84A1A6EEEC29}"/>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CFE8C889-B20B-5323-99EF-2C67E1F70140}"/>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C8AFC1B0-B19D-C568-7086-3B0ECDB87D5E}"/>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426447A0-AB87-D88C-BE76-0B494CDA71F3}"/>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339FFC5A-CED7-0674-98A3-E24B591726E3}"/>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14" name="TextBox 13">
            <a:extLst>
              <a:ext uri="{FF2B5EF4-FFF2-40B4-BE49-F238E27FC236}">
                <a16:creationId xmlns:a16="http://schemas.microsoft.com/office/drawing/2014/main" id="{EEA55031-B144-F461-176A-EF1F8FBEF2F3}"/>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2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16D1A1E5-5081-B60F-26AF-E0988CBA7131}"/>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73EFDB1C-13E9-81A7-3243-FBE405D3000B}"/>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343F95DF-2A3A-19EF-A1BE-F4DACF6E4BE5}"/>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sp>
        <p:nvSpPr>
          <p:cNvPr id="2" name="Oval 1">
            <a:extLst>
              <a:ext uri="{FF2B5EF4-FFF2-40B4-BE49-F238E27FC236}">
                <a16:creationId xmlns:a16="http://schemas.microsoft.com/office/drawing/2014/main" id="{E0322907-4765-DB3A-50A3-FB38629ADA54}"/>
              </a:ext>
            </a:extLst>
          </p:cNvPr>
          <p:cNvSpPr>
            <a:spLocks noGrp="1" noRot="1" noMove="1" noResize="1" noEditPoints="1" noAdjustHandles="1" noChangeArrowheads="1" noChangeShapeType="1"/>
          </p:cNvSpPr>
          <p:nvPr/>
        </p:nvSpPr>
        <p:spPr>
          <a:xfrm>
            <a:off x="1609266" y="3078480"/>
            <a:ext cx="2160000" cy="216000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D3BA1BC-92DA-0CD6-9E75-91C0FCE4851C}"/>
              </a:ext>
            </a:extLst>
          </p:cNvPr>
          <p:cNvSpPr>
            <a:spLocks noGrp="1" noRot="1" noMove="1" noResize="1" noEditPoints="1" noAdjustHandles="1" noChangeArrowheads="1" noChangeShapeType="1"/>
          </p:cNvSpPr>
          <p:nvPr/>
        </p:nvSpPr>
        <p:spPr>
          <a:xfrm>
            <a:off x="5015997" y="3078480"/>
            <a:ext cx="2160000" cy="216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CD320460-4350-2D54-47F7-36DD86604583}"/>
              </a:ext>
            </a:extLst>
          </p:cNvPr>
          <p:cNvSpPr>
            <a:spLocks noGrp="1" noRot="1" noMove="1" noResize="1" noEditPoints="1" noAdjustHandles="1" noChangeArrowheads="1" noChangeShapeType="1"/>
          </p:cNvSpPr>
          <p:nvPr/>
        </p:nvSpPr>
        <p:spPr>
          <a:xfrm>
            <a:off x="8422734" y="3078480"/>
            <a:ext cx="2160000" cy="2160000"/>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DE8128F-E383-50E2-87E3-F3A13395BE4F}"/>
              </a:ext>
            </a:extLst>
          </p:cNvPr>
          <p:cNvSpPr txBox="1">
            <a:spLocks noGrp="1" noRot="1" noMove="1" noResize="1" noEditPoints="1" noAdjustHandles="1" noChangeArrowheads="1" noChangeShapeType="1"/>
          </p:cNvSpPr>
          <p:nvPr/>
        </p:nvSpPr>
        <p:spPr>
          <a:xfrm>
            <a:off x="864026" y="2126390"/>
            <a:ext cx="2030492" cy="646331"/>
          </a:xfrm>
          <a:prstGeom prst="rect">
            <a:avLst/>
          </a:prstGeom>
          <a:noFill/>
        </p:spPr>
        <p:txBody>
          <a:bodyPr wrap="none" rtlCol="0">
            <a:spAutoFit/>
          </a:bodyPr>
          <a:lstStyle/>
          <a:p>
            <a:r>
              <a:rPr lang="en-US" sz="3600" dirty="0"/>
              <a:t>Contents</a:t>
            </a:r>
            <a:endParaRPr lang="en-IN" sz="3600" dirty="0"/>
          </a:p>
        </p:txBody>
      </p:sp>
      <p:pic>
        <p:nvPicPr>
          <p:cNvPr id="16" name="Graphic 15" descr="Question mark with solid fill">
            <a:extLst>
              <a:ext uri="{FF2B5EF4-FFF2-40B4-BE49-F238E27FC236}">
                <a16:creationId xmlns:a16="http://schemas.microsoft.com/office/drawing/2014/main" id="{9D408BBB-B468-53A2-77C7-DB824EEC16C8}"/>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2232066" y="3701280"/>
            <a:ext cx="914400" cy="914400"/>
          </a:xfrm>
          <a:prstGeom prst="rect">
            <a:avLst/>
          </a:prstGeom>
        </p:spPr>
      </p:pic>
      <p:pic>
        <p:nvPicPr>
          <p:cNvPr id="20" name="Graphic 19" descr="Lightbulb and gear with solid fill">
            <a:extLst>
              <a:ext uri="{FF2B5EF4-FFF2-40B4-BE49-F238E27FC236}">
                <a16:creationId xmlns:a16="http://schemas.microsoft.com/office/drawing/2014/main" id="{5568927C-3C4A-1294-2C2B-BF7D5C937CE4}"/>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5638797" y="3701280"/>
            <a:ext cx="914400" cy="914400"/>
          </a:xfrm>
          <a:prstGeom prst="rect">
            <a:avLst/>
          </a:prstGeom>
        </p:spPr>
      </p:pic>
      <p:pic>
        <p:nvPicPr>
          <p:cNvPr id="22" name="Graphic 21" descr="Key with solid fill">
            <a:extLst>
              <a:ext uri="{FF2B5EF4-FFF2-40B4-BE49-F238E27FC236}">
                <a16:creationId xmlns:a16="http://schemas.microsoft.com/office/drawing/2014/main" id="{30FCF769-E18A-C6CF-92CE-E65F07DEA47B}"/>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9018028" y="3701280"/>
            <a:ext cx="914400" cy="914400"/>
          </a:xfrm>
          <a:prstGeom prst="rect">
            <a:avLst/>
          </a:prstGeom>
        </p:spPr>
      </p:pic>
      <p:sp>
        <p:nvSpPr>
          <p:cNvPr id="23" name="TextBox 22">
            <a:extLst>
              <a:ext uri="{FF2B5EF4-FFF2-40B4-BE49-F238E27FC236}">
                <a16:creationId xmlns:a16="http://schemas.microsoft.com/office/drawing/2014/main" id="{48D7362A-6906-F399-14B4-7DA6A44F29EA}"/>
              </a:ext>
            </a:extLst>
          </p:cNvPr>
          <p:cNvSpPr txBox="1">
            <a:spLocks noGrp="1" noRot="1" noMove="1" noResize="1" noEditPoints="1" noAdjustHandles="1" noChangeArrowheads="1" noChangeShapeType="1"/>
          </p:cNvSpPr>
          <p:nvPr/>
        </p:nvSpPr>
        <p:spPr>
          <a:xfrm>
            <a:off x="1903121" y="5332534"/>
            <a:ext cx="1572290" cy="830997"/>
          </a:xfrm>
          <a:prstGeom prst="rect">
            <a:avLst/>
          </a:prstGeom>
          <a:noFill/>
        </p:spPr>
        <p:txBody>
          <a:bodyPr wrap="none" rtlCol="0">
            <a:spAutoFit/>
          </a:bodyPr>
          <a:lstStyle/>
          <a:p>
            <a:pPr algn="ctr"/>
            <a:r>
              <a:rPr lang="en-US" sz="2400" dirty="0"/>
              <a:t>Problem</a:t>
            </a:r>
          </a:p>
          <a:p>
            <a:pPr algn="ctr"/>
            <a:r>
              <a:rPr lang="en-US" sz="2400" dirty="0"/>
              <a:t>Statement</a:t>
            </a:r>
            <a:endParaRPr lang="en-IN" sz="2400" dirty="0"/>
          </a:p>
        </p:txBody>
      </p:sp>
      <p:sp>
        <p:nvSpPr>
          <p:cNvPr id="24" name="TextBox 23">
            <a:extLst>
              <a:ext uri="{FF2B5EF4-FFF2-40B4-BE49-F238E27FC236}">
                <a16:creationId xmlns:a16="http://schemas.microsoft.com/office/drawing/2014/main" id="{87292BF6-43B5-EAD4-5586-CFF6EC692A6A}"/>
              </a:ext>
            </a:extLst>
          </p:cNvPr>
          <p:cNvSpPr txBox="1">
            <a:spLocks noGrp="1" noRot="1" noMove="1" noResize="1" noEditPoints="1" noAdjustHandles="1" noChangeArrowheads="1" noChangeShapeType="1"/>
          </p:cNvSpPr>
          <p:nvPr/>
        </p:nvSpPr>
        <p:spPr>
          <a:xfrm>
            <a:off x="5449025" y="5332534"/>
            <a:ext cx="1293944" cy="830997"/>
          </a:xfrm>
          <a:prstGeom prst="rect">
            <a:avLst/>
          </a:prstGeom>
          <a:noFill/>
        </p:spPr>
        <p:txBody>
          <a:bodyPr wrap="none" rtlCol="0">
            <a:spAutoFit/>
          </a:bodyPr>
          <a:lstStyle/>
          <a:p>
            <a:pPr algn="ctr"/>
            <a:r>
              <a:rPr lang="en-US" sz="2400" dirty="0"/>
              <a:t>Our</a:t>
            </a:r>
          </a:p>
          <a:p>
            <a:pPr algn="ctr"/>
            <a:r>
              <a:rPr lang="en-US" sz="2400" dirty="0"/>
              <a:t>Solution</a:t>
            </a:r>
          </a:p>
        </p:txBody>
      </p:sp>
      <p:sp>
        <p:nvSpPr>
          <p:cNvPr id="25" name="TextBox 24">
            <a:extLst>
              <a:ext uri="{FF2B5EF4-FFF2-40B4-BE49-F238E27FC236}">
                <a16:creationId xmlns:a16="http://schemas.microsoft.com/office/drawing/2014/main" id="{9762E6F8-C228-D0D2-3D56-F11794E3DAB7}"/>
              </a:ext>
            </a:extLst>
          </p:cNvPr>
          <p:cNvSpPr txBox="1">
            <a:spLocks noGrp="1" noRot="1" noMove="1" noResize="1" noEditPoints="1" noAdjustHandles="1" noChangeArrowheads="1" noChangeShapeType="1"/>
          </p:cNvSpPr>
          <p:nvPr/>
        </p:nvSpPr>
        <p:spPr>
          <a:xfrm>
            <a:off x="8829921" y="5332534"/>
            <a:ext cx="1345625" cy="830997"/>
          </a:xfrm>
          <a:prstGeom prst="rect">
            <a:avLst/>
          </a:prstGeom>
          <a:noFill/>
        </p:spPr>
        <p:txBody>
          <a:bodyPr wrap="none" rtlCol="0">
            <a:spAutoFit/>
          </a:bodyPr>
          <a:lstStyle/>
          <a:p>
            <a:pPr algn="ctr"/>
            <a:r>
              <a:rPr lang="en-US" sz="2400" dirty="0"/>
              <a:t>Key</a:t>
            </a:r>
          </a:p>
          <a:p>
            <a:pPr algn="ctr"/>
            <a:r>
              <a:rPr lang="en-US" sz="2400" dirty="0"/>
              <a:t>Features</a:t>
            </a:r>
            <a:endParaRPr lang="en-IN" sz="2400" dirty="0"/>
          </a:p>
        </p:txBody>
      </p:sp>
      <p:sp>
        <p:nvSpPr>
          <p:cNvPr id="26" name="Rectangle 25">
            <a:extLst>
              <a:ext uri="{FF2B5EF4-FFF2-40B4-BE49-F238E27FC236}">
                <a16:creationId xmlns:a16="http://schemas.microsoft.com/office/drawing/2014/main" id="{4472C318-B1C8-02F2-77DA-E4784429CDC9}"/>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05D1A604-8A85-A8B2-74A3-5D10F6B528CC}"/>
              </a:ext>
            </a:extLst>
          </p:cNvPr>
          <p:cNvSpPr>
            <a:spLocks noGrp="1" noRot="1" noMove="1" noResize="1" noEditPoints="1" noAdjustHandles="1" noChangeArrowheads="1" noChangeShapeType="1"/>
          </p:cNvSpPr>
          <p:nvPr/>
        </p:nvSpPr>
        <p:spPr>
          <a:xfrm>
            <a:off x="12694920" y="2315520"/>
            <a:ext cx="10167972" cy="2713679"/>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gency FB" panose="020B0503020202020204" pitchFamily="34" charset="0"/>
              </a:rPr>
              <a:t>Build an IoT enabled system that tracks both physiological (e.g., heart rate variability, sleep patterns) and environmental (e.g., noise, light) factors to assess mental health. The solution should offer personalized mental wellness recommendations, detect signs of stress or anxiety, and connect users to mental health professionals when needed.</a:t>
            </a:r>
            <a:endParaRPr lang="en-IN" sz="2800" dirty="0">
              <a:solidFill>
                <a:schemeClr val="tx1"/>
              </a:solidFill>
              <a:latin typeface="Agency FB" panose="020B0503020202020204" pitchFamily="34" charset="0"/>
            </a:endParaRPr>
          </a:p>
        </p:txBody>
      </p:sp>
      <p:sp>
        <p:nvSpPr>
          <p:cNvPr id="31" name="TextBox 30">
            <a:extLst>
              <a:ext uri="{FF2B5EF4-FFF2-40B4-BE49-F238E27FC236}">
                <a16:creationId xmlns:a16="http://schemas.microsoft.com/office/drawing/2014/main" id="{E4AF7ADF-2A7B-D7B3-3440-5201DE829495}"/>
              </a:ext>
            </a:extLst>
          </p:cNvPr>
          <p:cNvSpPr txBox="1">
            <a:spLocks noGrp="1" noRot="1" noMove="1" noResize="1" noEditPoints="1" noAdjustHandles="1" noChangeArrowheads="1" noChangeShapeType="1"/>
          </p:cNvSpPr>
          <p:nvPr/>
        </p:nvSpPr>
        <p:spPr>
          <a:xfrm>
            <a:off x="12373379" y="1713990"/>
            <a:ext cx="2964119" cy="461665"/>
          </a:xfrm>
          <a:prstGeom prst="rect">
            <a:avLst/>
          </a:prstGeom>
          <a:noFill/>
        </p:spPr>
        <p:txBody>
          <a:bodyPr wrap="square" rtlCol="0">
            <a:spAutoFit/>
          </a:bodyPr>
          <a:lstStyle/>
          <a:p>
            <a:pPr algn="ctr"/>
            <a:r>
              <a:rPr lang="en-US" sz="2400" dirty="0"/>
              <a:t>Problem Statement</a:t>
            </a:r>
            <a:endParaRPr lang="en-IN" sz="2400" dirty="0"/>
          </a:p>
        </p:txBody>
      </p:sp>
      <p:pic>
        <p:nvPicPr>
          <p:cNvPr id="33" name="Graphic 32" descr="Chat with solid fill">
            <a:extLst>
              <a:ext uri="{FF2B5EF4-FFF2-40B4-BE49-F238E27FC236}">
                <a16:creationId xmlns:a16="http://schemas.microsoft.com/office/drawing/2014/main" id="{FEA3B1CC-2268-B30C-23F6-B19E28045DEC}"/>
              </a:ext>
            </a:extLst>
          </p:cNvPr>
          <p:cNvPicPr>
            <a:picLocks noGrp="1" noRot="1" noChangeAspec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tretch>
            <a:fillRect/>
          </a:stretch>
        </p:blipFill>
        <p:spPr>
          <a:xfrm>
            <a:off x="8402150" y="5993335"/>
            <a:ext cx="914400" cy="914400"/>
          </a:xfrm>
          <a:prstGeom prst="rect">
            <a:avLst/>
          </a:prstGeom>
        </p:spPr>
      </p:pic>
      <p:pic>
        <p:nvPicPr>
          <p:cNvPr id="34" name="Graphic 33" descr="Information with solid fill">
            <a:extLst>
              <a:ext uri="{FF2B5EF4-FFF2-40B4-BE49-F238E27FC236}">
                <a16:creationId xmlns:a16="http://schemas.microsoft.com/office/drawing/2014/main" id="{F98221C0-9F89-1120-B59A-746071622D8B}"/>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662977" y="6169450"/>
            <a:ext cx="489830" cy="489830"/>
          </a:xfrm>
          <a:prstGeom prst="rect">
            <a:avLst/>
          </a:prstGeom>
        </p:spPr>
      </p:pic>
      <p:pic>
        <p:nvPicPr>
          <p:cNvPr id="35" name="Graphic 34" descr="User with solid fill">
            <a:extLst>
              <a:ext uri="{FF2B5EF4-FFF2-40B4-BE49-F238E27FC236}">
                <a16:creationId xmlns:a16="http://schemas.microsoft.com/office/drawing/2014/main" id="{35D03512-B90B-CC4A-BDB2-3BF3EE971F52}"/>
              </a:ext>
            </a:extLst>
          </p:cNvPr>
          <p:cNvPicPr>
            <a:picLocks noGrp="1" noRot="1" noChangeAspec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10945227" y="6076498"/>
            <a:ext cx="675733" cy="675733"/>
          </a:xfrm>
          <a:prstGeom prst="rect">
            <a:avLst/>
          </a:prstGeom>
        </p:spPr>
      </p:pic>
      <p:pic>
        <p:nvPicPr>
          <p:cNvPr id="36" name="Graphic 35" descr="Puzzle with solid fill">
            <a:extLst>
              <a:ext uri="{FF2B5EF4-FFF2-40B4-BE49-F238E27FC236}">
                <a16:creationId xmlns:a16="http://schemas.microsoft.com/office/drawing/2014/main" id="{687F2B0B-342D-828E-3FC8-1743589AA283}"/>
              </a:ext>
            </a:extLst>
          </p:cNvPr>
          <p:cNvPicPr>
            <a:picLocks noGrp="1" noRot="1" noChangeAspect="1" noMove="1" noResize="1" noEditPoints="1" noAdjustHandles="1" noChangeArrowheads="1" noChangeShapeType="1" noCrop="1"/>
          </p:cNvPicPr>
          <p:nvPr/>
        </p:nvPicPr>
        <p:blipFill>
          <a:blip r:embed="rId20">
            <a:extLst>
              <a:ext uri="{96DAC541-7B7A-43D3-8B79-37D633B846F1}">
                <asvg:svgBlip xmlns:asvg="http://schemas.microsoft.com/office/drawing/2016/SVG/main" r:embed="rId21"/>
              </a:ext>
            </a:extLst>
          </a:blip>
          <a:stretch>
            <a:fillRect/>
          </a:stretch>
        </p:blipFill>
        <p:spPr>
          <a:xfrm>
            <a:off x="2950837" y="6119692"/>
            <a:ext cx="661686" cy="661686"/>
          </a:xfrm>
          <a:prstGeom prst="rect">
            <a:avLst/>
          </a:prstGeom>
        </p:spPr>
      </p:pic>
      <p:pic>
        <p:nvPicPr>
          <p:cNvPr id="37" name="Graphic 36" descr="Bar chart with solid fill">
            <a:extLst>
              <a:ext uri="{FF2B5EF4-FFF2-40B4-BE49-F238E27FC236}">
                <a16:creationId xmlns:a16="http://schemas.microsoft.com/office/drawing/2014/main" id="{FDB6E5FB-CEFA-2576-6C06-0386CD67151B}"/>
              </a:ext>
            </a:extLst>
          </p:cNvPr>
          <p:cNvPicPr>
            <a:picLocks noGrp="1" noRot="1" noChangeAspect="1" noMove="1" noResize="1" noEditPoints="1" noAdjustHandles="1" noChangeArrowheads="1" noChangeShapeType="1" noCrop="1"/>
          </p:cNvPicPr>
          <p:nvPr/>
        </p:nvPicPr>
        <p:blipFill>
          <a:blip r:embed="rId22">
            <a:extLst>
              <a:ext uri="{96DAC541-7B7A-43D3-8B79-37D633B846F1}">
                <asvg:svgBlip xmlns:asvg="http://schemas.microsoft.com/office/drawing/2016/SVG/main" r:embed="rId23"/>
              </a:ext>
            </a:extLst>
          </a:blip>
          <a:stretch>
            <a:fillRect/>
          </a:stretch>
        </p:blipFill>
        <p:spPr>
          <a:xfrm>
            <a:off x="5765153" y="6083520"/>
            <a:ext cx="661687" cy="661687"/>
          </a:xfrm>
          <a:prstGeom prst="rect">
            <a:avLst/>
          </a:prstGeom>
        </p:spPr>
      </p:pic>
    </p:spTree>
    <p:extLst>
      <p:ext uri="{BB962C8B-B14F-4D97-AF65-F5344CB8AC3E}">
        <p14:creationId xmlns:p14="http://schemas.microsoft.com/office/powerpoint/2010/main" val="2652146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1202B-6601-5B5C-3BB6-DF84AAFAEFDA}"/>
            </a:ext>
          </a:extLst>
        </p:cNvPr>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EF708D50-603B-2B67-1106-7D09E8C2F886}"/>
              </a:ext>
            </a:extLst>
          </p:cNvPr>
          <p:cNvSpPr>
            <a:spLocks noGrp="1" noRot="1" noMove="1" noResize="1" noEditPoints="1" noAdjustHandles="1" noChangeArrowheads="1" noChangeShapeType="1"/>
          </p:cNvSpPr>
          <p:nvPr/>
        </p:nvSpPr>
        <p:spPr>
          <a:xfrm>
            <a:off x="767080" y="804048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A User-Friendly android application</a:t>
            </a:r>
          </a:p>
        </p:txBody>
      </p:sp>
      <p:sp>
        <p:nvSpPr>
          <p:cNvPr id="44" name="Rectangle: Rounded Corners 43">
            <a:extLst>
              <a:ext uri="{FF2B5EF4-FFF2-40B4-BE49-F238E27FC236}">
                <a16:creationId xmlns:a16="http://schemas.microsoft.com/office/drawing/2014/main" id="{806AFFC8-5669-49B5-F65B-E120DF31F9BD}"/>
              </a:ext>
            </a:extLst>
          </p:cNvPr>
          <p:cNvSpPr>
            <a:spLocks noGrp="1" noRot="1" noMove="1" noResize="1" noEditPoints="1" noAdjustHandles="1" noChangeArrowheads="1" noChangeShapeType="1"/>
          </p:cNvSpPr>
          <p:nvPr/>
        </p:nvSpPr>
        <p:spPr>
          <a:xfrm>
            <a:off x="4463264" y="804048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With an integrated chatbot</a:t>
            </a:r>
          </a:p>
        </p:txBody>
      </p:sp>
      <p:sp>
        <p:nvSpPr>
          <p:cNvPr id="45" name="Rectangle: Rounded Corners 44">
            <a:extLst>
              <a:ext uri="{FF2B5EF4-FFF2-40B4-BE49-F238E27FC236}">
                <a16:creationId xmlns:a16="http://schemas.microsoft.com/office/drawing/2014/main" id="{8A8F92E1-78E1-9B70-98A9-1E87420BF19A}"/>
              </a:ext>
            </a:extLst>
          </p:cNvPr>
          <p:cNvSpPr>
            <a:spLocks noGrp="1" noRot="1" noMove="1" noResize="1" noEditPoints="1" noAdjustHandles="1" noChangeArrowheads="1" noChangeShapeType="1"/>
          </p:cNvSpPr>
          <p:nvPr/>
        </p:nvSpPr>
        <p:spPr>
          <a:xfrm>
            <a:off x="8159448" y="804801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It will analyse user’s health using various sensors in a mobile phone</a:t>
            </a:r>
          </a:p>
        </p:txBody>
      </p:sp>
      <p:sp>
        <p:nvSpPr>
          <p:cNvPr id="46" name="Rectangle: Rounded Corners 45">
            <a:extLst>
              <a:ext uri="{FF2B5EF4-FFF2-40B4-BE49-F238E27FC236}">
                <a16:creationId xmlns:a16="http://schemas.microsoft.com/office/drawing/2014/main" id="{E868385A-20EE-49A7-3C40-CDA03B2AC0DD}"/>
              </a:ext>
            </a:extLst>
          </p:cNvPr>
          <p:cNvSpPr>
            <a:spLocks noGrp="1" noRot="1" noMove="1" noResize="1" noEditPoints="1" noAdjustHandles="1" noChangeArrowheads="1" noChangeShapeType="1"/>
          </p:cNvSpPr>
          <p:nvPr/>
        </p:nvSpPr>
        <p:spPr>
          <a:xfrm>
            <a:off x="11855632" y="804048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Help the patient keep track of their mental health</a:t>
            </a:r>
          </a:p>
        </p:txBody>
      </p:sp>
      <p:sp>
        <p:nvSpPr>
          <p:cNvPr id="47" name="Rectangle: Rounded Corners 46">
            <a:extLst>
              <a:ext uri="{FF2B5EF4-FFF2-40B4-BE49-F238E27FC236}">
                <a16:creationId xmlns:a16="http://schemas.microsoft.com/office/drawing/2014/main" id="{51B7FCC0-32A9-64EE-38CC-EB026C2225A7}"/>
              </a:ext>
            </a:extLst>
          </p:cNvPr>
          <p:cNvSpPr>
            <a:spLocks noGrp="1" noRot="1" noMove="1" noResize="1" noEditPoints="1" noAdjustHandles="1" noChangeArrowheads="1" noChangeShapeType="1"/>
          </p:cNvSpPr>
          <p:nvPr/>
        </p:nvSpPr>
        <p:spPr>
          <a:xfrm>
            <a:off x="15551816" y="804801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Many different API(Google Fit, Android Sleep </a:t>
            </a:r>
            <a:r>
              <a:rPr lang="en-IN" sz="3200" dirty="0" err="1">
                <a:solidFill>
                  <a:schemeClr val="accent3">
                    <a:lumMod val="50000"/>
                  </a:schemeClr>
                </a:solidFill>
                <a:latin typeface="Agency FB" panose="020B0503020202020204" pitchFamily="34" charset="0"/>
              </a:rPr>
              <a:t>Codelab</a:t>
            </a:r>
            <a:r>
              <a:rPr lang="en-IN" sz="3200" dirty="0">
                <a:solidFill>
                  <a:schemeClr val="accent3">
                    <a:lumMod val="50000"/>
                  </a:schemeClr>
                </a:solidFill>
                <a:latin typeface="Agency FB" panose="020B0503020202020204" pitchFamily="34" charset="0"/>
              </a:rPr>
              <a:t>, etc) are used to collect data</a:t>
            </a:r>
          </a:p>
        </p:txBody>
      </p:sp>
      <p:sp>
        <p:nvSpPr>
          <p:cNvPr id="48" name="Rectangle: Rounded Corners 47">
            <a:extLst>
              <a:ext uri="{FF2B5EF4-FFF2-40B4-BE49-F238E27FC236}">
                <a16:creationId xmlns:a16="http://schemas.microsoft.com/office/drawing/2014/main" id="{E649057A-A1C4-8DC6-F102-58EE19443127}"/>
              </a:ext>
            </a:extLst>
          </p:cNvPr>
          <p:cNvSpPr>
            <a:spLocks noGrp="1" noRot="1" noMove="1" noResize="1" noEditPoints="1" noAdjustHandles="1" noChangeArrowheads="1" noChangeShapeType="1"/>
          </p:cNvSpPr>
          <p:nvPr/>
        </p:nvSpPr>
        <p:spPr>
          <a:xfrm>
            <a:off x="19248000" y="804801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Modules like Matplotlib, Seaborn, etc for data analysis</a:t>
            </a:r>
          </a:p>
        </p:txBody>
      </p:sp>
      <p:sp>
        <p:nvSpPr>
          <p:cNvPr id="49" name="TextBox 48">
            <a:extLst>
              <a:ext uri="{FF2B5EF4-FFF2-40B4-BE49-F238E27FC236}">
                <a16:creationId xmlns:a16="http://schemas.microsoft.com/office/drawing/2014/main" id="{0D1CC6A6-D1E3-1E23-E570-5354C7E0D069}"/>
              </a:ext>
            </a:extLst>
          </p:cNvPr>
          <p:cNvSpPr txBox="1">
            <a:spLocks noGrp="1" noRot="1" noMove="1" noResize="1" noEditPoints="1" noAdjustHandles="1" noChangeArrowheads="1" noChangeShapeType="1"/>
          </p:cNvSpPr>
          <p:nvPr/>
        </p:nvSpPr>
        <p:spPr>
          <a:xfrm>
            <a:off x="699539" y="7078470"/>
            <a:ext cx="1973323" cy="461665"/>
          </a:xfrm>
          <a:prstGeom prst="rect">
            <a:avLst/>
          </a:prstGeom>
          <a:noFill/>
        </p:spPr>
        <p:txBody>
          <a:bodyPr wrap="square" rtlCol="0">
            <a:spAutoFit/>
          </a:bodyPr>
          <a:lstStyle/>
          <a:p>
            <a:pPr algn="ctr"/>
            <a:r>
              <a:rPr lang="en-US" sz="2400" dirty="0"/>
              <a:t>Our Solution</a:t>
            </a:r>
            <a:endParaRPr lang="en-IN" sz="2400" dirty="0"/>
          </a:p>
        </p:txBody>
      </p:sp>
      <p:sp>
        <p:nvSpPr>
          <p:cNvPr id="2" name="Oval 1">
            <a:extLst>
              <a:ext uri="{FF2B5EF4-FFF2-40B4-BE49-F238E27FC236}">
                <a16:creationId xmlns:a16="http://schemas.microsoft.com/office/drawing/2014/main" id="{DCDA99ED-C189-1CC0-0848-061305C33382}"/>
              </a:ext>
            </a:extLst>
          </p:cNvPr>
          <p:cNvSpPr>
            <a:spLocks noGrp="1" noRot="1" noMove="1" noResize="1" noEditPoints="1" noAdjustHandles="1" noChangeArrowheads="1" noChangeShapeType="1"/>
          </p:cNvSpPr>
          <p:nvPr/>
        </p:nvSpPr>
        <p:spPr>
          <a:xfrm>
            <a:off x="-10064574" y="3078480"/>
            <a:ext cx="2160000" cy="216000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08B213F-BBCE-0D86-23B6-B7528D7DA5D5}"/>
              </a:ext>
            </a:extLst>
          </p:cNvPr>
          <p:cNvSpPr>
            <a:spLocks noGrp="1" noRot="1" noMove="1" noResize="1" noEditPoints="1" noAdjustHandles="1" noChangeArrowheads="1" noChangeShapeType="1"/>
          </p:cNvSpPr>
          <p:nvPr/>
        </p:nvSpPr>
        <p:spPr>
          <a:xfrm>
            <a:off x="-6657843" y="3078480"/>
            <a:ext cx="2160000" cy="216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EF8ED518-93C7-058E-8681-4504EA393FC0}"/>
              </a:ext>
            </a:extLst>
          </p:cNvPr>
          <p:cNvSpPr>
            <a:spLocks noGrp="1" noRot="1" noMove="1" noResize="1" noEditPoints="1" noAdjustHandles="1" noChangeArrowheads="1" noChangeShapeType="1"/>
          </p:cNvSpPr>
          <p:nvPr/>
        </p:nvSpPr>
        <p:spPr>
          <a:xfrm>
            <a:off x="-3251106" y="3078480"/>
            <a:ext cx="2160000" cy="2160000"/>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C8A043B-140F-939A-1B3F-B3F0A9074998}"/>
              </a:ext>
            </a:extLst>
          </p:cNvPr>
          <p:cNvSpPr txBox="1">
            <a:spLocks noGrp="1" noRot="1" noMove="1" noResize="1" noEditPoints="1" noAdjustHandles="1" noChangeArrowheads="1" noChangeShapeType="1"/>
          </p:cNvSpPr>
          <p:nvPr/>
        </p:nvSpPr>
        <p:spPr>
          <a:xfrm>
            <a:off x="-10809814" y="2126390"/>
            <a:ext cx="2030492" cy="646331"/>
          </a:xfrm>
          <a:prstGeom prst="rect">
            <a:avLst/>
          </a:prstGeom>
          <a:noFill/>
        </p:spPr>
        <p:txBody>
          <a:bodyPr wrap="none" rtlCol="0">
            <a:spAutoFit/>
          </a:bodyPr>
          <a:lstStyle/>
          <a:p>
            <a:r>
              <a:rPr lang="en-US" sz="3600" dirty="0"/>
              <a:t>Contents</a:t>
            </a:r>
            <a:endParaRPr lang="en-IN" sz="3600" dirty="0"/>
          </a:p>
        </p:txBody>
      </p:sp>
      <p:pic>
        <p:nvPicPr>
          <p:cNvPr id="16" name="Graphic 15" descr="Question mark with solid fill">
            <a:extLst>
              <a:ext uri="{FF2B5EF4-FFF2-40B4-BE49-F238E27FC236}">
                <a16:creationId xmlns:a16="http://schemas.microsoft.com/office/drawing/2014/main" id="{5DE5F9EE-B040-2329-8C07-BE1D90DE2F75}"/>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9441774" y="3701280"/>
            <a:ext cx="914400" cy="914400"/>
          </a:xfrm>
          <a:prstGeom prst="rect">
            <a:avLst/>
          </a:prstGeom>
        </p:spPr>
      </p:pic>
      <p:pic>
        <p:nvPicPr>
          <p:cNvPr id="20" name="Graphic 19" descr="Lightbulb and gear with solid fill">
            <a:extLst>
              <a:ext uri="{FF2B5EF4-FFF2-40B4-BE49-F238E27FC236}">
                <a16:creationId xmlns:a16="http://schemas.microsoft.com/office/drawing/2014/main" id="{A1DBA0E6-A6FC-299B-4657-7DCC70D98127}"/>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6035043" y="3701280"/>
            <a:ext cx="914400" cy="914400"/>
          </a:xfrm>
          <a:prstGeom prst="rect">
            <a:avLst/>
          </a:prstGeom>
        </p:spPr>
      </p:pic>
      <p:pic>
        <p:nvPicPr>
          <p:cNvPr id="22" name="Graphic 21" descr="Key with solid fill">
            <a:extLst>
              <a:ext uri="{FF2B5EF4-FFF2-40B4-BE49-F238E27FC236}">
                <a16:creationId xmlns:a16="http://schemas.microsoft.com/office/drawing/2014/main" id="{5FBD3115-95CD-3EF9-361B-70B638F9AC3D}"/>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2655812" y="3701280"/>
            <a:ext cx="914400" cy="914400"/>
          </a:xfrm>
          <a:prstGeom prst="rect">
            <a:avLst/>
          </a:prstGeom>
        </p:spPr>
      </p:pic>
      <p:sp>
        <p:nvSpPr>
          <p:cNvPr id="23" name="TextBox 22">
            <a:extLst>
              <a:ext uri="{FF2B5EF4-FFF2-40B4-BE49-F238E27FC236}">
                <a16:creationId xmlns:a16="http://schemas.microsoft.com/office/drawing/2014/main" id="{9C12422C-0ECF-4AB8-0C65-99012C4E89A1}"/>
              </a:ext>
            </a:extLst>
          </p:cNvPr>
          <p:cNvSpPr txBox="1">
            <a:spLocks noGrp="1" noRot="1" noMove="1" noResize="1" noEditPoints="1" noAdjustHandles="1" noChangeArrowheads="1" noChangeShapeType="1"/>
          </p:cNvSpPr>
          <p:nvPr/>
        </p:nvSpPr>
        <p:spPr>
          <a:xfrm>
            <a:off x="-9770719" y="5332534"/>
            <a:ext cx="1572290" cy="830997"/>
          </a:xfrm>
          <a:prstGeom prst="rect">
            <a:avLst/>
          </a:prstGeom>
          <a:noFill/>
        </p:spPr>
        <p:txBody>
          <a:bodyPr wrap="none" rtlCol="0">
            <a:spAutoFit/>
          </a:bodyPr>
          <a:lstStyle/>
          <a:p>
            <a:pPr algn="ctr"/>
            <a:r>
              <a:rPr lang="en-US" sz="2400" dirty="0"/>
              <a:t>Problem</a:t>
            </a:r>
          </a:p>
          <a:p>
            <a:pPr algn="ctr"/>
            <a:r>
              <a:rPr lang="en-US" sz="2400" dirty="0"/>
              <a:t>Statement</a:t>
            </a:r>
            <a:endParaRPr lang="en-IN" sz="2400" dirty="0"/>
          </a:p>
        </p:txBody>
      </p:sp>
      <p:sp>
        <p:nvSpPr>
          <p:cNvPr id="24" name="TextBox 23">
            <a:extLst>
              <a:ext uri="{FF2B5EF4-FFF2-40B4-BE49-F238E27FC236}">
                <a16:creationId xmlns:a16="http://schemas.microsoft.com/office/drawing/2014/main" id="{123E3F77-EA61-7F13-C25D-3882848486AF}"/>
              </a:ext>
            </a:extLst>
          </p:cNvPr>
          <p:cNvSpPr txBox="1">
            <a:spLocks noGrp="1" noRot="1" noMove="1" noResize="1" noEditPoints="1" noAdjustHandles="1" noChangeArrowheads="1" noChangeShapeType="1"/>
          </p:cNvSpPr>
          <p:nvPr/>
        </p:nvSpPr>
        <p:spPr>
          <a:xfrm>
            <a:off x="-6224815" y="5332534"/>
            <a:ext cx="1293944" cy="830997"/>
          </a:xfrm>
          <a:prstGeom prst="rect">
            <a:avLst/>
          </a:prstGeom>
          <a:noFill/>
        </p:spPr>
        <p:txBody>
          <a:bodyPr wrap="none" rtlCol="0">
            <a:spAutoFit/>
          </a:bodyPr>
          <a:lstStyle/>
          <a:p>
            <a:pPr algn="ctr"/>
            <a:r>
              <a:rPr lang="en-US" sz="2400" dirty="0"/>
              <a:t>Our</a:t>
            </a:r>
          </a:p>
          <a:p>
            <a:pPr algn="ctr"/>
            <a:r>
              <a:rPr lang="en-US" sz="2400" dirty="0"/>
              <a:t>Solution</a:t>
            </a:r>
          </a:p>
        </p:txBody>
      </p:sp>
      <p:sp>
        <p:nvSpPr>
          <p:cNvPr id="25" name="TextBox 24">
            <a:extLst>
              <a:ext uri="{FF2B5EF4-FFF2-40B4-BE49-F238E27FC236}">
                <a16:creationId xmlns:a16="http://schemas.microsoft.com/office/drawing/2014/main" id="{2F7FF1B1-8BFE-16FE-104F-DF20050422AE}"/>
              </a:ext>
            </a:extLst>
          </p:cNvPr>
          <p:cNvSpPr txBox="1">
            <a:spLocks noGrp="1" noRot="1" noMove="1" noResize="1" noEditPoints="1" noAdjustHandles="1" noChangeArrowheads="1" noChangeShapeType="1"/>
          </p:cNvSpPr>
          <p:nvPr/>
        </p:nvSpPr>
        <p:spPr>
          <a:xfrm>
            <a:off x="-2843919" y="5332534"/>
            <a:ext cx="1345625" cy="830997"/>
          </a:xfrm>
          <a:prstGeom prst="rect">
            <a:avLst/>
          </a:prstGeom>
          <a:noFill/>
        </p:spPr>
        <p:txBody>
          <a:bodyPr wrap="none" rtlCol="0">
            <a:spAutoFit/>
          </a:bodyPr>
          <a:lstStyle/>
          <a:p>
            <a:pPr algn="ctr"/>
            <a:r>
              <a:rPr lang="en-US" sz="2400" dirty="0"/>
              <a:t>Key</a:t>
            </a:r>
          </a:p>
          <a:p>
            <a:pPr algn="ctr"/>
            <a:r>
              <a:rPr lang="en-US" sz="2400" dirty="0"/>
              <a:t>Features</a:t>
            </a:r>
            <a:endParaRPr lang="en-IN" sz="2400" dirty="0"/>
          </a:p>
        </p:txBody>
      </p:sp>
      <p:sp>
        <p:nvSpPr>
          <p:cNvPr id="28" name="Rectangle: Rounded Corners 27">
            <a:extLst>
              <a:ext uri="{FF2B5EF4-FFF2-40B4-BE49-F238E27FC236}">
                <a16:creationId xmlns:a16="http://schemas.microsoft.com/office/drawing/2014/main" id="{9380E91E-EB49-26CE-3941-60E47F9460BC}"/>
              </a:ext>
            </a:extLst>
          </p:cNvPr>
          <p:cNvSpPr>
            <a:spLocks noGrp="1" noRot="1" noMove="1" noResize="1" noEditPoints="1" noAdjustHandles="1" noChangeArrowheads="1" noChangeShapeType="1"/>
          </p:cNvSpPr>
          <p:nvPr/>
        </p:nvSpPr>
        <p:spPr>
          <a:xfrm>
            <a:off x="1021080" y="2315520"/>
            <a:ext cx="10167972" cy="2713679"/>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gency FB" panose="020B0503020202020204" pitchFamily="34" charset="0"/>
              </a:rPr>
              <a:t>Build an IoT enabled system that tracks both physiological (e.g., heart rate variability, sleep patterns) and environmental (e.g., noise, light) factors to assess mental health. The solution should offer personalized mental wellness recommendations, detect signs of stress or anxiety, and connect users to mental health professionals when needed.</a:t>
            </a:r>
            <a:endParaRPr lang="en-IN" sz="2800" dirty="0">
              <a:solidFill>
                <a:schemeClr val="tx1"/>
              </a:solidFill>
              <a:latin typeface="Agency FB" panose="020B0503020202020204" pitchFamily="34" charset="0"/>
            </a:endParaRPr>
          </a:p>
        </p:txBody>
      </p:sp>
      <p:sp>
        <p:nvSpPr>
          <p:cNvPr id="31" name="TextBox 30">
            <a:extLst>
              <a:ext uri="{FF2B5EF4-FFF2-40B4-BE49-F238E27FC236}">
                <a16:creationId xmlns:a16="http://schemas.microsoft.com/office/drawing/2014/main" id="{93135036-F766-3542-7689-CAC00379BA93}"/>
              </a:ext>
            </a:extLst>
          </p:cNvPr>
          <p:cNvSpPr txBox="1">
            <a:spLocks noGrp="1" noRot="1" noMove="1" noResize="1" noEditPoints="1" noAdjustHandles="1" noChangeArrowheads="1" noChangeShapeType="1"/>
          </p:cNvSpPr>
          <p:nvPr/>
        </p:nvSpPr>
        <p:spPr>
          <a:xfrm>
            <a:off x="699539" y="1713990"/>
            <a:ext cx="2964119" cy="461665"/>
          </a:xfrm>
          <a:prstGeom prst="rect">
            <a:avLst/>
          </a:prstGeom>
          <a:noFill/>
        </p:spPr>
        <p:txBody>
          <a:bodyPr wrap="square" rtlCol="0">
            <a:spAutoFit/>
          </a:bodyPr>
          <a:lstStyle/>
          <a:p>
            <a:pPr algn="ctr"/>
            <a:r>
              <a:rPr lang="en-US" sz="2400" dirty="0"/>
              <a:t>Problem Statement</a:t>
            </a:r>
            <a:endParaRPr lang="en-IN" sz="2400" dirty="0"/>
          </a:p>
        </p:txBody>
      </p:sp>
      <p:sp>
        <p:nvSpPr>
          <p:cNvPr id="29" name="Rectangle 28">
            <a:extLst>
              <a:ext uri="{FF2B5EF4-FFF2-40B4-BE49-F238E27FC236}">
                <a16:creationId xmlns:a16="http://schemas.microsoft.com/office/drawing/2014/main" id="{0E948E19-972C-FFC0-F2D3-8AA199B88164}"/>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D907738-24DA-2532-57D0-05C613D9BBE7}"/>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E4F8B4CC-6557-CD99-F07C-29F6C6D664BE}"/>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2BB94C3E-77B7-497D-EB0F-FA4FA7DE51C5}"/>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2FF8C97D-443D-6AEB-C052-17AE109D61D7}"/>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82EA146B-D267-1C0E-476A-A2438413AAAB}"/>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26" name="Rectangle 25">
            <a:extLst>
              <a:ext uri="{FF2B5EF4-FFF2-40B4-BE49-F238E27FC236}">
                <a16:creationId xmlns:a16="http://schemas.microsoft.com/office/drawing/2014/main" id="{79204912-6BDA-BDA5-24AA-2712969E99B4}"/>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E129B804-F2E0-1C88-E165-F40DEDB7766E}"/>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3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3C58FF12-E446-C556-6933-8CB8B8341D2E}"/>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88E2EF2B-1C1A-2BD9-D5D5-A216F82A5CA3}"/>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E690892D-DA2F-E429-0823-00679C9A3F8C}"/>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pic>
        <p:nvPicPr>
          <p:cNvPr id="53" name="Graphic 52" descr="Chat with solid fill">
            <a:extLst>
              <a:ext uri="{FF2B5EF4-FFF2-40B4-BE49-F238E27FC236}">
                <a16:creationId xmlns:a16="http://schemas.microsoft.com/office/drawing/2014/main" id="{C886320F-6A15-9395-0111-E6FE273EE5BB}"/>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8402150" y="5993335"/>
            <a:ext cx="914400" cy="914400"/>
          </a:xfrm>
          <a:prstGeom prst="rect">
            <a:avLst/>
          </a:prstGeom>
        </p:spPr>
      </p:pic>
      <p:pic>
        <p:nvPicPr>
          <p:cNvPr id="54" name="Graphic 53" descr="Information with solid fill">
            <a:extLst>
              <a:ext uri="{FF2B5EF4-FFF2-40B4-BE49-F238E27FC236}">
                <a16:creationId xmlns:a16="http://schemas.microsoft.com/office/drawing/2014/main" id="{65C1C104-CA45-475F-04AE-CE639A49027B}"/>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662977" y="6169450"/>
            <a:ext cx="489830" cy="489830"/>
          </a:xfrm>
          <a:prstGeom prst="rect">
            <a:avLst/>
          </a:prstGeom>
        </p:spPr>
      </p:pic>
      <p:pic>
        <p:nvPicPr>
          <p:cNvPr id="55" name="Graphic 54" descr="User with solid fill">
            <a:extLst>
              <a:ext uri="{FF2B5EF4-FFF2-40B4-BE49-F238E27FC236}">
                <a16:creationId xmlns:a16="http://schemas.microsoft.com/office/drawing/2014/main" id="{06821657-8CD7-8B90-AC86-D672F49DEE23}"/>
              </a:ext>
            </a:extLst>
          </p:cNvPr>
          <p:cNvPicPr>
            <a:picLocks noGrp="1" noRot="1" noChangeAspec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tretch>
            <a:fillRect/>
          </a:stretch>
        </p:blipFill>
        <p:spPr>
          <a:xfrm>
            <a:off x="10945227" y="6076498"/>
            <a:ext cx="675733" cy="675733"/>
          </a:xfrm>
          <a:prstGeom prst="rect">
            <a:avLst/>
          </a:prstGeom>
        </p:spPr>
      </p:pic>
      <p:pic>
        <p:nvPicPr>
          <p:cNvPr id="56" name="Graphic 55" descr="Puzzle with solid fill">
            <a:extLst>
              <a:ext uri="{FF2B5EF4-FFF2-40B4-BE49-F238E27FC236}">
                <a16:creationId xmlns:a16="http://schemas.microsoft.com/office/drawing/2014/main" id="{5C306D69-09FA-F044-08E0-D924EC0A306F}"/>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2950837" y="6119692"/>
            <a:ext cx="661686" cy="661686"/>
          </a:xfrm>
          <a:prstGeom prst="rect">
            <a:avLst/>
          </a:prstGeom>
        </p:spPr>
      </p:pic>
      <p:pic>
        <p:nvPicPr>
          <p:cNvPr id="57" name="Graphic 56" descr="Bar chart with solid fill">
            <a:extLst>
              <a:ext uri="{FF2B5EF4-FFF2-40B4-BE49-F238E27FC236}">
                <a16:creationId xmlns:a16="http://schemas.microsoft.com/office/drawing/2014/main" id="{B17E2494-9655-788C-14C5-C8E18D4F2ED8}"/>
              </a:ext>
            </a:extLst>
          </p:cNvPr>
          <p:cNvPicPr>
            <a:picLocks noGrp="1" noRot="1" noChangeAspec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5765153" y="6083520"/>
            <a:ext cx="661687" cy="661687"/>
          </a:xfrm>
          <a:prstGeom prst="rect">
            <a:avLst/>
          </a:prstGeom>
        </p:spPr>
      </p:pic>
    </p:spTree>
    <p:extLst>
      <p:ext uri="{BB962C8B-B14F-4D97-AF65-F5344CB8AC3E}">
        <p14:creationId xmlns:p14="http://schemas.microsoft.com/office/powerpoint/2010/main" val="473369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D6BD3-08AE-B9A8-015C-78E34F5E4CBF}"/>
            </a:ext>
          </a:extLst>
        </p:cNvPr>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3C43EF1D-BE3B-78D4-CA57-97F00E6973FD}"/>
              </a:ext>
            </a:extLst>
          </p:cNvPr>
          <p:cNvSpPr>
            <a:spLocks noGrp="1" noRot="1" noMove="1" noResize="1" noEditPoints="1" noAdjustHandles="1" noChangeArrowheads="1" noChangeShapeType="1"/>
          </p:cNvSpPr>
          <p:nvPr/>
        </p:nvSpPr>
        <p:spPr>
          <a:xfrm>
            <a:off x="1021080" y="-2795742"/>
            <a:ext cx="10167972" cy="2713679"/>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gency FB" panose="020B0503020202020204" pitchFamily="34" charset="0"/>
              </a:rPr>
              <a:t>Build an IoT enabled system that tracks both physiological (e.g., heart rate variability, sleep patterns) and environmental (e.g., noise, light) factors to assess mental health. The solution should offer personalized mental wellness recommendations, detect signs of stress or anxiety, and connect users to mental health professionals when needed.</a:t>
            </a:r>
            <a:endParaRPr lang="en-IN" sz="2800" dirty="0">
              <a:solidFill>
                <a:schemeClr val="tx1"/>
              </a:solidFill>
              <a:latin typeface="Agency FB" panose="020B0503020202020204" pitchFamily="34" charset="0"/>
            </a:endParaRPr>
          </a:p>
        </p:txBody>
      </p:sp>
      <p:sp>
        <p:nvSpPr>
          <p:cNvPr id="57" name="TextBox 56">
            <a:extLst>
              <a:ext uri="{FF2B5EF4-FFF2-40B4-BE49-F238E27FC236}">
                <a16:creationId xmlns:a16="http://schemas.microsoft.com/office/drawing/2014/main" id="{3FADB176-FA1A-8427-AFC6-B42F8DCDAB88}"/>
              </a:ext>
            </a:extLst>
          </p:cNvPr>
          <p:cNvSpPr txBox="1">
            <a:spLocks noGrp="1" noRot="1" noMove="1" noResize="1" noEditPoints="1" noAdjustHandles="1" noChangeArrowheads="1" noChangeShapeType="1"/>
          </p:cNvSpPr>
          <p:nvPr/>
        </p:nvSpPr>
        <p:spPr>
          <a:xfrm>
            <a:off x="699539" y="-3397272"/>
            <a:ext cx="2964119" cy="461665"/>
          </a:xfrm>
          <a:prstGeom prst="rect">
            <a:avLst/>
          </a:prstGeom>
          <a:noFill/>
        </p:spPr>
        <p:txBody>
          <a:bodyPr wrap="square" rtlCol="0">
            <a:spAutoFit/>
          </a:bodyPr>
          <a:lstStyle/>
          <a:p>
            <a:pPr algn="ctr"/>
            <a:r>
              <a:rPr lang="en-US" sz="2400" dirty="0"/>
              <a:t>Problem Statement</a:t>
            </a:r>
            <a:endParaRPr lang="en-IN" sz="2400" dirty="0"/>
          </a:p>
        </p:txBody>
      </p:sp>
      <p:sp>
        <p:nvSpPr>
          <p:cNvPr id="32" name="Rectangle: Rounded Corners 31">
            <a:extLst>
              <a:ext uri="{FF2B5EF4-FFF2-40B4-BE49-F238E27FC236}">
                <a16:creationId xmlns:a16="http://schemas.microsoft.com/office/drawing/2014/main" id="{258CC912-FBDB-1F25-B95E-F4C361806A0D}"/>
              </a:ext>
            </a:extLst>
          </p:cNvPr>
          <p:cNvSpPr>
            <a:spLocks noGrp="1" noRot="1" noMove="1" noResize="1" noEditPoints="1" noAdjustHandles="1" noChangeArrowheads="1" noChangeShapeType="1"/>
          </p:cNvSpPr>
          <p:nvPr/>
        </p:nvSpPr>
        <p:spPr>
          <a:xfrm>
            <a:off x="614680" y="267600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A User-Friendly website</a:t>
            </a:r>
          </a:p>
        </p:txBody>
      </p:sp>
      <p:sp>
        <p:nvSpPr>
          <p:cNvPr id="33" name="Rectangle: Rounded Corners 32">
            <a:extLst>
              <a:ext uri="{FF2B5EF4-FFF2-40B4-BE49-F238E27FC236}">
                <a16:creationId xmlns:a16="http://schemas.microsoft.com/office/drawing/2014/main" id="{CB98B549-8C01-BFBA-18C0-230060B9367C}"/>
              </a:ext>
            </a:extLst>
          </p:cNvPr>
          <p:cNvSpPr>
            <a:spLocks noGrp="1" noRot="1" noMove="1" noResize="1" noEditPoints="1" noAdjustHandles="1" noChangeArrowheads="1" noChangeShapeType="1"/>
          </p:cNvSpPr>
          <p:nvPr/>
        </p:nvSpPr>
        <p:spPr>
          <a:xfrm>
            <a:off x="4310864" y="267600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With an integrated chatbot</a:t>
            </a:r>
          </a:p>
        </p:txBody>
      </p:sp>
      <p:sp>
        <p:nvSpPr>
          <p:cNvPr id="34" name="Rectangle: Rounded Corners 33">
            <a:extLst>
              <a:ext uri="{FF2B5EF4-FFF2-40B4-BE49-F238E27FC236}">
                <a16:creationId xmlns:a16="http://schemas.microsoft.com/office/drawing/2014/main" id="{A97F9319-DC45-AC52-7059-944616E40ADD}"/>
              </a:ext>
            </a:extLst>
          </p:cNvPr>
          <p:cNvSpPr>
            <a:spLocks noGrp="1" noRot="1" noMove="1" noResize="1" noEditPoints="1" noAdjustHandles="1" noChangeArrowheads="1" noChangeShapeType="1"/>
          </p:cNvSpPr>
          <p:nvPr/>
        </p:nvSpPr>
        <p:spPr>
          <a:xfrm>
            <a:off x="8007048" y="268353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It will analyse user’s health using various sensors in a mobile phone</a:t>
            </a:r>
          </a:p>
        </p:txBody>
      </p:sp>
      <p:sp>
        <p:nvSpPr>
          <p:cNvPr id="43" name="Rectangle: Rounded Corners 42">
            <a:extLst>
              <a:ext uri="{FF2B5EF4-FFF2-40B4-BE49-F238E27FC236}">
                <a16:creationId xmlns:a16="http://schemas.microsoft.com/office/drawing/2014/main" id="{07E1B564-8019-7DC4-8EC8-197F4640A603}"/>
              </a:ext>
            </a:extLst>
          </p:cNvPr>
          <p:cNvSpPr>
            <a:spLocks noGrp="1" noRot="1" noMove="1" noResize="1" noEditPoints="1" noAdjustHandles="1" noChangeArrowheads="1" noChangeShapeType="1"/>
          </p:cNvSpPr>
          <p:nvPr/>
        </p:nvSpPr>
        <p:spPr>
          <a:xfrm>
            <a:off x="11703232" y="267600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Help the patient keep track of their mental health</a:t>
            </a:r>
          </a:p>
        </p:txBody>
      </p:sp>
      <p:sp>
        <p:nvSpPr>
          <p:cNvPr id="44" name="Rectangle: Rounded Corners 43">
            <a:extLst>
              <a:ext uri="{FF2B5EF4-FFF2-40B4-BE49-F238E27FC236}">
                <a16:creationId xmlns:a16="http://schemas.microsoft.com/office/drawing/2014/main" id="{8B22F199-69F1-17CB-24E0-E8BF3DD91D42}"/>
              </a:ext>
            </a:extLst>
          </p:cNvPr>
          <p:cNvSpPr>
            <a:spLocks noGrp="1" noRot="1" noMove="1" noResize="1" noEditPoints="1" noAdjustHandles="1" noChangeArrowheads="1" noChangeShapeType="1"/>
          </p:cNvSpPr>
          <p:nvPr/>
        </p:nvSpPr>
        <p:spPr>
          <a:xfrm>
            <a:off x="15399416" y="268353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Many different API(Google Fit, Android Sleep </a:t>
            </a:r>
            <a:r>
              <a:rPr lang="en-IN" sz="3200" dirty="0" err="1">
                <a:solidFill>
                  <a:schemeClr val="accent3">
                    <a:lumMod val="50000"/>
                  </a:schemeClr>
                </a:solidFill>
                <a:latin typeface="Agency FB" panose="020B0503020202020204" pitchFamily="34" charset="0"/>
              </a:rPr>
              <a:t>Codelab</a:t>
            </a:r>
            <a:r>
              <a:rPr lang="en-IN" sz="3200" dirty="0">
                <a:solidFill>
                  <a:schemeClr val="accent3">
                    <a:lumMod val="50000"/>
                  </a:schemeClr>
                </a:solidFill>
                <a:latin typeface="Agency FB" panose="020B0503020202020204" pitchFamily="34" charset="0"/>
              </a:rPr>
              <a:t>, etc) are used to collect data</a:t>
            </a:r>
          </a:p>
        </p:txBody>
      </p:sp>
      <p:sp>
        <p:nvSpPr>
          <p:cNvPr id="45" name="Rectangle: Rounded Corners 44">
            <a:extLst>
              <a:ext uri="{FF2B5EF4-FFF2-40B4-BE49-F238E27FC236}">
                <a16:creationId xmlns:a16="http://schemas.microsoft.com/office/drawing/2014/main" id="{63042C77-8A63-580B-6393-A22DCF867712}"/>
              </a:ext>
            </a:extLst>
          </p:cNvPr>
          <p:cNvSpPr>
            <a:spLocks noGrp="1" noRot="1" noMove="1" noResize="1" noEditPoints="1" noAdjustHandles="1" noChangeArrowheads="1" noChangeShapeType="1"/>
          </p:cNvSpPr>
          <p:nvPr/>
        </p:nvSpPr>
        <p:spPr>
          <a:xfrm>
            <a:off x="19095600" y="268353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Modules like Matplotlib, Seaborn, etc for data analysis</a:t>
            </a:r>
          </a:p>
        </p:txBody>
      </p:sp>
      <p:sp>
        <p:nvSpPr>
          <p:cNvPr id="27" name="TextBox 26">
            <a:extLst>
              <a:ext uri="{FF2B5EF4-FFF2-40B4-BE49-F238E27FC236}">
                <a16:creationId xmlns:a16="http://schemas.microsoft.com/office/drawing/2014/main" id="{2FAFC7AF-47DD-2AB6-1CA5-711D44C61847}"/>
              </a:ext>
            </a:extLst>
          </p:cNvPr>
          <p:cNvSpPr txBox="1">
            <a:spLocks noGrp="1" noRot="1" noMove="1" noResize="1" noEditPoints="1" noAdjustHandles="1" noChangeArrowheads="1" noChangeShapeType="1"/>
          </p:cNvSpPr>
          <p:nvPr/>
        </p:nvSpPr>
        <p:spPr>
          <a:xfrm>
            <a:off x="699539" y="1713990"/>
            <a:ext cx="1973323" cy="461665"/>
          </a:xfrm>
          <a:prstGeom prst="rect">
            <a:avLst/>
          </a:prstGeom>
          <a:noFill/>
        </p:spPr>
        <p:txBody>
          <a:bodyPr wrap="square" rtlCol="0">
            <a:spAutoFit/>
          </a:bodyPr>
          <a:lstStyle/>
          <a:p>
            <a:pPr algn="ctr"/>
            <a:r>
              <a:rPr lang="en-US" sz="2400" dirty="0"/>
              <a:t>Our Solution</a:t>
            </a:r>
            <a:endParaRPr lang="en-IN" sz="2400" dirty="0"/>
          </a:p>
        </p:txBody>
      </p:sp>
      <p:sp>
        <p:nvSpPr>
          <p:cNvPr id="26" name="Rectangle 25">
            <a:extLst>
              <a:ext uri="{FF2B5EF4-FFF2-40B4-BE49-F238E27FC236}">
                <a16:creationId xmlns:a16="http://schemas.microsoft.com/office/drawing/2014/main" id="{F678692D-3499-0B90-B3E4-B4655478DF8A}"/>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0CD772C-9776-737D-6351-8D6D9A6DCAA9}"/>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5FE0592-83D4-0602-C97A-3BF1A5B396BD}"/>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274503BA-3A03-EA67-C0B6-C8509F0AA607}"/>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AC31214E-9096-A351-606B-5F672F1B9C65}"/>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71B7698D-2681-194C-0B96-6F1E591C31F7}"/>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9B499073-1C55-E34B-A27C-6EF81B4C241C}"/>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14" name="TextBox 13">
            <a:extLst>
              <a:ext uri="{FF2B5EF4-FFF2-40B4-BE49-F238E27FC236}">
                <a16:creationId xmlns:a16="http://schemas.microsoft.com/office/drawing/2014/main" id="{9B936206-A39B-88DB-F5AA-5E241C8BC99A}"/>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4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7637FFF8-3434-D4D1-F109-182987558DC3}"/>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2FAC7367-6A86-2667-A874-8C89D9C8C07B}"/>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EB3E58DC-B2EA-124F-B351-DA433C964ADD}"/>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sp>
        <p:nvSpPr>
          <p:cNvPr id="49" name="Freeform: Shape 48">
            <a:extLst>
              <a:ext uri="{FF2B5EF4-FFF2-40B4-BE49-F238E27FC236}">
                <a16:creationId xmlns:a16="http://schemas.microsoft.com/office/drawing/2014/main" id="{A984DE1F-2FC6-56C7-E897-7CA12AD82DA1}"/>
              </a:ext>
            </a:extLst>
          </p:cNvPr>
          <p:cNvSpPr/>
          <p:nvPr/>
        </p:nvSpPr>
        <p:spPr>
          <a:xfrm flipH="1">
            <a:off x="78141" y="3304711"/>
            <a:ext cx="914400" cy="914400"/>
          </a:xfrm>
          <a:custGeom>
            <a:avLst/>
            <a:gdLst>
              <a:gd name="connsiteX0" fmla="*/ 280574 w 914400"/>
              <a:gd name="connsiteY0" fmla="*/ 247331 h 914400"/>
              <a:gd name="connsiteX1" fmla="*/ 500652 w 914400"/>
              <a:gd name="connsiteY1" fmla="*/ 489647 h 914400"/>
              <a:gd name="connsiteX2" fmla="*/ 280574 w 914400"/>
              <a:gd name="connsiteY2" fmla="*/ 731963 h 914400"/>
              <a:gd name="connsiteX3" fmla="*/ 424454 w 914400"/>
              <a:gd name="connsiteY3" fmla="*/ 731963 h 914400"/>
              <a:gd name="connsiteX4" fmla="*/ 644532 w 914400"/>
              <a:gd name="connsiteY4" fmla="*/ 489647 h 914400"/>
              <a:gd name="connsiteX5" fmla="*/ 424454 w 914400"/>
              <a:gd name="connsiteY5" fmla="*/ 247331 h 914400"/>
              <a:gd name="connsiteX6" fmla="*/ 457200 w 914400"/>
              <a:gd name="connsiteY6" fmla="*/ 0 h 914400"/>
              <a:gd name="connsiteX7" fmla="*/ 914400 w 914400"/>
              <a:gd name="connsiteY7" fmla="*/ 457200 h 914400"/>
              <a:gd name="connsiteX8" fmla="*/ 457200 w 914400"/>
              <a:gd name="connsiteY8" fmla="*/ 914400 h 914400"/>
              <a:gd name="connsiteX9" fmla="*/ 0 w 914400"/>
              <a:gd name="connsiteY9" fmla="*/ 457200 h 914400"/>
              <a:gd name="connsiteX10" fmla="*/ 457200 w 91440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914400">
                <a:moveTo>
                  <a:pt x="280574" y="247331"/>
                </a:moveTo>
                <a:lnTo>
                  <a:pt x="500652" y="489647"/>
                </a:lnTo>
                <a:lnTo>
                  <a:pt x="280574" y="731963"/>
                </a:lnTo>
                <a:lnTo>
                  <a:pt x="424454" y="731963"/>
                </a:lnTo>
                <a:lnTo>
                  <a:pt x="644532" y="489647"/>
                </a:lnTo>
                <a:lnTo>
                  <a:pt x="424454" y="247331"/>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chemeClr val="bg1">
              <a:lumMod val="75000"/>
              <a:alpha val="6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Freeform: Shape 49">
            <a:extLst>
              <a:ext uri="{FF2B5EF4-FFF2-40B4-BE49-F238E27FC236}">
                <a16:creationId xmlns:a16="http://schemas.microsoft.com/office/drawing/2014/main" id="{39975049-7BA2-2338-51AD-C90CFE3EAD7C}"/>
              </a:ext>
            </a:extLst>
          </p:cNvPr>
          <p:cNvSpPr/>
          <p:nvPr/>
        </p:nvSpPr>
        <p:spPr>
          <a:xfrm>
            <a:off x="10929021" y="3304711"/>
            <a:ext cx="914400" cy="914400"/>
          </a:xfrm>
          <a:custGeom>
            <a:avLst/>
            <a:gdLst>
              <a:gd name="connsiteX0" fmla="*/ 280574 w 914400"/>
              <a:gd name="connsiteY0" fmla="*/ 247331 h 914400"/>
              <a:gd name="connsiteX1" fmla="*/ 500652 w 914400"/>
              <a:gd name="connsiteY1" fmla="*/ 489647 h 914400"/>
              <a:gd name="connsiteX2" fmla="*/ 280574 w 914400"/>
              <a:gd name="connsiteY2" fmla="*/ 731963 h 914400"/>
              <a:gd name="connsiteX3" fmla="*/ 424454 w 914400"/>
              <a:gd name="connsiteY3" fmla="*/ 731963 h 914400"/>
              <a:gd name="connsiteX4" fmla="*/ 644532 w 914400"/>
              <a:gd name="connsiteY4" fmla="*/ 489647 h 914400"/>
              <a:gd name="connsiteX5" fmla="*/ 424454 w 914400"/>
              <a:gd name="connsiteY5" fmla="*/ 247331 h 914400"/>
              <a:gd name="connsiteX6" fmla="*/ 457200 w 914400"/>
              <a:gd name="connsiteY6" fmla="*/ 0 h 914400"/>
              <a:gd name="connsiteX7" fmla="*/ 914400 w 914400"/>
              <a:gd name="connsiteY7" fmla="*/ 457200 h 914400"/>
              <a:gd name="connsiteX8" fmla="*/ 457200 w 914400"/>
              <a:gd name="connsiteY8" fmla="*/ 914400 h 914400"/>
              <a:gd name="connsiteX9" fmla="*/ 0 w 914400"/>
              <a:gd name="connsiteY9" fmla="*/ 457200 h 914400"/>
              <a:gd name="connsiteX10" fmla="*/ 457200 w 91440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914400">
                <a:moveTo>
                  <a:pt x="280574" y="247331"/>
                </a:moveTo>
                <a:lnTo>
                  <a:pt x="500652" y="489647"/>
                </a:lnTo>
                <a:lnTo>
                  <a:pt x="280574" y="731963"/>
                </a:lnTo>
                <a:lnTo>
                  <a:pt x="424454" y="731963"/>
                </a:lnTo>
                <a:lnTo>
                  <a:pt x="644532" y="489647"/>
                </a:lnTo>
                <a:lnTo>
                  <a:pt x="424454" y="247331"/>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chemeClr val="bg1">
              <a:lumMod val="75000"/>
              <a:alpha val="6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51" name="Graphic 50" descr="Chat with solid fill">
            <a:extLst>
              <a:ext uri="{FF2B5EF4-FFF2-40B4-BE49-F238E27FC236}">
                <a16:creationId xmlns:a16="http://schemas.microsoft.com/office/drawing/2014/main" id="{B44C1D54-EE1B-C4BB-967C-4FE94ED2A8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2150" y="5993335"/>
            <a:ext cx="914400" cy="914400"/>
          </a:xfrm>
          <a:prstGeom prst="rect">
            <a:avLst/>
          </a:prstGeom>
        </p:spPr>
      </p:pic>
      <p:pic>
        <p:nvPicPr>
          <p:cNvPr id="52" name="Graphic 51" descr="Information with solid fill">
            <a:extLst>
              <a:ext uri="{FF2B5EF4-FFF2-40B4-BE49-F238E27FC236}">
                <a16:creationId xmlns:a16="http://schemas.microsoft.com/office/drawing/2014/main" id="{E6FCB5D6-308D-4FA5-25D0-799205E057C7}"/>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662977" y="6169450"/>
            <a:ext cx="489830" cy="489830"/>
          </a:xfrm>
          <a:prstGeom prst="rect">
            <a:avLst/>
          </a:prstGeom>
        </p:spPr>
      </p:pic>
      <p:pic>
        <p:nvPicPr>
          <p:cNvPr id="53" name="Graphic 52" descr="User with solid fill">
            <a:extLst>
              <a:ext uri="{FF2B5EF4-FFF2-40B4-BE49-F238E27FC236}">
                <a16:creationId xmlns:a16="http://schemas.microsoft.com/office/drawing/2014/main" id="{BAAD7C19-5AD0-3E4E-43BC-DD26329A0B14}"/>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10945227" y="6076498"/>
            <a:ext cx="675733" cy="675733"/>
          </a:xfrm>
          <a:prstGeom prst="rect">
            <a:avLst/>
          </a:prstGeom>
        </p:spPr>
      </p:pic>
      <p:pic>
        <p:nvPicPr>
          <p:cNvPr id="54" name="Graphic 53" descr="Puzzle with solid fill">
            <a:extLst>
              <a:ext uri="{FF2B5EF4-FFF2-40B4-BE49-F238E27FC236}">
                <a16:creationId xmlns:a16="http://schemas.microsoft.com/office/drawing/2014/main" id="{332F32C3-EE53-75F3-B011-45D0955AB0D7}"/>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2950837" y="6119692"/>
            <a:ext cx="661686" cy="661686"/>
          </a:xfrm>
          <a:prstGeom prst="rect">
            <a:avLst/>
          </a:prstGeom>
        </p:spPr>
      </p:pic>
      <p:pic>
        <p:nvPicPr>
          <p:cNvPr id="55" name="Graphic 54" descr="Bar chart with solid fill">
            <a:extLst>
              <a:ext uri="{FF2B5EF4-FFF2-40B4-BE49-F238E27FC236}">
                <a16:creationId xmlns:a16="http://schemas.microsoft.com/office/drawing/2014/main" id="{646B1C01-483A-8133-B2D1-35449EAE5C14}"/>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5765153" y="6083520"/>
            <a:ext cx="661687" cy="661687"/>
          </a:xfrm>
          <a:prstGeom prst="rect">
            <a:avLst/>
          </a:prstGeom>
        </p:spPr>
      </p:pic>
    </p:spTree>
    <p:extLst>
      <p:ext uri="{BB962C8B-B14F-4D97-AF65-F5344CB8AC3E}">
        <p14:creationId xmlns:p14="http://schemas.microsoft.com/office/powerpoint/2010/main" val="1622969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304B3-08B1-C50D-9A25-4646BE4D325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8DAB5A-4C8D-6C94-5E46-D1625CB5E94A}"/>
              </a:ext>
            </a:extLst>
          </p:cNvPr>
          <p:cNvSpPr txBox="1">
            <a:spLocks noGrp="1" noRot="1" noMove="1" noResize="1" noEditPoints="1" noAdjustHandles="1" noChangeArrowheads="1" noChangeShapeType="1"/>
          </p:cNvSpPr>
          <p:nvPr/>
        </p:nvSpPr>
        <p:spPr>
          <a:xfrm>
            <a:off x="1609163" y="8024596"/>
            <a:ext cx="1239442" cy="307777"/>
          </a:xfrm>
          <a:prstGeom prst="rect">
            <a:avLst/>
          </a:prstGeom>
          <a:noFill/>
        </p:spPr>
        <p:txBody>
          <a:bodyPr wrap="none" rtlCol="0">
            <a:spAutoFit/>
          </a:bodyPr>
          <a:lstStyle/>
          <a:p>
            <a:r>
              <a:rPr lang="en-US" sz="1400" dirty="0">
                <a:latin typeface="Candara" panose="020E0502030303020204" pitchFamily="34" charset="0"/>
              </a:rPr>
              <a:t>Easy to use UI</a:t>
            </a:r>
            <a:endParaRPr lang="en-IN" sz="1400" dirty="0">
              <a:latin typeface="Candara" panose="020E0502030303020204" pitchFamily="34" charset="0"/>
            </a:endParaRPr>
          </a:p>
        </p:txBody>
      </p:sp>
      <p:sp>
        <p:nvSpPr>
          <p:cNvPr id="3" name="TextBox 2">
            <a:extLst>
              <a:ext uri="{FF2B5EF4-FFF2-40B4-BE49-F238E27FC236}">
                <a16:creationId xmlns:a16="http://schemas.microsoft.com/office/drawing/2014/main" id="{D7A22850-B4CC-47C2-DCDF-6948197340FF}"/>
              </a:ext>
            </a:extLst>
          </p:cNvPr>
          <p:cNvSpPr txBox="1">
            <a:spLocks noGrp="1" noRot="1" noMove="1" noResize="1" noEditPoints="1" noAdjustHandles="1" noChangeArrowheads="1" noChangeShapeType="1"/>
          </p:cNvSpPr>
          <p:nvPr/>
        </p:nvSpPr>
        <p:spPr>
          <a:xfrm>
            <a:off x="1532675" y="10105263"/>
            <a:ext cx="1673458" cy="523220"/>
          </a:xfrm>
          <a:prstGeom prst="rect">
            <a:avLst/>
          </a:prstGeom>
          <a:noFill/>
        </p:spPr>
        <p:txBody>
          <a:bodyPr wrap="square" rtlCol="0">
            <a:spAutoFit/>
          </a:bodyPr>
          <a:lstStyle/>
          <a:p>
            <a:r>
              <a:rPr lang="en-US" sz="1400" dirty="0">
                <a:latin typeface="Candara" panose="020E0502030303020204" pitchFamily="34" charset="0"/>
              </a:rPr>
              <a:t>Sleep cycle analysis using screen time</a:t>
            </a:r>
            <a:endParaRPr lang="en-IN" sz="1400" dirty="0">
              <a:latin typeface="Candara" panose="020E0502030303020204" pitchFamily="34" charset="0"/>
            </a:endParaRPr>
          </a:p>
        </p:txBody>
      </p:sp>
      <p:sp>
        <p:nvSpPr>
          <p:cNvPr id="5" name="TextBox 4">
            <a:extLst>
              <a:ext uri="{FF2B5EF4-FFF2-40B4-BE49-F238E27FC236}">
                <a16:creationId xmlns:a16="http://schemas.microsoft.com/office/drawing/2014/main" id="{C5941D26-A0EB-DAFD-70EA-7F5D6BA88E53}"/>
              </a:ext>
            </a:extLst>
          </p:cNvPr>
          <p:cNvSpPr txBox="1">
            <a:spLocks noGrp="1" noRot="1" noMove="1" noResize="1" noEditPoints="1" noAdjustHandles="1" noChangeArrowheads="1" noChangeShapeType="1"/>
          </p:cNvSpPr>
          <p:nvPr/>
        </p:nvSpPr>
        <p:spPr>
          <a:xfrm>
            <a:off x="7028054" y="8038096"/>
            <a:ext cx="1289135" cy="307777"/>
          </a:xfrm>
          <a:prstGeom prst="rect">
            <a:avLst/>
          </a:prstGeom>
          <a:noFill/>
        </p:spPr>
        <p:txBody>
          <a:bodyPr wrap="none" rtlCol="0">
            <a:spAutoFit/>
          </a:bodyPr>
          <a:lstStyle/>
          <a:p>
            <a:r>
              <a:rPr lang="en-US" sz="1400" dirty="0">
                <a:latin typeface="Candara" panose="020E0502030303020204" pitchFamily="34" charset="0"/>
              </a:rPr>
              <a:t>Speech to text</a:t>
            </a:r>
            <a:endParaRPr lang="en-IN" sz="1400" dirty="0">
              <a:latin typeface="Candara" panose="020E0502030303020204" pitchFamily="34" charset="0"/>
            </a:endParaRPr>
          </a:p>
        </p:txBody>
      </p:sp>
      <p:sp>
        <p:nvSpPr>
          <p:cNvPr id="20" name="TextBox 19">
            <a:extLst>
              <a:ext uri="{FF2B5EF4-FFF2-40B4-BE49-F238E27FC236}">
                <a16:creationId xmlns:a16="http://schemas.microsoft.com/office/drawing/2014/main" id="{19310264-0E08-351F-5581-9FF82B1B3523}"/>
              </a:ext>
            </a:extLst>
          </p:cNvPr>
          <p:cNvSpPr txBox="1">
            <a:spLocks noGrp="1" noRot="1" noMove="1" noResize="1" noEditPoints="1" noAdjustHandles="1" noChangeArrowheads="1" noChangeShapeType="1"/>
          </p:cNvSpPr>
          <p:nvPr/>
        </p:nvSpPr>
        <p:spPr>
          <a:xfrm>
            <a:off x="9620781" y="8061247"/>
            <a:ext cx="1595309" cy="307777"/>
          </a:xfrm>
          <a:prstGeom prst="rect">
            <a:avLst/>
          </a:prstGeom>
          <a:noFill/>
        </p:spPr>
        <p:txBody>
          <a:bodyPr wrap="none" rtlCol="0">
            <a:spAutoFit/>
          </a:bodyPr>
          <a:lstStyle/>
          <a:p>
            <a:r>
              <a:rPr lang="en-US" sz="1400" dirty="0">
                <a:latin typeface="Candara" panose="020E0502030303020204" pitchFamily="34" charset="0"/>
              </a:rPr>
              <a:t>Sentiment analysis</a:t>
            </a:r>
            <a:endParaRPr lang="en-IN" sz="1400" dirty="0">
              <a:latin typeface="Candara" panose="020E0502030303020204" pitchFamily="34" charset="0"/>
            </a:endParaRPr>
          </a:p>
        </p:txBody>
      </p:sp>
      <p:sp>
        <p:nvSpPr>
          <p:cNvPr id="21" name="TextBox 20">
            <a:extLst>
              <a:ext uri="{FF2B5EF4-FFF2-40B4-BE49-F238E27FC236}">
                <a16:creationId xmlns:a16="http://schemas.microsoft.com/office/drawing/2014/main" id="{C07EAD46-2012-C450-173D-E6FF8D7AD1E7}"/>
              </a:ext>
            </a:extLst>
          </p:cNvPr>
          <p:cNvSpPr txBox="1">
            <a:spLocks noGrp="1" noRot="1" noMove="1" noResize="1" noEditPoints="1" noAdjustHandles="1" noChangeArrowheads="1" noChangeShapeType="1"/>
          </p:cNvSpPr>
          <p:nvPr/>
        </p:nvSpPr>
        <p:spPr>
          <a:xfrm>
            <a:off x="1495346" y="8860257"/>
            <a:ext cx="1786334" cy="523220"/>
          </a:xfrm>
          <a:prstGeom prst="rect">
            <a:avLst/>
          </a:prstGeom>
          <a:noFill/>
        </p:spPr>
        <p:txBody>
          <a:bodyPr wrap="square" rtlCol="0">
            <a:spAutoFit/>
          </a:bodyPr>
          <a:lstStyle/>
          <a:p>
            <a:r>
              <a:rPr lang="en-US" sz="1400" dirty="0">
                <a:latin typeface="Candara" panose="020E0502030303020204" pitchFamily="34" charset="0"/>
              </a:rPr>
              <a:t>Heartrate monitoring using camera</a:t>
            </a:r>
            <a:endParaRPr lang="en-IN" sz="1400" dirty="0">
              <a:latin typeface="Candara" panose="020E0502030303020204" pitchFamily="34" charset="0"/>
            </a:endParaRPr>
          </a:p>
        </p:txBody>
      </p:sp>
      <p:sp>
        <p:nvSpPr>
          <p:cNvPr id="22" name="TextBox 21">
            <a:extLst>
              <a:ext uri="{FF2B5EF4-FFF2-40B4-BE49-F238E27FC236}">
                <a16:creationId xmlns:a16="http://schemas.microsoft.com/office/drawing/2014/main" id="{B4B1426F-85DF-97E5-5102-32F024712525}"/>
              </a:ext>
            </a:extLst>
          </p:cNvPr>
          <p:cNvSpPr txBox="1">
            <a:spLocks noGrp="1" noRot="1" noMove="1" noResize="1" noEditPoints="1" noAdjustHandles="1" noChangeArrowheads="1" noChangeShapeType="1"/>
          </p:cNvSpPr>
          <p:nvPr/>
        </p:nvSpPr>
        <p:spPr>
          <a:xfrm>
            <a:off x="3975988" y="8814697"/>
            <a:ext cx="1758103" cy="738664"/>
          </a:xfrm>
          <a:prstGeom prst="rect">
            <a:avLst/>
          </a:prstGeom>
          <a:noFill/>
        </p:spPr>
        <p:txBody>
          <a:bodyPr wrap="square" rtlCol="0">
            <a:spAutoFit/>
          </a:bodyPr>
          <a:lstStyle/>
          <a:p>
            <a:r>
              <a:rPr lang="en-US" sz="1400" dirty="0">
                <a:latin typeface="Candara" panose="020E0502030303020204" pitchFamily="34" charset="0"/>
              </a:rPr>
              <a:t>Background noise analysis using microphone</a:t>
            </a:r>
            <a:endParaRPr lang="en-IN" sz="1400" dirty="0">
              <a:latin typeface="Candara" panose="020E0502030303020204" pitchFamily="34" charset="0"/>
            </a:endParaRPr>
          </a:p>
        </p:txBody>
      </p:sp>
      <p:sp>
        <p:nvSpPr>
          <p:cNvPr id="23" name="TextBox 22">
            <a:extLst>
              <a:ext uri="{FF2B5EF4-FFF2-40B4-BE49-F238E27FC236}">
                <a16:creationId xmlns:a16="http://schemas.microsoft.com/office/drawing/2014/main" id="{F53F2075-6698-71A6-077F-C6B357BBFFDA}"/>
              </a:ext>
            </a:extLst>
          </p:cNvPr>
          <p:cNvSpPr txBox="1">
            <a:spLocks noGrp="1" noRot="1" noMove="1" noResize="1" noEditPoints="1" noAdjustHandles="1" noChangeArrowheads="1" noChangeShapeType="1"/>
          </p:cNvSpPr>
          <p:nvPr/>
        </p:nvSpPr>
        <p:spPr>
          <a:xfrm>
            <a:off x="6923878" y="9045094"/>
            <a:ext cx="1699261" cy="523220"/>
          </a:xfrm>
          <a:prstGeom prst="rect">
            <a:avLst/>
          </a:prstGeom>
          <a:noFill/>
        </p:spPr>
        <p:txBody>
          <a:bodyPr wrap="square" rtlCol="0">
            <a:spAutoFit/>
          </a:bodyPr>
          <a:lstStyle/>
          <a:p>
            <a:r>
              <a:rPr lang="en-US" sz="1400" dirty="0">
                <a:latin typeface="Candara" panose="020E0502030303020204" pitchFamily="34" charset="0"/>
              </a:rPr>
              <a:t>Symptoms detected using image analysis</a:t>
            </a:r>
            <a:endParaRPr lang="en-IN" sz="1400" dirty="0">
              <a:latin typeface="Candara" panose="020E0502030303020204" pitchFamily="34" charset="0"/>
            </a:endParaRPr>
          </a:p>
        </p:txBody>
      </p:sp>
      <p:sp>
        <p:nvSpPr>
          <p:cNvPr id="24" name="TextBox 23">
            <a:extLst>
              <a:ext uri="{FF2B5EF4-FFF2-40B4-BE49-F238E27FC236}">
                <a16:creationId xmlns:a16="http://schemas.microsoft.com/office/drawing/2014/main" id="{2F6892AE-D5A9-10CF-C769-F91E78613C92}"/>
              </a:ext>
            </a:extLst>
          </p:cNvPr>
          <p:cNvSpPr txBox="1">
            <a:spLocks noGrp="1" noRot="1" noMove="1" noResize="1" noEditPoints="1" noAdjustHandles="1" noChangeArrowheads="1" noChangeShapeType="1"/>
          </p:cNvSpPr>
          <p:nvPr/>
        </p:nvSpPr>
        <p:spPr>
          <a:xfrm>
            <a:off x="9597623" y="9102976"/>
            <a:ext cx="1742785" cy="307777"/>
          </a:xfrm>
          <a:prstGeom prst="rect">
            <a:avLst/>
          </a:prstGeom>
          <a:noFill/>
        </p:spPr>
        <p:txBody>
          <a:bodyPr wrap="none" rtlCol="0">
            <a:spAutoFit/>
          </a:bodyPr>
          <a:lstStyle/>
          <a:p>
            <a:r>
              <a:rPr lang="en-US" sz="1400" dirty="0">
                <a:latin typeface="Candara" panose="020E0502030303020204" pitchFamily="34" charset="0"/>
              </a:rPr>
              <a:t>Games to kill anxiety</a:t>
            </a:r>
            <a:endParaRPr lang="en-IN" sz="1400" dirty="0">
              <a:latin typeface="Candara" panose="020E0502030303020204" pitchFamily="34" charset="0"/>
            </a:endParaRPr>
          </a:p>
        </p:txBody>
      </p:sp>
      <p:sp>
        <p:nvSpPr>
          <p:cNvPr id="25" name="TextBox 24">
            <a:extLst>
              <a:ext uri="{FF2B5EF4-FFF2-40B4-BE49-F238E27FC236}">
                <a16:creationId xmlns:a16="http://schemas.microsoft.com/office/drawing/2014/main" id="{D1A11782-BB53-4373-0A92-CCB7F737F78B}"/>
              </a:ext>
            </a:extLst>
          </p:cNvPr>
          <p:cNvSpPr txBox="1">
            <a:spLocks noGrp="1" noRot="1" noMove="1" noResize="1" noEditPoints="1" noAdjustHandles="1" noChangeArrowheads="1" noChangeShapeType="1"/>
          </p:cNvSpPr>
          <p:nvPr/>
        </p:nvSpPr>
        <p:spPr>
          <a:xfrm>
            <a:off x="4122706" y="8000724"/>
            <a:ext cx="1729426" cy="523220"/>
          </a:xfrm>
          <a:prstGeom prst="rect">
            <a:avLst/>
          </a:prstGeom>
          <a:noFill/>
        </p:spPr>
        <p:txBody>
          <a:bodyPr wrap="square" rtlCol="0">
            <a:spAutoFit/>
          </a:bodyPr>
          <a:lstStyle/>
          <a:p>
            <a:r>
              <a:rPr lang="en-US" sz="1400" dirty="0">
                <a:latin typeface="Candara" panose="020E0502030303020204" pitchFamily="34" charset="0"/>
              </a:rPr>
              <a:t>Meditation and breathing exercises</a:t>
            </a:r>
            <a:endParaRPr lang="en-IN" sz="1400" dirty="0">
              <a:latin typeface="Candara" panose="020E0502030303020204" pitchFamily="34" charset="0"/>
            </a:endParaRPr>
          </a:p>
        </p:txBody>
      </p:sp>
      <p:sp>
        <p:nvSpPr>
          <p:cNvPr id="28" name="TextBox 27">
            <a:extLst>
              <a:ext uri="{FF2B5EF4-FFF2-40B4-BE49-F238E27FC236}">
                <a16:creationId xmlns:a16="http://schemas.microsoft.com/office/drawing/2014/main" id="{C5F675C2-D86D-50D3-4660-A13FB00ADF9A}"/>
              </a:ext>
            </a:extLst>
          </p:cNvPr>
          <p:cNvSpPr txBox="1">
            <a:spLocks noGrp="1" noRot="1" noMove="1" noResize="1" noEditPoints="1" noAdjustHandles="1" noChangeArrowheads="1" noChangeShapeType="1"/>
          </p:cNvSpPr>
          <p:nvPr/>
        </p:nvSpPr>
        <p:spPr>
          <a:xfrm>
            <a:off x="3975988" y="10063732"/>
            <a:ext cx="2100526" cy="523220"/>
          </a:xfrm>
          <a:prstGeom prst="rect">
            <a:avLst/>
          </a:prstGeom>
          <a:noFill/>
        </p:spPr>
        <p:txBody>
          <a:bodyPr wrap="square" rtlCol="0">
            <a:spAutoFit/>
          </a:bodyPr>
          <a:lstStyle/>
          <a:p>
            <a:r>
              <a:rPr lang="en-US" sz="1400" dirty="0">
                <a:latin typeface="Candara" panose="020E0502030303020204" pitchFamily="34" charset="0"/>
              </a:rPr>
              <a:t>Data is also collected from smart watches</a:t>
            </a:r>
            <a:endParaRPr lang="en-IN" sz="1400" dirty="0">
              <a:latin typeface="Candara" panose="020E0502030303020204" pitchFamily="34" charset="0"/>
            </a:endParaRPr>
          </a:p>
        </p:txBody>
      </p:sp>
      <p:sp>
        <p:nvSpPr>
          <p:cNvPr id="30" name="TextBox 29">
            <a:extLst>
              <a:ext uri="{FF2B5EF4-FFF2-40B4-BE49-F238E27FC236}">
                <a16:creationId xmlns:a16="http://schemas.microsoft.com/office/drawing/2014/main" id="{89BEE7DE-96EA-295E-99B3-CC75F18BCFAE}"/>
              </a:ext>
            </a:extLst>
          </p:cNvPr>
          <p:cNvSpPr txBox="1">
            <a:spLocks noGrp="1" noRot="1" noMove="1" noResize="1" noEditPoints="1" noAdjustHandles="1" noChangeArrowheads="1" noChangeShapeType="1"/>
          </p:cNvSpPr>
          <p:nvPr/>
        </p:nvSpPr>
        <p:spPr>
          <a:xfrm>
            <a:off x="7119931" y="10304540"/>
            <a:ext cx="1218219" cy="307777"/>
          </a:xfrm>
          <a:prstGeom prst="rect">
            <a:avLst/>
          </a:prstGeom>
          <a:noFill/>
        </p:spPr>
        <p:txBody>
          <a:bodyPr wrap="none" rtlCol="0">
            <a:spAutoFit/>
          </a:bodyPr>
          <a:lstStyle/>
          <a:p>
            <a:r>
              <a:rPr lang="en-US" sz="1400" dirty="0">
                <a:latin typeface="Candara" panose="020E0502030303020204" pitchFamily="34" charset="0"/>
              </a:rPr>
              <a:t>Voice analysis</a:t>
            </a:r>
            <a:endParaRPr lang="en-IN" sz="1400" dirty="0">
              <a:latin typeface="Candara" panose="020E0502030303020204" pitchFamily="34" charset="0"/>
            </a:endParaRPr>
          </a:p>
        </p:txBody>
      </p:sp>
      <p:sp>
        <p:nvSpPr>
          <p:cNvPr id="31" name="TextBox 30">
            <a:extLst>
              <a:ext uri="{FF2B5EF4-FFF2-40B4-BE49-F238E27FC236}">
                <a16:creationId xmlns:a16="http://schemas.microsoft.com/office/drawing/2014/main" id="{0DF2FDC5-015C-451D-0334-CC4ADCB781DD}"/>
              </a:ext>
            </a:extLst>
          </p:cNvPr>
          <p:cNvSpPr txBox="1">
            <a:spLocks noGrp="1" noRot="1" noMove="1" noResize="1" noEditPoints="1" noAdjustHandles="1" noChangeArrowheads="1" noChangeShapeType="1"/>
          </p:cNvSpPr>
          <p:nvPr/>
        </p:nvSpPr>
        <p:spPr>
          <a:xfrm>
            <a:off x="9620779" y="10468782"/>
            <a:ext cx="1487908" cy="307777"/>
          </a:xfrm>
          <a:prstGeom prst="rect">
            <a:avLst/>
          </a:prstGeom>
          <a:noFill/>
        </p:spPr>
        <p:txBody>
          <a:bodyPr wrap="none" rtlCol="0">
            <a:spAutoFit/>
          </a:bodyPr>
          <a:lstStyle/>
          <a:p>
            <a:r>
              <a:rPr lang="en-US" sz="1400" dirty="0">
                <a:latin typeface="Candara" panose="020E0502030303020204" pitchFamily="34" charset="0"/>
              </a:rPr>
              <a:t>Professional help</a:t>
            </a:r>
            <a:endParaRPr lang="en-IN" sz="1400" dirty="0">
              <a:latin typeface="Candara" panose="020E0502030303020204" pitchFamily="34" charset="0"/>
            </a:endParaRPr>
          </a:p>
        </p:txBody>
      </p:sp>
      <p:pic>
        <p:nvPicPr>
          <p:cNvPr id="35" name="Graphic 34" descr="Voice with solid fill">
            <a:extLst>
              <a:ext uri="{FF2B5EF4-FFF2-40B4-BE49-F238E27FC236}">
                <a16:creationId xmlns:a16="http://schemas.microsoft.com/office/drawing/2014/main" id="{A773E8BA-C8A2-40F9-FC46-C4314BBD58DB}"/>
              </a:ext>
            </a:extLst>
          </p:cNvPr>
          <p:cNvPicPr>
            <a:picLocks noGrp="1" noRo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6339869" y="10105263"/>
            <a:ext cx="750644" cy="750644"/>
          </a:xfrm>
          <a:prstGeom prst="rect">
            <a:avLst/>
          </a:prstGeom>
        </p:spPr>
      </p:pic>
      <p:pic>
        <p:nvPicPr>
          <p:cNvPr id="36" name="Graphic 35" descr="Doctor male with solid fill">
            <a:extLst>
              <a:ext uri="{FF2B5EF4-FFF2-40B4-BE49-F238E27FC236}">
                <a16:creationId xmlns:a16="http://schemas.microsoft.com/office/drawing/2014/main" id="{C6B16844-4E3B-D016-4A1D-E0DB977E4CD5}"/>
              </a:ext>
            </a:extLst>
          </p:cNvPr>
          <p:cNvPicPr>
            <a:picLocks noGrp="1" noRo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8971640" y="10084715"/>
            <a:ext cx="833351" cy="833351"/>
          </a:xfrm>
          <a:prstGeom prst="rect">
            <a:avLst/>
          </a:prstGeom>
        </p:spPr>
      </p:pic>
      <p:pic>
        <p:nvPicPr>
          <p:cNvPr id="37" name="Graphic 36" descr="Meditation with solid fill">
            <a:extLst>
              <a:ext uri="{FF2B5EF4-FFF2-40B4-BE49-F238E27FC236}">
                <a16:creationId xmlns:a16="http://schemas.microsoft.com/office/drawing/2014/main" id="{1142E57A-2F0E-6824-F0FF-0F5B8D3B0C36}"/>
              </a:ext>
            </a:extLst>
          </p:cNvPr>
          <p:cNvPicPr>
            <a:picLocks noGrp="1" noRo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rcRect/>
          <a:stretch/>
        </p:blipFill>
        <p:spPr>
          <a:xfrm>
            <a:off x="3489531" y="7634669"/>
            <a:ext cx="750643" cy="750643"/>
          </a:xfrm>
          <a:prstGeom prst="rect">
            <a:avLst/>
          </a:prstGeom>
        </p:spPr>
      </p:pic>
      <p:pic>
        <p:nvPicPr>
          <p:cNvPr id="38" name="Graphic 37" descr="Watch with solid fill">
            <a:extLst>
              <a:ext uri="{FF2B5EF4-FFF2-40B4-BE49-F238E27FC236}">
                <a16:creationId xmlns:a16="http://schemas.microsoft.com/office/drawing/2014/main" id="{AEB76AC2-9445-2F63-0C15-C598EDB7B3B8}"/>
              </a:ext>
            </a:extLst>
          </p:cNvPr>
          <p:cNvPicPr>
            <a:picLocks noGrp="1" noRo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3475748" y="10005198"/>
            <a:ext cx="651432" cy="651432"/>
          </a:xfrm>
          <a:prstGeom prst="rect">
            <a:avLst/>
          </a:prstGeom>
        </p:spPr>
      </p:pic>
      <p:sp>
        <p:nvSpPr>
          <p:cNvPr id="39" name="TextBox 38">
            <a:extLst>
              <a:ext uri="{FF2B5EF4-FFF2-40B4-BE49-F238E27FC236}">
                <a16:creationId xmlns:a16="http://schemas.microsoft.com/office/drawing/2014/main" id="{CD58FBD3-FE44-6AFC-468B-9886F778CD85}"/>
              </a:ext>
            </a:extLst>
          </p:cNvPr>
          <p:cNvSpPr txBox="1">
            <a:spLocks noGrp="1" noRot="1" noMove="1" noResize="1" noEditPoints="1" noAdjustHandles="1" noChangeArrowheads="1" noChangeShapeType="1"/>
          </p:cNvSpPr>
          <p:nvPr/>
        </p:nvSpPr>
        <p:spPr>
          <a:xfrm>
            <a:off x="699539" y="6971790"/>
            <a:ext cx="1973323" cy="461665"/>
          </a:xfrm>
          <a:prstGeom prst="rect">
            <a:avLst/>
          </a:prstGeom>
          <a:noFill/>
        </p:spPr>
        <p:txBody>
          <a:bodyPr wrap="square" rtlCol="0">
            <a:spAutoFit/>
          </a:bodyPr>
          <a:lstStyle/>
          <a:p>
            <a:pPr algn="ctr"/>
            <a:r>
              <a:rPr lang="en-US" sz="2400" dirty="0"/>
              <a:t>Key Features</a:t>
            </a:r>
            <a:endParaRPr lang="en-IN" sz="2400" dirty="0"/>
          </a:p>
        </p:txBody>
      </p:sp>
      <p:pic>
        <p:nvPicPr>
          <p:cNvPr id="40" name="Graphic 39" descr="Heart with pulse with solid fill">
            <a:extLst>
              <a:ext uri="{FF2B5EF4-FFF2-40B4-BE49-F238E27FC236}">
                <a16:creationId xmlns:a16="http://schemas.microsoft.com/office/drawing/2014/main" id="{15D7A252-5952-BCEB-5C4B-368D3C9125AE}"/>
              </a:ext>
            </a:extLst>
          </p:cNvPr>
          <p:cNvPicPr>
            <a:picLocks noGrp="1" noRo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947790" y="8772724"/>
            <a:ext cx="674402" cy="674402"/>
          </a:xfrm>
          <a:prstGeom prst="rect">
            <a:avLst/>
          </a:prstGeom>
        </p:spPr>
      </p:pic>
      <p:pic>
        <p:nvPicPr>
          <p:cNvPr id="41" name="Graphic 40" descr="Heart lock with solid fill">
            <a:extLst>
              <a:ext uri="{FF2B5EF4-FFF2-40B4-BE49-F238E27FC236}">
                <a16:creationId xmlns:a16="http://schemas.microsoft.com/office/drawing/2014/main" id="{D47DC320-79C7-81BB-9E52-255F4DDB7CE5}"/>
              </a:ext>
            </a:extLst>
          </p:cNvPr>
          <p:cNvPicPr>
            <a:picLocks noGrp="1" noRo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8952360" y="7695653"/>
            <a:ext cx="782363" cy="782363"/>
          </a:xfrm>
          <a:prstGeom prst="rect">
            <a:avLst/>
          </a:prstGeom>
        </p:spPr>
      </p:pic>
      <p:pic>
        <p:nvPicPr>
          <p:cNvPr id="42" name="Graphic 41" descr="Speech with solid fill">
            <a:extLst>
              <a:ext uri="{FF2B5EF4-FFF2-40B4-BE49-F238E27FC236}">
                <a16:creationId xmlns:a16="http://schemas.microsoft.com/office/drawing/2014/main" id="{23FF8AC8-4096-714F-B846-0F0B7E745E1F}"/>
              </a:ext>
            </a:extLst>
          </p:cNvPr>
          <p:cNvPicPr>
            <a:picLocks noGrp="1" noRo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rcRect/>
          <a:stretch>
            <a:fillRect/>
          </a:stretch>
        </p:blipFill>
        <p:spPr>
          <a:xfrm>
            <a:off x="6339869" y="7786542"/>
            <a:ext cx="718670" cy="718670"/>
          </a:xfrm>
          <a:custGeom>
            <a:avLst/>
            <a:gdLst>
              <a:gd name="connsiteX0" fmla="*/ 1043340 w 1374624"/>
              <a:gd name="connsiteY0" fmla="*/ 554553 h 1374624"/>
              <a:gd name="connsiteX1" fmla="*/ 1043340 w 1374624"/>
              <a:gd name="connsiteY1" fmla="*/ 643135 h 1374624"/>
              <a:gd name="connsiteX2" fmla="*/ 1100490 w 1374624"/>
              <a:gd name="connsiteY2" fmla="*/ 643135 h 1374624"/>
              <a:gd name="connsiteX3" fmla="*/ 1100490 w 1374624"/>
              <a:gd name="connsiteY3" fmla="*/ 554553 h 1374624"/>
              <a:gd name="connsiteX4" fmla="*/ 852840 w 1374624"/>
              <a:gd name="connsiteY4" fmla="*/ 554553 h 1374624"/>
              <a:gd name="connsiteX5" fmla="*/ 852840 w 1374624"/>
              <a:gd name="connsiteY5" fmla="*/ 643135 h 1374624"/>
              <a:gd name="connsiteX6" fmla="*/ 909990 w 1374624"/>
              <a:gd name="connsiteY6" fmla="*/ 643135 h 1374624"/>
              <a:gd name="connsiteX7" fmla="*/ 909990 w 1374624"/>
              <a:gd name="connsiteY7" fmla="*/ 554553 h 1374624"/>
              <a:gd name="connsiteX8" fmla="*/ 281340 w 1374624"/>
              <a:gd name="connsiteY8" fmla="*/ 554553 h 1374624"/>
              <a:gd name="connsiteX9" fmla="*/ 281340 w 1374624"/>
              <a:gd name="connsiteY9" fmla="*/ 643135 h 1374624"/>
              <a:gd name="connsiteX10" fmla="*/ 338490 w 1374624"/>
              <a:gd name="connsiteY10" fmla="*/ 643135 h 1374624"/>
              <a:gd name="connsiteX11" fmla="*/ 338490 w 1374624"/>
              <a:gd name="connsiteY11" fmla="*/ 554553 h 1374624"/>
              <a:gd name="connsiteX12" fmla="*/ 948090 w 1374624"/>
              <a:gd name="connsiteY12" fmla="*/ 510738 h 1374624"/>
              <a:gd name="connsiteX13" fmla="*/ 948090 w 1374624"/>
              <a:gd name="connsiteY13" fmla="*/ 688856 h 1374624"/>
              <a:gd name="connsiteX14" fmla="*/ 1005240 w 1374624"/>
              <a:gd name="connsiteY14" fmla="*/ 688856 h 1374624"/>
              <a:gd name="connsiteX15" fmla="*/ 1005240 w 1374624"/>
              <a:gd name="connsiteY15" fmla="*/ 510738 h 1374624"/>
              <a:gd name="connsiteX16" fmla="*/ 757590 w 1374624"/>
              <a:gd name="connsiteY16" fmla="*/ 510738 h 1374624"/>
              <a:gd name="connsiteX17" fmla="*/ 757590 w 1374624"/>
              <a:gd name="connsiteY17" fmla="*/ 688856 h 1374624"/>
              <a:gd name="connsiteX18" fmla="*/ 814740 w 1374624"/>
              <a:gd name="connsiteY18" fmla="*/ 688856 h 1374624"/>
              <a:gd name="connsiteX19" fmla="*/ 814740 w 1374624"/>
              <a:gd name="connsiteY19" fmla="*/ 510738 h 1374624"/>
              <a:gd name="connsiteX20" fmla="*/ 376590 w 1374624"/>
              <a:gd name="connsiteY20" fmla="*/ 510738 h 1374624"/>
              <a:gd name="connsiteX21" fmla="*/ 376590 w 1374624"/>
              <a:gd name="connsiteY21" fmla="*/ 688856 h 1374624"/>
              <a:gd name="connsiteX22" fmla="*/ 433740 w 1374624"/>
              <a:gd name="connsiteY22" fmla="*/ 688856 h 1374624"/>
              <a:gd name="connsiteX23" fmla="*/ 433740 w 1374624"/>
              <a:gd name="connsiteY23" fmla="*/ 510738 h 1374624"/>
              <a:gd name="connsiteX24" fmla="*/ 662340 w 1374624"/>
              <a:gd name="connsiteY24" fmla="*/ 465971 h 1374624"/>
              <a:gd name="connsiteX25" fmla="*/ 662340 w 1374624"/>
              <a:gd name="connsiteY25" fmla="*/ 732671 h 1374624"/>
              <a:gd name="connsiteX26" fmla="*/ 719490 w 1374624"/>
              <a:gd name="connsiteY26" fmla="*/ 732671 h 1374624"/>
              <a:gd name="connsiteX27" fmla="*/ 719490 w 1374624"/>
              <a:gd name="connsiteY27" fmla="*/ 465971 h 1374624"/>
              <a:gd name="connsiteX28" fmla="*/ 471840 w 1374624"/>
              <a:gd name="connsiteY28" fmla="*/ 421203 h 1374624"/>
              <a:gd name="connsiteX29" fmla="*/ 471840 w 1374624"/>
              <a:gd name="connsiteY29" fmla="*/ 776486 h 1374624"/>
              <a:gd name="connsiteX30" fmla="*/ 528990 w 1374624"/>
              <a:gd name="connsiteY30" fmla="*/ 776486 h 1374624"/>
              <a:gd name="connsiteX31" fmla="*/ 528990 w 1374624"/>
              <a:gd name="connsiteY31" fmla="*/ 421203 h 1374624"/>
              <a:gd name="connsiteX32" fmla="*/ 567090 w 1374624"/>
              <a:gd name="connsiteY32" fmla="*/ 332621 h 1374624"/>
              <a:gd name="connsiteX33" fmla="*/ 567090 w 1374624"/>
              <a:gd name="connsiteY33" fmla="*/ 866021 h 1374624"/>
              <a:gd name="connsiteX34" fmla="*/ 624240 w 1374624"/>
              <a:gd name="connsiteY34" fmla="*/ 866021 h 1374624"/>
              <a:gd name="connsiteX35" fmla="*/ 624240 w 1374624"/>
              <a:gd name="connsiteY35" fmla="*/ 332621 h 1374624"/>
              <a:gd name="connsiteX36" fmla="*/ 0 w 1374624"/>
              <a:gd name="connsiteY36" fmla="*/ 0 h 1374624"/>
              <a:gd name="connsiteX37" fmla="*/ 1374624 w 1374624"/>
              <a:gd name="connsiteY37" fmla="*/ 0 h 1374624"/>
              <a:gd name="connsiteX38" fmla="*/ 1374624 w 1374624"/>
              <a:gd name="connsiteY38" fmla="*/ 1374624 h 1374624"/>
              <a:gd name="connsiteX39" fmla="*/ 0 w 1374624"/>
              <a:gd name="connsiteY39" fmla="*/ 1374624 h 137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74624" h="1374624">
                <a:moveTo>
                  <a:pt x="1043340" y="554553"/>
                </a:moveTo>
                <a:lnTo>
                  <a:pt x="1043340" y="643135"/>
                </a:lnTo>
                <a:lnTo>
                  <a:pt x="1100490" y="643135"/>
                </a:lnTo>
                <a:lnTo>
                  <a:pt x="1100490" y="554553"/>
                </a:lnTo>
                <a:close/>
                <a:moveTo>
                  <a:pt x="852840" y="554553"/>
                </a:moveTo>
                <a:lnTo>
                  <a:pt x="852840" y="643135"/>
                </a:lnTo>
                <a:lnTo>
                  <a:pt x="909990" y="643135"/>
                </a:lnTo>
                <a:lnTo>
                  <a:pt x="909990" y="554553"/>
                </a:lnTo>
                <a:close/>
                <a:moveTo>
                  <a:pt x="281340" y="554553"/>
                </a:moveTo>
                <a:lnTo>
                  <a:pt x="281340" y="643135"/>
                </a:lnTo>
                <a:lnTo>
                  <a:pt x="338490" y="643135"/>
                </a:lnTo>
                <a:lnTo>
                  <a:pt x="338490" y="554553"/>
                </a:lnTo>
                <a:close/>
                <a:moveTo>
                  <a:pt x="948090" y="510738"/>
                </a:moveTo>
                <a:lnTo>
                  <a:pt x="948090" y="688856"/>
                </a:lnTo>
                <a:lnTo>
                  <a:pt x="1005240" y="688856"/>
                </a:lnTo>
                <a:lnTo>
                  <a:pt x="1005240" y="510738"/>
                </a:lnTo>
                <a:close/>
                <a:moveTo>
                  <a:pt x="757590" y="510738"/>
                </a:moveTo>
                <a:lnTo>
                  <a:pt x="757590" y="688856"/>
                </a:lnTo>
                <a:lnTo>
                  <a:pt x="814740" y="688856"/>
                </a:lnTo>
                <a:lnTo>
                  <a:pt x="814740" y="510738"/>
                </a:lnTo>
                <a:close/>
                <a:moveTo>
                  <a:pt x="376590" y="510738"/>
                </a:moveTo>
                <a:lnTo>
                  <a:pt x="376590" y="688856"/>
                </a:lnTo>
                <a:lnTo>
                  <a:pt x="433740" y="688856"/>
                </a:lnTo>
                <a:lnTo>
                  <a:pt x="433740" y="510738"/>
                </a:lnTo>
                <a:close/>
                <a:moveTo>
                  <a:pt x="662340" y="465971"/>
                </a:moveTo>
                <a:lnTo>
                  <a:pt x="662340" y="732671"/>
                </a:lnTo>
                <a:lnTo>
                  <a:pt x="719490" y="732671"/>
                </a:lnTo>
                <a:lnTo>
                  <a:pt x="719490" y="465971"/>
                </a:lnTo>
                <a:close/>
                <a:moveTo>
                  <a:pt x="471840" y="421203"/>
                </a:moveTo>
                <a:lnTo>
                  <a:pt x="471840" y="776486"/>
                </a:lnTo>
                <a:lnTo>
                  <a:pt x="528990" y="776486"/>
                </a:lnTo>
                <a:lnTo>
                  <a:pt x="528990" y="421203"/>
                </a:lnTo>
                <a:close/>
                <a:moveTo>
                  <a:pt x="567090" y="332621"/>
                </a:moveTo>
                <a:lnTo>
                  <a:pt x="567090" y="866021"/>
                </a:lnTo>
                <a:lnTo>
                  <a:pt x="624240" y="866021"/>
                </a:lnTo>
                <a:lnTo>
                  <a:pt x="624240" y="332621"/>
                </a:lnTo>
                <a:close/>
                <a:moveTo>
                  <a:pt x="0" y="0"/>
                </a:moveTo>
                <a:lnTo>
                  <a:pt x="1374624" y="0"/>
                </a:lnTo>
                <a:lnTo>
                  <a:pt x="1374624" y="1374624"/>
                </a:lnTo>
                <a:lnTo>
                  <a:pt x="0" y="1374624"/>
                </a:lnTo>
                <a:close/>
              </a:path>
            </a:pathLst>
          </a:custGeom>
        </p:spPr>
      </p:pic>
      <p:pic>
        <p:nvPicPr>
          <p:cNvPr id="46" name="Graphic 45" descr="Radio microphone with solid fill">
            <a:extLst>
              <a:ext uri="{FF2B5EF4-FFF2-40B4-BE49-F238E27FC236}">
                <a16:creationId xmlns:a16="http://schemas.microsoft.com/office/drawing/2014/main" id="{0A0D562E-F65B-CE27-670B-44D86D290C33}"/>
              </a:ext>
            </a:extLst>
          </p:cNvPr>
          <p:cNvPicPr>
            <a:picLocks noGrp="1" noRo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3475748" y="8820777"/>
            <a:ext cx="652023" cy="652023"/>
          </a:xfrm>
          <a:prstGeom prst="rect">
            <a:avLst/>
          </a:prstGeom>
        </p:spPr>
      </p:pic>
      <p:pic>
        <p:nvPicPr>
          <p:cNvPr id="47" name="Graphic 46" descr="Web design with solid fill">
            <a:extLst>
              <a:ext uri="{FF2B5EF4-FFF2-40B4-BE49-F238E27FC236}">
                <a16:creationId xmlns:a16="http://schemas.microsoft.com/office/drawing/2014/main" id="{261DE034-B1C6-5921-5EAA-B67EE4E98C2F}"/>
              </a:ext>
            </a:extLst>
          </p:cNvPr>
          <p:cNvPicPr>
            <a:picLocks noGrp="1" noRo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947790" y="7769932"/>
            <a:ext cx="661373" cy="661373"/>
          </a:xfrm>
          <a:prstGeom prst="rect">
            <a:avLst/>
          </a:prstGeom>
        </p:spPr>
      </p:pic>
      <p:pic>
        <p:nvPicPr>
          <p:cNvPr id="49" name="Graphic 48" descr="Selfie with solid fill">
            <a:extLst>
              <a:ext uri="{FF2B5EF4-FFF2-40B4-BE49-F238E27FC236}">
                <a16:creationId xmlns:a16="http://schemas.microsoft.com/office/drawing/2014/main" id="{738D6BB6-0E45-C08D-A0F5-03BD187D6EB8}"/>
              </a:ext>
            </a:extLst>
          </p:cNvPr>
          <p:cNvPicPr>
            <a:picLocks noGrp="1" noRot="1" noMove="1" noResize="1" noEditPoints="1" noAdjustHandles="1" noChangeArrowheads="1" noChangeShapeType="1" noCrop="1"/>
          </p:cNvPicPr>
          <p:nvPr/>
        </p:nvPicPr>
        <p:blipFill>
          <a:blip r:embed="rId20">
            <a:extLst>
              <a:ext uri="{96DAC541-7B7A-43D3-8B79-37D633B846F1}">
                <asvg:svgBlip xmlns:asvg="http://schemas.microsoft.com/office/drawing/2016/SVG/main" r:embed="rId21"/>
              </a:ext>
            </a:extLst>
          </a:blip>
          <a:stretch>
            <a:fillRect/>
          </a:stretch>
        </p:blipFill>
        <p:spPr>
          <a:xfrm>
            <a:off x="6344591" y="8909656"/>
            <a:ext cx="750644" cy="750644"/>
          </a:xfrm>
          <a:prstGeom prst="rect">
            <a:avLst/>
          </a:prstGeom>
        </p:spPr>
      </p:pic>
      <p:pic>
        <p:nvPicPr>
          <p:cNvPr id="50" name="Graphic 49" descr="Snooze with solid fill">
            <a:extLst>
              <a:ext uri="{FF2B5EF4-FFF2-40B4-BE49-F238E27FC236}">
                <a16:creationId xmlns:a16="http://schemas.microsoft.com/office/drawing/2014/main" id="{F64535AF-4B3B-94E7-64CD-D39DD132D44D}"/>
              </a:ext>
            </a:extLst>
          </p:cNvPr>
          <p:cNvPicPr>
            <a:picLocks noGrp="1" noRot="1" noMove="1" noResize="1" noEditPoints="1" noAdjustHandles="1" noChangeArrowheads="1" noChangeShapeType="1" noCrop="1"/>
          </p:cNvPicPr>
          <p:nvPr/>
        </p:nvPicPr>
        <p:blipFill>
          <a:blip r:embed="rId22">
            <a:extLst>
              <a:ext uri="{96DAC541-7B7A-43D3-8B79-37D633B846F1}">
                <asvg:svgBlip xmlns:asvg="http://schemas.microsoft.com/office/drawing/2016/SVG/main" r:embed="rId23"/>
              </a:ext>
            </a:extLst>
          </a:blip>
          <a:stretch>
            <a:fillRect/>
          </a:stretch>
        </p:blipFill>
        <p:spPr>
          <a:xfrm>
            <a:off x="940597" y="9843047"/>
            <a:ext cx="782363" cy="782363"/>
          </a:xfrm>
          <a:prstGeom prst="rect">
            <a:avLst/>
          </a:prstGeom>
        </p:spPr>
      </p:pic>
      <p:pic>
        <p:nvPicPr>
          <p:cNvPr id="51" name="Graphic 50" descr="Puzzle pieces with solid fill">
            <a:extLst>
              <a:ext uri="{FF2B5EF4-FFF2-40B4-BE49-F238E27FC236}">
                <a16:creationId xmlns:a16="http://schemas.microsoft.com/office/drawing/2014/main" id="{FD16E841-84E8-2306-ED3C-E00610C1C6DD}"/>
              </a:ext>
            </a:extLst>
          </p:cNvPr>
          <p:cNvPicPr>
            <a:picLocks noGrp="1" noRot="1" noMove="1" noResize="1" noEditPoints="1" noAdjustHandles="1" noChangeArrowheads="1" noChangeShapeType="1" noCrop="1"/>
          </p:cNvPicPr>
          <p:nvPr/>
        </p:nvPicPr>
        <p:blipFill>
          <a:blip r:embed="rId24">
            <a:extLst>
              <a:ext uri="{96DAC541-7B7A-43D3-8B79-37D633B846F1}">
                <asvg:svgBlip xmlns:asvg="http://schemas.microsoft.com/office/drawing/2016/SVG/main" r:embed="rId25"/>
              </a:ext>
            </a:extLst>
          </a:blip>
          <a:stretch>
            <a:fillRect/>
          </a:stretch>
        </p:blipFill>
        <p:spPr>
          <a:xfrm>
            <a:off x="8991600" y="8858595"/>
            <a:ext cx="771206" cy="771206"/>
          </a:xfrm>
          <a:prstGeom prst="rect">
            <a:avLst/>
          </a:prstGeom>
        </p:spPr>
      </p:pic>
      <p:sp>
        <p:nvSpPr>
          <p:cNvPr id="32" name="Rectangle: Rounded Corners 31">
            <a:extLst>
              <a:ext uri="{FF2B5EF4-FFF2-40B4-BE49-F238E27FC236}">
                <a16:creationId xmlns:a16="http://schemas.microsoft.com/office/drawing/2014/main" id="{AC3BABFC-8CE8-B9D1-36B1-C868352AC495}"/>
              </a:ext>
            </a:extLst>
          </p:cNvPr>
          <p:cNvSpPr>
            <a:spLocks noGrp="1" noRot="1" noMove="1" noResize="1" noEditPoints="1" noAdjustHandles="1" noChangeArrowheads="1" noChangeShapeType="1"/>
          </p:cNvSpPr>
          <p:nvPr/>
        </p:nvSpPr>
        <p:spPr>
          <a:xfrm>
            <a:off x="-10358120" y="267600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A User-Friendly android application</a:t>
            </a:r>
          </a:p>
        </p:txBody>
      </p:sp>
      <p:sp>
        <p:nvSpPr>
          <p:cNvPr id="33" name="Rectangle: Rounded Corners 32">
            <a:extLst>
              <a:ext uri="{FF2B5EF4-FFF2-40B4-BE49-F238E27FC236}">
                <a16:creationId xmlns:a16="http://schemas.microsoft.com/office/drawing/2014/main" id="{37AA6734-180D-9C56-C577-E36FD1AF8068}"/>
              </a:ext>
            </a:extLst>
          </p:cNvPr>
          <p:cNvSpPr>
            <a:spLocks noGrp="1" noRot="1" noMove="1" noResize="1" noEditPoints="1" noAdjustHandles="1" noChangeArrowheads="1" noChangeShapeType="1"/>
          </p:cNvSpPr>
          <p:nvPr/>
        </p:nvSpPr>
        <p:spPr>
          <a:xfrm>
            <a:off x="-6661936" y="267600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With an integrated chatbot</a:t>
            </a:r>
          </a:p>
        </p:txBody>
      </p:sp>
      <p:sp>
        <p:nvSpPr>
          <p:cNvPr id="34" name="Rectangle: Rounded Corners 33">
            <a:extLst>
              <a:ext uri="{FF2B5EF4-FFF2-40B4-BE49-F238E27FC236}">
                <a16:creationId xmlns:a16="http://schemas.microsoft.com/office/drawing/2014/main" id="{17477D95-24F5-5424-A0FA-82BF146017E0}"/>
              </a:ext>
            </a:extLst>
          </p:cNvPr>
          <p:cNvSpPr>
            <a:spLocks noGrp="1" noRot="1" noMove="1" noResize="1" noEditPoints="1" noAdjustHandles="1" noChangeArrowheads="1" noChangeShapeType="1"/>
          </p:cNvSpPr>
          <p:nvPr/>
        </p:nvSpPr>
        <p:spPr>
          <a:xfrm>
            <a:off x="-2965752" y="268353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It will analyse user’s health using various sensors in a mobile phone</a:t>
            </a:r>
          </a:p>
        </p:txBody>
      </p:sp>
      <p:sp>
        <p:nvSpPr>
          <p:cNvPr id="43" name="Rectangle: Rounded Corners 42">
            <a:extLst>
              <a:ext uri="{FF2B5EF4-FFF2-40B4-BE49-F238E27FC236}">
                <a16:creationId xmlns:a16="http://schemas.microsoft.com/office/drawing/2014/main" id="{8840214C-0495-BA91-E1BB-2275926947C3}"/>
              </a:ext>
            </a:extLst>
          </p:cNvPr>
          <p:cNvSpPr>
            <a:spLocks noGrp="1" noRot="1" noMove="1" noResize="1" noEditPoints="1" noAdjustHandles="1" noChangeArrowheads="1" noChangeShapeType="1"/>
          </p:cNvSpPr>
          <p:nvPr/>
        </p:nvSpPr>
        <p:spPr>
          <a:xfrm>
            <a:off x="730432" y="267600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Help the patient keep track of their mental health</a:t>
            </a:r>
          </a:p>
        </p:txBody>
      </p:sp>
      <p:sp>
        <p:nvSpPr>
          <p:cNvPr id="44" name="Rectangle: Rounded Corners 43">
            <a:extLst>
              <a:ext uri="{FF2B5EF4-FFF2-40B4-BE49-F238E27FC236}">
                <a16:creationId xmlns:a16="http://schemas.microsoft.com/office/drawing/2014/main" id="{659FA4A7-CF62-5DF0-F3CC-BCE5FB44CF71}"/>
              </a:ext>
            </a:extLst>
          </p:cNvPr>
          <p:cNvSpPr>
            <a:spLocks noGrp="1" noRot="1" noMove="1" noResize="1" noEditPoints="1" noAdjustHandles="1" noChangeArrowheads="1" noChangeShapeType="1"/>
          </p:cNvSpPr>
          <p:nvPr/>
        </p:nvSpPr>
        <p:spPr>
          <a:xfrm>
            <a:off x="4426616" y="268353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Many different API(Google Fit, Android Sleep </a:t>
            </a:r>
            <a:r>
              <a:rPr lang="en-IN" sz="3200" dirty="0" err="1">
                <a:solidFill>
                  <a:schemeClr val="accent3">
                    <a:lumMod val="50000"/>
                  </a:schemeClr>
                </a:solidFill>
                <a:latin typeface="Agency FB" panose="020B0503020202020204" pitchFamily="34" charset="0"/>
              </a:rPr>
              <a:t>Codelab</a:t>
            </a:r>
            <a:r>
              <a:rPr lang="en-IN" sz="3200" dirty="0">
                <a:solidFill>
                  <a:schemeClr val="accent3">
                    <a:lumMod val="50000"/>
                  </a:schemeClr>
                </a:solidFill>
                <a:latin typeface="Agency FB" panose="020B0503020202020204" pitchFamily="34" charset="0"/>
              </a:rPr>
              <a:t>, etc) are used to collect data</a:t>
            </a:r>
          </a:p>
        </p:txBody>
      </p:sp>
      <p:sp>
        <p:nvSpPr>
          <p:cNvPr id="45" name="Rectangle: Rounded Corners 44">
            <a:extLst>
              <a:ext uri="{FF2B5EF4-FFF2-40B4-BE49-F238E27FC236}">
                <a16:creationId xmlns:a16="http://schemas.microsoft.com/office/drawing/2014/main" id="{5ED28F14-0B2E-E7B0-5CCE-D6C823D60C78}"/>
              </a:ext>
            </a:extLst>
          </p:cNvPr>
          <p:cNvSpPr>
            <a:spLocks noGrp="1" noRot="1" noMove="1" noResize="1" noEditPoints="1" noAdjustHandles="1" noChangeArrowheads="1" noChangeShapeType="1"/>
          </p:cNvSpPr>
          <p:nvPr/>
        </p:nvSpPr>
        <p:spPr>
          <a:xfrm>
            <a:off x="8122800" y="2683531"/>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Modules like Matplotlib, Seaborn, etc for data analysis</a:t>
            </a:r>
          </a:p>
        </p:txBody>
      </p:sp>
      <p:sp>
        <p:nvSpPr>
          <p:cNvPr id="48" name="Freeform: Shape 47">
            <a:extLst>
              <a:ext uri="{FF2B5EF4-FFF2-40B4-BE49-F238E27FC236}">
                <a16:creationId xmlns:a16="http://schemas.microsoft.com/office/drawing/2014/main" id="{0B3C22BB-14B2-DEFB-D751-58C86040F2D5}"/>
              </a:ext>
            </a:extLst>
          </p:cNvPr>
          <p:cNvSpPr>
            <a:spLocks noGrp="1" noRot="1" noMove="1" noResize="1" noEditPoints="1" noAdjustHandles="1" noChangeArrowheads="1" noChangeShapeType="1"/>
          </p:cNvSpPr>
          <p:nvPr/>
        </p:nvSpPr>
        <p:spPr>
          <a:xfrm flipH="1">
            <a:off x="78141" y="3304711"/>
            <a:ext cx="914400" cy="914400"/>
          </a:xfrm>
          <a:custGeom>
            <a:avLst/>
            <a:gdLst>
              <a:gd name="connsiteX0" fmla="*/ 280574 w 914400"/>
              <a:gd name="connsiteY0" fmla="*/ 247331 h 914400"/>
              <a:gd name="connsiteX1" fmla="*/ 500652 w 914400"/>
              <a:gd name="connsiteY1" fmla="*/ 489647 h 914400"/>
              <a:gd name="connsiteX2" fmla="*/ 280574 w 914400"/>
              <a:gd name="connsiteY2" fmla="*/ 731963 h 914400"/>
              <a:gd name="connsiteX3" fmla="*/ 424454 w 914400"/>
              <a:gd name="connsiteY3" fmla="*/ 731963 h 914400"/>
              <a:gd name="connsiteX4" fmla="*/ 644532 w 914400"/>
              <a:gd name="connsiteY4" fmla="*/ 489647 h 914400"/>
              <a:gd name="connsiteX5" fmla="*/ 424454 w 914400"/>
              <a:gd name="connsiteY5" fmla="*/ 247331 h 914400"/>
              <a:gd name="connsiteX6" fmla="*/ 457200 w 914400"/>
              <a:gd name="connsiteY6" fmla="*/ 0 h 914400"/>
              <a:gd name="connsiteX7" fmla="*/ 914400 w 914400"/>
              <a:gd name="connsiteY7" fmla="*/ 457200 h 914400"/>
              <a:gd name="connsiteX8" fmla="*/ 457200 w 914400"/>
              <a:gd name="connsiteY8" fmla="*/ 914400 h 914400"/>
              <a:gd name="connsiteX9" fmla="*/ 0 w 914400"/>
              <a:gd name="connsiteY9" fmla="*/ 457200 h 914400"/>
              <a:gd name="connsiteX10" fmla="*/ 457200 w 91440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914400">
                <a:moveTo>
                  <a:pt x="280574" y="247331"/>
                </a:moveTo>
                <a:lnTo>
                  <a:pt x="500652" y="489647"/>
                </a:lnTo>
                <a:lnTo>
                  <a:pt x="280574" y="731963"/>
                </a:lnTo>
                <a:lnTo>
                  <a:pt x="424454" y="731963"/>
                </a:lnTo>
                <a:lnTo>
                  <a:pt x="644532" y="489647"/>
                </a:lnTo>
                <a:lnTo>
                  <a:pt x="424454" y="247331"/>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chemeClr val="bg1">
              <a:lumMod val="75000"/>
              <a:alpha val="6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0769B7F5-9450-BE64-298A-4089009EBB9C}"/>
              </a:ext>
            </a:extLst>
          </p:cNvPr>
          <p:cNvSpPr>
            <a:spLocks noGrp="1" noRot="1" noMove="1" noResize="1" noEditPoints="1" noAdjustHandles="1" noChangeArrowheads="1" noChangeShapeType="1"/>
          </p:cNvSpPr>
          <p:nvPr/>
        </p:nvSpPr>
        <p:spPr>
          <a:xfrm>
            <a:off x="10929021" y="3304711"/>
            <a:ext cx="914400" cy="914400"/>
          </a:xfrm>
          <a:custGeom>
            <a:avLst/>
            <a:gdLst>
              <a:gd name="connsiteX0" fmla="*/ 280574 w 914400"/>
              <a:gd name="connsiteY0" fmla="*/ 247331 h 914400"/>
              <a:gd name="connsiteX1" fmla="*/ 500652 w 914400"/>
              <a:gd name="connsiteY1" fmla="*/ 489647 h 914400"/>
              <a:gd name="connsiteX2" fmla="*/ 280574 w 914400"/>
              <a:gd name="connsiteY2" fmla="*/ 731963 h 914400"/>
              <a:gd name="connsiteX3" fmla="*/ 424454 w 914400"/>
              <a:gd name="connsiteY3" fmla="*/ 731963 h 914400"/>
              <a:gd name="connsiteX4" fmla="*/ 644532 w 914400"/>
              <a:gd name="connsiteY4" fmla="*/ 489647 h 914400"/>
              <a:gd name="connsiteX5" fmla="*/ 424454 w 914400"/>
              <a:gd name="connsiteY5" fmla="*/ 247331 h 914400"/>
              <a:gd name="connsiteX6" fmla="*/ 457200 w 914400"/>
              <a:gd name="connsiteY6" fmla="*/ 0 h 914400"/>
              <a:gd name="connsiteX7" fmla="*/ 914400 w 914400"/>
              <a:gd name="connsiteY7" fmla="*/ 457200 h 914400"/>
              <a:gd name="connsiteX8" fmla="*/ 457200 w 914400"/>
              <a:gd name="connsiteY8" fmla="*/ 914400 h 914400"/>
              <a:gd name="connsiteX9" fmla="*/ 0 w 914400"/>
              <a:gd name="connsiteY9" fmla="*/ 457200 h 914400"/>
              <a:gd name="connsiteX10" fmla="*/ 457200 w 91440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914400">
                <a:moveTo>
                  <a:pt x="280574" y="247331"/>
                </a:moveTo>
                <a:lnTo>
                  <a:pt x="500652" y="489647"/>
                </a:lnTo>
                <a:lnTo>
                  <a:pt x="280574" y="731963"/>
                </a:lnTo>
                <a:lnTo>
                  <a:pt x="424454" y="731963"/>
                </a:lnTo>
                <a:lnTo>
                  <a:pt x="644532" y="489647"/>
                </a:lnTo>
                <a:lnTo>
                  <a:pt x="424454" y="247331"/>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chemeClr val="bg1">
              <a:lumMod val="75000"/>
              <a:alpha val="6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extBox 26">
            <a:extLst>
              <a:ext uri="{FF2B5EF4-FFF2-40B4-BE49-F238E27FC236}">
                <a16:creationId xmlns:a16="http://schemas.microsoft.com/office/drawing/2014/main" id="{85DB994C-671D-2A1D-5120-7FBFCE444209}"/>
              </a:ext>
            </a:extLst>
          </p:cNvPr>
          <p:cNvSpPr txBox="1">
            <a:spLocks noGrp="1" noRot="1" noMove="1" noResize="1" noEditPoints="1" noAdjustHandles="1" noChangeArrowheads="1" noChangeShapeType="1"/>
          </p:cNvSpPr>
          <p:nvPr/>
        </p:nvSpPr>
        <p:spPr>
          <a:xfrm>
            <a:off x="699539" y="1713990"/>
            <a:ext cx="1973323" cy="461665"/>
          </a:xfrm>
          <a:prstGeom prst="rect">
            <a:avLst/>
          </a:prstGeom>
          <a:noFill/>
        </p:spPr>
        <p:txBody>
          <a:bodyPr wrap="square" rtlCol="0">
            <a:spAutoFit/>
          </a:bodyPr>
          <a:lstStyle/>
          <a:p>
            <a:pPr algn="ctr"/>
            <a:r>
              <a:rPr lang="en-US" sz="2400" dirty="0"/>
              <a:t>Our Solution</a:t>
            </a:r>
            <a:endParaRPr lang="en-IN" sz="2400" dirty="0"/>
          </a:p>
        </p:txBody>
      </p:sp>
      <p:sp>
        <p:nvSpPr>
          <p:cNvPr id="26" name="Rectangle 25">
            <a:extLst>
              <a:ext uri="{FF2B5EF4-FFF2-40B4-BE49-F238E27FC236}">
                <a16:creationId xmlns:a16="http://schemas.microsoft.com/office/drawing/2014/main" id="{8B050E2D-3D5C-BA9F-18BF-062779C82978}"/>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D4288D5E-FCA4-51E4-7A97-C08507F12046}"/>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075390F-84A6-7D47-2268-F7D0C03BA6C0}"/>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28109683-ECCA-CD38-0632-2EF9424A4F27}"/>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77C83D6E-C401-8963-96B5-BBED56A2FE2B}"/>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5003D37E-C297-487A-F6D6-39683F6D6A71}"/>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38E00639-402E-9D3E-302A-2570721A2481}"/>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14" name="TextBox 13">
            <a:extLst>
              <a:ext uri="{FF2B5EF4-FFF2-40B4-BE49-F238E27FC236}">
                <a16:creationId xmlns:a16="http://schemas.microsoft.com/office/drawing/2014/main" id="{89234BF7-6556-EAF9-5A0C-8FA5692B4420}"/>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4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B24A1265-F2C6-D362-F053-221E82682F19}"/>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1F611C96-FA19-DF41-E1EE-3C4678570F75}"/>
              </a:ext>
            </a:extLst>
          </p:cNvPr>
          <p:cNvPicPr>
            <a:picLocks noGrp="1" noRot="1" noChangeAspect="1" noMove="1" noResize="1" noEditPoints="1" noAdjustHandles="1" noChangeArrowheads="1" noChangeShapeType="1" noCrop="1"/>
          </p:cNvPicPr>
          <p:nvPr/>
        </p:nvPicPr>
        <p:blipFill>
          <a:blip r:embed="rId26">
            <a:extLst>
              <a:ext uri="{96DAC541-7B7A-43D3-8B79-37D633B846F1}">
                <asvg:svgBlip xmlns:asvg="http://schemas.microsoft.com/office/drawing/2016/SVG/main" r:embed="rId27"/>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2AFC11B8-AD57-4E51-F4A6-739853845D61}"/>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pic>
        <p:nvPicPr>
          <p:cNvPr id="7" name="Graphic 6" descr="Chat with solid fill">
            <a:extLst>
              <a:ext uri="{FF2B5EF4-FFF2-40B4-BE49-F238E27FC236}">
                <a16:creationId xmlns:a16="http://schemas.microsoft.com/office/drawing/2014/main" id="{42A3EFD7-39F7-54E6-473E-DAC683ABAC3B}"/>
              </a:ext>
            </a:extLst>
          </p:cNvPr>
          <p:cNvPicPr>
            <a:picLocks noGrp="1" noRot="1" noChangeAspect="1" noMove="1" noResize="1" noEditPoints="1" noAdjustHandles="1" noChangeArrowheads="1" noChangeShapeType="1" noCrop="1"/>
          </p:cNvPicPr>
          <p:nvPr/>
        </p:nvPicPr>
        <p:blipFill>
          <a:blip r:embed="rId28">
            <a:extLst>
              <a:ext uri="{96DAC541-7B7A-43D3-8B79-37D633B846F1}">
                <asvg:svgBlip xmlns:asvg="http://schemas.microsoft.com/office/drawing/2016/SVG/main" r:embed="rId29"/>
              </a:ext>
            </a:extLst>
          </a:blip>
          <a:stretch>
            <a:fillRect/>
          </a:stretch>
        </p:blipFill>
        <p:spPr>
          <a:xfrm>
            <a:off x="8402150" y="5993335"/>
            <a:ext cx="914400" cy="914400"/>
          </a:xfrm>
          <a:prstGeom prst="rect">
            <a:avLst/>
          </a:prstGeom>
        </p:spPr>
      </p:pic>
      <p:pic>
        <p:nvPicPr>
          <p:cNvPr id="11" name="Graphic 10" descr="Information with solid fill">
            <a:extLst>
              <a:ext uri="{FF2B5EF4-FFF2-40B4-BE49-F238E27FC236}">
                <a16:creationId xmlns:a16="http://schemas.microsoft.com/office/drawing/2014/main" id="{5E51C1E6-5F8C-79C5-4F7A-0E6F4354AD93}"/>
              </a:ext>
            </a:extLst>
          </p:cNvPr>
          <p:cNvPicPr>
            <a:picLocks noGrp="1" noRot="1" noChangeAspect="1" noMove="1" noResize="1" noEditPoints="1" noAdjustHandles="1" noChangeArrowheads="1" noChangeShapeType="1" noCrop="1"/>
          </p:cNvPicPr>
          <p:nvPr/>
        </p:nvPicPr>
        <p:blipFill>
          <a:blip r:embed="rId30">
            <a:extLst>
              <a:ext uri="{96DAC541-7B7A-43D3-8B79-37D633B846F1}">
                <asvg:svgBlip xmlns:asvg="http://schemas.microsoft.com/office/drawing/2016/SVG/main" r:embed="rId31"/>
              </a:ext>
            </a:extLst>
          </a:blip>
          <a:stretch>
            <a:fillRect/>
          </a:stretch>
        </p:blipFill>
        <p:spPr>
          <a:xfrm>
            <a:off x="662977" y="6169450"/>
            <a:ext cx="489830" cy="489830"/>
          </a:xfrm>
          <a:prstGeom prst="rect">
            <a:avLst/>
          </a:prstGeom>
        </p:spPr>
      </p:pic>
      <p:pic>
        <p:nvPicPr>
          <p:cNvPr id="12" name="Graphic 11" descr="User with solid fill">
            <a:extLst>
              <a:ext uri="{FF2B5EF4-FFF2-40B4-BE49-F238E27FC236}">
                <a16:creationId xmlns:a16="http://schemas.microsoft.com/office/drawing/2014/main" id="{7055651A-F3C3-F8BE-CD29-C2E2179AF483}"/>
              </a:ext>
            </a:extLst>
          </p:cNvPr>
          <p:cNvPicPr>
            <a:picLocks noGrp="1" noRot="1" noChangeAspect="1" noMove="1" noResize="1" noEditPoints="1" noAdjustHandles="1" noChangeArrowheads="1" noChangeShapeType="1" noCrop="1"/>
          </p:cNvPicPr>
          <p:nvPr/>
        </p:nvPicPr>
        <p:blipFill>
          <a:blip r:embed="rId32">
            <a:extLst>
              <a:ext uri="{96DAC541-7B7A-43D3-8B79-37D633B846F1}">
                <asvg:svgBlip xmlns:asvg="http://schemas.microsoft.com/office/drawing/2016/SVG/main" r:embed="rId33"/>
              </a:ext>
            </a:extLst>
          </a:blip>
          <a:stretch>
            <a:fillRect/>
          </a:stretch>
        </p:blipFill>
        <p:spPr>
          <a:xfrm>
            <a:off x="10945227" y="6076498"/>
            <a:ext cx="675733" cy="675733"/>
          </a:xfrm>
          <a:prstGeom prst="rect">
            <a:avLst/>
          </a:prstGeom>
        </p:spPr>
      </p:pic>
      <p:pic>
        <p:nvPicPr>
          <p:cNvPr id="16" name="Graphic 15" descr="Puzzle with solid fill">
            <a:extLst>
              <a:ext uri="{FF2B5EF4-FFF2-40B4-BE49-F238E27FC236}">
                <a16:creationId xmlns:a16="http://schemas.microsoft.com/office/drawing/2014/main" id="{2FE15135-87EB-CABF-3CA1-3CD6A6AC4F69}"/>
              </a:ext>
            </a:extLst>
          </p:cNvPr>
          <p:cNvPicPr>
            <a:picLocks noGrp="1" noRot="1" noChangeAspect="1" noMove="1" noResize="1" noEditPoints="1" noAdjustHandles="1" noChangeArrowheads="1" noChangeShapeType="1" noCrop="1"/>
          </p:cNvPicPr>
          <p:nvPr/>
        </p:nvPicPr>
        <p:blipFill>
          <a:blip r:embed="rId34">
            <a:extLst>
              <a:ext uri="{96DAC541-7B7A-43D3-8B79-37D633B846F1}">
                <asvg:svgBlip xmlns:asvg="http://schemas.microsoft.com/office/drawing/2016/SVG/main" r:embed="rId35"/>
              </a:ext>
            </a:extLst>
          </a:blip>
          <a:stretch>
            <a:fillRect/>
          </a:stretch>
        </p:blipFill>
        <p:spPr>
          <a:xfrm>
            <a:off x="2950837" y="6119692"/>
            <a:ext cx="661686" cy="661686"/>
          </a:xfrm>
          <a:prstGeom prst="rect">
            <a:avLst/>
          </a:prstGeom>
        </p:spPr>
      </p:pic>
      <p:pic>
        <p:nvPicPr>
          <p:cNvPr id="19" name="Graphic 18" descr="Bar chart with solid fill">
            <a:extLst>
              <a:ext uri="{FF2B5EF4-FFF2-40B4-BE49-F238E27FC236}">
                <a16:creationId xmlns:a16="http://schemas.microsoft.com/office/drawing/2014/main" id="{0DF9F144-07B5-C150-22AA-28895B3A9A77}"/>
              </a:ext>
            </a:extLst>
          </p:cNvPr>
          <p:cNvPicPr>
            <a:picLocks noGrp="1" noRot="1" noChangeAspect="1" noMove="1" noResize="1" noEditPoints="1" noAdjustHandles="1" noChangeArrowheads="1" noChangeShapeType="1" noCrop="1"/>
          </p:cNvPicPr>
          <p:nvPr/>
        </p:nvPicPr>
        <p:blipFill>
          <a:blip r:embed="rId36">
            <a:extLst>
              <a:ext uri="{96DAC541-7B7A-43D3-8B79-37D633B846F1}">
                <asvg:svgBlip xmlns:asvg="http://schemas.microsoft.com/office/drawing/2016/SVG/main" r:embed="rId37"/>
              </a:ext>
            </a:extLst>
          </a:blip>
          <a:stretch>
            <a:fillRect/>
          </a:stretch>
        </p:blipFill>
        <p:spPr>
          <a:xfrm>
            <a:off x="5765153" y="6083520"/>
            <a:ext cx="661687" cy="661687"/>
          </a:xfrm>
          <a:prstGeom prst="rect">
            <a:avLst/>
          </a:prstGeom>
        </p:spPr>
      </p:pic>
    </p:spTree>
    <p:extLst>
      <p:ext uri="{BB962C8B-B14F-4D97-AF65-F5344CB8AC3E}">
        <p14:creationId xmlns:p14="http://schemas.microsoft.com/office/powerpoint/2010/main" val="2252526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C1876-E301-97C1-BAF0-A15365A69607}"/>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4C59F9F6-796B-A914-08B2-A74E1D1A2E3D}"/>
              </a:ext>
            </a:extLst>
          </p:cNvPr>
          <p:cNvSpPr/>
          <p:nvPr/>
        </p:nvSpPr>
        <p:spPr>
          <a:xfrm>
            <a:off x="10989724" y="6153473"/>
            <a:ext cx="631236" cy="594124"/>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D76C285F-3DBE-BE83-8351-2812182BDF78}"/>
              </a:ext>
            </a:extLst>
          </p:cNvPr>
          <p:cNvSpPr txBox="1">
            <a:spLocks noGrp="1" noRot="1" noMove="1" noResize="1" noEditPoints="1" noAdjustHandles="1" noChangeArrowheads="1" noChangeShapeType="1"/>
          </p:cNvSpPr>
          <p:nvPr/>
        </p:nvSpPr>
        <p:spPr>
          <a:xfrm>
            <a:off x="1609163" y="2766796"/>
            <a:ext cx="1239442" cy="307777"/>
          </a:xfrm>
          <a:prstGeom prst="rect">
            <a:avLst/>
          </a:prstGeom>
          <a:noFill/>
        </p:spPr>
        <p:txBody>
          <a:bodyPr wrap="none" rtlCol="0">
            <a:spAutoFit/>
          </a:bodyPr>
          <a:lstStyle/>
          <a:p>
            <a:r>
              <a:rPr lang="en-US" sz="1400" dirty="0">
                <a:latin typeface="Candara" panose="020E0502030303020204" pitchFamily="34" charset="0"/>
              </a:rPr>
              <a:t>Easy to use UI</a:t>
            </a:r>
            <a:endParaRPr lang="en-IN" sz="1400" dirty="0">
              <a:latin typeface="Candara" panose="020E0502030303020204" pitchFamily="34" charset="0"/>
            </a:endParaRPr>
          </a:p>
        </p:txBody>
      </p:sp>
      <p:sp>
        <p:nvSpPr>
          <p:cNvPr id="64" name="TextBox 63">
            <a:extLst>
              <a:ext uri="{FF2B5EF4-FFF2-40B4-BE49-F238E27FC236}">
                <a16:creationId xmlns:a16="http://schemas.microsoft.com/office/drawing/2014/main" id="{280879CB-0455-013D-F88A-86D2F4B9239D}"/>
              </a:ext>
            </a:extLst>
          </p:cNvPr>
          <p:cNvSpPr txBox="1">
            <a:spLocks noGrp="1" noRot="1" noMove="1" noResize="1" noEditPoints="1" noAdjustHandles="1" noChangeArrowheads="1" noChangeShapeType="1"/>
          </p:cNvSpPr>
          <p:nvPr/>
        </p:nvSpPr>
        <p:spPr>
          <a:xfrm>
            <a:off x="1532675" y="4847463"/>
            <a:ext cx="1673458" cy="523220"/>
          </a:xfrm>
          <a:prstGeom prst="rect">
            <a:avLst/>
          </a:prstGeom>
          <a:noFill/>
        </p:spPr>
        <p:txBody>
          <a:bodyPr wrap="square" rtlCol="0">
            <a:spAutoFit/>
          </a:bodyPr>
          <a:lstStyle/>
          <a:p>
            <a:r>
              <a:rPr lang="en-US" sz="1400" dirty="0">
                <a:latin typeface="Candara" panose="020E0502030303020204" pitchFamily="34" charset="0"/>
              </a:rPr>
              <a:t>Sleep cycle analysis using screen time</a:t>
            </a:r>
            <a:endParaRPr lang="en-IN" sz="1400" dirty="0">
              <a:latin typeface="Candara" panose="020E0502030303020204" pitchFamily="34" charset="0"/>
            </a:endParaRPr>
          </a:p>
        </p:txBody>
      </p:sp>
      <p:sp>
        <p:nvSpPr>
          <p:cNvPr id="65" name="TextBox 64">
            <a:extLst>
              <a:ext uri="{FF2B5EF4-FFF2-40B4-BE49-F238E27FC236}">
                <a16:creationId xmlns:a16="http://schemas.microsoft.com/office/drawing/2014/main" id="{0C8D9359-A19F-8B3C-35A8-446EFD7D6952}"/>
              </a:ext>
            </a:extLst>
          </p:cNvPr>
          <p:cNvSpPr txBox="1">
            <a:spLocks noGrp="1" noRot="1" noMove="1" noResize="1" noEditPoints="1" noAdjustHandles="1" noChangeArrowheads="1" noChangeShapeType="1"/>
          </p:cNvSpPr>
          <p:nvPr/>
        </p:nvSpPr>
        <p:spPr>
          <a:xfrm>
            <a:off x="7028054" y="2780296"/>
            <a:ext cx="1289135" cy="307777"/>
          </a:xfrm>
          <a:prstGeom prst="rect">
            <a:avLst/>
          </a:prstGeom>
          <a:noFill/>
        </p:spPr>
        <p:txBody>
          <a:bodyPr wrap="none" rtlCol="0">
            <a:spAutoFit/>
          </a:bodyPr>
          <a:lstStyle/>
          <a:p>
            <a:r>
              <a:rPr lang="en-US" sz="1400" dirty="0">
                <a:latin typeface="Candara" panose="020E0502030303020204" pitchFamily="34" charset="0"/>
              </a:rPr>
              <a:t>Speech to text</a:t>
            </a:r>
            <a:endParaRPr lang="en-IN" sz="1400" dirty="0">
              <a:latin typeface="Candara" panose="020E0502030303020204" pitchFamily="34" charset="0"/>
            </a:endParaRPr>
          </a:p>
        </p:txBody>
      </p:sp>
      <p:sp>
        <p:nvSpPr>
          <p:cNvPr id="66" name="TextBox 65">
            <a:extLst>
              <a:ext uri="{FF2B5EF4-FFF2-40B4-BE49-F238E27FC236}">
                <a16:creationId xmlns:a16="http://schemas.microsoft.com/office/drawing/2014/main" id="{8F8A9BEF-393D-2CE3-AF10-6678CB9DC7FB}"/>
              </a:ext>
            </a:extLst>
          </p:cNvPr>
          <p:cNvSpPr txBox="1">
            <a:spLocks noGrp="1" noRot="1" noMove="1" noResize="1" noEditPoints="1" noAdjustHandles="1" noChangeArrowheads="1" noChangeShapeType="1"/>
          </p:cNvSpPr>
          <p:nvPr/>
        </p:nvSpPr>
        <p:spPr>
          <a:xfrm>
            <a:off x="9620781" y="2803447"/>
            <a:ext cx="1595309" cy="307777"/>
          </a:xfrm>
          <a:prstGeom prst="rect">
            <a:avLst/>
          </a:prstGeom>
          <a:noFill/>
        </p:spPr>
        <p:txBody>
          <a:bodyPr wrap="none" rtlCol="0">
            <a:spAutoFit/>
          </a:bodyPr>
          <a:lstStyle/>
          <a:p>
            <a:r>
              <a:rPr lang="en-US" sz="1400" dirty="0">
                <a:latin typeface="Candara" panose="020E0502030303020204" pitchFamily="34" charset="0"/>
              </a:rPr>
              <a:t>Sentiment analysis</a:t>
            </a:r>
            <a:endParaRPr lang="en-IN" sz="1400" dirty="0">
              <a:latin typeface="Candara" panose="020E0502030303020204" pitchFamily="34" charset="0"/>
            </a:endParaRPr>
          </a:p>
        </p:txBody>
      </p:sp>
      <p:sp>
        <p:nvSpPr>
          <p:cNvPr id="67" name="TextBox 66">
            <a:extLst>
              <a:ext uri="{FF2B5EF4-FFF2-40B4-BE49-F238E27FC236}">
                <a16:creationId xmlns:a16="http://schemas.microsoft.com/office/drawing/2014/main" id="{BA43C730-2576-1E34-9761-2B30B77F3AD8}"/>
              </a:ext>
            </a:extLst>
          </p:cNvPr>
          <p:cNvSpPr txBox="1">
            <a:spLocks noGrp="1" noRot="1" noMove="1" noResize="1" noEditPoints="1" noAdjustHandles="1" noChangeArrowheads="1" noChangeShapeType="1"/>
          </p:cNvSpPr>
          <p:nvPr/>
        </p:nvSpPr>
        <p:spPr>
          <a:xfrm>
            <a:off x="1495346" y="3602457"/>
            <a:ext cx="1786334" cy="523220"/>
          </a:xfrm>
          <a:prstGeom prst="rect">
            <a:avLst/>
          </a:prstGeom>
          <a:noFill/>
        </p:spPr>
        <p:txBody>
          <a:bodyPr wrap="square" rtlCol="0">
            <a:spAutoFit/>
          </a:bodyPr>
          <a:lstStyle/>
          <a:p>
            <a:r>
              <a:rPr lang="en-US" sz="1400" dirty="0">
                <a:latin typeface="Candara" panose="020E0502030303020204" pitchFamily="34" charset="0"/>
              </a:rPr>
              <a:t>Heartrate monitoring using camera</a:t>
            </a:r>
            <a:endParaRPr lang="en-IN" sz="1400" dirty="0">
              <a:latin typeface="Candara" panose="020E0502030303020204" pitchFamily="34" charset="0"/>
            </a:endParaRPr>
          </a:p>
        </p:txBody>
      </p:sp>
      <p:sp>
        <p:nvSpPr>
          <p:cNvPr id="68" name="TextBox 67">
            <a:extLst>
              <a:ext uri="{FF2B5EF4-FFF2-40B4-BE49-F238E27FC236}">
                <a16:creationId xmlns:a16="http://schemas.microsoft.com/office/drawing/2014/main" id="{A7A6D247-76DF-28E0-88BB-8969CAE434A7}"/>
              </a:ext>
            </a:extLst>
          </p:cNvPr>
          <p:cNvSpPr txBox="1">
            <a:spLocks noGrp="1" noRot="1" noMove="1" noResize="1" noEditPoints="1" noAdjustHandles="1" noChangeArrowheads="1" noChangeShapeType="1"/>
          </p:cNvSpPr>
          <p:nvPr/>
        </p:nvSpPr>
        <p:spPr>
          <a:xfrm>
            <a:off x="3975988" y="3556897"/>
            <a:ext cx="1758103" cy="738664"/>
          </a:xfrm>
          <a:prstGeom prst="rect">
            <a:avLst/>
          </a:prstGeom>
          <a:noFill/>
        </p:spPr>
        <p:txBody>
          <a:bodyPr wrap="square" rtlCol="0">
            <a:spAutoFit/>
          </a:bodyPr>
          <a:lstStyle/>
          <a:p>
            <a:r>
              <a:rPr lang="en-US" sz="1400" dirty="0">
                <a:latin typeface="Candara" panose="020E0502030303020204" pitchFamily="34" charset="0"/>
              </a:rPr>
              <a:t>Background noise analysis using microphone</a:t>
            </a:r>
            <a:endParaRPr lang="en-IN" sz="1400" dirty="0">
              <a:latin typeface="Candara" panose="020E0502030303020204" pitchFamily="34" charset="0"/>
            </a:endParaRPr>
          </a:p>
        </p:txBody>
      </p:sp>
      <p:sp>
        <p:nvSpPr>
          <p:cNvPr id="69" name="TextBox 68">
            <a:extLst>
              <a:ext uri="{FF2B5EF4-FFF2-40B4-BE49-F238E27FC236}">
                <a16:creationId xmlns:a16="http://schemas.microsoft.com/office/drawing/2014/main" id="{DFCBB0F6-6F4E-2E23-83F3-4CA81D8C7641}"/>
              </a:ext>
            </a:extLst>
          </p:cNvPr>
          <p:cNvSpPr txBox="1">
            <a:spLocks noGrp="1" noRot="1" noMove="1" noResize="1" noEditPoints="1" noAdjustHandles="1" noChangeArrowheads="1" noChangeShapeType="1"/>
          </p:cNvSpPr>
          <p:nvPr/>
        </p:nvSpPr>
        <p:spPr>
          <a:xfrm>
            <a:off x="6923878" y="3787294"/>
            <a:ext cx="1699261" cy="523220"/>
          </a:xfrm>
          <a:prstGeom prst="rect">
            <a:avLst/>
          </a:prstGeom>
          <a:noFill/>
        </p:spPr>
        <p:txBody>
          <a:bodyPr wrap="square" rtlCol="0">
            <a:spAutoFit/>
          </a:bodyPr>
          <a:lstStyle/>
          <a:p>
            <a:r>
              <a:rPr lang="en-US" sz="1400" dirty="0">
                <a:latin typeface="Candara" panose="020E0502030303020204" pitchFamily="34" charset="0"/>
              </a:rPr>
              <a:t>Symptoms detected using image analysis</a:t>
            </a:r>
            <a:endParaRPr lang="en-IN" sz="1400" dirty="0">
              <a:latin typeface="Candara" panose="020E0502030303020204" pitchFamily="34" charset="0"/>
            </a:endParaRPr>
          </a:p>
        </p:txBody>
      </p:sp>
      <p:sp>
        <p:nvSpPr>
          <p:cNvPr id="70" name="TextBox 69">
            <a:extLst>
              <a:ext uri="{FF2B5EF4-FFF2-40B4-BE49-F238E27FC236}">
                <a16:creationId xmlns:a16="http://schemas.microsoft.com/office/drawing/2014/main" id="{10EDED93-FD67-F7B8-984B-45182D5B12EF}"/>
              </a:ext>
            </a:extLst>
          </p:cNvPr>
          <p:cNvSpPr txBox="1">
            <a:spLocks noGrp="1" noRot="1" noMove="1" noResize="1" noEditPoints="1" noAdjustHandles="1" noChangeArrowheads="1" noChangeShapeType="1"/>
          </p:cNvSpPr>
          <p:nvPr/>
        </p:nvSpPr>
        <p:spPr>
          <a:xfrm>
            <a:off x="9597623" y="3845176"/>
            <a:ext cx="1742785" cy="307777"/>
          </a:xfrm>
          <a:prstGeom prst="rect">
            <a:avLst/>
          </a:prstGeom>
          <a:noFill/>
        </p:spPr>
        <p:txBody>
          <a:bodyPr wrap="none" rtlCol="0">
            <a:spAutoFit/>
          </a:bodyPr>
          <a:lstStyle/>
          <a:p>
            <a:r>
              <a:rPr lang="en-US" sz="1400" dirty="0">
                <a:latin typeface="Candara" panose="020E0502030303020204" pitchFamily="34" charset="0"/>
              </a:rPr>
              <a:t>Games to kill anxiety</a:t>
            </a:r>
            <a:endParaRPr lang="en-IN" sz="1400" dirty="0">
              <a:latin typeface="Candara" panose="020E0502030303020204" pitchFamily="34" charset="0"/>
            </a:endParaRPr>
          </a:p>
        </p:txBody>
      </p:sp>
      <p:sp>
        <p:nvSpPr>
          <p:cNvPr id="71" name="TextBox 70">
            <a:extLst>
              <a:ext uri="{FF2B5EF4-FFF2-40B4-BE49-F238E27FC236}">
                <a16:creationId xmlns:a16="http://schemas.microsoft.com/office/drawing/2014/main" id="{82CFD149-B0D8-A239-994B-7FA31E2629E3}"/>
              </a:ext>
            </a:extLst>
          </p:cNvPr>
          <p:cNvSpPr txBox="1">
            <a:spLocks noGrp="1" noRot="1" noMove="1" noResize="1" noEditPoints="1" noAdjustHandles="1" noChangeArrowheads="1" noChangeShapeType="1"/>
          </p:cNvSpPr>
          <p:nvPr/>
        </p:nvSpPr>
        <p:spPr>
          <a:xfrm>
            <a:off x="4122706" y="2742924"/>
            <a:ext cx="1729426" cy="523220"/>
          </a:xfrm>
          <a:prstGeom prst="rect">
            <a:avLst/>
          </a:prstGeom>
          <a:noFill/>
        </p:spPr>
        <p:txBody>
          <a:bodyPr wrap="square" rtlCol="0">
            <a:spAutoFit/>
          </a:bodyPr>
          <a:lstStyle/>
          <a:p>
            <a:r>
              <a:rPr lang="en-US" sz="1400" dirty="0">
                <a:latin typeface="Candara" panose="020E0502030303020204" pitchFamily="34" charset="0"/>
              </a:rPr>
              <a:t>Meditation and breathing exercises</a:t>
            </a:r>
            <a:endParaRPr lang="en-IN" sz="1400" dirty="0">
              <a:latin typeface="Candara" panose="020E0502030303020204" pitchFamily="34" charset="0"/>
            </a:endParaRPr>
          </a:p>
        </p:txBody>
      </p:sp>
      <p:sp>
        <p:nvSpPr>
          <p:cNvPr id="72" name="TextBox 71">
            <a:extLst>
              <a:ext uri="{FF2B5EF4-FFF2-40B4-BE49-F238E27FC236}">
                <a16:creationId xmlns:a16="http://schemas.microsoft.com/office/drawing/2014/main" id="{78A31825-AEC8-2B60-FE79-A513CB5EE33F}"/>
              </a:ext>
            </a:extLst>
          </p:cNvPr>
          <p:cNvSpPr txBox="1">
            <a:spLocks noGrp="1" noRot="1" noMove="1" noResize="1" noEditPoints="1" noAdjustHandles="1" noChangeArrowheads="1" noChangeShapeType="1"/>
          </p:cNvSpPr>
          <p:nvPr/>
        </p:nvSpPr>
        <p:spPr>
          <a:xfrm>
            <a:off x="3975988" y="4805932"/>
            <a:ext cx="2100526" cy="523220"/>
          </a:xfrm>
          <a:prstGeom prst="rect">
            <a:avLst/>
          </a:prstGeom>
          <a:noFill/>
        </p:spPr>
        <p:txBody>
          <a:bodyPr wrap="square" rtlCol="0">
            <a:spAutoFit/>
          </a:bodyPr>
          <a:lstStyle/>
          <a:p>
            <a:r>
              <a:rPr lang="en-US" sz="1400" dirty="0">
                <a:latin typeface="Candara" panose="020E0502030303020204" pitchFamily="34" charset="0"/>
              </a:rPr>
              <a:t>Data is also collected from smart watches</a:t>
            </a:r>
            <a:endParaRPr lang="en-IN" sz="1400" dirty="0">
              <a:latin typeface="Candara" panose="020E0502030303020204" pitchFamily="34" charset="0"/>
            </a:endParaRPr>
          </a:p>
        </p:txBody>
      </p:sp>
      <p:sp>
        <p:nvSpPr>
          <p:cNvPr id="73" name="TextBox 72">
            <a:extLst>
              <a:ext uri="{FF2B5EF4-FFF2-40B4-BE49-F238E27FC236}">
                <a16:creationId xmlns:a16="http://schemas.microsoft.com/office/drawing/2014/main" id="{BB0002B6-134C-5FEB-DD10-A65FED801227}"/>
              </a:ext>
            </a:extLst>
          </p:cNvPr>
          <p:cNvSpPr txBox="1">
            <a:spLocks noGrp="1" noRot="1" noMove="1" noResize="1" noEditPoints="1" noAdjustHandles="1" noChangeArrowheads="1" noChangeShapeType="1"/>
          </p:cNvSpPr>
          <p:nvPr/>
        </p:nvSpPr>
        <p:spPr>
          <a:xfrm>
            <a:off x="7119931" y="5046740"/>
            <a:ext cx="1218219" cy="307777"/>
          </a:xfrm>
          <a:prstGeom prst="rect">
            <a:avLst/>
          </a:prstGeom>
          <a:noFill/>
        </p:spPr>
        <p:txBody>
          <a:bodyPr wrap="none" rtlCol="0">
            <a:spAutoFit/>
          </a:bodyPr>
          <a:lstStyle/>
          <a:p>
            <a:r>
              <a:rPr lang="en-US" sz="1400" dirty="0">
                <a:latin typeface="Candara" panose="020E0502030303020204" pitchFamily="34" charset="0"/>
              </a:rPr>
              <a:t>Voice analysis</a:t>
            </a:r>
            <a:endParaRPr lang="en-IN" sz="1400" dirty="0">
              <a:latin typeface="Candara" panose="020E0502030303020204" pitchFamily="34" charset="0"/>
            </a:endParaRPr>
          </a:p>
        </p:txBody>
      </p:sp>
      <p:sp>
        <p:nvSpPr>
          <p:cNvPr id="74" name="TextBox 73">
            <a:extLst>
              <a:ext uri="{FF2B5EF4-FFF2-40B4-BE49-F238E27FC236}">
                <a16:creationId xmlns:a16="http://schemas.microsoft.com/office/drawing/2014/main" id="{B0AE6CF3-F4A0-2520-8A75-3373566143B5}"/>
              </a:ext>
            </a:extLst>
          </p:cNvPr>
          <p:cNvSpPr txBox="1">
            <a:spLocks noGrp="1" noRot="1" noMove="1" noResize="1" noEditPoints="1" noAdjustHandles="1" noChangeArrowheads="1" noChangeShapeType="1"/>
          </p:cNvSpPr>
          <p:nvPr/>
        </p:nvSpPr>
        <p:spPr>
          <a:xfrm>
            <a:off x="9620779" y="5210982"/>
            <a:ext cx="1487908" cy="307777"/>
          </a:xfrm>
          <a:prstGeom prst="rect">
            <a:avLst/>
          </a:prstGeom>
          <a:noFill/>
        </p:spPr>
        <p:txBody>
          <a:bodyPr wrap="none" rtlCol="0">
            <a:spAutoFit/>
          </a:bodyPr>
          <a:lstStyle/>
          <a:p>
            <a:r>
              <a:rPr lang="en-US" sz="1400" dirty="0">
                <a:latin typeface="Candara" panose="020E0502030303020204" pitchFamily="34" charset="0"/>
              </a:rPr>
              <a:t>Professional help</a:t>
            </a:r>
            <a:endParaRPr lang="en-IN" sz="1400" dirty="0">
              <a:latin typeface="Candara" panose="020E0502030303020204" pitchFamily="34" charset="0"/>
            </a:endParaRPr>
          </a:p>
        </p:txBody>
      </p:sp>
      <p:pic>
        <p:nvPicPr>
          <p:cNvPr id="31" name="Graphic 30" descr="Voice with solid fill">
            <a:extLst>
              <a:ext uri="{FF2B5EF4-FFF2-40B4-BE49-F238E27FC236}">
                <a16:creationId xmlns:a16="http://schemas.microsoft.com/office/drawing/2014/main" id="{87DAE0DC-8DFD-2658-54E5-1B3C0652A53E}"/>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6339869" y="4847463"/>
            <a:ext cx="750644" cy="750644"/>
          </a:xfrm>
          <a:prstGeom prst="rect">
            <a:avLst/>
          </a:prstGeom>
        </p:spPr>
      </p:pic>
      <p:pic>
        <p:nvPicPr>
          <p:cNvPr id="36" name="Graphic 35" descr="Doctor male with solid fill">
            <a:extLst>
              <a:ext uri="{FF2B5EF4-FFF2-40B4-BE49-F238E27FC236}">
                <a16:creationId xmlns:a16="http://schemas.microsoft.com/office/drawing/2014/main" id="{5DD400DD-8CEB-E14F-CDA2-96ECF04CA149}"/>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8971640" y="4826915"/>
            <a:ext cx="833351" cy="833351"/>
          </a:xfrm>
          <a:prstGeom prst="rect">
            <a:avLst/>
          </a:prstGeom>
        </p:spPr>
      </p:pic>
      <p:pic>
        <p:nvPicPr>
          <p:cNvPr id="40" name="Graphic 39" descr="Meditation with solid fill">
            <a:extLst>
              <a:ext uri="{FF2B5EF4-FFF2-40B4-BE49-F238E27FC236}">
                <a16:creationId xmlns:a16="http://schemas.microsoft.com/office/drawing/2014/main" id="{6792D277-C676-5049-763E-220B63804385}"/>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rcRect/>
          <a:stretch/>
        </p:blipFill>
        <p:spPr>
          <a:xfrm>
            <a:off x="3489531" y="2376869"/>
            <a:ext cx="750643" cy="750643"/>
          </a:xfrm>
          <a:prstGeom prst="rect">
            <a:avLst/>
          </a:prstGeom>
        </p:spPr>
      </p:pic>
      <p:pic>
        <p:nvPicPr>
          <p:cNvPr id="49" name="Graphic 48" descr="Watch with solid fill">
            <a:extLst>
              <a:ext uri="{FF2B5EF4-FFF2-40B4-BE49-F238E27FC236}">
                <a16:creationId xmlns:a16="http://schemas.microsoft.com/office/drawing/2014/main" id="{7A5D5AAE-5341-AD6A-8CBA-410AA1FE30FA}"/>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3475748" y="4747398"/>
            <a:ext cx="651432" cy="651432"/>
          </a:xfrm>
          <a:prstGeom prst="rect">
            <a:avLst/>
          </a:prstGeom>
        </p:spPr>
      </p:pic>
      <p:sp>
        <p:nvSpPr>
          <p:cNvPr id="2" name="TextBox 1">
            <a:extLst>
              <a:ext uri="{FF2B5EF4-FFF2-40B4-BE49-F238E27FC236}">
                <a16:creationId xmlns:a16="http://schemas.microsoft.com/office/drawing/2014/main" id="{8C7C9F31-75F0-A3F6-64D1-99553EB00FCF}"/>
              </a:ext>
            </a:extLst>
          </p:cNvPr>
          <p:cNvSpPr txBox="1">
            <a:spLocks noGrp="1" noRot="1" noMove="1" noResize="1" noEditPoints="1" noAdjustHandles="1" noChangeArrowheads="1" noChangeShapeType="1"/>
          </p:cNvSpPr>
          <p:nvPr/>
        </p:nvSpPr>
        <p:spPr>
          <a:xfrm>
            <a:off x="699539" y="1713990"/>
            <a:ext cx="1973323" cy="461665"/>
          </a:xfrm>
          <a:prstGeom prst="rect">
            <a:avLst/>
          </a:prstGeom>
          <a:noFill/>
        </p:spPr>
        <p:txBody>
          <a:bodyPr wrap="square" rtlCol="0">
            <a:spAutoFit/>
          </a:bodyPr>
          <a:lstStyle/>
          <a:p>
            <a:pPr algn="ctr"/>
            <a:r>
              <a:rPr lang="en-US" sz="2400" dirty="0"/>
              <a:t>Key Features</a:t>
            </a:r>
            <a:endParaRPr lang="en-IN" sz="2400" dirty="0"/>
          </a:p>
        </p:txBody>
      </p:sp>
      <p:pic>
        <p:nvPicPr>
          <p:cNvPr id="5" name="Graphic 4" descr="Heart with pulse with solid fill">
            <a:extLst>
              <a:ext uri="{FF2B5EF4-FFF2-40B4-BE49-F238E27FC236}">
                <a16:creationId xmlns:a16="http://schemas.microsoft.com/office/drawing/2014/main" id="{07427495-E7CF-AC7D-3C30-76547D9B605B}"/>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947790" y="3514924"/>
            <a:ext cx="674402" cy="674402"/>
          </a:xfrm>
          <a:prstGeom prst="rect">
            <a:avLst/>
          </a:prstGeom>
        </p:spPr>
      </p:pic>
      <p:pic>
        <p:nvPicPr>
          <p:cNvPr id="20" name="Graphic 19" descr="Heart lock with solid fill">
            <a:extLst>
              <a:ext uri="{FF2B5EF4-FFF2-40B4-BE49-F238E27FC236}">
                <a16:creationId xmlns:a16="http://schemas.microsoft.com/office/drawing/2014/main" id="{AEC971C3-9B53-4E62-10B4-6EF85802F96B}"/>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8952360" y="2437853"/>
            <a:ext cx="782363" cy="782363"/>
          </a:xfrm>
          <a:prstGeom prst="rect">
            <a:avLst/>
          </a:prstGeom>
        </p:spPr>
      </p:pic>
      <p:pic>
        <p:nvPicPr>
          <p:cNvPr id="62" name="Graphic 61" descr="Speech with solid fill">
            <a:extLst>
              <a:ext uri="{FF2B5EF4-FFF2-40B4-BE49-F238E27FC236}">
                <a16:creationId xmlns:a16="http://schemas.microsoft.com/office/drawing/2014/main" id="{0B5C2E34-EF9F-B610-EF67-209F966FAE6D}"/>
              </a:ext>
            </a:extLst>
          </p:cNvPr>
          <p:cNvPicPr>
            <a:picLocks noGrp="1" noRot="1" noChangeAspec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rcRect/>
          <a:stretch>
            <a:fillRect/>
          </a:stretch>
        </p:blipFill>
        <p:spPr>
          <a:xfrm>
            <a:off x="6339869" y="2528742"/>
            <a:ext cx="718670" cy="718670"/>
          </a:xfrm>
          <a:custGeom>
            <a:avLst/>
            <a:gdLst>
              <a:gd name="connsiteX0" fmla="*/ 1043340 w 1374624"/>
              <a:gd name="connsiteY0" fmla="*/ 554553 h 1374624"/>
              <a:gd name="connsiteX1" fmla="*/ 1043340 w 1374624"/>
              <a:gd name="connsiteY1" fmla="*/ 643135 h 1374624"/>
              <a:gd name="connsiteX2" fmla="*/ 1100490 w 1374624"/>
              <a:gd name="connsiteY2" fmla="*/ 643135 h 1374624"/>
              <a:gd name="connsiteX3" fmla="*/ 1100490 w 1374624"/>
              <a:gd name="connsiteY3" fmla="*/ 554553 h 1374624"/>
              <a:gd name="connsiteX4" fmla="*/ 852840 w 1374624"/>
              <a:gd name="connsiteY4" fmla="*/ 554553 h 1374624"/>
              <a:gd name="connsiteX5" fmla="*/ 852840 w 1374624"/>
              <a:gd name="connsiteY5" fmla="*/ 643135 h 1374624"/>
              <a:gd name="connsiteX6" fmla="*/ 909990 w 1374624"/>
              <a:gd name="connsiteY6" fmla="*/ 643135 h 1374624"/>
              <a:gd name="connsiteX7" fmla="*/ 909990 w 1374624"/>
              <a:gd name="connsiteY7" fmla="*/ 554553 h 1374624"/>
              <a:gd name="connsiteX8" fmla="*/ 281340 w 1374624"/>
              <a:gd name="connsiteY8" fmla="*/ 554553 h 1374624"/>
              <a:gd name="connsiteX9" fmla="*/ 281340 w 1374624"/>
              <a:gd name="connsiteY9" fmla="*/ 643135 h 1374624"/>
              <a:gd name="connsiteX10" fmla="*/ 338490 w 1374624"/>
              <a:gd name="connsiteY10" fmla="*/ 643135 h 1374624"/>
              <a:gd name="connsiteX11" fmla="*/ 338490 w 1374624"/>
              <a:gd name="connsiteY11" fmla="*/ 554553 h 1374624"/>
              <a:gd name="connsiteX12" fmla="*/ 948090 w 1374624"/>
              <a:gd name="connsiteY12" fmla="*/ 510738 h 1374624"/>
              <a:gd name="connsiteX13" fmla="*/ 948090 w 1374624"/>
              <a:gd name="connsiteY13" fmla="*/ 688856 h 1374624"/>
              <a:gd name="connsiteX14" fmla="*/ 1005240 w 1374624"/>
              <a:gd name="connsiteY14" fmla="*/ 688856 h 1374624"/>
              <a:gd name="connsiteX15" fmla="*/ 1005240 w 1374624"/>
              <a:gd name="connsiteY15" fmla="*/ 510738 h 1374624"/>
              <a:gd name="connsiteX16" fmla="*/ 757590 w 1374624"/>
              <a:gd name="connsiteY16" fmla="*/ 510738 h 1374624"/>
              <a:gd name="connsiteX17" fmla="*/ 757590 w 1374624"/>
              <a:gd name="connsiteY17" fmla="*/ 688856 h 1374624"/>
              <a:gd name="connsiteX18" fmla="*/ 814740 w 1374624"/>
              <a:gd name="connsiteY18" fmla="*/ 688856 h 1374624"/>
              <a:gd name="connsiteX19" fmla="*/ 814740 w 1374624"/>
              <a:gd name="connsiteY19" fmla="*/ 510738 h 1374624"/>
              <a:gd name="connsiteX20" fmla="*/ 376590 w 1374624"/>
              <a:gd name="connsiteY20" fmla="*/ 510738 h 1374624"/>
              <a:gd name="connsiteX21" fmla="*/ 376590 w 1374624"/>
              <a:gd name="connsiteY21" fmla="*/ 688856 h 1374624"/>
              <a:gd name="connsiteX22" fmla="*/ 433740 w 1374624"/>
              <a:gd name="connsiteY22" fmla="*/ 688856 h 1374624"/>
              <a:gd name="connsiteX23" fmla="*/ 433740 w 1374624"/>
              <a:gd name="connsiteY23" fmla="*/ 510738 h 1374624"/>
              <a:gd name="connsiteX24" fmla="*/ 662340 w 1374624"/>
              <a:gd name="connsiteY24" fmla="*/ 465971 h 1374624"/>
              <a:gd name="connsiteX25" fmla="*/ 662340 w 1374624"/>
              <a:gd name="connsiteY25" fmla="*/ 732671 h 1374624"/>
              <a:gd name="connsiteX26" fmla="*/ 719490 w 1374624"/>
              <a:gd name="connsiteY26" fmla="*/ 732671 h 1374624"/>
              <a:gd name="connsiteX27" fmla="*/ 719490 w 1374624"/>
              <a:gd name="connsiteY27" fmla="*/ 465971 h 1374624"/>
              <a:gd name="connsiteX28" fmla="*/ 471840 w 1374624"/>
              <a:gd name="connsiteY28" fmla="*/ 421203 h 1374624"/>
              <a:gd name="connsiteX29" fmla="*/ 471840 w 1374624"/>
              <a:gd name="connsiteY29" fmla="*/ 776486 h 1374624"/>
              <a:gd name="connsiteX30" fmla="*/ 528990 w 1374624"/>
              <a:gd name="connsiteY30" fmla="*/ 776486 h 1374624"/>
              <a:gd name="connsiteX31" fmla="*/ 528990 w 1374624"/>
              <a:gd name="connsiteY31" fmla="*/ 421203 h 1374624"/>
              <a:gd name="connsiteX32" fmla="*/ 567090 w 1374624"/>
              <a:gd name="connsiteY32" fmla="*/ 332621 h 1374624"/>
              <a:gd name="connsiteX33" fmla="*/ 567090 w 1374624"/>
              <a:gd name="connsiteY33" fmla="*/ 866021 h 1374624"/>
              <a:gd name="connsiteX34" fmla="*/ 624240 w 1374624"/>
              <a:gd name="connsiteY34" fmla="*/ 866021 h 1374624"/>
              <a:gd name="connsiteX35" fmla="*/ 624240 w 1374624"/>
              <a:gd name="connsiteY35" fmla="*/ 332621 h 1374624"/>
              <a:gd name="connsiteX36" fmla="*/ 0 w 1374624"/>
              <a:gd name="connsiteY36" fmla="*/ 0 h 1374624"/>
              <a:gd name="connsiteX37" fmla="*/ 1374624 w 1374624"/>
              <a:gd name="connsiteY37" fmla="*/ 0 h 1374624"/>
              <a:gd name="connsiteX38" fmla="*/ 1374624 w 1374624"/>
              <a:gd name="connsiteY38" fmla="*/ 1374624 h 1374624"/>
              <a:gd name="connsiteX39" fmla="*/ 0 w 1374624"/>
              <a:gd name="connsiteY39" fmla="*/ 1374624 h 137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74624" h="1374624">
                <a:moveTo>
                  <a:pt x="1043340" y="554553"/>
                </a:moveTo>
                <a:lnTo>
                  <a:pt x="1043340" y="643135"/>
                </a:lnTo>
                <a:lnTo>
                  <a:pt x="1100490" y="643135"/>
                </a:lnTo>
                <a:lnTo>
                  <a:pt x="1100490" y="554553"/>
                </a:lnTo>
                <a:close/>
                <a:moveTo>
                  <a:pt x="852840" y="554553"/>
                </a:moveTo>
                <a:lnTo>
                  <a:pt x="852840" y="643135"/>
                </a:lnTo>
                <a:lnTo>
                  <a:pt x="909990" y="643135"/>
                </a:lnTo>
                <a:lnTo>
                  <a:pt x="909990" y="554553"/>
                </a:lnTo>
                <a:close/>
                <a:moveTo>
                  <a:pt x="281340" y="554553"/>
                </a:moveTo>
                <a:lnTo>
                  <a:pt x="281340" y="643135"/>
                </a:lnTo>
                <a:lnTo>
                  <a:pt x="338490" y="643135"/>
                </a:lnTo>
                <a:lnTo>
                  <a:pt x="338490" y="554553"/>
                </a:lnTo>
                <a:close/>
                <a:moveTo>
                  <a:pt x="948090" y="510738"/>
                </a:moveTo>
                <a:lnTo>
                  <a:pt x="948090" y="688856"/>
                </a:lnTo>
                <a:lnTo>
                  <a:pt x="1005240" y="688856"/>
                </a:lnTo>
                <a:lnTo>
                  <a:pt x="1005240" y="510738"/>
                </a:lnTo>
                <a:close/>
                <a:moveTo>
                  <a:pt x="757590" y="510738"/>
                </a:moveTo>
                <a:lnTo>
                  <a:pt x="757590" y="688856"/>
                </a:lnTo>
                <a:lnTo>
                  <a:pt x="814740" y="688856"/>
                </a:lnTo>
                <a:lnTo>
                  <a:pt x="814740" y="510738"/>
                </a:lnTo>
                <a:close/>
                <a:moveTo>
                  <a:pt x="376590" y="510738"/>
                </a:moveTo>
                <a:lnTo>
                  <a:pt x="376590" y="688856"/>
                </a:lnTo>
                <a:lnTo>
                  <a:pt x="433740" y="688856"/>
                </a:lnTo>
                <a:lnTo>
                  <a:pt x="433740" y="510738"/>
                </a:lnTo>
                <a:close/>
                <a:moveTo>
                  <a:pt x="662340" y="465971"/>
                </a:moveTo>
                <a:lnTo>
                  <a:pt x="662340" y="732671"/>
                </a:lnTo>
                <a:lnTo>
                  <a:pt x="719490" y="732671"/>
                </a:lnTo>
                <a:lnTo>
                  <a:pt x="719490" y="465971"/>
                </a:lnTo>
                <a:close/>
                <a:moveTo>
                  <a:pt x="471840" y="421203"/>
                </a:moveTo>
                <a:lnTo>
                  <a:pt x="471840" y="776486"/>
                </a:lnTo>
                <a:lnTo>
                  <a:pt x="528990" y="776486"/>
                </a:lnTo>
                <a:lnTo>
                  <a:pt x="528990" y="421203"/>
                </a:lnTo>
                <a:close/>
                <a:moveTo>
                  <a:pt x="567090" y="332621"/>
                </a:moveTo>
                <a:lnTo>
                  <a:pt x="567090" y="866021"/>
                </a:lnTo>
                <a:lnTo>
                  <a:pt x="624240" y="866021"/>
                </a:lnTo>
                <a:lnTo>
                  <a:pt x="624240" y="332621"/>
                </a:lnTo>
                <a:close/>
                <a:moveTo>
                  <a:pt x="0" y="0"/>
                </a:moveTo>
                <a:lnTo>
                  <a:pt x="1374624" y="0"/>
                </a:lnTo>
                <a:lnTo>
                  <a:pt x="1374624" y="1374624"/>
                </a:lnTo>
                <a:lnTo>
                  <a:pt x="0" y="1374624"/>
                </a:lnTo>
                <a:close/>
              </a:path>
            </a:pathLst>
          </a:custGeom>
        </p:spPr>
      </p:pic>
      <p:pic>
        <p:nvPicPr>
          <p:cNvPr id="28" name="Graphic 27" descr="Radio microphone with solid fill">
            <a:extLst>
              <a:ext uri="{FF2B5EF4-FFF2-40B4-BE49-F238E27FC236}">
                <a16:creationId xmlns:a16="http://schemas.microsoft.com/office/drawing/2014/main" id="{3693F344-F72C-4320-56EE-9566E16A953D}"/>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3475748" y="3562977"/>
            <a:ext cx="652023" cy="652023"/>
          </a:xfrm>
          <a:prstGeom prst="rect">
            <a:avLst/>
          </a:prstGeom>
        </p:spPr>
      </p:pic>
      <p:pic>
        <p:nvPicPr>
          <p:cNvPr id="38" name="Graphic 37" descr="Web design with solid fill">
            <a:extLst>
              <a:ext uri="{FF2B5EF4-FFF2-40B4-BE49-F238E27FC236}">
                <a16:creationId xmlns:a16="http://schemas.microsoft.com/office/drawing/2014/main" id="{3F2CDF5F-38F1-0175-9A29-6568E7D6C575}"/>
              </a:ext>
            </a:extLst>
          </p:cNvPr>
          <p:cNvPicPr>
            <a:picLocks noGrp="1" noRot="1" noChangeAspec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947790" y="2512132"/>
            <a:ext cx="661373" cy="661373"/>
          </a:xfrm>
          <a:prstGeom prst="rect">
            <a:avLst/>
          </a:prstGeom>
        </p:spPr>
      </p:pic>
      <p:pic>
        <p:nvPicPr>
          <p:cNvPr id="42" name="Graphic 41" descr="Selfie with solid fill">
            <a:extLst>
              <a:ext uri="{FF2B5EF4-FFF2-40B4-BE49-F238E27FC236}">
                <a16:creationId xmlns:a16="http://schemas.microsoft.com/office/drawing/2014/main" id="{FBE7E07E-1DB7-EE53-EFCA-96DB6D53C18D}"/>
              </a:ext>
            </a:extLst>
          </p:cNvPr>
          <p:cNvPicPr>
            <a:picLocks noGrp="1" noRot="1" noChangeAspect="1" noMove="1" noResize="1" noEditPoints="1" noAdjustHandles="1" noChangeArrowheads="1" noChangeShapeType="1" noCrop="1"/>
          </p:cNvPicPr>
          <p:nvPr/>
        </p:nvPicPr>
        <p:blipFill>
          <a:blip r:embed="rId20">
            <a:extLst>
              <a:ext uri="{96DAC541-7B7A-43D3-8B79-37D633B846F1}">
                <asvg:svgBlip xmlns:asvg="http://schemas.microsoft.com/office/drawing/2016/SVG/main" r:embed="rId21"/>
              </a:ext>
            </a:extLst>
          </a:blip>
          <a:stretch>
            <a:fillRect/>
          </a:stretch>
        </p:blipFill>
        <p:spPr>
          <a:xfrm>
            <a:off x="6344591" y="3651856"/>
            <a:ext cx="750644" cy="750644"/>
          </a:xfrm>
          <a:prstGeom prst="rect">
            <a:avLst/>
          </a:prstGeom>
        </p:spPr>
      </p:pic>
      <p:pic>
        <p:nvPicPr>
          <p:cNvPr id="47" name="Graphic 46" descr="Snooze with solid fill">
            <a:extLst>
              <a:ext uri="{FF2B5EF4-FFF2-40B4-BE49-F238E27FC236}">
                <a16:creationId xmlns:a16="http://schemas.microsoft.com/office/drawing/2014/main" id="{EA2709C2-A6FC-2CC9-D0B1-09CC6278AB62}"/>
              </a:ext>
            </a:extLst>
          </p:cNvPr>
          <p:cNvPicPr>
            <a:picLocks noGrp="1" noRot="1" noChangeAspect="1" noMove="1" noResize="1" noEditPoints="1" noAdjustHandles="1" noChangeArrowheads="1" noChangeShapeType="1" noCrop="1"/>
          </p:cNvPicPr>
          <p:nvPr/>
        </p:nvPicPr>
        <p:blipFill>
          <a:blip r:embed="rId22">
            <a:extLst>
              <a:ext uri="{96DAC541-7B7A-43D3-8B79-37D633B846F1}">
                <asvg:svgBlip xmlns:asvg="http://schemas.microsoft.com/office/drawing/2016/SVG/main" r:embed="rId23"/>
              </a:ext>
            </a:extLst>
          </a:blip>
          <a:stretch>
            <a:fillRect/>
          </a:stretch>
        </p:blipFill>
        <p:spPr>
          <a:xfrm>
            <a:off x="940597" y="4585247"/>
            <a:ext cx="782363" cy="782363"/>
          </a:xfrm>
          <a:prstGeom prst="rect">
            <a:avLst/>
          </a:prstGeom>
        </p:spPr>
      </p:pic>
      <p:pic>
        <p:nvPicPr>
          <p:cNvPr id="51" name="Graphic 50" descr="Puzzle pieces with solid fill">
            <a:extLst>
              <a:ext uri="{FF2B5EF4-FFF2-40B4-BE49-F238E27FC236}">
                <a16:creationId xmlns:a16="http://schemas.microsoft.com/office/drawing/2014/main" id="{01C83896-E22D-B4BB-E28B-163AAEE91FCD}"/>
              </a:ext>
            </a:extLst>
          </p:cNvPr>
          <p:cNvPicPr>
            <a:picLocks noGrp="1" noRot="1" noChangeAspect="1" noMove="1" noResize="1" noEditPoints="1" noAdjustHandles="1" noChangeArrowheads="1" noChangeShapeType="1" noCrop="1"/>
          </p:cNvPicPr>
          <p:nvPr/>
        </p:nvPicPr>
        <p:blipFill>
          <a:blip r:embed="rId24">
            <a:extLst>
              <a:ext uri="{96DAC541-7B7A-43D3-8B79-37D633B846F1}">
                <asvg:svgBlip xmlns:asvg="http://schemas.microsoft.com/office/drawing/2016/SVG/main" r:embed="rId25"/>
              </a:ext>
            </a:extLst>
          </a:blip>
          <a:stretch>
            <a:fillRect/>
          </a:stretch>
        </p:blipFill>
        <p:spPr>
          <a:xfrm>
            <a:off x="8991600" y="3600795"/>
            <a:ext cx="771206" cy="771206"/>
          </a:xfrm>
          <a:prstGeom prst="rect">
            <a:avLst/>
          </a:prstGeom>
        </p:spPr>
      </p:pic>
      <p:sp>
        <p:nvSpPr>
          <p:cNvPr id="32" name="Rectangle: Rounded Corners 31">
            <a:extLst>
              <a:ext uri="{FF2B5EF4-FFF2-40B4-BE49-F238E27FC236}">
                <a16:creationId xmlns:a16="http://schemas.microsoft.com/office/drawing/2014/main" id="{285D7FCD-3999-6BC0-6C9B-DBD32944F1F6}"/>
              </a:ext>
            </a:extLst>
          </p:cNvPr>
          <p:cNvSpPr>
            <a:spLocks noGrp="1" noRot="1" noMove="1" noResize="1" noEditPoints="1" noAdjustHandles="1" noChangeArrowheads="1" noChangeShapeType="1"/>
          </p:cNvSpPr>
          <p:nvPr/>
        </p:nvSpPr>
        <p:spPr>
          <a:xfrm>
            <a:off x="-10358120" y="-2435263"/>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A User-Friendly android application</a:t>
            </a:r>
          </a:p>
        </p:txBody>
      </p:sp>
      <p:sp>
        <p:nvSpPr>
          <p:cNvPr id="33" name="Rectangle: Rounded Corners 32">
            <a:extLst>
              <a:ext uri="{FF2B5EF4-FFF2-40B4-BE49-F238E27FC236}">
                <a16:creationId xmlns:a16="http://schemas.microsoft.com/office/drawing/2014/main" id="{CDD23AC6-2987-15AB-178D-33AE5F8AD91A}"/>
              </a:ext>
            </a:extLst>
          </p:cNvPr>
          <p:cNvSpPr>
            <a:spLocks noGrp="1" noRot="1" noMove="1" noResize="1" noEditPoints="1" noAdjustHandles="1" noChangeArrowheads="1" noChangeShapeType="1"/>
          </p:cNvSpPr>
          <p:nvPr/>
        </p:nvSpPr>
        <p:spPr>
          <a:xfrm>
            <a:off x="-6661936" y="-2435263"/>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3">
                    <a:lumMod val="50000"/>
                  </a:schemeClr>
                </a:solidFill>
                <a:latin typeface="Agency FB" panose="020B0503020202020204" pitchFamily="34" charset="0"/>
              </a:rPr>
              <a:t>With an integrated chatbot</a:t>
            </a:r>
          </a:p>
        </p:txBody>
      </p:sp>
      <p:sp>
        <p:nvSpPr>
          <p:cNvPr id="34" name="Rectangle: Rounded Corners 33">
            <a:extLst>
              <a:ext uri="{FF2B5EF4-FFF2-40B4-BE49-F238E27FC236}">
                <a16:creationId xmlns:a16="http://schemas.microsoft.com/office/drawing/2014/main" id="{0DE2330C-3E43-2B04-961C-7256AE7B7396}"/>
              </a:ext>
            </a:extLst>
          </p:cNvPr>
          <p:cNvSpPr>
            <a:spLocks noGrp="1" noRot="1" noMove="1" noResize="1" noEditPoints="1" noAdjustHandles="1" noChangeArrowheads="1" noChangeShapeType="1"/>
          </p:cNvSpPr>
          <p:nvPr/>
        </p:nvSpPr>
        <p:spPr>
          <a:xfrm>
            <a:off x="-2965752" y="-2427733"/>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It will analyse user’s health using various sensors in a mobile phone</a:t>
            </a:r>
          </a:p>
        </p:txBody>
      </p:sp>
      <p:sp>
        <p:nvSpPr>
          <p:cNvPr id="43" name="Rectangle: Rounded Corners 42">
            <a:extLst>
              <a:ext uri="{FF2B5EF4-FFF2-40B4-BE49-F238E27FC236}">
                <a16:creationId xmlns:a16="http://schemas.microsoft.com/office/drawing/2014/main" id="{C8C19B94-F136-8DA1-32B1-B0DB3C165FCE}"/>
              </a:ext>
            </a:extLst>
          </p:cNvPr>
          <p:cNvSpPr>
            <a:spLocks noGrp="1" noRot="1" noMove="1" noResize="1" noEditPoints="1" noAdjustHandles="1" noChangeArrowheads="1" noChangeShapeType="1"/>
          </p:cNvSpPr>
          <p:nvPr/>
        </p:nvSpPr>
        <p:spPr>
          <a:xfrm>
            <a:off x="730432" y="-2435263"/>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Help the patient keep track of their mental health</a:t>
            </a:r>
          </a:p>
        </p:txBody>
      </p:sp>
      <p:sp>
        <p:nvSpPr>
          <p:cNvPr id="44" name="Rectangle: Rounded Corners 43">
            <a:extLst>
              <a:ext uri="{FF2B5EF4-FFF2-40B4-BE49-F238E27FC236}">
                <a16:creationId xmlns:a16="http://schemas.microsoft.com/office/drawing/2014/main" id="{0542D9F5-CA25-F59A-1FA5-CDFAE90DDA00}"/>
              </a:ext>
            </a:extLst>
          </p:cNvPr>
          <p:cNvSpPr>
            <a:spLocks noGrp="1" noRot="1" noMove="1" noResize="1" noEditPoints="1" noAdjustHandles="1" noChangeArrowheads="1" noChangeShapeType="1"/>
          </p:cNvSpPr>
          <p:nvPr/>
        </p:nvSpPr>
        <p:spPr>
          <a:xfrm>
            <a:off x="4426616" y="-2427733"/>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Many different API(Google Fit, Android Sleep </a:t>
            </a:r>
            <a:r>
              <a:rPr lang="en-IN" sz="3200" dirty="0" err="1">
                <a:solidFill>
                  <a:schemeClr val="accent3">
                    <a:lumMod val="50000"/>
                  </a:schemeClr>
                </a:solidFill>
                <a:latin typeface="Agency FB" panose="020B0503020202020204" pitchFamily="34" charset="0"/>
              </a:rPr>
              <a:t>Codelab</a:t>
            </a:r>
            <a:r>
              <a:rPr lang="en-IN" sz="3200" dirty="0">
                <a:solidFill>
                  <a:schemeClr val="accent3">
                    <a:lumMod val="50000"/>
                  </a:schemeClr>
                </a:solidFill>
                <a:latin typeface="Agency FB" panose="020B0503020202020204" pitchFamily="34" charset="0"/>
              </a:rPr>
              <a:t>, etc) are used to collect data</a:t>
            </a:r>
          </a:p>
        </p:txBody>
      </p:sp>
      <p:sp>
        <p:nvSpPr>
          <p:cNvPr id="45" name="Rectangle: Rounded Corners 44">
            <a:extLst>
              <a:ext uri="{FF2B5EF4-FFF2-40B4-BE49-F238E27FC236}">
                <a16:creationId xmlns:a16="http://schemas.microsoft.com/office/drawing/2014/main" id="{9D685165-8FCA-2DA9-4656-C6EC8A202996}"/>
              </a:ext>
            </a:extLst>
          </p:cNvPr>
          <p:cNvSpPr>
            <a:spLocks noGrp="1" noRot="1" noMove="1" noResize="1" noEditPoints="1" noAdjustHandles="1" noChangeArrowheads="1" noChangeShapeType="1"/>
          </p:cNvSpPr>
          <p:nvPr/>
        </p:nvSpPr>
        <p:spPr>
          <a:xfrm>
            <a:off x="8122800" y="-2427733"/>
            <a:ext cx="3480829" cy="217182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Agency FB" panose="020B0503020202020204" pitchFamily="34" charset="0"/>
              </a:rPr>
              <a:t>Modules like Matplotlib, Seaborn, etc for data analysis</a:t>
            </a:r>
          </a:p>
        </p:txBody>
      </p:sp>
      <p:sp>
        <p:nvSpPr>
          <p:cNvPr id="27" name="TextBox 26">
            <a:extLst>
              <a:ext uri="{FF2B5EF4-FFF2-40B4-BE49-F238E27FC236}">
                <a16:creationId xmlns:a16="http://schemas.microsoft.com/office/drawing/2014/main" id="{65995767-1D6C-8814-858A-F10FDE3A13DD}"/>
              </a:ext>
            </a:extLst>
          </p:cNvPr>
          <p:cNvSpPr txBox="1">
            <a:spLocks noGrp="1" noRot="1" noMove="1" noResize="1" noEditPoints="1" noAdjustHandles="1" noChangeArrowheads="1" noChangeShapeType="1"/>
          </p:cNvSpPr>
          <p:nvPr/>
        </p:nvSpPr>
        <p:spPr>
          <a:xfrm>
            <a:off x="699539" y="-3397274"/>
            <a:ext cx="1973323" cy="461665"/>
          </a:xfrm>
          <a:prstGeom prst="rect">
            <a:avLst/>
          </a:prstGeom>
          <a:noFill/>
        </p:spPr>
        <p:txBody>
          <a:bodyPr wrap="square" rtlCol="0">
            <a:spAutoFit/>
          </a:bodyPr>
          <a:lstStyle/>
          <a:p>
            <a:pPr algn="ctr"/>
            <a:r>
              <a:rPr lang="en-US" sz="2400" dirty="0"/>
              <a:t>Our Solution</a:t>
            </a:r>
            <a:endParaRPr lang="en-IN" sz="2400" dirty="0"/>
          </a:p>
        </p:txBody>
      </p:sp>
      <p:sp>
        <p:nvSpPr>
          <p:cNvPr id="26" name="Rectangle 25">
            <a:extLst>
              <a:ext uri="{FF2B5EF4-FFF2-40B4-BE49-F238E27FC236}">
                <a16:creationId xmlns:a16="http://schemas.microsoft.com/office/drawing/2014/main" id="{1DF61436-34F8-16F3-ED01-9EB3E4EFB380}"/>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D5006D8C-75A8-9FB0-BB95-CD1183EB3C3A}"/>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5BC5D0C-7374-A90C-5008-92A805EF55AD}"/>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B68DFF6A-491B-F649-73AF-E8AD9F0CE7C4}"/>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506244DC-D9FE-94E2-F375-0046A90D0739}"/>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494BB75A-7075-DE2C-B134-DFAC773E17FD}"/>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AC3AF185-5B89-C97B-0ED6-1030CC41FE81}"/>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14" name="TextBox 13">
            <a:extLst>
              <a:ext uri="{FF2B5EF4-FFF2-40B4-BE49-F238E27FC236}">
                <a16:creationId xmlns:a16="http://schemas.microsoft.com/office/drawing/2014/main" id="{0A67A24D-4109-90A1-FA7E-FD8A1DF59799}"/>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5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705AC477-AB79-2004-7D87-017563D3DD7E}"/>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C4AB8C62-1433-F61A-68D5-9AD5C8632622}"/>
              </a:ext>
            </a:extLst>
          </p:cNvPr>
          <p:cNvPicPr>
            <a:picLocks noGrp="1" noRot="1" noChangeAspect="1" noMove="1" noResize="1" noEditPoints="1" noAdjustHandles="1" noChangeArrowheads="1" noChangeShapeType="1" noCrop="1"/>
          </p:cNvPicPr>
          <p:nvPr/>
        </p:nvPicPr>
        <p:blipFill>
          <a:blip r:embed="rId26">
            <a:extLst>
              <a:ext uri="{96DAC541-7B7A-43D3-8B79-37D633B846F1}">
                <asvg:svgBlip xmlns:asvg="http://schemas.microsoft.com/office/drawing/2016/SVG/main" r:embed="rId27"/>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6D4B5F0C-9BE5-CBED-D6D0-DF9412289306}"/>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pic>
        <p:nvPicPr>
          <p:cNvPr id="7" name="Graphic 6" descr="Chat with solid fill">
            <a:extLst>
              <a:ext uri="{FF2B5EF4-FFF2-40B4-BE49-F238E27FC236}">
                <a16:creationId xmlns:a16="http://schemas.microsoft.com/office/drawing/2014/main" id="{9D2FD43D-B03E-2CF9-B5B5-D063EA0382CD}"/>
              </a:ext>
            </a:extLst>
          </p:cNvPr>
          <p:cNvPicPr>
            <a:picLocks noGrp="1" noRot="1" noChangeAspect="1" noMove="1" noResize="1" noEditPoints="1" noAdjustHandles="1" noChangeArrowheads="1" noChangeShapeType="1" noCrop="1"/>
          </p:cNvPicPr>
          <p:nvPr/>
        </p:nvPicPr>
        <p:blipFill>
          <a:blip r:embed="rId28">
            <a:extLst>
              <a:ext uri="{96DAC541-7B7A-43D3-8B79-37D633B846F1}">
                <asvg:svgBlip xmlns:asvg="http://schemas.microsoft.com/office/drawing/2016/SVG/main" r:embed="rId29"/>
              </a:ext>
            </a:extLst>
          </a:blip>
          <a:stretch>
            <a:fillRect/>
          </a:stretch>
        </p:blipFill>
        <p:spPr>
          <a:xfrm>
            <a:off x="8402150" y="5993335"/>
            <a:ext cx="914400" cy="914400"/>
          </a:xfrm>
          <a:prstGeom prst="rect">
            <a:avLst/>
          </a:prstGeom>
        </p:spPr>
      </p:pic>
      <p:pic>
        <p:nvPicPr>
          <p:cNvPr id="11" name="Graphic 10" descr="Information with solid fill">
            <a:extLst>
              <a:ext uri="{FF2B5EF4-FFF2-40B4-BE49-F238E27FC236}">
                <a16:creationId xmlns:a16="http://schemas.microsoft.com/office/drawing/2014/main" id="{C67E1FBC-2B6B-6E7C-11C1-C1D6608BDE77}"/>
              </a:ext>
            </a:extLst>
          </p:cNvPr>
          <p:cNvPicPr>
            <a:picLocks noGrp="1" noRot="1" noChangeAspect="1" noMove="1" noResize="1" noEditPoints="1" noAdjustHandles="1" noChangeArrowheads="1" noChangeShapeType="1" noCrop="1"/>
          </p:cNvPicPr>
          <p:nvPr/>
        </p:nvPicPr>
        <p:blipFill>
          <a:blip r:embed="rId30">
            <a:extLst>
              <a:ext uri="{96DAC541-7B7A-43D3-8B79-37D633B846F1}">
                <asvg:svgBlip xmlns:asvg="http://schemas.microsoft.com/office/drawing/2016/SVG/main" r:embed="rId31"/>
              </a:ext>
            </a:extLst>
          </a:blip>
          <a:stretch>
            <a:fillRect/>
          </a:stretch>
        </p:blipFill>
        <p:spPr>
          <a:xfrm>
            <a:off x="662977" y="6169450"/>
            <a:ext cx="489830" cy="489830"/>
          </a:xfrm>
          <a:prstGeom prst="rect">
            <a:avLst/>
          </a:prstGeom>
        </p:spPr>
      </p:pic>
      <p:pic>
        <p:nvPicPr>
          <p:cNvPr id="12" name="Graphic 11" descr="User with solid fill">
            <a:extLst>
              <a:ext uri="{FF2B5EF4-FFF2-40B4-BE49-F238E27FC236}">
                <a16:creationId xmlns:a16="http://schemas.microsoft.com/office/drawing/2014/main" id="{BB00B37E-2F5E-E6FC-DEBB-DDECF3AC0A41}"/>
              </a:ext>
            </a:extLst>
          </p:cNvPr>
          <p:cNvPicPr>
            <a:picLocks noGrp="1" noRot="1" noChangeAspect="1" noMove="1" noResize="1" noEditPoints="1" noAdjustHandles="1" noChangeArrowheads="1" noChangeShapeType="1" noCrop="1"/>
          </p:cNvPicPr>
          <p:nvPr/>
        </p:nvPicPr>
        <p:blipFill>
          <a:blip r:embed="rId32">
            <a:extLst>
              <a:ext uri="{96DAC541-7B7A-43D3-8B79-37D633B846F1}">
                <asvg:svgBlip xmlns:asvg="http://schemas.microsoft.com/office/drawing/2016/SVG/main" r:embed="rId33"/>
              </a:ext>
            </a:extLst>
          </a:blip>
          <a:stretch>
            <a:fillRect/>
          </a:stretch>
        </p:blipFill>
        <p:spPr>
          <a:xfrm>
            <a:off x="10945227" y="6076498"/>
            <a:ext cx="675733" cy="675733"/>
          </a:xfrm>
          <a:prstGeom prst="rect">
            <a:avLst/>
          </a:prstGeom>
        </p:spPr>
      </p:pic>
      <p:pic>
        <p:nvPicPr>
          <p:cNvPr id="16" name="Graphic 15" descr="Puzzle with solid fill">
            <a:extLst>
              <a:ext uri="{FF2B5EF4-FFF2-40B4-BE49-F238E27FC236}">
                <a16:creationId xmlns:a16="http://schemas.microsoft.com/office/drawing/2014/main" id="{D1A792E9-7739-16F4-06AE-D842B15D47C7}"/>
              </a:ext>
            </a:extLst>
          </p:cNvPr>
          <p:cNvPicPr>
            <a:picLocks noGrp="1" noRot="1" noChangeAspect="1" noMove="1" noResize="1" noEditPoints="1" noAdjustHandles="1" noChangeArrowheads="1" noChangeShapeType="1" noCrop="1"/>
          </p:cNvPicPr>
          <p:nvPr/>
        </p:nvPicPr>
        <p:blipFill>
          <a:blip r:embed="rId34">
            <a:extLst>
              <a:ext uri="{96DAC541-7B7A-43D3-8B79-37D633B846F1}">
                <asvg:svgBlip xmlns:asvg="http://schemas.microsoft.com/office/drawing/2016/SVG/main" r:embed="rId35"/>
              </a:ext>
            </a:extLst>
          </a:blip>
          <a:stretch>
            <a:fillRect/>
          </a:stretch>
        </p:blipFill>
        <p:spPr>
          <a:xfrm>
            <a:off x="2950837" y="6119692"/>
            <a:ext cx="661686" cy="661686"/>
          </a:xfrm>
          <a:prstGeom prst="rect">
            <a:avLst/>
          </a:prstGeom>
        </p:spPr>
      </p:pic>
      <p:pic>
        <p:nvPicPr>
          <p:cNvPr id="19" name="Graphic 18" descr="Bar chart with solid fill">
            <a:extLst>
              <a:ext uri="{FF2B5EF4-FFF2-40B4-BE49-F238E27FC236}">
                <a16:creationId xmlns:a16="http://schemas.microsoft.com/office/drawing/2014/main" id="{11421106-F075-148F-BA0E-DD983C815636}"/>
              </a:ext>
            </a:extLst>
          </p:cNvPr>
          <p:cNvPicPr>
            <a:picLocks noGrp="1" noRot="1" noChangeAspect="1" noMove="1" noResize="1" noEditPoints="1" noAdjustHandles="1" noChangeArrowheads="1" noChangeShapeType="1" noCrop="1"/>
          </p:cNvPicPr>
          <p:nvPr/>
        </p:nvPicPr>
        <p:blipFill>
          <a:blip r:embed="rId36">
            <a:extLst>
              <a:ext uri="{96DAC541-7B7A-43D3-8B79-37D633B846F1}">
                <asvg:svgBlip xmlns:asvg="http://schemas.microsoft.com/office/drawing/2016/SVG/main" r:embed="rId37"/>
              </a:ext>
            </a:extLst>
          </a:blip>
          <a:stretch>
            <a:fillRect/>
          </a:stretch>
        </p:blipFill>
        <p:spPr>
          <a:xfrm>
            <a:off x="5765153" y="6083520"/>
            <a:ext cx="661687" cy="661687"/>
          </a:xfrm>
          <a:prstGeom prst="rect">
            <a:avLst/>
          </a:prstGeom>
        </p:spPr>
      </p:pic>
    </p:spTree>
    <p:extLst>
      <p:ext uri="{BB962C8B-B14F-4D97-AF65-F5344CB8AC3E}">
        <p14:creationId xmlns:p14="http://schemas.microsoft.com/office/powerpoint/2010/main" val="3305075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AF693-6D70-40C5-1D69-FA64D6D8E24A}"/>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F30099B5-E6F7-3A8D-CEB4-5E9F1B06A3D6}"/>
              </a:ext>
            </a:extLst>
          </p:cNvPr>
          <p:cNvSpPr txBox="1">
            <a:spLocks noGrp="1" noRot="1" noMove="1" noResize="1" noEditPoints="1" noAdjustHandles="1" noChangeArrowheads="1" noChangeShapeType="1"/>
          </p:cNvSpPr>
          <p:nvPr/>
        </p:nvSpPr>
        <p:spPr>
          <a:xfrm>
            <a:off x="699539" y="-3397274"/>
            <a:ext cx="1973323" cy="461665"/>
          </a:xfrm>
          <a:prstGeom prst="rect">
            <a:avLst/>
          </a:prstGeom>
          <a:noFill/>
        </p:spPr>
        <p:txBody>
          <a:bodyPr wrap="square" rtlCol="0">
            <a:spAutoFit/>
          </a:bodyPr>
          <a:lstStyle/>
          <a:p>
            <a:pPr algn="ctr"/>
            <a:r>
              <a:rPr lang="en-US" sz="2400" dirty="0"/>
              <a:t>Our Solution</a:t>
            </a:r>
            <a:endParaRPr lang="en-IN" sz="2400" dirty="0"/>
          </a:p>
        </p:txBody>
      </p:sp>
      <p:sp>
        <p:nvSpPr>
          <p:cNvPr id="3" name="Oval 2">
            <a:extLst>
              <a:ext uri="{FF2B5EF4-FFF2-40B4-BE49-F238E27FC236}">
                <a16:creationId xmlns:a16="http://schemas.microsoft.com/office/drawing/2014/main" id="{9EADC1CA-45AC-BA7A-47A7-49AF00BDC91E}"/>
              </a:ext>
            </a:extLst>
          </p:cNvPr>
          <p:cNvSpPr>
            <a:spLocks noGrp="1" noRot="1" noMove="1" noResize="1" noEditPoints="1" noAdjustHandles="1" noChangeArrowheads="1" noChangeShapeType="1"/>
          </p:cNvSpPr>
          <p:nvPr/>
        </p:nvSpPr>
        <p:spPr>
          <a:xfrm>
            <a:off x="-2377440" y="-3139440"/>
            <a:ext cx="16367760" cy="124968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7A73BC8-1FD9-EC6D-B080-7FE8CF5F33AA}"/>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9E3D7EB-13A3-3B0A-DB21-7CA0D0FA34D1}"/>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59F06B2-FCA0-CA60-4D33-F87927AA934F}"/>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1BE2AF0C-81CB-DA75-9AB1-E679B24E7AD4}"/>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18183E92-9263-20EC-AC68-822C9D61C235}"/>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B916C458-667E-B943-0C23-5AECED5E24EF}"/>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7A8959FE-D8F4-2B4B-F421-33F7341BFABD}"/>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14" name="TextBox 13">
            <a:extLst>
              <a:ext uri="{FF2B5EF4-FFF2-40B4-BE49-F238E27FC236}">
                <a16:creationId xmlns:a16="http://schemas.microsoft.com/office/drawing/2014/main" id="{7F3CB5D1-0BF0-2DDA-4B3D-57FC585F9D39}"/>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6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447AD24B-F750-0158-58F7-9DA2C632BEEC}"/>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BE8FB698-80BB-670C-B1EF-35314BCD35A9}"/>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77FE61DE-2072-0920-B593-B6C2DA5C4D2A}"/>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pic>
        <p:nvPicPr>
          <p:cNvPr id="7" name="Graphic 6" descr="Chat with solid fill">
            <a:extLst>
              <a:ext uri="{FF2B5EF4-FFF2-40B4-BE49-F238E27FC236}">
                <a16:creationId xmlns:a16="http://schemas.microsoft.com/office/drawing/2014/main" id="{563AC2EF-9DC6-52A1-915F-CB00A19CFA2E}"/>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8402150" y="5993335"/>
            <a:ext cx="914400" cy="914400"/>
          </a:xfrm>
          <a:prstGeom prst="rect">
            <a:avLst/>
          </a:prstGeom>
        </p:spPr>
      </p:pic>
      <p:pic>
        <p:nvPicPr>
          <p:cNvPr id="11" name="Graphic 10" descr="Information with solid fill">
            <a:extLst>
              <a:ext uri="{FF2B5EF4-FFF2-40B4-BE49-F238E27FC236}">
                <a16:creationId xmlns:a16="http://schemas.microsoft.com/office/drawing/2014/main" id="{6CC77E1F-BA30-BAD8-53BB-84B19FEC6363}"/>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662977" y="6169450"/>
            <a:ext cx="489830" cy="489830"/>
          </a:xfrm>
          <a:prstGeom prst="rect">
            <a:avLst/>
          </a:prstGeom>
        </p:spPr>
      </p:pic>
      <p:pic>
        <p:nvPicPr>
          <p:cNvPr id="12" name="Graphic 11" descr="User with solid fill">
            <a:extLst>
              <a:ext uri="{FF2B5EF4-FFF2-40B4-BE49-F238E27FC236}">
                <a16:creationId xmlns:a16="http://schemas.microsoft.com/office/drawing/2014/main" id="{1020394A-BB62-CC9C-BB82-AAAD6FA7F045}"/>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10945227" y="6076498"/>
            <a:ext cx="675733" cy="675733"/>
          </a:xfrm>
          <a:prstGeom prst="rect">
            <a:avLst/>
          </a:prstGeom>
        </p:spPr>
      </p:pic>
      <p:pic>
        <p:nvPicPr>
          <p:cNvPr id="16" name="Graphic 15" descr="Puzzle with solid fill">
            <a:extLst>
              <a:ext uri="{FF2B5EF4-FFF2-40B4-BE49-F238E27FC236}">
                <a16:creationId xmlns:a16="http://schemas.microsoft.com/office/drawing/2014/main" id="{C3555A33-746C-6641-5A19-452689A10E60}"/>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2950837" y="6119692"/>
            <a:ext cx="661686" cy="661686"/>
          </a:xfrm>
          <a:prstGeom prst="rect">
            <a:avLst/>
          </a:prstGeom>
        </p:spPr>
      </p:pic>
      <p:pic>
        <p:nvPicPr>
          <p:cNvPr id="19" name="Graphic 18" descr="Bar chart with solid fill">
            <a:extLst>
              <a:ext uri="{FF2B5EF4-FFF2-40B4-BE49-F238E27FC236}">
                <a16:creationId xmlns:a16="http://schemas.microsoft.com/office/drawing/2014/main" id="{2C42E865-4883-0585-E5DC-9B0EFFDB4FF0}"/>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5765153" y="6083520"/>
            <a:ext cx="661687" cy="661687"/>
          </a:xfrm>
          <a:prstGeom prst="rect">
            <a:avLst/>
          </a:prstGeom>
        </p:spPr>
      </p:pic>
      <p:sp>
        <p:nvSpPr>
          <p:cNvPr id="6" name="TextBox 5">
            <a:extLst>
              <a:ext uri="{FF2B5EF4-FFF2-40B4-BE49-F238E27FC236}">
                <a16:creationId xmlns:a16="http://schemas.microsoft.com/office/drawing/2014/main" id="{7B1CCABB-4F25-BC1C-C8A4-F2D2274D2BC9}"/>
              </a:ext>
            </a:extLst>
          </p:cNvPr>
          <p:cNvSpPr txBox="1">
            <a:spLocks noGrp="1" noRot="1" noMove="1" noResize="1" noEditPoints="1" noAdjustHandles="1" noChangeArrowheads="1" noChangeShapeType="1"/>
          </p:cNvSpPr>
          <p:nvPr/>
        </p:nvSpPr>
        <p:spPr>
          <a:xfrm>
            <a:off x="4598635" y="2644170"/>
            <a:ext cx="2994731" cy="1569660"/>
          </a:xfrm>
          <a:prstGeom prst="rect">
            <a:avLst/>
          </a:prstGeom>
          <a:noFill/>
        </p:spPr>
        <p:txBody>
          <a:bodyPr wrap="none" rtlCol="0">
            <a:spAutoFit/>
          </a:bodyPr>
          <a:lstStyle/>
          <a:p>
            <a:r>
              <a:rPr lang="en-US" sz="9600" dirty="0" err="1">
                <a:latin typeface="Perpetua Titling MT" panose="02020502060505020804" pitchFamily="18" charset="0"/>
              </a:rPr>
              <a:t>Q&amp;a</a:t>
            </a:r>
            <a:endParaRPr lang="en-IN" sz="9600" dirty="0">
              <a:latin typeface="Perpetua Titling MT" panose="02020502060505020804" pitchFamily="18" charset="0"/>
            </a:endParaRPr>
          </a:p>
        </p:txBody>
      </p:sp>
    </p:spTree>
    <p:extLst>
      <p:ext uri="{BB962C8B-B14F-4D97-AF65-F5344CB8AC3E}">
        <p14:creationId xmlns:p14="http://schemas.microsoft.com/office/powerpoint/2010/main" val="159202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9435B-A618-B90C-B26D-78D57144547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909B7CFC-27CC-6275-E57A-EF0E8F88703C}"/>
              </a:ext>
            </a:extLst>
          </p:cNvPr>
          <p:cNvSpPr txBox="1">
            <a:spLocks noGrp="1" noRot="1" noMove="1" noResize="1" noEditPoints="1" noAdjustHandles="1" noChangeArrowheads="1" noChangeShapeType="1"/>
          </p:cNvSpPr>
          <p:nvPr/>
        </p:nvSpPr>
        <p:spPr>
          <a:xfrm>
            <a:off x="699539" y="-3397274"/>
            <a:ext cx="1973323" cy="461665"/>
          </a:xfrm>
          <a:prstGeom prst="rect">
            <a:avLst/>
          </a:prstGeom>
          <a:noFill/>
        </p:spPr>
        <p:txBody>
          <a:bodyPr wrap="square" rtlCol="0">
            <a:spAutoFit/>
          </a:bodyPr>
          <a:lstStyle/>
          <a:p>
            <a:pPr algn="ctr"/>
            <a:r>
              <a:rPr lang="en-US" sz="2400" dirty="0"/>
              <a:t>Our Solution</a:t>
            </a:r>
            <a:endParaRPr lang="en-IN" sz="2400" dirty="0"/>
          </a:p>
        </p:txBody>
      </p:sp>
      <p:sp>
        <p:nvSpPr>
          <p:cNvPr id="26" name="Rectangle 25">
            <a:extLst>
              <a:ext uri="{FF2B5EF4-FFF2-40B4-BE49-F238E27FC236}">
                <a16:creationId xmlns:a16="http://schemas.microsoft.com/office/drawing/2014/main" id="{7C5ADA78-0257-8BAB-D93B-F6728344E2CD}"/>
              </a:ext>
            </a:extLst>
          </p:cNvPr>
          <p:cNvSpPr>
            <a:spLocks noGrp="1" noRot="1" noMove="1" noResize="1" noEditPoints="1" noAdjustHandles="1" noChangeArrowheads="1" noChangeShapeType="1"/>
          </p:cNvSpPr>
          <p:nvPr/>
        </p:nvSpPr>
        <p:spPr>
          <a:xfrm>
            <a:off x="0" y="6043070"/>
            <a:ext cx="12192000" cy="8149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CF43EF27-3CD9-F1FA-B34E-2BD4AF076755}"/>
              </a:ext>
            </a:extLst>
          </p:cNvPr>
          <p:cNvSpPr>
            <a:spLocks noGrp="1" noRot="1" noMove="1" noResize="1" noEditPoints="1" noAdjustHandles="1" noChangeArrowheads="1" noChangeShapeType="1"/>
          </p:cNvSpPr>
          <p:nvPr/>
        </p:nvSpPr>
        <p:spPr>
          <a:xfrm>
            <a:off x="0" y="0"/>
            <a:ext cx="12192000" cy="15929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DDEC375-663E-480B-C1FF-AE9A41DFF96B}"/>
              </a:ext>
            </a:extLst>
          </p:cNvPr>
          <p:cNvSpPr txBox="1">
            <a:spLocks noGrp="1" noRot="1" noMove="1" noResize="1" noEditPoints="1" noAdjustHandles="1" noChangeArrowheads="1" noChangeShapeType="1"/>
          </p:cNvSpPr>
          <p:nvPr/>
        </p:nvSpPr>
        <p:spPr>
          <a:xfrm>
            <a:off x="476865" y="1069750"/>
            <a:ext cx="2804815" cy="461665"/>
          </a:xfrm>
          <a:prstGeom prst="rect">
            <a:avLst/>
          </a:prstGeom>
          <a:noFill/>
        </p:spPr>
        <p:txBody>
          <a:bodyPr wrap="square" rtlCol="0">
            <a:spAutoFit/>
          </a:bodyPr>
          <a:lstStyle/>
          <a:p>
            <a:r>
              <a:rPr lang="en-US" sz="2400" dirty="0">
                <a:latin typeface="Verdana Pro Black" panose="020F0502020204030204" pitchFamily="34" charset="0"/>
              </a:rPr>
              <a:t>CYBERCUP 4.0</a:t>
            </a:r>
            <a:endParaRPr lang="en-IN" sz="2400" dirty="0">
              <a:latin typeface="Verdana Pro Black" panose="020F0502020204030204" pitchFamily="34" charset="0"/>
            </a:endParaRPr>
          </a:p>
        </p:txBody>
      </p:sp>
      <p:grpSp>
        <p:nvGrpSpPr>
          <p:cNvPr id="13" name="Group 12">
            <a:extLst>
              <a:ext uri="{FF2B5EF4-FFF2-40B4-BE49-F238E27FC236}">
                <a16:creationId xmlns:a16="http://schemas.microsoft.com/office/drawing/2014/main" id="{FFB6AC97-3CE7-F479-E591-24C8E2F57684}"/>
              </a:ext>
            </a:extLst>
          </p:cNvPr>
          <p:cNvGrpSpPr>
            <a:grpSpLocks noGrp="1" noUngrp="1" noRot="1" noMove="1" noResize="1"/>
          </p:cNvGrpSpPr>
          <p:nvPr/>
        </p:nvGrpSpPr>
        <p:grpSpPr>
          <a:xfrm>
            <a:off x="571039" y="670580"/>
            <a:ext cx="291792" cy="234990"/>
            <a:chOff x="520239" y="599460"/>
            <a:chExt cx="291792" cy="234990"/>
          </a:xfrm>
        </p:grpSpPr>
        <p:sp>
          <p:nvSpPr>
            <p:cNvPr id="8" name="Rectangle: Rounded Corners 7">
              <a:extLst>
                <a:ext uri="{FF2B5EF4-FFF2-40B4-BE49-F238E27FC236}">
                  <a16:creationId xmlns:a16="http://schemas.microsoft.com/office/drawing/2014/main" id="{6D10BAF0-1378-13C1-A0FE-9812A6EEA17D}"/>
                </a:ext>
              </a:extLst>
            </p:cNvPr>
            <p:cNvSpPr>
              <a:spLocks noGrp="1" noRot="1" noMove="1" noResize="1" noEditPoints="1" noAdjustHandles="1" noChangeArrowheads="1" noChangeShapeType="1"/>
            </p:cNvSpPr>
            <p:nvPr/>
          </p:nvSpPr>
          <p:spPr>
            <a:xfrm>
              <a:off x="520239" y="599460"/>
              <a:ext cx="291792" cy="47317"/>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9" name="Rectangle: Rounded Corners 8">
              <a:extLst>
                <a:ext uri="{FF2B5EF4-FFF2-40B4-BE49-F238E27FC236}">
                  <a16:creationId xmlns:a16="http://schemas.microsoft.com/office/drawing/2014/main" id="{C681EEA7-8C7C-0D0D-471E-3CF2F6CD43AF}"/>
                </a:ext>
              </a:extLst>
            </p:cNvPr>
            <p:cNvSpPr>
              <a:spLocks noGrp="1" noRot="1" noMove="1" noResize="1" noEditPoints="1" noAdjustHandles="1" noChangeArrowheads="1" noChangeShapeType="1"/>
            </p:cNvSpPr>
            <p:nvPr/>
          </p:nvSpPr>
          <p:spPr>
            <a:xfrm>
              <a:off x="520239" y="694096"/>
              <a:ext cx="196041" cy="45719"/>
            </a:xfrm>
            <a:prstGeom prst="roundRect">
              <a:avLst>
                <a:gd name="adj" fmla="val 50000"/>
              </a:avLst>
            </a:prstGeom>
            <a:solidFill>
              <a:srgbClr val="000000"/>
            </a:solidFill>
            <a:ln w="3870" cap="flat">
              <a:noFill/>
              <a:prstDash val="solid"/>
              <a:miter/>
            </a:ln>
          </p:spPr>
          <p:txBody>
            <a:bodyPr rtlCol="0" anchor="ctr"/>
            <a:lstStyle/>
            <a:p>
              <a:endParaRPr lang="en-IN"/>
            </a:p>
          </p:txBody>
        </p:sp>
        <p:sp>
          <p:nvSpPr>
            <p:cNvPr id="10" name="Rectangle: Rounded Corners 9">
              <a:extLst>
                <a:ext uri="{FF2B5EF4-FFF2-40B4-BE49-F238E27FC236}">
                  <a16:creationId xmlns:a16="http://schemas.microsoft.com/office/drawing/2014/main" id="{62D94200-47F7-FB96-7AE5-3FE979925699}"/>
                </a:ext>
              </a:extLst>
            </p:cNvPr>
            <p:cNvSpPr>
              <a:spLocks noGrp="1" noRot="1" noMove="1" noResize="1" noEditPoints="1" noAdjustHandles="1" noChangeArrowheads="1" noChangeShapeType="1"/>
            </p:cNvSpPr>
            <p:nvPr/>
          </p:nvSpPr>
          <p:spPr>
            <a:xfrm>
              <a:off x="520239" y="788731"/>
              <a:ext cx="245571" cy="45719"/>
            </a:xfrm>
            <a:prstGeom prst="roundRect">
              <a:avLst>
                <a:gd name="adj" fmla="val 50000"/>
              </a:avLst>
            </a:prstGeom>
            <a:solidFill>
              <a:srgbClr val="000000"/>
            </a:solidFill>
            <a:ln w="3870" cap="flat">
              <a:noFill/>
              <a:prstDash val="solid"/>
              <a:miter/>
            </a:ln>
          </p:spPr>
          <p:txBody>
            <a:bodyPr rtlCol="0" anchor="ctr"/>
            <a:lstStyle/>
            <a:p>
              <a:endParaRPr lang="en-IN"/>
            </a:p>
          </p:txBody>
        </p:sp>
      </p:grpSp>
      <p:sp>
        <p:nvSpPr>
          <p:cNvPr id="14" name="TextBox 13">
            <a:extLst>
              <a:ext uri="{FF2B5EF4-FFF2-40B4-BE49-F238E27FC236}">
                <a16:creationId xmlns:a16="http://schemas.microsoft.com/office/drawing/2014/main" id="{6020A94C-FA5A-1967-DE7F-892D5A8F0AD0}"/>
              </a:ext>
            </a:extLst>
          </p:cNvPr>
          <p:cNvSpPr txBox="1">
            <a:spLocks noGrp="1" noRot="1" noMove="1" noResize="1" noEditPoints="1" noAdjustHandles="1" noChangeArrowheads="1" noChangeShapeType="1"/>
          </p:cNvSpPr>
          <p:nvPr/>
        </p:nvSpPr>
        <p:spPr>
          <a:xfrm>
            <a:off x="11158572" y="1069750"/>
            <a:ext cx="623889" cy="523220"/>
          </a:xfrm>
          <a:prstGeom prst="rect">
            <a:avLst/>
          </a:prstGeom>
          <a:noFill/>
        </p:spPr>
        <p:txBody>
          <a:bodyPr wrap="none" rtlCol="0">
            <a:spAutoFit/>
          </a:bodyPr>
          <a:lstStyle/>
          <a:p>
            <a:r>
              <a:rPr lang="en-US" sz="2800" dirty="0">
                <a:latin typeface="Aptos Narrow" panose="020B0004020202020204" pitchFamily="34" charset="0"/>
              </a:rPr>
              <a:t>6 </a:t>
            </a:r>
            <a:r>
              <a:rPr lang="en-US" dirty="0">
                <a:solidFill>
                  <a:schemeClr val="tx1">
                    <a:lumMod val="50000"/>
                    <a:lumOff val="50000"/>
                  </a:schemeClr>
                </a:solidFill>
                <a:latin typeface="Aptos Narrow" panose="020B0004020202020204" pitchFamily="34" charset="0"/>
              </a:rPr>
              <a:t>/6</a:t>
            </a:r>
            <a:endParaRPr lang="en-IN" sz="2800" dirty="0">
              <a:solidFill>
                <a:schemeClr val="tx1">
                  <a:lumMod val="50000"/>
                  <a:lumOff val="50000"/>
                </a:schemeClr>
              </a:solidFill>
              <a:latin typeface="Aptos Narrow" panose="020B0004020202020204" pitchFamily="34" charset="0"/>
            </a:endParaRPr>
          </a:p>
        </p:txBody>
      </p:sp>
      <p:sp>
        <p:nvSpPr>
          <p:cNvPr id="15" name="Rectangle: Rounded Corners 14">
            <a:extLst>
              <a:ext uri="{FF2B5EF4-FFF2-40B4-BE49-F238E27FC236}">
                <a16:creationId xmlns:a16="http://schemas.microsoft.com/office/drawing/2014/main" id="{9FE5A67A-2A18-D7F8-324E-9598111E297D}"/>
              </a:ext>
            </a:extLst>
          </p:cNvPr>
          <p:cNvSpPr>
            <a:spLocks noGrp="1" noRot="1" noMove="1" noResize="1" noEditPoints="1" noAdjustHandles="1" noChangeArrowheads="1" noChangeShapeType="1"/>
          </p:cNvSpPr>
          <p:nvPr/>
        </p:nvSpPr>
        <p:spPr>
          <a:xfrm>
            <a:off x="8991600" y="588213"/>
            <a:ext cx="2629361" cy="399723"/>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Magnifying glass with solid fill">
            <a:extLst>
              <a:ext uri="{FF2B5EF4-FFF2-40B4-BE49-F238E27FC236}">
                <a16:creationId xmlns:a16="http://schemas.microsoft.com/office/drawing/2014/main" id="{9A22B44D-96DF-E3DA-3AE5-F7DB3C15A294}"/>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9316550" y="625475"/>
            <a:ext cx="317357" cy="317357"/>
          </a:xfrm>
          <a:prstGeom prst="rect">
            <a:avLst/>
          </a:prstGeom>
        </p:spPr>
      </p:pic>
      <p:sp>
        <p:nvSpPr>
          <p:cNvPr id="18" name="TextBox 17">
            <a:extLst>
              <a:ext uri="{FF2B5EF4-FFF2-40B4-BE49-F238E27FC236}">
                <a16:creationId xmlns:a16="http://schemas.microsoft.com/office/drawing/2014/main" id="{D2FB8011-D9BB-424B-CE56-E8146F62585A}"/>
              </a:ext>
            </a:extLst>
          </p:cNvPr>
          <p:cNvSpPr txBox="1">
            <a:spLocks noGrp="1" noRot="1" noMove="1" noResize="1" noEditPoints="1" noAdjustHandles="1" noChangeArrowheads="1" noChangeShapeType="1"/>
          </p:cNvSpPr>
          <p:nvPr/>
        </p:nvSpPr>
        <p:spPr>
          <a:xfrm>
            <a:off x="9633907" y="597740"/>
            <a:ext cx="1724383" cy="369332"/>
          </a:xfrm>
          <a:prstGeom prst="rect">
            <a:avLst/>
          </a:prstGeom>
          <a:noFill/>
        </p:spPr>
        <p:txBody>
          <a:bodyPr wrap="none" rtlCol="0">
            <a:spAutoFit/>
          </a:bodyPr>
          <a:lstStyle/>
          <a:p>
            <a:r>
              <a:rPr lang="en-US" dirty="0">
                <a:latin typeface="Abadi Extra Light" panose="020F0502020204030204" pitchFamily="34" charset="0"/>
              </a:rPr>
              <a:t>IOT &amp; Healthcare</a:t>
            </a:r>
            <a:endParaRPr lang="en-IN" dirty="0">
              <a:latin typeface="Abadi Extra Light" panose="020F0502020204030204" pitchFamily="34" charset="0"/>
            </a:endParaRPr>
          </a:p>
        </p:txBody>
      </p:sp>
      <p:pic>
        <p:nvPicPr>
          <p:cNvPr id="7" name="Graphic 6" descr="Chat with solid fill">
            <a:extLst>
              <a:ext uri="{FF2B5EF4-FFF2-40B4-BE49-F238E27FC236}">
                <a16:creationId xmlns:a16="http://schemas.microsoft.com/office/drawing/2014/main" id="{5F3107FD-6B9B-A736-C26F-9ADC8CD62D1A}"/>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8402150" y="5993335"/>
            <a:ext cx="914400" cy="914400"/>
          </a:xfrm>
          <a:prstGeom prst="rect">
            <a:avLst/>
          </a:prstGeom>
        </p:spPr>
      </p:pic>
      <p:pic>
        <p:nvPicPr>
          <p:cNvPr id="11" name="Graphic 10" descr="Information with solid fill">
            <a:extLst>
              <a:ext uri="{FF2B5EF4-FFF2-40B4-BE49-F238E27FC236}">
                <a16:creationId xmlns:a16="http://schemas.microsoft.com/office/drawing/2014/main" id="{5B747F8A-26A5-4963-A769-2A9EE05E6DAF}"/>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662977" y="6169450"/>
            <a:ext cx="489830" cy="489830"/>
          </a:xfrm>
          <a:prstGeom prst="rect">
            <a:avLst/>
          </a:prstGeom>
        </p:spPr>
      </p:pic>
      <p:pic>
        <p:nvPicPr>
          <p:cNvPr id="12" name="Graphic 11" descr="User with solid fill">
            <a:extLst>
              <a:ext uri="{FF2B5EF4-FFF2-40B4-BE49-F238E27FC236}">
                <a16:creationId xmlns:a16="http://schemas.microsoft.com/office/drawing/2014/main" id="{1C29F1C2-518F-572B-924C-373C95A3CF5A}"/>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10945227" y="6076498"/>
            <a:ext cx="675733" cy="675733"/>
          </a:xfrm>
          <a:prstGeom prst="rect">
            <a:avLst/>
          </a:prstGeom>
        </p:spPr>
      </p:pic>
      <p:pic>
        <p:nvPicPr>
          <p:cNvPr id="16" name="Graphic 15" descr="Puzzle with solid fill">
            <a:extLst>
              <a:ext uri="{FF2B5EF4-FFF2-40B4-BE49-F238E27FC236}">
                <a16:creationId xmlns:a16="http://schemas.microsoft.com/office/drawing/2014/main" id="{D3E55C5A-ACD2-6675-5D8A-9E1E09557B14}"/>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2950837" y="6119692"/>
            <a:ext cx="661686" cy="661686"/>
          </a:xfrm>
          <a:prstGeom prst="rect">
            <a:avLst/>
          </a:prstGeom>
        </p:spPr>
      </p:pic>
      <p:pic>
        <p:nvPicPr>
          <p:cNvPr id="19" name="Graphic 18" descr="Bar chart with solid fill">
            <a:extLst>
              <a:ext uri="{FF2B5EF4-FFF2-40B4-BE49-F238E27FC236}">
                <a16:creationId xmlns:a16="http://schemas.microsoft.com/office/drawing/2014/main" id="{D2DB8479-B255-19C2-ACFE-0F10C6B6B549}"/>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a:off x="5765153" y="6083520"/>
            <a:ext cx="661687" cy="661687"/>
          </a:xfrm>
          <a:prstGeom prst="rect">
            <a:avLst/>
          </a:prstGeom>
        </p:spPr>
      </p:pic>
      <p:sp>
        <p:nvSpPr>
          <p:cNvPr id="6" name="TextBox 5">
            <a:extLst>
              <a:ext uri="{FF2B5EF4-FFF2-40B4-BE49-F238E27FC236}">
                <a16:creationId xmlns:a16="http://schemas.microsoft.com/office/drawing/2014/main" id="{74F80D81-F0BF-5859-174D-19A552EF5315}"/>
              </a:ext>
            </a:extLst>
          </p:cNvPr>
          <p:cNvSpPr txBox="1">
            <a:spLocks noGrp="1" noRot="1" noMove="1" noResize="1" noEditPoints="1" noAdjustHandles="1" noChangeArrowheads="1" noChangeShapeType="1"/>
          </p:cNvSpPr>
          <p:nvPr/>
        </p:nvSpPr>
        <p:spPr>
          <a:xfrm>
            <a:off x="2175179" y="2644170"/>
            <a:ext cx="7841634" cy="1569660"/>
          </a:xfrm>
          <a:prstGeom prst="rect">
            <a:avLst/>
          </a:prstGeom>
          <a:noFill/>
        </p:spPr>
        <p:txBody>
          <a:bodyPr wrap="none" rtlCol="0">
            <a:spAutoFit/>
          </a:bodyPr>
          <a:lstStyle/>
          <a:p>
            <a:r>
              <a:rPr lang="en-US" sz="9600" dirty="0">
                <a:latin typeface="Perpetua Titling MT" panose="02020502060505020804" pitchFamily="18" charset="0"/>
              </a:rPr>
              <a:t>Thank you</a:t>
            </a:r>
            <a:endParaRPr lang="en-IN" sz="9600" dirty="0">
              <a:latin typeface="Perpetua Titling MT" panose="02020502060505020804" pitchFamily="18" charset="0"/>
            </a:endParaRPr>
          </a:p>
        </p:txBody>
      </p:sp>
    </p:spTree>
    <p:extLst>
      <p:ext uri="{BB962C8B-B14F-4D97-AF65-F5344CB8AC3E}">
        <p14:creationId xmlns:p14="http://schemas.microsoft.com/office/powerpoint/2010/main" val="1018151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884</TotalTime>
  <Words>662</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Abadi Extra Light</vt:lpstr>
      <vt:lpstr>Agency FB</vt:lpstr>
      <vt:lpstr>Aptos</vt:lpstr>
      <vt:lpstr>Aptos Display</vt:lpstr>
      <vt:lpstr>Aptos Narrow</vt:lpstr>
      <vt:lpstr>Arial</vt:lpstr>
      <vt:lpstr>Britannic Bold</vt:lpstr>
      <vt:lpstr>Candara</vt:lpstr>
      <vt:lpstr>Perpetua Titling MT</vt:lpstr>
      <vt:lpstr>Verdana Pro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HARKIRAN KAUR</dc:creator>
  <cp:lastModifiedBy>HARKIRAN KAUR</cp:lastModifiedBy>
  <cp:revision>24</cp:revision>
  <dcterms:created xsi:type="dcterms:W3CDTF">2024-10-17T17:03:52Z</dcterms:created>
  <dcterms:modified xsi:type="dcterms:W3CDTF">2024-10-18T21:43:54Z</dcterms:modified>
</cp:coreProperties>
</file>