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1"/>
  </p:notesMasterIdLst>
  <p:sldIdLst>
    <p:sldId id="260" r:id="rId2"/>
    <p:sldId id="261" r:id="rId3"/>
    <p:sldId id="262" r:id="rId4"/>
    <p:sldId id="268" r:id="rId5"/>
    <p:sldId id="263" r:id="rId6"/>
    <p:sldId id="264" r:id="rId7"/>
    <p:sldId id="266" r:id="rId8"/>
    <p:sldId id="267"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EA00"/>
    <a:srgbClr val="0033CC"/>
    <a:srgbClr val="400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4" d="100"/>
          <a:sy n="74" d="100"/>
        </p:scale>
        <p:origin x="-1890"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C4E898-01A0-40E0-B344-6ED4C3C5243E}" type="datetimeFigureOut">
              <a:rPr lang="en-US" smtClean="0"/>
              <a:t>7/29/2020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E471ED-81F8-48B4-AC80-62B2FB6D62E4}" type="slidenum">
              <a:rPr lang="en-US" smtClean="0"/>
              <a:t>‹#›</a:t>
            </a:fld>
            <a:endParaRPr lang="en-US"/>
          </a:p>
        </p:txBody>
      </p:sp>
    </p:spTree>
    <p:extLst>
      <p:ext uri="{BB962C8B-B14F-4D97-AF65-F5344CB8AC3E}">
        <p14:creationId xmlns:p14="http://schemas.microsoft.com/office/powerpoint/2010/main" val="3388983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E471ED-81F8-48B4-AC80-62B2FB6D62E4}" type="slidenum">
              <a:rPr lang="en-US" smtClean="0"/>
              <a:t>1</a:t>
            </a:fld>
            <a:endParaRPr lang="en-US"/>
          </a:p>
        </p:txBody>
      </p:sp>
    </p:spTree>
    <p:extLst>
      <p:ext uri="{BB962C8B-B14F-4D97-AF65-F5344CB8AC3E}">
        <p14:creationId xmlns:p14="http://schemas.microsoft.com/office/powerpoint/2010/main" val="2738323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E471ED-81F8-48B4-AC80-62B2FB6D62E4}" type="slidenum">
              <a:rPr lang="en-US" smtClean="0"/>
              <a:t>2</a:t>
            </a:fld>
            <a:endParaRPr lang="en-US"/>
          </a:p>
        </p:txBody>
      </p:sp>
    </p:spTree>
    <p:extLst>
      <p:ext uri="{BB962C8B-B14F-4D97-AF65-F5344CB8AC3E}">
        <p14:creationId xmlns:p14="http://schemas.microsoft.com/office/powerpoint/2010/main" val="3324402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E471ED-81F8-48B4-AC80-62B2FB6D62E4}" type="slidenum">
              <a:rPr lang="en-US" smtClean="0"/>
              <a:t>3</a:t>
            </a:fld>
            <a:endParaRPr lang="en-US"/>
          </a:p>
        </p:txBody>
      </p:sp>
    </p:spTree>
    <p:extLst>
      <p:ext uri="{BB962C8B-B14F-4D97-AF65-F5344CB8AC3E}">
        <p14:creationId xmlns:p14="http://schemas.microsoft.com/office/powerpoint/2010/main" val="3142790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CC900E49-75C7-4EBA-AD5E-3DD77EF1BB42}" type="datetimeFigureOut">
              <a:rPr lang="en-US" smtClean="0"/>
              <a:t>7/29/2020</a:t>
            </a:fld>
            <a:endParaRPr lang="en-US"/>
          </a:p>
        </p:txBody>
      </p:sp>
      <p:sp>
        <p:nvSpPr>
          <p:cNvPr id="17" name="Slide Number Placeholder 16"/>
          <p:cNvSpPr>
            <a:spLocks noGrp="1"/>
          </p:cNvSpPr>
          <p:nvPr>
            <p:ph type="sldNum" sz="quarter" idx="11"/>
          </p:nvPr>
        </p:nvSpPr>
        <p:spPr/>
        <p:txBody>
          <a:bodyPr/>
          <a:lstStyle/>
          <a:p>
            <a:fld id="{9A060655-941A-4EEA-8DA9-4450D371D211}"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900E49-75C7-4EBA-AD5E-3DD77EF1BB42}"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060655-941A-4EEA-8DA9-4450D371D21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900E49-75C7-4EBA-AD5E-3DD77EF1BB42}"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060655-941A-4EEA-8DA9-4450D371D211}"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CC900E49-75C7-4EBA-AD5E-3DD77EF1BB42}" type="datetimeFigureOut">
              <a:rPr lang="en-US" smtClean="0"/>
              <a:t>7/29/2020</a:t>
            </a:fld>
            <a:endParaRPr lang="en-US"/>
          </a:p>
        </p:txBody>
      </p:sp>
      <p:sp>
        <p:nvSpPr>
          <p:cNvPr id="12" name="Slide Number Placeholder 11"/>
          <p:cNvSpPr>
            <a:spLocks noGrp="1"/>
          </p:cNvSpPr>
          <p:nvPr>
            <p:ph type="sldNum" sz="quarter" idx="15"/>
          </p:nvPr>
        </p:nvSpPr>
        <p:spPr/>
        <p:txBody>
          <a:bodyPr/>
          <a:lstStyle/>
          <a:p>
            <a:fld id="{9A060655-941A-4EEA-8DA9-4450D371D211}"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CC900E49-75C7-4EBA-AD5E-3DD77EF1BB42}" type="datetimeFigureOut">
              <a:rPr lang="en-US" smtClean="0"/>
              <a:t>7/29/2020</a:t>
            </a:fld>
            <a:endParaRPr lang="en-US"/>
          </a:p>
        </p:txBody>
      </p:sp>
      <p:sp>
        <p:nvSpPr>
          <p:cNvPr id="14" name="Slide Number Placeholder 13"/>
          <p:cNvSpPr>
            <a:spLocks noGrp="1"/>
          </p:cNvSpPr>
          <p:nvPr>
            <p:ph type="sldNum" sz="quarter" idx="11"/>
          </p:nvPr>
        </p:nvSpPr>
        <p:spPr/>
        <p:txBody>
          <a:bodyPr/>
          <a:lstStyle/>
          <a:p>
            <a:fld id="{9A060655-941A-4EEA-8DA9-4450D371D211}"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CC900E49-75C7-4EBA-AD5E-3DD77EF1BB42}" type="datetimeFigureOut">
              <a:rPr lang="en-US" smtClean="0"/>
              <a:t>7/29/2020</a:t>
            </a:fld>
            <a:endParaRPr lang="en-US"/>
          </a:p>
        </p:txBody>
      </p:sp>
      <p:sp>
        <p:nvSpPr>
          <p:cNvPr id="12" name="Slide Number Placeholder 11"/>
          <p:cNvSpPr>
            <a:spLocks noGrp="1"/>
          </p:cNvSpPr>
          <p:nvPr>
            <p:ph type="sldNum" sz="quarter" idx="16"/>
          </p:nvPr>
        </p:nvSpPr>
        <p:spPr/>
        <p:txBody>
          <a:bodyPr/>
          <a:lstStyle/>
          <a:p>
            <a:fld id="{9A060655-941A-4EEA-8DA9-4450D371D211}"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CC900E49-75C7-4EBA-AD5E-3DD77EF1BB42}" type="datetimeFigureOut">
              <a:rPr lang="en-US" smtClean="0"/>
              <a:t>7/29/2020</a:t>
            </a:fld>
            <a:endParaRPr lang="en-US"/>
          </a:p>
        </p:txBody>
      </p:sp>
      <p:sp>
        <p:nvSpPr>
          <p:cNvPr id="12" name="Slide Number Placeholder 11"/>
          <p:cNvSpPr>
            <a:spLocks noGrp="1"/>
          </p:cNvSpPr>
          <p:nvPr>
            <p:ph type="sldNum" sz="quarter" idx="17"/>
          </p:nvPr>
        </p:nvSpPr>
        <p:spPr/>
        <p:txBody>
          <a:bodyPr/>
          <a:lstStyle/>
          <a:p>
            <a:fld id="{9A060655-941A-4EEA-8DA9-4450D371D211}"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CC900E49-75C7-4EBA-AD5E-3DD77EF1BB42}" type="datetimeFigureOut">
              <a:rPr lang="en-US" smtClean="0"/>
              <a:t>7/29/2020</a:t>
            </a:fld>
            <a:endParaRPr lang="en-US"/>
          </a:p>
        </p:txBody>
      </p:sp>
      <p:sp>
        <p:nvSpPr>
          <p:cNvPr id="16" name="Slide Number Placeholder 15"/>
          <p:cNvSpPr>
            <a:spLocks noGrp="1"/>
          </p:cNvSpPr>
          <p:nvPr>
            <p:ph type="sldNum" sz="quarter" idx="11"/>
          </p:nvPr>
        </p:nvSpPr>
        <p:spPr/>
        <p:txBody>
          <a:bodyPr/>
          <a:lstStyle/>
          <a:p>
            <a:fld id="{9A060655-941A-4EEA-8DA9-4450D371D211}"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CC900E49-75C7-4EBA-AD5E-3DD77EF1BB42}" type="datetimeFigureOut">
              <a:rPr lang="en-US" smtClean="0"/>
              <a:t>7/29/2020</a:t>
            </a:fld>
            <a:endParaRPr lang="en-US"/>
          </a:p>
        </p:txBody>
      </p:sp>
      <p:sp>
        <p:nvSpPr>
          <p:cNvPr id="8" name="Slide Number Placeholder 7"/>
          <p:cNvSpPr>
            <a:spLocks noGrp="1"/>
          </p:cNvSpPr>
          <p:nvPr>
            <p:ph type="sldNum" sz="quarter" idx="11"/>
          </p:nvPr>
        </p:nvSpPr>
        <p:spPr/>
        <p:txBody>
          <a:bodyPr/>
          <a:lstStyle/>
          <a:p>
            <a:fld id="{9A060655-941A-4EEA-8DA9-4450D371D211}"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CC900E49-75C7-4EBA-AD5E-3DD77EF1BB42}" type="datetimeFigureOut">
              <a:rPr lang="en-US" smtClean="0"/>
              <a:t>7/29/2020</a:t>
            </a:fld>
            <a:endParaRPr lang="en-US"/>
          </a:p>
        </p:txBody>
      </p:sp>
      <p:sp>
        <p:nvSpPr>
          <p:cNvPr id="19" name="Slide Number Placeholder 18"/>
          <p:cNvSpPr>
            <a:spLocks noGrp="1"/>
          </p:cNvSpPr>
          <p:nvPr>
            <p:ph type="sldNum" sz="quarter" idx="16"/>
          </p:nvPr>
        </p:nvSpPr>
        <p:spPr/>
        <p:txBody>
          <a:bodyPr/>
          <a:lstStyle/>
          <a:p>
            <a:fld id="{9A060655-941A-4EEA-8DA9-4450D371D211}"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CC900E49-75C7-4EBA-AD5E-3DD77EF1BB42}" type="datetimeFigureOut">
              <a:rPr lang="en-US" smtClean="0"/>
              <a:t>7/29/2020</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9A060655-941A-4EEA-8DA9-4450D371D211}"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CC900E49-75C7-4EBA-AD5E-3DD77EF1BB42}" type="datetimeFigureOut">
              <a:rPr lang="en-US" smtClean="0"/>
              <a:t>7/29/2020</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9A060655-941A-4EEA-8DA9-4450D371D211}"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457200"/>
            <a:ext cx="6705600" cy="4524315"/>
          </a:xfrm>
          <a:prstGeom prst="rect">
            <a:avLst/>
          </a:prstGeom>
        </p:spPr>
        <p:txBody>
          <a:bodyPr wrap="square">
            <a:spAutoFit/>
          </a:bodyPr>
          <a:lstStyle/>
          <a:p>
            <a:r>
              <a:rPr lang="en-US" sz="3600" dirty="0" smtClean="0">
                <a:latin typeface="Arial Black" pitchFamily="34" charset="0"/>
              </a:rPr>
              <a:t>             </a:t>
            </a:r>
            <a:r>
              <a:rPr lang="en-US" sz="3600" dirty="0" smtClean="0">
                <a:solidFill>
                  <a:srgbClr val="F0EA00"/>
                </a:solidFill>
                <a:latin typeface="Arial Black" pitchFamily="34" charset="0"/>
              </a:rPr>
              <a:t>PROJECT</a:t>
            </a:r>
          </a:p>
          <a:p>
            <a:endParaRPr lang="en-US" sz="3600" dirty="0" smtClean="0">
              <a:latin typeface="Arial Black" pitchFamily="34" charset="0"/>
            </a:endParaRPr>
          </a:p>
          <a:p>
            <a:pPr algn="ctr"/>
            <a:r>
              <a:rPr lang="en-US" sz="3600" dirty="0" smtClean="0">
                <a:latin typeface="Arial Black" pitchFamily="34" charset="0"/>
              </a:rPr>
              <a:t>IMPACT OF COVID 19 ON    FOOD</a:t>
            </a:r>
            <a:r>
              <a:rPr lang="en-US" sz="3600" dirty="0">
                <a:latin typeface="Arial Black" pitchFamily="34" charset="0"/>
              </a:rPr>
              <a:t> </a:t>
            </a:r>
            <a:r>
              <a:rPr lang="en-US" sz="3600" dirty="0" smtClean="0">
                <a:latin typeface="Arial Black" pitchFamily="34" charset="0"/>
              </a:rPr>
              <a:t>SECURITY-VISUALIZATION DASHBOARD</a:t>
            </a:r>
          </a:p>
          <a:p>
            <a:endParaRPr lang="en-US" sz="3600" dirty="0">
              <a:latin typeface="Arial Black" pitchFamily="34" charset="0"/>
            </a:endParaRPr>
          </a:p>
          <a:p>
            <a:endParaRPr lang="en-US" sz="3600" dirty="0">
              <a:latin typeface="Arial Black" pitchFamily="34" charset="0"/>
            </a:endParaRPr>
          </a:p>
        </p:txBody>
      </p:sp>
      <p:sp>
        <p:nvSpPr>
          <p:cNvPr id="3" name="TextBox 2"/>
          <p:cNvSpPr txBox="1"/>
          <p:nvPr/>
        </p:nvSpPr>
        <p:spPr>
          <a:xfrm>
            <a:off x="914400" y="4495800"/>
            <a:ext cx="7010400" cy="1477328"/>
          </a:xfrm>
          <a:prstGeom prst="rect">
            <a:avLst/>
          </a:prstGeom>
          <a:noFill/>
        </p:spPr>
        <p:txBody>
          <a:bodyPr wrap="square" rtlCol="0">
            <a:spAutoFit/>
          </a:bodyPr>
          <a:lstStyle/>
          <a:p>
            <a:r>
              <a:rPr lang="en-US" b="1" dirty="0" smtClean="0"/>
              <a:t>PROJECT BY:</a:t>
            </a:r>
          </a:p>
          <a:p>
            <a:r>
              <a:rPr lang="en-US" b="1" i="1" dirty="0" smtClean="0">
                <a:solidFill>
                  <a:srgbClr val="00B0F0"/>
                </a:solidFill>
                <a:latin typeface="Book Antiqua" pitchFamily="18" charset="0"/>
              </a:rPr>
              <a:t>HARKIRAT KAUR</a:t>
            </a:r>
          </a:p>
          <a:p>
            <a:r>
              <a:rPr lang="en-US" b="1" i="1" dirty="0"/>
              <a:t> </a:t>
            </a:r>
            <a:r>
              <a:rPr lang="en-US" b="1" i="1" dirty="0" smtClean="0"/>
              <a:t>   (GURU NANAK DEV UNIVERSITY,AMRITSAR)</a:t>
            </a:r>
          </a:p>
          <a:p>
            <a:endParaRPr lang="en-US" b="1" i="1" dirty="0"/>
          </a:p>
          <a:p>
            <a:r>
              <a:rPr lang="en-US" b="1" i="1" dirty="0" smtClean="0"/>
              <a:t>TEAM NAME </a:t>
            </a:r>
            <a:r>
              <a:rPr lang="en-US" b="1" i="1" dirty="0" smtClean="0">
                <a:solidFill>
                  <a:srgbClr val="00B0F0"/>
                </a:solidFill>
              </a:rPr>
              <a:t>:   </a:t>
            </a:r>
            <a:r>
              <a:rPr lang="en-US" b="1" i="1" dirty="0" smtClean="0">
                <a:solidFill>
                  <a:srgbClr val="00B0F0"/>
                </a:solidFill>
              </a:rPr>
              <a:t>SUPERB  CODER</a:t>
            </a:r>
            <a:endParaRPr lang="en-US" b="1" i="1" dirty="0">
              <a:solidFill>
                <a:srgbClr val="00B0F0"/>
              </a:solidFill>
            </a:endParaRPr>
          </a:p>
        </p:txBody>
      </p:sp>
    </p:spTree>
    <p:extLst>
      <p:ext uri="{BB962C8B-B14F-4D97-AF65-F5344CB8AC3E}">
        <p14:creationId xmlns:p14="http://schemas.microsoft.com/office/powerpoint/2010/main" val="3388881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458199" cy="5755422"/>
          </a:xfrm>
          <a:prstGeom prst="rect">
            <a:avLst/>
          </a:prstGeom>
        </p:spPr>
        <p:txBody>
          <a:bodyPr wrap="square">
            <a:spAutoFit/>
          </a:bodyPr>
          <a:lstStyle/>
          <a:p>
            <a:r>
              <a:rPr lang="en-US" sz="4000" b="1" i="0" u="none" strike="noStrike" baseline="0" dirty="0" smtClean="0">
                <a:latin typeface="Arial Black" pitchFamily="34" charset="0"/>
              </a:rPr>
              <a:t>EXISTING PROBLEM</a:t>
            </a:r>
          </a:p>
          <a:p>
            <a:endParaRPr lang="en-US" sz="4000" b="1" i="0" u="none" strike="noStrike" baseline="0" dirty="0" smtClean="0">
              <a:latin typeface="Arial Black" pitchFamily="34" charset="0"/>
            </a:endParaRPr>
          </a:p>
          <a:p>
            <a:r>
              <a:rPr lang="en-US" sz="3200" dirty="0">
                <a:latin typeface="Arial Rounded MT Bold" pitchFamily="34" charset="0"/>
              </a:rPr>
              <a:t>Now a days due to covid19 pandemic the world </a:t>
            </a:r>
            <a:r>
              <a:rPr lang="en-US" sz="3200" dirty="0" smtClean="0">
                <a:latin typeface="Arial Rounded MT Bold" pitchFamily="34" charset="0"/>
              </a:rPr>
              <a:t>is suffering </a:t>
            </a:r>
            <a:r>
              <a:rPr lang="en-US" sz="3200" dirty="0">
                <a:latin typeface="Arial Rounded MT Bold" pitchFamily="34" charset="0"/>
              </a:rPr>
              <a:t>from the problem of food security.as we know</a:t>
            </a:r>
          </a:p>
          <a:p>
            <a:r>
              <a:rPr lang="en-US" sz="3200" dirty="0">
                <a:latin typeface="Arial Rounded MT Bold" pitchFamily="34" charset="0"/>
              </a:rPr>
              <a:t>that we have latest technology which can help </a:t>
            </a:r>
            <a:r>
              <a:rPr lang="en-US" sz="3200" dirty="0" smtClean="0">
                <a:latin typeface="Arial Rounded MT Bold" pitchFamily="34" charset="0"/>
              </a:rPr>
              <a:t>us overcome </a:t>
            </a:r>
            <a:r>
              <a:rPr lang="en-US" sz="3200" dirty="0">
                <a:latin typeface="Arial Rounded MT Bold" pitchFamily="34" charset="0"/>
              </a:rPr>
              <a:t>this problem in a much effective and </a:t>
            </a:r>
            <a:r>
              <a:rPr lang="en-US" sz="3200" dirty="0" smtClean="0">
                <a:latin typeface="Arial Rounded MT Bold" pitchFamily="34" charset="0"/>
              </a:rPr>
              <a:t>useful way.so </a:t>
            </a:r>
            <a:r>
              <a:rPr lang="en-US" sz="3200" dirty="0">
                <a:latin typeface="Arial Rounded MT Bold" pitchFamily="34" charset="0"/>
              </a:rPr>
              <a:t>if we use the latest technology in an efficient </a:t>
            </a:r>
            <a:r>
              <a:rPr lang="en-US" sz="3200" dirty="0" smtClean="0">
                <a:latin typeface="Arial Rounded MT Bold" pitchFamily="34" charset="0"/>
              </a:rPr>
              <a:t>way we </a:t>
            </a:r>
            <a:r>
              <a:rPr lang="en-US" sz="3200" dirty="0">
                <a:latin typeface="Arial Rounded MT Bold" pitchFamily="34" charset="0"/>
              </a:rPr>
              <a:t>can solve this problem of food security which </a:t>
            </a:r>
            <a:r>
              <a:rPr lang="en-US" sz="3200" dirty="0" smtClean="0">
                <a:latin typeface="Arial Rounded MT Bold" pitchFamily="34" charset="0"/>
              </a:rPr>
              <a:t>is impacted </a:t>
            </a:r>
            <a:r>
              <a:rPr lang="en-US" sz="3200" dirty="0">
                <a:latin typeface="Arial Rounded MT Bold" pitchFamily="34" charset="0"/>
              </a:rPr>
              <a:t>due to covid19.</a:t>
            </a:r>
          </a:p>
        </p:txBody>
      </p:sp>
    </p:spTree>
    <p:extLst>
      <p:ext uri="{BB962C8B-B14F-4D97-AF65-F5344CB8AC3E}">
        <p14:creationId xmlns:p14="http://schemas.microsoft.com/office/powerpoint/2010/main" val="164123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382000" cy="6309420"/>
          </a:xfrm>
          <a:prstGeom prst="rect">
            <a:avLst/>
          </a:prstGeom>
        </p:spPr>
        <p:txBody>
          <a:bodyPr wrap="square">
            <a:spAutoFit/>
          </a:bodyPr>
          <a:lstStyle/>
          <a:p>
            <a:r>
              <a:rPr lang="en-US" sz="3200" b="1" dirty="0" smtClean="0">
                <a:latin typeface="Roboto-Regular"/>
              </a:rPr>
              <a:t>SOLUTION:</a:t>
            </a:r>
          </a:p>
          <a:p>
            <a:endParaRPr lang="en-US" sz="3200" b="1" dirty="0">
              <a:latin typeface="Roboto-Regular"/>
            </a:endParaRPr>
          </a:p>
          <a:p>
            <a:r>
              <a:rPr lang="en-US" sz="2000" dirty="0">
                <a:latin typeface="Roboto-Regular"/>
              </a:rPr>
              <a:t>Developing a system which keeps record and predicts the</a:t>
            </a:r>
          </a:p>
          <a:p>
            <a:r>
              <a:rPr lang="en-US" sz="2000" dirty="0">
                <a:latin typeface="Roboto-Regular"/>
              </a:rPr>
              <a:t>minors and majors of food security </a:t>
            </a:r>
            <a:r>
              <a:rPr lang="en-US" sz="2000" dirty="0" smtClean="0">
                <a:latin typeface="Roboto-Regular"/>
              </a:rPr>
              <a:t>when</a:t>
            </a:r>
            <a:endParaRPr lang="en-US" sz="2000" dirty="0">
              <a:latin typeface="Roboto-Regular"/>
            </a:endParaRPr>
          </a:p>
          <a:p>
            <a:r>
              <a:rPr lang="en-US" sz="2000" dirty="0">
                <a:latin typeface="Roboto-Regular"/>
              </a:rPr>
              <a:t>the problem of insecurity of food </a:t>
            </a:r>
            <a:r>
              <a:rPr lang="en-US" sz="2000" dirty="0" smtClean="0">
                <a:latin typeface="Roboto-Regular"/>
              </a:rPr>
              <a:t>arises. We </a:t>
            </a:r>
            <a:r>
              <a:rPr lang="en-US" sz="2000" dirty="0">
                <a:latin typeface="Roboto-Regular"/>
              </a:rPr>
              <a:t>should</a:t>
            </a:r>
          </a:p>
          <a:p>
            <a:r>
              <a:rPr lang="en-US" sz="2000" dirty="0">
                <a:latin typeface="Roboto-Regular"/>
              </a:rPr>
              <a:t>develop such a system that shows statistics and</a:t>
            </a:r>
          </a:p>
          <a:p>
            <a:r>
              <a:rPr lang="en-US" sz="2000" dirty="0">
                <a:latin typeface="Roboto-Regular"/>
              </a:rPr>
              <a:t>visualized dashboard of the stored amount of food in the</a:t>
            </a:r>
          </a:p>
          <a:p>
            <a:r>
              <a:rPr lang="en-US" sz="2000" dirty="0">
                <a:latin typeface="Roboto-Regular"/>
              </a:rPr>
              <a:t>Godowns and also keeps track of supplied chains to</a:t>
            </a:r>
          </a:p>
          <a:p>
            <a:r>
              <a:rPr lang="en-US" sz="2000" dirty="0">
                <a:latin typeface="Roboto-Regular"/>
              </a:rPr>
              <a:t>market </a:t>
            </a:r>
            <a:r>
              <a:rPr lang="en-US" sz="2000" dirty="0" smtClean="0">
                <a:latin typeface="Roboto-Regular"/>
              </a:rPr>
              <a:t>places. Moreover </a:t>
            </a:r>
            <a:r>
              <a:rPr lang="en-US" sz="2000" dirty="0">
                <a:latin typeface="Roboto-Regular"/>
              </a:rPr>
              <a:t>it keeps the record of farmers</a:t>
            </a:r>
          </a:p>
          <a:p>
            <a:r>
              <a:rPr lang="en-US" sz="2000" dirty="0">
                <a:latin typeface="Roboto-Regular"/>
              </a:rPr>
              <a:t>who sales how much amount of crop so that a rough</a:t>
            </a:r>
          </a:p>
          <a:p>
            <a:r>
              <a:rPr lang="en-US" sz="2000" dirty="0">
                <a:latin typeface="Roboto-Regular"/>
              </a:rPr>
              <a:t>estimate will be shown to government that this is amount</a:t>
            </a:r>
          </a:p>
          <a:p>
            <a:r>
              <a:rPr lang="en-US" sz="2000" dirty="0">
                <a:latin typeface="Roboto-Regular"/>
              </a:rPr>
              <a:t>of food is stored and if the amount is decreasing</a:t>
            </a:r>
          </a:p>
          <a:p>
            <a:r>
              <a:rPr lang="en-US" sz="2000" dirty="0">
                <a:latin typeface="Roboto-Regular"/>
              </a:rPr>
              <a:t>continuously then it gives alert to the system to be</a:t>
            </a:r>
          </a:p>
          <a:p>
            <a:r>
              <a:rPr lang="en-US" sz="2000" dirty="0">
                <a:latin typeface="Roboto-Regular"/>
              </a:rPr>
              <a:t>prepared before to overcome the problem of food security</a:t>
            </a:r>
          </a:p>
          <a:p>
            <a:r>
              <a:rPr lang="en-US" sz="2000" dirty="0">
                <a:latin typeface="Roboto-Regular"/>
              </a:rPr>
              <a:t>and everyone could get enough food at a reasonable</a:t>
            </a:r>
          </a:p>
          <a:p>
            <a:r>
              <a:rPr lang="en-US" sz="2000" dirty="0">
                <a:latin typeface="Roboto-Regular"/>
              </a:rPr>
              <a:t>prices, because if food security is unbalanced then it gives</a:t>
            </a:r>
          </a:p>
          <a:p>
            <a:r>
              <a:rPr lang="en-US" sz="2000" dirty="0">
                <a:latin typeface="Roboto-Regular"/>
              </a:rPr>
              <a:t>rise to prices hike of food and can cause situation of</a:t>
            </a:r>
          </a:p>
          <a:p>
            <a:r>
              <a:rPr lang="en-US" sz="2000" dirty="0">
                <a:latin typeface="Roboto-Regular"/>
              </a:rPr>
              <a:t>starvation</a:t>
            </a:r>
            <a:r>
              <a:rPr lang="en-US" sz="2000" dirty="0" smtClean="0">
                <a:latin typeface="Roboto-Regular"/>
              </a:rPr>
              <a:t>. Moreover </a:t>
            </a:r>
            <a:r>
              <a:rPr lang="en-US" sz="2000" dirty="0">
                <a:latin typeface="Roboto-Regular"/>
              </a:rPr>
              <a:t>it also predicts the after impact of</a:t>
            </a:r>
          </a:p>
          <a:p>
            <a:r>
              <a:rPr lang="en-US" sz="2000" dirty="0">
                <a:latin typeface="Roboto-Regular"/>
              </a:rPr>
              <a:t>COVID 19 on food security.</a:t>
            </a:r>
            <a:endParaRPr lang="en-US" sz="2000" dirty="0"/>
          </a:p>
        </p:txBody>
      </p:sp>
    </p:spTree>
    <p:extLst>
      <p:ext uri="{BB962C8B-B14F-4D97-AF65-F5344CB8AC3E}">
        <p14:creationId xmlns:p14="http://schemas.microsoft.com/office/powerpoint/2010/main" val="17309187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85800"/>
            <a:ext cx="8382000" cy="4524315"/>
          </a:xfrm>
          <a:prstGeom prst="rect">
            <a:avLst/>
          </a:prstGeom>
        </p:spPr>
        <p:txBody>
          <a:bodyPr wrap="square">
            <a:spAutoFit/>
          </a:bodyPr>
          <a:lstStyle/>
          <a:p>
            <a:r>
              <a:rPr lang="en-US" sz="3600" dirty="0" smtClean="0">
                <a:latin typeface="Arial Black" pitchFamily="34" charset="0"/>
              </a:rPr>
              <a:t>SCOPE:</a:t>
            </a:r>
          </a:p>
          <a:p>
            <a:endParaRPr lang="en-US" sz="3600" dirty="0" smtClean="0">
              <a:latin typeface="Arial Black" pitchFamily="34" charset="0"/>
            </a:endParaRPr>
          </a:p>
          <a:p>
            <a:r>
              <a:rPr lang="en-US" sz="2400" dirty="0" smtClean="0">
                <a:latin typeface="Arial Rounded MT Bold" pitchFamily="34" charset="0"/>
              </a:rPr>
              <a:t>WITH THE ABOVE SOLUTION NOVELTY, we can grow the business constantly which can provide benefit to everyone from small workers/farmers to large businessmen/suppliers as this will cause efficient production of food of good quality.so if we will be known before the food which can be shortened we can increase its production and also decrease the </a:t>
            </a:r>
          </a:p>
          <a:p>
            <a:r>
              <a:rPr lang="en-US" sz="2400" dirty="0" smtClean="0">
                <a:latin typeface="Arial Rounded MT Bold" pitchFamily="34" charset="0"/>
              </a:rPr>
              <a:t>production   for   some time if amount is overflow than required.</a:t>
            </a:r>
            <a:endParaRPr lang="en-US" sz="2400" dirty="0">
              <a:latin typeface="Arial Rounded MT Bold" pitchFamily="34" charset="0"/>
            </a:endParaRPr>
          </a:p>
        </p:txBody>
      </p:sp>
    </p:spTree>
    <p:extLst>
      <p:ext uri="{BB962C8B-B14F-4D97-AF65-F5344CB8AC3E}">
        <p14:creationId xmlns:p14="http://schemas.microsoft.com/office/powerpoint/2010/main" val="2329454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75" y="381000"/>
            <a:ext cx="7863625" cy="5486400"/>
          </a:xfrm>
          <a:prstGeom prst="rect">
            <a:avLst/>
          </a:prstGeom>
        </p:spPr>
      </p:pic>
    </p:spTree>
    <p:extLst>
      <p:ext uri="{BB962C8B-B14F-4D97-AF65-F5344CB8AC3E}">
        <p14:creationId xmlns:p14="http://schemas.microsoft.com/office/powerpoint/2010/main" val="1582564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914400"/>
            <a:ext cx="5791200" cy="5632311"/>
          </a:xfrm>
          <a:prstGeom prst="rect">
            <a:avLst/>
          </a:prstGeom>
        </p:spPr>
        <p:txBody>
          <a:bodyPr wrap="square">
            <a:spAutoFit/>
          </a:bodyPr>
          <a:lstStyle/>
          <a:p>
            <a:r>
              <a:rPr lang="en-US" sz="2400" b="1" dirty="0" smtClean="0">
                <a:latin typeface="Roboto-Regular"/>
              </a:rPr>
              <a:t>APPROACH:</a:t>
            </a:r>
          </a:p>
          <a:p>
            <a:r>
              <a:rPr lang="en-US" sz="2400" dirty="0" smtClean="0">
                <a:latin typeface="Roboto-Regular"/>
              </a:rPr>
              <a:t>In </a:t>
            </a:r>
            <a:r>
              <a:rPr lang="en-US" sz="2400" dirty="0">
                <a:latin typeface="Roboto-Regular"/>
              </a:rPr>
              <a:t>this process of developing the project I have undergone</a:t>
            </a:r>
          </a:p>
          <a:p>
            <a:r>
              <a:rPr lang="en-US" sz="2400" dirty="0">
                <a:latin typeface="Roboto-Regular"/>
              </a:rPr>
              <a:t>many </a:t>
            </a:r>
            <a:r>
              <a:rPr lang="en-US" sz="2400" dirty="0" smtClean="0">
                <a:latin typeface="Roboto-Regular"/>
              </a:rPr>
              <a:t>investigation processes </a:t>
            </a:r>
            <a:r>
              <a:rPr lang="en-US" sz="2400" dirty="0">
                <a:latin typeface="Roboto-Regular"/>
              </a:rPr>
              <a:t>to learn and understand new</a:t>
            </a:r>
          </a:p>
          <a:p>
            <a:r>
              <a:rPr lang="en-US" sz="2400" dirty="0">
                <a:latin typeface="Roboto-Regular"/>
              </a:rPr>
              <a:t>concepts so that I can build the news </a:t>
            </a:r>
            <a:r>
              <a:rPr lang="en-US" sz="2400" dirty="0" smtClean="0">
                <a:latin typeface="Roboto-Regular"/>
              </a:rPr>
              <a:t>search application</a:t>
            </a:r>
            <a:endParaRPr lang="en-US" sz="2400" dirty="0">
              <a:latin typeface="Roboto-Regular"/>
            </a:endParaRPr>
          </a:p>
          <a:p>
            <a:r>
              <a:rPr lang="en-US" sz="2400" dirty="0">
                <a:latin typeface="Roboto-Regular"/>
              </a:rPr>
              <a:t>successfully. For I had to learn and investigate</a:t>
            </a:r>
          </a:p>
          <a:p>
            <a:r>
              <a:rPr lang="en-US" sz="2400" dirty="0">
                <a:latin typeface="Roboto-Regular"/>
              </a:rPr>
              <a:t>following:</a:t>
            </a:r>
          </a:p>
          <a:p>
            <a:r>
              <a:rPr lang="en-US" sz="2400" dirty="0">
                <a:latin typeface="Roboto-Regular"/>
              </a:rPr>
              <a:t>1.IBM Cloud.</a:t>
            </a:r>
          </a:p>
          <a:p>
            <a:r>
              <a:rPr lang="en-US" sz="2400" dirty="0">
                <a:latin typeface="Roboto-Regular"/>
              </a:rPr>
              <a:t>2.Node Red.</a:t>
            </a:r>
          </a:p>
          <a:p>
            <a:r>
              <a:rPr lang="en-US" sz="2400" dirty="0">
                <a:latin typeface="Roboto-Regular"/>
              </a:rPr>
              <a:t>3.Watson Studio</a:t>
            </a:r>
          </a:p>
          <a:p>
            <a:r>
              <a:rPr lang="en-US" sz="2400" dirty="0">
                <a:latin typeface="Roboto-Regular"/>
              </a:rPr>
              <a:t>4. IBM Cloud Services</a:t>
            </a:r>
          </a:p>
          <a:p>
            <a:r>
              <a:rPr lang="en-US" sz="2400" dirty="0">
                <a:latin typeface="Roboto-Regular"/>
              </a:rPr>
              <a:t>5. </a:t>
            </a:r>
            <a:r>
              <a:rPr lang="en-US" sz="2400" dirty="0" err="1">
                <a:latin typeface="Roboto-Regular"/>
              </a:rPr>
              <a:t>Zoho</a:t>
            </a:r>
            <a:r>
              <a:rPr lang="en-US" sz="2400" dirty="0">
                <a:latin typeface="Roboto-Regular"/>
              </a:rPr>
              <a:t> writer</a:t>
            </a:r>
            <a:endParaRPr lang="en-US" sz="2400" dirty="0"/>
          </a:p>
        </p:txBody>
      </p:sp>
    </p:spTree>
    <p:extLst>
      <p:ext uri="{BB962C8B-B14F-4D97-AF65-F5344CB8AC3E}">
        <p14:creationId xmlns:p14="http://schemas.microsoft.com/office/powerpoint/2010/main" val="5209608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1848" y="228600"/>
            <a:ext cx="7862552" cy="5201424"/>
          </a:xfrm>
          <a:prstGeom prst="rect">
            <a:avLst/>
          </a:prstGeom>
        </p:spPr>
        <p:txBody>
          <a:bodyPr wrap="square">
            <a:spAutoFit/>
          </a:bodyPr>
          <a:lstStyle/>
          <a:p>
            <a:r>
              <a:rPr lang="en-US" sz="3200" dirty="0">
                <a:solidFill>
                  <a:schemeClr val="tx1">
                    <a:lumMod val="95000"/>
                  </a:schemeClr>
                </a:solidFill>
                <a:latin typeface="Roboto-Regular"/>
              </a:rPr>
              <a:t>ADVANTAGES:</a:t>
            </a:r>
          </a:p>
          <a:p>
            <a:r>
              <a:rPr lang="en-US" sz="2400" dirty="0">
                <a:solidFill>
                  <a:schemeClr val="tx1">
                    <a:lumMod val="75000"/>
                  </a:schemeClr>
                </a:solidFill>
                <a:latin typeface="Roboto-Regular"/>
              </a:rPr>
              <a:t>The Watson Studio provides us various easy to use</a:t>
            </a:r>
          </a:p>
          <a:p>
            <a:r>
              <a:rPr lang="en-US" sz="2400" dirty="0">
                <a:solidFill>
                  <a:schemeClr val="tx1">
                    <a:lumMod val="75000"/>
                  </a:schemeClr>
                </a:solidFill>
                <a:latin typeface="Roboto-Regular"/>
              </a:rPr>
              <a:t>services like:</a:t>
            </a:r>
          </a:p>
          <a:p>
            <a:r>
              <a:rPr lang="en-US" sz="2400" dirty="0">
                <a:solidFill>
                  <a:schemeClr val="tx1">
                    <a:lumMod val="75000"/>
                  </a:schemeClr>
                </a:solidFill>
                <a:latin typeface="Roboto-Regular"/>
              </a:rPr>
              <a:t>1.Dashboard to create interactive graphs and</a:t>
            </a:r>
          </a:p>
          <a:p>
            <a:r>
              <a:rPr lang="en-US" sz="2400" dirty="0">
                <a:solidFill>
                  <a:schemeClr val="tx1">
                    <a:lumMod val="75000"/>
                  </a:schemeClr>
                </a:solidFill>
                <a:latin typeface="Roboto-Regular"/>
              </a:rPr>
              <a:t>visualizations.</a:t>
            </a:r>
          </a:p>
          <a:p>
            <a:r>
              <a:rPr lang="en-US" sz="2400" dirty="0">
                <a:solidFill>
                  <a:schemeClr val="tx1">
                    <a:lumMod val="75000"/>
                  </a:schemeClr>
                </a:solidFill>
                <a:latin typeface="Roboto-Regular"/>
              </a:rPr>
              <a:t>2.Its easy to use.</a:t>
            </a:r>
          </a:p>
          <a:p>
            <a:r>
              <a:rPr lang="en-US" sz="2400" dirty="0">
                <a:solidFill>
                  <a:schemeClr val="tx1">
                    <a:lumMod val="75000"/>
                  </a:schemeClr>
                </a:solidFill>
                <a:latin typeface="Roboto-Regular"/>
              </a:rPr>
              <a:t>3. Its very efficient and </a:t>
            </a:r>
            <a:r>
              <a:rPr lang="en-US" sz="2400" dirty="0" smtClean="0">
                <a:solidFill>
                  <a:schemeClr val="tx1">
                    <a:lumMod val="75000"/>
                  </a:schemeClr>
                </a:solidFill>
                <a:latin typeface="Roboto-Regular"/>
              </a:rPr>
              <a:t>understandable </a:t>
            </a:r>
            <a:r>
              <a:rPr lang="en-US" sz="2400" dirty="0">
                <a:solidFill>
                  <a:schemeClr val="tx1">
                    <a:lumMod val="75000"/>
                  </a:schemeClr>
                </a:solidFill>
                <a:latin typeface="Roboto-Regular"/>
              </a:rPr>
              <a:t>.</a:t>
            </a:r>
          </a:p>
          <a:p>
            <a:r>
              <a:rPr lang="en-US" sz="2400" dirty="0">
                <a:solidFill>
                  <a:schemeClr val="tx1">
                    <a:lumMod val="75000"/>
                  </a:schemeClr>
                </a:solidFill>
                <a:latin typeface="Roboto-Regular"/>
              </a:rPr>
              <a:t>4.Reduces our time to write the code</a:t>
            </a:r>
            <a:r>
              <a:rPr lang="en-US" sz="2400" dirty="0" smtClean="0">
                <a:solidFill>
                  <a:srgbClr val="0D0D0D"/>
                </a:solidFill>
                <a:latin typeface="Roboto-Regular"/>
              </a:rPr>
              <a:t>.</a:t>
            </a:r>
          </a:p>
          <a:p>
            <a:endParaRPr lang="en-US" sz="2400" dirty="0">
              <a:solidFill>
                <a:srgbClr val="0D0D0D"/>
              </a:solidFill>
              <a:latin typeface="Roboto-Regular"/>
            </a:endParaRPr>
          </a:p>
          <a:p>
            <a:endParaRPr lang="en-US" sz="2400" dirty="0">
              <a:solidFill>
                <a:srgbClr val="0D0D0D"/>
              </a:solidFill>
              <a:latin typeface="Roboto-Regular"/>
            </a:endParaRPr>
          </a:p>
          <a:p>
            <a:r>
              <a:rPr lang="en-US" sz="3600" dirty="0">
                <a:solidFill>
                  <a:schemeClr val="tx1">
                    <a:lumMod val="95000"/>
                  </a:schemeClr>
                </a:solidFill>
                <a:latin typeface="Roboto-Regular"/>
              </a:rPr>
              <a:t>DISADVANTAGES</a:t>
            </a:r>
            <a:r>
              <a:rPr lang="en-US" sz="2400" dirty="0">
                <a:solidFill>
                  <a:schemeClr val="tx1">
                    <a:lumMod val="95000"/>
                  </a:schemeClr>
                </a:solidFill>
                <a:latin typeface="Roboto-Regular"/>
              </a:rPr>
              <a:t>:</a:t>
            </a:r>
          </a:p>
          <a:p>
            <a:r>
              <a:rPr lang="en-US" sz="2400" dirty="0">
                <a:solidFill>
                  <a:schemeClr val="tx1">
                    <a:lumMod val="75000"/>
                  </a:schemeClr>
                </a:solidFill>
                <a:latin typeface="Roboto-Regular"/>
              </a:rPr>
              <a:t>1. To use more services we have to pay for its services.</a:t>
            </a:r>
          </a:p>
          <a:p>
            <a:r>
              <a:rPr lang="en-US" sz="2400" dirty="0">
                <a:solidFill>
                  <a:schemeClr val="tx1">
                    <a:lumMod val="75000"/>
                  </a:schemeClr>
                </a:solidFill>
                <a:latin typeface="Roboto-Regular"/>
              </a:rPr>
              <a:t>2. The services require large amount of space</a:t>
            </a:r>
            <a:endParaRPr lang="en-US" sz="2400" dirty="0">
              <a:solidFill>
                <a:schemeClr val="tx1">
                  <a:lumMod val="75000"/>
                </a:schemeClr>
              </a:solidFill>
            </a:endParaRPr>
          </a:p>
        </p:txBody>
      </p:sp>
    </p:spTree>
    <p:extLst>
      <p:ext uri="{BB962C8B-B14F-4D97-AF65-F5344CB8AC3E}">
        <p14:creationId xmlns:p14="http://schemas.microsoft.com/office/powerpoint/2010/main" val="2768346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077200" cy="5262979"/>
          </a:xfrm>
          <a:prstGeom prst="rect">
            <a:avLst/>
          </a:prstGeom>
        </p:spPr>
        <p:txBody>
          <a:bodyPr wrap="square">
            <a:spAutoFit/>
          </a:bodyPr>
          <a:lstStyle/>
          <a:p>
            <a:r>
              <a:rPr lang="en-US" sz="4000" b="1" i="0" u="none" strike="noStrike" baseline="0" dirty="0" smtClean="0">
                <a:latin typeface="Arial Black" pitchFamily="34" charset="0"/>
                <a:ea typeface="MS Gothic" pitchFamily="49" charset="-128"/>
              </a:rPr>
              <a:t>CONCLUSION:</a:t>
            </a:r>
          </a:p>
          <a:p>
            <a:endParaRPr lang="en-US" sz="4000" b="1" i="0" u="none" strike="noStrike" baseline="0" dirty="0" smtClean="0">
              <a:solidFill>
                <a:srgbClr val="1E58C0"/>
              </a:solidFill>
              <a:latin typeface="Roboto-Bold"/>
            </a:endParaRPr>
          </a:p>
          <a:p>
            <a:r>
              <a:rPr lang="en-US" sz="3200" b="0" i="0" u="none" strike="noStrike" baseline="0" dirty="0" smtClean="0">
                <a:solidFill>
                  <a:schemeClr val="tx1">
                    <a:lumMod val="75000"/>
                  </a:schemeClr>
                </a:solidFill>
                <a:latin typeface="Roboto-Regular"/>
              </a:rPr>
              <a:t>This project give me the insights and basics working with the</a:t>
            </a:r>
            <a:r>
              <a:rPr lang="en-US" sz="3200" b="0" i="0" u="none" strike="noStrike" dirty="0" smtClean="0">
                <a:solidFill>
                  <a:schemeClr val="tx1">
                    <a:lumMod val="75000"/>
                  </a:schemeClr>
                </a:solidFill>
                <a:latin typeface="Roboto-Regular"/>
              </a:rPr>
              <a:t> </a:t>
            </a:r>
            <a:r>
              <a:rPr lang="en-US" sz="3200" b="0" i="0" u="none" strike="noStrike" baseline="0" dirty="0" smtClean="0">
                <a:solidFill>
                  <a:schemeClr val="tx1">
                    <a:lumMod val="75000"/>
                  </a:schemeClr>
                </a:solidFill>
                <a:latin typeface="Roboto-Regular"/>
              </a:rPr>
              <a:t>Watson Studio and its various services to create an interactive</a:t>
            </a:r>
            <a:r>
              <a:rPr lang="en-US" sz="3200" b="0" i="0" u="none" strike="noStrike" dirty="0" smtClean="0">
                <a:solidFill>
                  <a:schemeClr val="tx1">
                    <a:lumMod val="75000"/>
                  </a:schemeClr>
                </a:solidFill>
                <a:latin typeface="Roboto-Regular"/>
              </a:rPr>
              <a:t> </a:t>
            </a:r>
            <a:r>
              <a:rPr lang="en-US" sz="3200" b="0" i="0" u="none" strike="noStrike" baseline="0" dirty="0" smtClean="0">
                <a:solidFill>
                  <a:schemeClr val="tx1">
                    <a:lumMod val="75000"/>
                  </a:schemeClr>
                </a:solidFill>
                <a:latin typeface="Roboto-Regular"/>
              </a:rPr>
              <a:t>dashboard for my project which can help understand the</a:t>
            </a:r>
            <a:r>
              <a:rPr lang="en-US" sz="3200" b="0" i="0" u="none" strike="noStrike" dirty="0" smtClean="0">
                <a:solidFill>
                  <a:schemeClr val="tx1">
                    <a:lumMod val="75000"/>
                  </a:schemeClr>
                </a:solidFill>
                <a:latin typeface="Roboto-Regular"/>
              </a:rPr>
              <a:t> </a:t>
            </a:r>
            <a:r>
              <a:rPr lang="en-US" sz="3200" b="0" i="0" u="none" strike="noStrike" baseline="0" dirty="0" smtClean="0">
                <a:solidFill>
                  <a:schemeClr val="tx1">
                    <a:lumMod val="75000"/>
                  </a:schemeClr>
                </a:solidFill>
                <a:latin typeface="Roboto-Regular"/>
              </a:rPr>
              <a:t>problems and stats of food security during </a:t>
            </a:r>
            <a:r>
              <a:rPr lang="en-US" sz="3200" b="0" i="0" u="none" strike="noStrike" baseline="0" dirty="0" err="1" smtClean="0">
                <a:solidFill>
                  <a:schemeClr val="tx1">
                    <a:lumMod val="75000"/>
                  </a:schemeClr>
                </a:solidFill>
                <a:latin typeface="Roboto-Regular"/>
              </a:rPr>
              <a:t>Covid</a:t>
            </a:r>
            <a:r>
              <a:rPr lang="en-US" sz="3200" b="0" i="0" u="none" strike="noStrike" baseline="0" dirty="0" smtClean="0">
                <a:solidFill>
                  <a:schemeClr val="tx1">
                    <a:lumMod val="75000"/>
                  </a:schemeClr>
                </a:solidFill>
                <a:latin typeface="Roboto-Regular"/>
              </a:rPr>
              <a:t> 19.It provides</a:t>
            </a:r>
            <a:r>
              <a:rPr lang="en-US" sz="3200" b="0" i="0" u="none" strike="noStrike" dirty="0" smtClean="0">
                <a:solidFill>
                  <a:schemeClr val="tx1">
                    <a:lumMod val="75000"/>
                  </a:schemeClr>
                </a:solidFill>
                <a:latin typeface="Roboto-Regular"/>
              </a:rPr>
              <a:t> </a:t>
            </a:r>
            <a:r>
              <a:rPr lang="en-US" sz="3200" b="0" i="0" u="none" strike="noStrike" baseline="0" dirty="0" smtClean="0">
                <a:solidFill>
                  <a:schemeClr val="tx1">
                    <a:lumMod val="75000"/>
                  </a:schemeClr>
                </a:solidFill>
                <a:latin typeface="Roboto-Regular"/>
              </a:rPr>
              <a:t>easy approach to create various industrial and community</a:t>
            </a:r>
            <a:r>
              <a:rPr lang="en-US" sz="3200" b="0" i="0" u="none" strike="noStrike" dirty="0" smtClean="0">
                <a:solidFill>
                  <a:schemeClr val="tx1">
                    <a:lumMod val="75000"/>
                  </a:schemeClr>
                </a:solidFill>
                <a:latin typeface="Roboto-Regular"/>
              </a:rPr>
              <a:t> </a:t>
            </a:r>
            <a:r>
              <a:rPr lang="en-US" sz="3200" b="0" i="0" u="none" strike="noStrike" baseline="0" dirty="0" smtClean="0">
                <a:solidFill>
                  <a:schemeClr val="tx1">
                    <a:lumMod val="75000"/>
                  </a:schemeClr>
                </a:solidFill>
                <a:latin typeface="Roboto-Regular"/>
              </a:rPr>
              <a:t>projects.</a:t>
            </a:r>
            <a:endParaRPr lang="en-US" sz="3200" dirty="0">
              <a:solidFill>
                <a:schemeClr val="tx1">
                  <a:lumMod val="75000"/>
                </a:schemeClr>
              </a:solidFill>
            </a:endParaRPr>
          </a:p>
        </p:txBody>
      </p:sp>
    </p:spTree>
    <p:extLst>
      <p:ext uri="{BB962C8B-B14F-4D97-AF65-F5344CB8AC3E}">
        <p14:creationId xmlns:p14="http://schemas.microsoft.com/office/powerpoint/2010/main" val="3594122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20822105">
            <a:off x="327562" y="2748034"/>
            <a:ext cx="8121328" cy="1446550"/>
          </a:xfrm>
          <a:prstGeom prst="rect">
            <a:avLst/>
          </a:prstGeom>
          <a:noFill/>
        </p:spPr>
        <p:txBody>
          <a:bodyPr wrap="square" lIns="91440" tIns="45720" rIns="91440" bIns="45720">
            <a:spAutoFit/>
          </a:bodyPr>
          <a:lstStyle/>
          <a:p>
            <a:pPr algn="ctr"/>
            <a:r>
              <a:rPr lang="en-US" sz="8800" b="1" cap="none" spc="0" dirty="0" smtClean="0">
                <a:ln w="1905"/>
                <a:solidFill>
                  <a:srgbClr val="00B0F0"/>
                </a:solidFill>
                <a:effectLst>
                  <a:innerShdw blurRad="69850" dist="43180" dir="5400000">
                    <a:srgbClr val="000000">
                      <a:alpha val="65000"/>
                    </a:srgbClr>
                  </a:innerShdw>
                </a:effectLst>
              </a:rPr>
              <a:t>THANK </a:t>
            </a:r>
            <a:r>
              <a:rPr lang="en-US" sz="8800" b="1" cap="none" spc="0" dirty="0" smtClean="0">
                <a:ln w="1905"/>
                <a:solidFill>
                  <a:srgbClr val="00B0F0"/>
                </a:solidFill>
                <a:effectLst>
                  <a:innerShdw blurRad="69850" dist="43180" dir="5400000">
                    <a:srgbClr val="000000">
                      <a:alpha val="65000"/>
                    </a:srgbClr>
                  </a:innerShdw>
                </a:effectLst>
              </a:rPr>
              <a:t> YOU</a:t>
            </a:r>
            <a:endParaRPr lang="en-US" sz="8800" b="1" cap="none" spc="0" dirty="0">
              <a:ln w="1905"/>
              <a:solidFill>
                <a:srgbClr val="00B0F0"/>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6382781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513</TotalTime>
  <Words>506</Words>
  <Application>Microsoft Office PowerPoint</Application>
  <PresentationFormat>On-screen Show (4:3)</PresentationFormat>
  <Paragraphs>66</Paragraphs>
  <Slides>9</Slides>
  <Notes>3</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BlackTie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i5</dc:creator>
  <cp:lastModifiedBy>i5</cp:lastModifiedBy>
  <cp:revision>7</cp:revision>
  <dcterms:created xsi:type="dcterms:W3CDTF">2020-07-20T06:46:59Z</dcterms:created>
  <dcterms:modified xsi:type="dcterms:W3CDTF">2020-07-29T13:53:44Z</dcterms:modified>
</cp:coreProperties>
</file>