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301" r:id="rId15"/>
    <p:sldId id="302" r:id="rId16"/>
    <p:sldId id="303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5" r:id="rId28"/>
    <p:sldId id="317" r:id="rId29"/>
    <p:sldId id="318" r:id="rId30"/>
    <p:sldId id="319" r:id="rId31"/>
    <p:sldId id="320" r:id="rId32"/>
    <p:sldId id="321" r:id="rId33"/>
    <p:sldId id="3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408CA-A9F9-4F7A-9418-F5C48751DC0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3E775-0E91-459F-B91B-C41FBAB4F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202240"/>
            <a:ext cx="1081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in Robust Networks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4077" y="5130284"/>
            <a:ext cx="177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0BAD08-D3A4-4B54-A8DF-D4D1A4FDE160}"/>
              </a:ext>
            </a:extLst>
          </p:cNvPr>
          <p:cNvSpPr txBox="1"/>
          <p:nvPr/>
        </p:nvSpPr>
        <p:spPr>
          <a:xfrm>
            <a:off x="2746958" y="3771900"/>
            <a:ext cx="66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IEEE JOURNAL ON SELECTED AREAS IN COMMUNICATIONS 2013</a:t>
            </a:r>
            <a:endParaRPr lang="en-US" altLang="zh-CN" dirty="0">
              <a:solidFill>
                <a:schemeClr val="bg1"/>
              </a:solidFill>
              <a:latin typeface="ScriptC" charset="0"/>
              <a:ea typeface="Microsoft YaHei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20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 of Threats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/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F-total set(model)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network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f-fraction 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a fraction of </a:t>
                </a:r>
                <a:r>
                  <a:rPr lang="en-US" altLang="zh-CN" sz="2400" b="1" dirty="0"/>
                  <a:t>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blipFill>
                <a:blip r:embed="rId2"/>
                <a:stretch>
                  <a:fillRect l="-844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26B4FEDC-69DE-4264-B0F5-07FD740EB396}"/>
              </a:ext>
            </a:extLst>
          </p:cNvPr>
          <p:cNvSpPr/>
          <p:nvPr/>
        </p:nvSpPr>
        <p:spPr>
          <a:xfrm>
            <a:off x="2556769" y="4039340"/>
            <a:ext cx="1900931" cy="594804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9EDAAE-464A-4B70-B158-7E15E053553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179315" y="2983347"/>
            <a:ext cx="3625412" cy="1143100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7183A795-77C1-4552-ABF1-687F7F9F081C}"/>
              </a:ext>
            </a:extLst>
          </p:cNvPr>
          <p:cNvSpPr/>
          <p:nvPr/>
        </p:nvSpPr>
        <p:spPr>
          <a:xfrm>
            <a:off x="7707589" y="2115127"/>
            <a:ext cx="2918691" cy="1330036"/>
          </a:xfrm>
          <a:prstGeom prst="ellipse">
            <a:avLst/>
          </a:prstGeom>
          <a:noFill/>
          <a:ln w="4127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/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Neighbors of node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altLang="zh-CN" b="1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1" dirty="0"/>
                  <a:t> while not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blipFill>
                <a:blip r:embed="rId3"/>
                <a:stretch>
                  <a:fillRect l="-937" t="-4717" r="-304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4" grpId="0" animBg="1"/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60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/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en-US" altLang="zh-CN" sz="2400" b="1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1" dirty="0"/>
                  <a:t> the maximum and minimum values of the normal nodes, the normal nodes are said to achieve resilient asymptotic consensus in the presence of the above thread models, if :</a:t>
                </a:r>
              </a:p>
              <a:p>
                <a:pPr lvl="1" algn="just"/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is an invariant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set.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blipFill>
                <a:blip r:embed="rId2"/>
                <a:stretch>
                  <a:fillRect l="-936" t="-1733" r="-1748" b="-4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98B0925-5B9C-406E-9D2B-2697967AACDC}"/>
              </a:ext>
            </a:extLst>
          </p:cNvPr>
          <p:cNvSpPr txBox="1"/>
          <p:nvPr/>
        </p:nvSpPr>
        <p:spPr>
          <a:xfrm>
            <a:off x="6983305" y="389160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safety condition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71137-C8CB-458E-B787-5CF1E4AE6BEF}"/>
              </a:ext>
            </a:extLst>
          </p:cNvPr>
          <p:cNvSpPr txBox="1"/>
          <p:nvPr/>
        </p:nvSpPr>
        <p:spPr>
          <a:xfrm>
            <a:off x="6619009" y="34671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agreement condition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631BBB-134A-4A3A-B3B9-94DE50975FBF}"/>
              </a:ext>
            </a:extLst>
          </p:cNvPr>
          <p:cNvCxnSpPr/>
          <p:nvPr/>
        </p:nvCxnSpPr>
        <p:spPr>
          <a:xfrm>
            <a:off x="5713771" y="3697932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FBCE31-0097-4CD1-A7B2-2F4E95BC03C3}"/>
              </a:ext>
            </a:extLst>
          </p:cNvPr>
          <p:cNvCxnSpPr/>
          <p:nvPr/>
        </p:nvCxnSpPr>
        <p:spPr>
          <a:xfrm>
            <a:off x="6254713" y="4179159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43CC87-9C70-4756-B074-BE9944FA406A}"/>
              </a:ext>
            </a:extLst>
          </p:cNvPr>
          <p:cNvCxnSpPr/>
          <p:nvPr/>
        </p:nvCxnSpPr>
        <p:spPr>
          <a:xfrm>
            <a:off x="7269997" y="5309466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C22B1-1829-49C3-B95D-F62622280A7E}"/>
              </a:ext>
            </a:extLst>
          </p:cNvPr>
          <p:cNvSpPr txBox="1"/>
          <p:nvPr/>
        </p:nvSpPr>
        <p:spPr>
          <a:xfrm>
            <a:off x="8197740" y="507863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validity condition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779F8D-F479-457A-977B-8678A64AF855}"/>
              </a:ext>
            </a:extLst>
          </p:cNvPr>
          <p:cNvSpPr txBox="1"/>
          <p:nvPr/>
        </p:nvSpPr>
        <p:spPr>
          <a:xfrm>
            <a:off x="1006764" y="4709302"/>
            <a:ext cx="843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All normal nodes must converge to must lie within the range of initial values of the normal nodes.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31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5" grpId="0"/>
      <p:bldP spid="3" grpId="0"/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FAC9F1-6D4F-4304-9C39-2B78D7A5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31273" y="1122362"/>
            <a:ext cx="10529454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Consensus Algorithm </a:t>
            </a:r>
            <a:endParaRPr lang="en-US" altLang="zh-CN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495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Consensus Protocol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blipFill>
                <a:blip r:embed="rId3"/>
                <a:stretch>
                  <a:fillRect l="-1156" t="-3738" b="-65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732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 Mean Subsequence Reduced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]\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removed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blipFill>
                <a:blip r:embed="rId3"/>
                <a:stretch>
                  <a:fillRect l="-1156" t="-2920" b="-29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02AB1-AAFF-44A6-A8D6-D8642DA051E1}"/>
              </a:ext>
            </a:extLst>
          </p:cNvPr>
          <p:cNvSpPr txBox="1"/>
          <p:nvPr/>
        </p:nvSpPr>
        <p:spPr>
          <a:xfrm>
            <a:off x="1160605" y="1530029"/>
            <a:ext cx="744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Remove F values strictly larger or smaller than itself: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3198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92D33-06F0-4016-805C-FE57565AF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Robust Network Topologies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5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Proposition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2030127" y="386511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1456536" y="321374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1045027" y="43345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1665313" y="51879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64FBED-6544-4A5E-AE6D-F65082B68CD0}"/>
              </a:ext>
            </a:extLst>
          </p:cNvPr>
          <p:cNvSpPr/>
          <p:nvPr/>
        </p:nvSpPr>
        <p:spPr>
          <a:xfrm>
            <a:off x="3878356" y="4975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A42377C-0385-4499-AAAB-1EC89DFD8B34}"/>
              </a:ext>
            </a:extLst>
          </p:cNvPr>
          <p:cNvSpPr/>
          <p:nvPr/>
        </p:nvSpPr>
        <p:spPr>
          <a:xfrm>
            <a:off x="4816972" y="442675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CD0E90-742C-47A4-B96E-2F1CBD6BCA56}"/>
              </a:ext>
            </a:extLst>
          </p:cNvPr>
          <p:cNvSpPr/>
          <p:nvPr/>
        </p:nvSpPr>
        <p:spPr>
          <a:xfrm>
            <a:off x="3899162" y="38686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3CE038-276B-4681-B5E7-C4AECF674586}"/>
              </a:ext>
            </a:extLst>
          </p:cNvPr>
          <p:cNvSpPr/>
          <p:nvPr/>
        </p:nvSpPr>
        <p:spPr>
          <a:xfrm>
            <a:off x="4294869" y="3246215"/>
            <a:ext cx="387204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321F4AD-641D-4F34-9868-C171A7106A98}"/>
              </a:ext>
            </a:extLst>
          </p:cNvPr>
          <p:cNvSpPr/>
          <p:nvPr/>
        </p:nvSpPr>
        <p:spPr>
          <a:xfrm>
            <a:off x="3363686" y="301534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793579" y="298682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4DE483-F5C1-4536-8DC4-EB427A87F54C}"/>
              </a:ext>
            </a:extLst>
          </p:cNvPr>
          <p:cNvCxnSpPr>
            <a:cxnSpLocks/>
            <a:stCxn id="8" idx="5"/>
            <a:endCxn id="3" idx="0"/>
          </p:cNvCxnSpPr>
          <p:nvPr/>
        </p:nvCxnSpPr>
        <p:spPr>
          <a:xfrm>
            <a:off x="1799951" y="3557161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5313364-00B5-4120-BE78-E631D985674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246195" y="3616082"/>
            <a:ext cx="411509" cy="71850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7FAA5DE-C301-4456-9BD5-00E83E2B3416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 flipV="1">
            <a:off x="1447363" y="4066281"/>
            <a:ext cx="582764" cy="46947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30E766-36D7-4E71-8E43-A47514458D11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 flipH="1">
            <a:off x="1866481" y="4267449"/>
            <a:ext cx="364814" cy="9205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481CC8-0965-470F-8AD1-8BCE5547A34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388442" y="4677998"/>
            <a:ext cx="335792" cy="56888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1742B48-CB1C-4FE1-AF7D-338BDAF2AC1B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4280692" y="4770174"/>
            <a:ext cx="595201" cy="4064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5820B19-49FF-432F-A547-03F81850DB65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242577" y="3589630"/>
            <a:ext cx="108997" cy="3379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E3E2B3-DE49-45B3-8BC1-DEBE98820289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4301498" y="4069786"/>
            <a:ext cx="515474" cy="55814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17A615D-4431-4BFB-B3AA-7DA3B655F409}"/>
              </a:ext>
            </a:extLst>
          </p:cNvPr>
          <p:cNvCxnSpPr>
            <a:cxnSpLocks/>
            <a:stCxn id="14" idx="4"/>
            <a:endCxn id="12" idx="1"/>
          </p:cNvCxnSpPr>
          <p:nvPr/>
        </p:nvCxnSpPr>
        <p:spPr>
          <a:xfrm flipH="1">
            <a:off x="3937277" y="4270954"/>
            <a:ext cx="163053" cy="76340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13592E-A1DD-460D-9E33-D4C4450A1738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4625368" y="3589630"/>
            <a:ext cx="250525" cy="89605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1932F3-9BCE-4B50-A8E6-29B4E9586E2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067649" y="5176607"/>
            <a:ext cx="1810707" cy="2125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D54010-F84A-4877-A320-67213B287E2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657704" y="3616082"/>
            <a:ext cx="208777" cy="157187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7715528-7F62-46E1-A329-FD64155B84AA}"/>
              </a:ext>
            </a:extLst>
          </p:cNvPr>
          <p:cNvCxnSpPr>
            <a:cxnSpLocks/>
            <a:stCxn id="12" idx="7"/>
            <a:endCxn id="15" idx="4"/>
          </p:cNvCxnSpPr>
          <p:nvPr/>
        </p:nvCxnSpPr>
        <p:spPr>
          <a:xfrm flipV="1">
            <a:off x="4221771" y="3648551"/>
            <a:ext cx="266700" cy="13858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2F4CA63-E152-47B2-BC23-0BF7D9EEA9CF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2008728" y="3447383"/>
            <a:ext cx="2286141" cy="179949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F77B375-D3A1-4C3A-8C0E-1549AAA581E7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1858872" y="3305136"/>
            <a:ext cx="2492702" cy="10977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0F74B0-1585-4D32-A0E7-9C20B1756A18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1858872" y="3414914"/>
            <a:ext cx="2241458" cy="45370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0FB821-E5C7-4A6F-BE60-891E45E02444}"/>
              </a:ext>
            </a:extLst>
          </p:cNvPr>
          <p:cNvCxnSpPr>
            <a:cxnSpLocks/>
            <a:stCxn id="3" idx="6"/>
            <a:endCxn id="13" idx="1"/>
          </p:cNvCxnSpPr>
          <p:nvPr/>
        </p:nvCxnSpPr>
        <p:spPr>
          <a:xfrm>
            <a:off x="2432463" y="4066281"/>
            <a:ext cx="2443430" cy="41939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ADAEE8B-7D15-4F4A-91F9-2FC4DF611831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>
            <a:off x="2373542" y="3924034"/>
            <a:ext cx="1584541" cy="35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A6DEC3E-08E9-48E4-A543-A50652D13165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1447363" y="4535751"/>
            <a:ext cx="2489914" cy="4986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5070E43-C36E-4EB4-94E5-04D8DB29B9A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447363" y="4535751"/>
            <a:ext cx="3369609" cy="921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1517103" y="3220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2071856" y="385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1103343" y="4321969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1701995" y="51909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A8B6909-91D2-46AA-BCC7-27D25F543704}"/>
              </a:ext>
            </a:extLst>
          </p:cNvPr>
          <p:cNvSpPr txBox="1"/>
          <p:nvPr/>
        </p:nvSpPr>
        <p:spPr>
          <a:xfrm>
            <a:off x="3943877" y="3884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D2E7184-50A4-4FD9-8EB0-64F95E72ABF2}"/>
              </a:ext>
            </a:extLst>
          </p:cNvPr>
          <p:cNvSpPr txBox="1"/>
          <p:nvPr/>
        </p:nvSpPr>
        <p:spPr>
          <a:xfrm>
            <a:off x="3912781" y="498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2BBD7C3-A34E-4ABB-B655-0A8A782B5733}"/>
              </a:ext>
            </a:extLst>
          </p:cNvPr>
          <p:cNvSpPr txBox="1"/>
          <p:nvPr/>
        </p:nvSpPr>
        <p:spPr>
          <a:xfrm>
            <a:off x="4869296" y="4415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EC07CE4-8507-4276-B62C-835721BF4F9E}"/>
              </a:ext>
            </a:extLst>
          </p:cNvPr>
          <p:cNvSpPr txBox="1"/>
          <p:nvPr/>
        </p:nvSpPr>
        <p:spPr>
          <a:xfrm>
            <a:off x="4347161" y="3230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9B9D83AD-17B8-4A4E-A85C-324926033190}"/>
              </a:ext>
            </a:extLst>
          </p:cNvPr>
          <p:cNvSpPr/>
          <p:nvPr/>
        </p:nvSpPr>
        <p:spPr>
          <a:xfrm>
            <a:off x="7777785" y="384335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1BB9E835-0DD4-41B9-BD2D-2E87A47CF007}"/>
              </a:ext>
            </a:extLst>
          </p:cNvPr>
          <p:cNvSpPr/>
          <p:nvPr/>
        </p:nvSpPr>
        <p:spPr>
          <a:xfrm>
            <a:off x="7204194" y="3191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A58318C6-EE7F-45EF-8727-4A4DC611E10F}"/>
              </a:ext>
            </a:extLst>
          </p:cNvPr>
          <p:cNvSpPr/>
          <p:nvPr/>
        </p:nvSpPr>
        <p:spPr>
          <a:xfrm>
            <a:off x="9626014" y="49536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AD08F85-80C1-447A-8C09-EAD9D6315578}"/>
              </a:ext>
            </a:extLst>
          </p:cNvPr>
          <p:cNvSpPr/>
          <p:nvPr/>
        </p:nvSpPr>
        <p:spPr>
          <a:xfrm>
            <a:off x="9111344" y="299358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2038DA0-7940-4E26-AAFB-2F74222A354B}"/>
              </a:ext>
            </a:extLst>
          </p:cNvPr>
          <p:cNvSpPr/>
          <p:nvPr/>
        </p:nvSpPr>
        <p:spPr>
          <a:xfrm>
            <a:off x="6541237" y="296506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29A6B6C-E0B3-43DD-AF10-492C045005EF}"/>
              </a:ext>
            </a:extLst>
          </p:cNvPr>
          <p:cNvCxnSpPr>
            <a:cxnSpLocks/>
            <a:stCxn id="162" idx="5"/>
            <a:endCxn id="161" idx="0"/>
          </p:cNvCxnSpPr>
          <p:nvPr/>
        </p:nvCxnSpPr>
        <p:spPr>
          <a:xfrm>
            <a:off x="7547609" y="3535406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65E5ABE-D169-49E3-A6FE-3BB789DC2239}"/>
              </a:ext>
            </a:extLst>
          </p:cNvPr>
          <p:cNvSpPr txBox="1"/>
          <p:nvPr/>
        </p:nvSpPr>
        <p:spPr>
          <a:xfrm>
            <a:off x="7264761" y="319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B81CA79-EC2F-4A21-B151-DEEA698FDB6C}"/>
              </a:ext>
            </a:extLst>
          </p:cNvPr>
          <p:cNvSpPr txBox="1"/>
          <p:nvPr/>
        </p:nvSpPr>
        <p:spPr>
          <a:xfrm>
            <a:off x="7819514" y="3828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09D5B6C-2742-4336-B713-C6E3E8FF6428}"/>
              </a:ext>
            </a:extLst>
          </p:cNvPr>
          <p:cNvSpPr txBox="1"/>
          <p:nvPr/>
        </p:nvSpPr>
        <p:spPr>
          <a:xfrm>
            <a:off x="9660439" y="4962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9E175920-9D7F-401F-9276-EF53922ABB79}"/>
              </a:ext>
            </a:extLst>
          </p:cNvPr>
          <p:cNvSpPr/>
          <p:nvPr/>
        </p:nvSpPr>
        <p:spPr>
          <a:xfrm>
            <a:off x="5529667" y="4107157"/>
            <a:ext cx="870857" cy="429623"/>
          </a:xfrm>
          <a:prstGeom prst="rightArrow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EB585D94-A972-4BEF-BE09-44FC19B20637}"/>
              </a:ext>
            </a:extLst>
          </p:cNvPr>
          <p:cNvSpPr txBox="1"/>
          <p:nvPr/>
        </p:nvSpPr>
        <p:spPr>
          <a:xfrm>
            <a:off x="2022272" y="2047471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Can not achieve consensus using W-MSR with </a:t>
            </a:r>
            <a:r>
              <a:rPr lang="en-US" altLang="zh-CN" sz="2400" b="1" dirty="0" err="1"/>
              <a:t>param</a:t>
            </a:r>
            <a:r>
              <a:rPr lang="en-US" altLang="zh-CN" sz="2400" b="1" dirty="0"/>
              <a:t>. F.</a:t>
            </a:r>
            <a:endParaRPr lang="zh-CN" altLang="en-US" sz="2400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607E6F-3BA6-4831-B7D0-D67958B82E86}"/>
              </a:ext>
            </a:extLst>
          </p:cNvPr>
          <p:cNvSpPr txBox="1"/>
          <p:nvPr/>
        </p:nvSpPr>
        <p:spPr>
          <a:xfrm>
            <a:off x="2022272" y="6023088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44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5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5" grpId="0" animBg="1"/>
      <p:bldP spid="169" grpId="0" animBg="1"/>
      <p:bldP spid="170" grpId="0" animBg="1"/>
      <p:bldP spid="191" grpId="0"/>
      <p:bldP spid="192" grpId="0"/>
      <p:bldP spid="196" grpId="0"/>
      <p:bldP spid="199" grpId="0" animBg="1"/>
      <p:bldP spid="200" grpId="0"/>
      <p:bldP spid="2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6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0857034-AB32-4F08-9B86-31472986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1050533"/>
            <a:ext cx="6096000" cy="4572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F985B8-645B-4370-B5FA-91AB9F1C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0533"/>
            <a:ext cx="6096000" cy="457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E6A92CF-08C1-42FE-9946-FCA4B51D0D52}"/>
              </a:ext>
            </a:extLst>
          </p:cNvPr>
          <p:cNvSpPr txBox="1"/>
          <p:nvPr/>
        </p:nvSpPr>
        <p:spPr>
          <a:xfrm>
            <a:off x="1747952" y="5931648"/>
            <a:ext cx="91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Stimulation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5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86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,∃ⅈ∈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296937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31800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43884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2922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091084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324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2954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426230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2951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1" y="2318007"/>
            <a:ext cx="1535649" cy="71925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5446251" y="3170542"/>
            <a:ext cx="1674054" cy="26222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282040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371710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170542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3343619" y="320865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r-reachable set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/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/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9435518E-24BB-4B47-B564-79B3F28DD726}"/>
              </a:ext>
            </a:extLst>
          </p:cNvPr>
          <p:cNvSpPr txBox="1"/>
          <p:nvPr/>
        </p:nvSpPr>
        <p:spPr>
          <a:xfrm>
            <a:off x="193656" y="544576"/>
            <a:ext cx="437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B6A8FA9-1AA5-40C0-B687-8FEF0606BE4F}"/>
              </a:ext>
            </a:extLst>
          </p:cNvPr>
          <p:cNvSpPr txBox="1"/>
          <p:nvPr/>
        </p:nvSpPr>
        <p:spPr>
          <a:xfrm>
            <a:off x="5106086" y="5458754"/>
            <a:ext cx="378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75" grpId="0"/>
      <p:bldP spid="76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=∅,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blipFill>
                <a:blip r:embed="rId2"/>
                <a:stretch>
                  <a:fillRect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31746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5232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64412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4974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296361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529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3160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631507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5004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2" y="2886314"/>
            <a:ext cx="1903769" cy="35622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446251" y="3357774"/>
            <a:ext cx="1709304" cy="18045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3025686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576987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375819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/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4184172" y="5629524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r-robustness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81562-ABBF-4030-82CC-9C7017AAF38F}"/>
              </a:ext>
            </a:extLst>
          </p:cNvPr>
          <p:cNvSpPr/>
          <p:nvPr/>
        </p:nvSpPr>
        <p:spPr>
          <a:xfrm>
            <a:off x="2473036" y="2044468"/>
            <a:ext cx="7502237" cy="3283329"/>
          </a:xfrm>
          <a:prstGeom prst="rect">
            <a:avLst/>
          </a:prstGeom>
          <a:noFill/>
          <a:ln w="254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/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655560CF-707F-4B30-8779-CF4BF85E178A}"/>
              </a:ext>
            </a:extLst>
          </p:cNvPr>
          <p:cNvSpPr/>
          <p:nvPr/>
        </p:nvSpPr>
        <p:spPr>
          <a:xfrm>
            <a:off x="6768111" y="230422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43ADA95-8685-4D79-8DC7-D6153336303E}"/>
              </a:ext>
            </a:extLst>
          </p:cNvPr>
          <p:cNvSpPr/>
          <p:nvPr/>
        </p:nvSpPr>
        <p:spPr>
          <a:xfrm>
            <a:off x="7342360" y="37849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127B33-BADD-4DB5-B32A-BE6150C80021}"/>
              </a:ext>
            </a:extLst>
          </p:cNvPr>
          <p:cNvSpPr txBox="1"/>
          <p:nvPr/>
        </p:nvSpPr>
        <p:spPr>
          <a:xfrm>
            <a:off x="7387075" y="378715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9EB5537-5CB3-4CE5-AFD6-20F0CAD1EECE}"/>
              </a:ext>
            </a:extLst>
          </p:cNvPr>
          <p:cNvSpPr/>
          <p:nvPr/>
        </p:nvSpPr>
        <p:spPr>
          <a:xfrm>
            <a:off x="9086087" y="466860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8CACB6-1EB6-4883-A55E-306DA37BBCD1}"/>
              </a:ext>
            </a:extLst>
          </p:cNvPr>
          <p:cNvSpPr txBox="1"/>
          <p:nvPr/>
        </p:nvSpPr>
        <p:spPr>
          <a:xfrm>
            <a:off x="9130802" y="46967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6882DF2-646E-4B48-8B87-37B4CCD41FE9}"/>
              </a:ext>
            </a:extLst>
          </p:cNvPr>
          <p:cNvSpPr/>
          <p:nvPr/>
        </p:nvSpPr>
        <p:spPr>
          <a:xfrm>
            <a:off x="8121655" y="34103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F80F46-86FE-4A5E-8179-5772A556A8E8}"/>
              </a:ext>
            </a:extLst>
          </p:cNvPr>
          <p:cNvSpPr txBox="1"/>
          <p:nvPr/>
        </p:nvSpPr>
        <p:spPr>
          <a:xfrm>
            <a:off x="8158337" y="34133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F4669A-511E-430B-94C9-C670954883CE}"/>
              </a:ext>
            </a:extLst>
          </p:cNvPr>
          <p:cNvSpPr txBox="1"/>
          <p:nvPr/>
        </p:nvSpPr>
        <p:spPr>
          <a:xfrm>
            <a:off x="8471243" y="4879821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/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CEA3B711-F8C9-43A9-A57B-E3A8E6809B86}"/>
              </a:ext>
            </a:extLst>
          </p:cNvPr>
          <p:cNvSpPr txBox="1"/>
          <p:nvPr/>
        </p:nvSpPr>
        <p:spPr>
          <a:xfrm>
            <a:off x="227476" y="568809"/>
            <a:ext cx="397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/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/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86EBBEE-CA3A-4E63-A7C8-1F3F1FEDD544}"/>
              </a:ext>
            </a:extLst>
          </p:cNvPr>
          <p:cNvSpPr txBox="1"/>
          <p:nvPr/>
        </p:nvSpPr>
        <p:spPr>
          <a:xfrm>
            <a:off x="6241570" y="5974331"/>
            <a:ext cx="343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5" grpId="0" animBg="1"/>
      <p:bldP spid="23" grpId="0"/>
      <p:bldP spid="26" grpId="0" animBg="1"/>
      <p:bldP spid="28" grpId="0" animBg="1"/>
      <p:bldP spid="29" grpId="0"/>
      <p:bldP spid="30" grpId="0" animBg="1"/>
      <p:bldP spid="31" grpId="0"/>
      <p:bldP spid="32" grpId="0" animBg="1"/>
      <p:bldP spid="35" grpId="0"/>
      <p:bldP spid="36" grpId="0"/>
      <p:bldP spid="13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image49.jpeg">
            <a:extLst>
              <a:ext uri="{FF2B5EF4-FFF2-40B4-BE49-F238E27FC236}">
                <a16:creationId xmlns:a16="http://schemas.microsoft.com/office/drawing/2014/main" id="{56C04BEE-8F94-4731-835F-A4A0E9C7450F}"/>
              </a:ext>
            </a:extLst>
          </p:cNvPr>
          <p:cNvPicPr/>
          <p:nvPr/>
        </p:nvPicPr>
        <p:blipFill rotWithShape="1">
          <a:blip r:embed="rId2" cstate="print"/>
          <a:srcRect l="1201" r="1201"/>
          <a:stretch/>
        </p:blipFill>
        <p:spPr>
          <a:xfrm>
            <a:off x="2862887" y="1481486"/>
            <a:ext cx="1944000" cy="2448000"/>
          </a:xfrm>
          <a:prstGeom prst="rect">
            <a:avLst/>
          </a:prstGeom>
        </p:spPr>
      </p:pic>
      <p:pic>
        <p:nvPicPr>
          <p:cNvPr id="15" name="image50.jpeg">
            <a:extLst>
              <a:ext uri="{FF2B5EF4-FFF2-40B4-BE49-F238E27FC236}">
                <a16:creationId xmlns:a16="http://schemas.microsoft.com/office/drawing/2014/main" id="{7D3E8DD3-1B38-4144-9FDC-259BA6C187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577" y="1481486"/>
            <a:ext cx="1944000" cy="2448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C425E4D-55A9-42C5-A925-732076461DB4}"/>
              </a:ext>
            </a:extLst>
          </p:cNvPr>
          <p:cNvSpPr txBox="1"/>
          <p:nvPr/>
        </p:nvSpPr>
        <p:spPr>
          <a:xfrm>
            <a:off x="2405774" y="4172445"/>
            <a:ext cx="3502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Health J. LeBlanc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Ohio Northern University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Multiagent System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6B2E3-2F14-40EE-A022-A20EE9CE6EDA}"/>
              </a:ext>
            </a:extLst>
          </p:cNvPr>
          <p:cNvSpPr txBox="1"/>
          <p:nvPr/>
        </p:nvSpPr>
        <p:spPr>
          <a:xfrm>
            <a:off x="6534939" y="4172445"/>
            <a:ext cx="3703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Haotian</a:t>
            </a:r>
            <a:r>
              <a:rPr lang="en-US" altLang="zh-CN" sz="2000" b="1" dirty="0"/>
              <a:t> Zhang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Doctoral Student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University of Waterloo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Complex Network &amp; Fault-tolerant Control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608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40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,|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5123068" y="31821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2310116" y="2705272"/>
            <a:ext cx="6272270" cy="150735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5678261" y="311920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2476703" y="327921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)-reachable set</a:t>
            </a:r>
            <a:endParaRPr lang="zh-CN" altLang="en-US" sz="2400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ADFE21E-D659-4D44-AF11-6E3077B77185}"/>
              </a:ext>
            </a:extLst>
          </p:cNvPr>
          <p:cNvSpPr/>
          <p:nvPr/>
        </p:nvSpPr>
        <p:spPr>
          <a:xfrm>
            <a:off x="3243686" y="320365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1ED4DF-082E-4D95-85AF-CDB7A41E2378}"/>
              </a:ext>
            </a:extLst>
          </p:cNvPr>
          <p:cNvSpPr/>
          <p:nvPr/>
        </p:nvSpPr>
        <p:spPr>
          <a:xfrm>
            <a:off x="4245712" y="313250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DB13F5F-7939-46BF-8E88-5C7B61696C17}"/>
              </a:ext>
            </a:extLst>
          </p:cNvPr>
          <p:cNvSpPr/>
          <p:nvPr/>
        </p:nvSpPr>
        <p:spPr>
          <a:xfrm>
            <a:off x="6309118" y="315848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BA82078-5241-425C-B634-3DDFCCFA2397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6510286" y="3560817"/>
            <a:ext cx="278027" cy="1587379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CF0145-BDA2-4EA5-9C76-550BB0A00896}"/>
              </a:ext>
            </a:extLst>
          </p:cNvPr>
          <p:cNvCxnSpPr>
            <a:cxnSpLocks/>
          </p:cNvCxnSpPr>
          <p:nvPr/>
        </p:nvCxnSpPr>
        <p:spPr>
          <a:xfrm flipV="1">
            <a:off x="5792567" y="3544315"/>
            <a:ext cx="716691" cy="14938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29E5D2F-524C-4527-9173-6FB45E312F9E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3938669" y="3534838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6CEA63-F397-4243-A536-31356A4B4706}"/>
              </a:ext>
            </a:extLst>
          </p:cNvPr>
          <p:cNvCxnSpPr>
            <a:cxnSpLocks/>
          </p:cNvCxnSpPr>
          <p:nvPr/>
        </p:nvCxnSpPr>
        <p:spPr>
          <a:xfrm flipH="1" flipV="1">
            <a:off x="4445852" y="3518336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/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93481E57-28D1-4074-95FE-5A8893EFA337}"/>
              </a:ext>
            </a:extLst>
          </p:cNvPr>
          <p:cNvSpPr txBox="1"/>
          <p:nvPr/>
        </p:nvSpPr>
        <p:spPr>
          <a:xfrm>
            <a:off x="6132261" y="4310780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/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131F31D-085E-4CC5-8ED5-60B244AA32BD}"/>
              </a:ext>
            </a:extLst>
          </p:cNvPr>
          <p:cNvSpPr txBox="1"/>
          <p:nvPr/>
        </p:nvSpPr>
        <p:spPr>
          <a:xfrm>
            <a:off x="4147105" y="427989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4B8DAD2-38C1-439A-80B5-799057089750}"/>
              </a:ext>
            </a:extLst>
          </p:cNvPr>
          <p:cNvCxnSpPr>
            <a:cxnSpLocks/>
          </p:cNvCxnSpPr>
          <p:nvPr/>
        </p:nvCxnSpPr>
        <p:spPr>
          <a:xfrm flipV="1">
            <a:off x="4837916" y="3557104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A92C69-C7DD-4AE7-9DB5-43F642ABBA09}"/>
              </a:ext>
            </a:extLst>
          </p:cNvPr>
          <p:cNvCxnSpPr>
            <a:cxnSpLocks/>
          </p:cNvCxnSpPr>
          <p:nvPr/>
        </p:nvCxnSpPr>
        <p:spPr>
          <a:xfrm flipH="1" flipV="1">
            <a:off x="5345099" y="3540602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/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FA4BE400-F4F0-496A-9E6B-7B50C915428B}"/>
              </a:ext>
            </a:extLst>
          </p:cNvPr>
          <p:cNvSpPr txBox="1"/>
          <p:nvPr/>
        </p:nvSpPr>
        <p:spPr>
          <a:xfrm>
            <a:off x="5046352" y="430216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4EB2231-352C-4BD1-8F38-76ED817FFD5D}"/>
              </a:ext>
            </a:extLst>
          </p:cNvPr>
          <p:cNvSpPr/>
          <p:nvPr/>
        </p:nvSpPr>
        <p:spPr>
          <a:xfrm rot="16200000">
            <a:off x="5308605" y="1614207"/>
            <a:ext cx="433598" cy="2440079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11" grpId="0" animBg="1"/>
      <p:bldP spid="17" grpId="0" animBg="1"/>
      <p:bldP spid="24" grpId="0"/>
      <p:bldP spid="25" grpId="0"/>
      <p:bldP spid="33" grpId="0"/>
      <p:bldP spid="34" grpId="0"/>
      <p:bldP spid="30" grpId="0" animBg="1"/>
      <p:bldP spid="40" grpId="0" animBg="1"/>
      <p:bldP spid="42" grpId="0" animBg="1"/>
      <p:bldP spid="59" grpId="0"/>
      <p:bldP spid="62" grpId="0"/>
      <p:bldP spid="63" grpId="0"/>
      <p:bldP spid="65" grpId="0"/>
      <p:bldP spid="69" grpId="0"/>
      <p:bldP spid="70" grpId="0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00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h𝑜𝑙𝑑𝑠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;</a:t>
                </a:r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49BA1A14-F27F-41F5-8999-D7867548AE52}"/>
              </a:ext>
            </a:extLst>
          </p:cNvPr>
          <p:cNvSpPr/>
          <p:nvPr/>
        </p:nvSpPr>
        <p:spPr>
          <a:xfrm>
            <a:off x="3793668" y="41650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53565A-B4DC-4F2A-A679-FBC9DE63F0CD}"/>
              </a:ext>
            </a:extLst>
          </p:cNvPr>
          <p:cNvSpPr txBox="1"/>
          <p:nvPr/>
        </p:nvSpPr>
        <p:spPr>
          <a:xfrm>
            <a:off x="3854235" y="41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C5B6FEE-48C7-435A-B46E-993F01E7AEDA}"/>
              </a:ext>
            </a:extLst>
          </p:cNvPr>
          <p:cNvSpPr/>
          <p:nvPr/>
        </p:nvSpPr>
        <p:spPr>
          <a:xfrm>
            <a:off x="3793668" y="497281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9449AD-65C0-46B1-B28E-979A266BFDAB}"/>
              </a:ext>
            </a:extLst>
          </p:cNvPr>
          <p:cNvSpPr txBox="1"/>
          <p:nvPr/>
        </p:nvSpPr>
        <p:spPr>
          <a:xfrm>
            <a:off x="3854235" y="4979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33DC468-D647-4735-A993-1124085546D1}"/>
              </a:ext>
            </a:extLst>
          </p:cNvPr>
          <p:cNvSpPr/>
          <p:nvPr/>
        </p:nvSpPr>
        <p:spPr>
          <a:xfrm>
            <a:off x="3793668" y="57739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04292A5-54C8-40D5-9185-709B1F3D9211}"/>
              </a:ext>
            </a:extLst>
          </p:cNvPr>
          <p:cNvSpPr txBox="1"/>
          <p:nvPr/>
        </p:nvSpPr>
        <p:spPr>
          <a:xfrm>
            <a:off x="3854235" y="5780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F474CF3-B981-4AE3-BAC3-6365E6C13441}"/>
              </a:ext>
            </a:extLst>
          </p:cNvPr>
          <p:cNvSpPr/>
          <p:nvPr/>
        </p:nvSpPr>
        <p:spPr>
          <a:xfrm>
            <a:off x="4604471" y="41376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2DE338-9034-4D9F-8FA4-22B8147286AE}"/>
              </a:ext>
            </a:extLst>
          </p:cNvPr>
          <p:cNvSpPr txBox="1"/>
          <p:nvPr/>
        </p:nvSpPr>
        <p:spPr>
          <a:xfrm>
            <a:off x="4683124" y="4153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68639C1-4508-4080-A283-ADF482346829}"/>
              </a:ext>
            </a:extLst>
          </p:cNvPr>
          <p:cNvSpPr/>
          <p:nvPr/>
        </p:nvSpPr>
        <p:spPr>
          <a:xfrm>
            <a:off x="4650999" y="49829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C8852B-E842-496A-A4BC-ABD13D74D8F9}"/>
              </a:ext>
            </a:extLst>
          </p:cNvPr>
          <p:cNvSpPr txBox="1"/>
          <p:nvPr/>
        </p:nvSpPr>
        <p:spPr>
          <a:xfrm>
            <a:off x="4710758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E87130D-5F85-4382-AEFA-30C090DD4ABA}"/>
              </a:ext>
            </a:extLst>
          </p:cNvPr>
          <p:cNvSpPr/>
          <p:nvPr/>
        </p:nvSpPr>
        <p:spPr>
          <a:xfrm>
            <a:off x="4655381" y="574753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4C025C-A5BA-4753-BF56-D1285082DF6D}"/>
              </a:ext>
            </a:extLst>
          </p:cNvPr>
          <p:cNvSpPr txBox="1"/>
          <p:nvPr/>
        </p:nvSpPr>
        <p:spPr>
          <a:xfrm>
            <a:off x="4715948" y="575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6447BB5-3CE0-4DE2-B526-C70D812E63BC}"/>
              </a:ext>
            </a:extLst>
          </p:cNvPr>
          <p:cNvSpPr/>
          <p:nvPr/>
        </p:nvSpPr>
        <p:spPr>
          <a:xfrm>
            <a:off x="5505427" y="57540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112920-19B2-4B30-A4DA-D35577BE541C}"/>
              </a:ext>
            </a:extLst>
          </p:cNvPr>
          <p:cNvSpPr txBox="1"/>
          <p:nvPr/>
        </p:nvSpPr>
        <p:spPr>
          <a:xfrm>
            <a:off x="5505049" y="57591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2404DDA-0905-40A2-ABD7-B687661978C5}"/>
              </a:ext>
            </a:extLst>
          </p:cNvPr>
          <p:cNvSpPr/>
          <p:nvPr/>
        </p:nvSpPr>
        <p:spPr>
          <a:xfrm>
            <a:off x="5534290" y="49662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35221F-933A-4CAA-91DC-0E20C3BB95FF}"/>
              </a:ext>
            </a:extLst>
          </p:cNvPr>
          <p:cNvSpPr txBox="1"/>
          <p:nvPr/>
        </p:nvSpPr>
        <p:spPr>
          <a:xfrm>
            <a:off x="5594857" y="4972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50E72F-9664-442C-AD5E-74FA8B4A2D0B}"/>
              </a:ext>
            </a:extLst>
          </p:cNvPr>
          <p:cNvSpPr/>
          <p:nvPr/>
        </p:nvSpPr>
        <p:spPr>
          <a:xfrm>
            <a:off x="5592334" y="412043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C7A655-9318-4B64-B527-811657EAA859}"/>
              </a:ext>
            </a:extLst>
          </p:cNvPr>
          <p:cNvSpPr txBox="1"/>
          <p:nvPr/>
        </p:nvSpPr>
        <p:spPr>
          <a:xfrm>
            <a:off x="5652901" y="4126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C1B9303-16A6-48E6-AD29-B6F7B27679BB}"/>
              </a:ext>
            </a:extLst>
          </p:cNvPr>
          <p:cNvSpPr/>
          <p:nvPr/>
        </p:nvSpPr>
        <p:spPr>
          <a:xfrm>
            <a:off x="6817284" y="41468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1B8885E-694E-456D-A715-1D9C1B84C0D8}"/>
              </a:ext>
            </a:extLst>
          </p:cNvPr>
          <p:cNvSpPr txBox="1"/>
          <p:nvPr/>
        </p:nvSpPr>
        <p:spPr>
          <a:xfrm>
            <a:off x="6817284" y="41633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1B4531F-C744-4FC5-81E2-ABF1411A9F73}"/>
              </a:ext>
            </a:extLst>
          </p:cNvPr>
          <p:cNvSpPr/>
          <p:nvPr/>
        </p:nvSpPr>
        <p:spPr>
          <a:xfrm>
            <a:off x="6483746" y="492232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C0CAA2-165D-43BA-B143-46BD59A564EA}"/>
              </a:ext>
            </a:extLst>
          </p:cNvPr>
          <p:cNvSpPr txBox="1"/>
          <p:nvPr/>
        </p:nvSpPr>
        <p:spPr>
          <a:xfrm>
            <a:off x="6483746" y="492715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69BAADE-CF89-479A-A854-A6F13222DCF8}"/>
              </a:ext>
            </a:extLst>
          </p:cNvPr>
          <p:cNvSpPr/>
          <p:nvPr/>
        </p:nvSpPr>
        <p:spPr>
          <a:xfrm>
            <a:off x="7384212" y="49463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C79F71-BEB8-4C5F-8CE6-D9AA976533A2}"/>
              </a:ext>
            </a:extLst>
          </p:cNvPr>
          <p:cNvSpPr txBox="1"/>
          <p:nvPr/>
        </p:nvSpPr>
        <p:spPr>
          <a:xfrm>
            <a:off x="7385872" y="4956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1155FCA-57CB-43E3-B655-4893D585DA14}"/>
              </a:ext>
            </a:extLst>
          </p:cNvPr>
          <p:cNvSpPr/>
          <p:nvPr/>
        </p:nvSpPr>
        <p:spPr>
          <a:xfrm>
            <a:off x="6843713" y="578053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C2C29E9-8183-420A-A682-9148DE41E647}"/>
              </a:ext>
            </a:extLst>
          </p:cNvPr>
          <p:cNvSpPr txBox="1"/>
          <p:nvPr/>
        </p:nvSpPr>
        <p:spPr>
          <a:xfrm>
            <a:off x="6824308" y="5787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5110CDD-7B55-4E43-AFB6-F03BE4CBB355}"/>
              </a:ext>
            </a:extLst>
          </p:cNvPr>
          <p:cNvSpPr/>
          <p:nvPr/>
        </p:nvSpPr>
        <p:spPr>
          <a:xfrm>
            <a:off x="2923357" y="499926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A25F6F-240F-459E-BAEA-BA8FF3235C0D}"/>
              </a:ext>
            </a:extLst>
          </p:cNvPr>
          <p:cNvSpPr txBox="1"/>
          <p:nvPr/>
        </p:nvSpPr>
        <p:spPr>
          <a:xfrm>
            <a:off x="2983924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EBA31B2-8C97-47AD-9B7E-A085B6A8D06A}"/>
              </a:ext>
            </a:extLst>
          </p:cNvPr>
          <p:cNvCxnSpPr>
            <a:cxnSpLocks/>
            <a:stCxn id="81" idx="7"/>
          </p:cNvCxnSpPr>
          <p:nvPr/>
        </p:nvCxnSpPr>
        <p:spPr>
          <a:xfrm flipV="1">
            <a:off x="3266772" y="4508243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C3BA88B-00A3-4EFE-A3B9-FAE80527666A}"/>
              </a:ext>
            </a:extLst>
          </p:cNvPr>
          <p:cNvCxnSpPr>
            <a:cxnSpLocks/>
            <a:stCxn id="81" idx="6"/>
            <a:endCxn id="45" idx="2"/>
          </p:cNvCxnSpPr>
          <p:nvPr/>
        </p:nvCxnSpPr>
        <p:spPr>
          <a:xfrm flipV="1">
            <a:off x="3325693" y="5173983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051C52D-EC7A-409E-9593-8377491AE2CD}"/>
              </a:ext>
            </a:extLst>
          </p:cNvPr>
          <p:cNvCxnSpPr>
            <a:cxnSpLocks/>
            <a:stCxn id="81" idx="4"/>
            <a:endCxn id="51" idx="2"/>
          </p:cNvCxnSpPr>
          <p:nvPr/>
        </p:nvCxnSpPr>
        <p:spPr>
          <a:xfrm>
            <a:off x="3124525" y="5401603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608F7-3C7B-4065-BDC7-DAFE3E3E27CC}"/>
              </a:ext>
            </a:extLst>
          </p:cNvPr>
          <p:cNvCxnSpPr>
            <a:cxnSpLocks/>
            <a:stCxn id="28" idx="3"/>
            <a:endCxn id="53" idx="2"/>
          </p:cNvCxnSpPr>
          <p:nvPr/>
        </p:nvCxnSpPr>
        <p:spPr>
          <a:xfrm flipV="1">
            <a:off x="4167141" y="4338831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7571589-64B5-4B19-BD56-635BB2A4FC5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3994836" y="5348699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7FBD2BD-A010-42EB-B9A5-2173DBAAF618}"/>
              </a:ext>
            </a:extLst>
          </p:cNvPr>
          <p:cNvCxnSpPr>
            <a:cxnSpLocks/>
            <a:stCxn id="46" idx="3"/>
            <a:endCxn id="55" idx="2"/>
          </p:cNvCxnSpPr>
          <p:nvPr/>
        </p:nvCxnSpPr>
        <p:spPr>
          <a:xfrm>
            <a:off x="4167141" y="5164033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1FEEEF3-3CB3-48B5-A5A3-C8A73C69059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142954" y="5326354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36A2FD4-3E32-4CFE-8A18-D0B084D8DA9D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4167141" y="5948699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6498A85-9C2A-471C-BC82-F070AB6D56B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5057717" y="5948699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D33C8B6-0E49-4019-9791-6CC13EA7A7A6}"/>
              </a:ext>
            </a:extLst>
          </p:cNvPr>
          <p:cNvCxnSpPr>
            <a:cxnSpLocks/>
            <a:stCxn id="61" idx="3"/>
            <a:endCxn id="80" idx="1"/>
          </p:cNvCxnSpPr>
          <p:nvPr/>
        </p:nvCxnSpPr>
        <p:spPr>
          <a:xfrm>
            <a:off x="5946195" y="5943848"/>
            <a:ext cx="878113" cy="279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0A1FE5B-9F00-4174-A947-08810B6DFEF3}"/>
              </a:ext>
            </a:extLst>
          </p:cNvPr>
          <p:cNvCxnSpPr>
            <a:cxnSpLocks/>
            <a:stCxn id="80" idx="3"/>
            <a:endCxn id="77" idx="4"/>
          </p:cNvCxnSpPr>
          <p:nvPr/>
        </p:nvCxnSpPr>
        <p:spPr>
          <a:xfrm flipV="1">
            <a:off x="7265454" y="5348699"/>
            <a:ext cx="319926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81FBE3D-41B5-4899-B0DA-E49E1020365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>
            <a:off x="7018452" y="4549218"/>
            <a:ext cx="26429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EFBBDCA-4EEE-4307-AA18-EDB4DF7D9203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684914" y="4506264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DEA09EA-33DF-4D99-820D-89B898184843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6684914" y="5324662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0F65F84-7305-4A7E-94F0-C3AA2F1FDB7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150608" y="4496314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71C3FE1-58A6-444E-8170-94789CF47DD7}"/>
              </a:ext>
            </a:extLst>
          </p:cNvPr>
          <p:cNvCxnSpPr>
            <a:cxnSpLocks/>
            <a:stCxn id="27" idx="4"/>
            <a:endCxn id="45" idx="0"/>
          </p:cNvCxnSpPr>
          <p:nvPr/>
        </p:nvCxnSpPr>
        <p:spPr>
          <a:xfrm>
            <a:off x="3994836" y="4567431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705A212-22F5-47CF-86DE-487462F041F0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4805639" y="4539999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94D7A95-9EF5-49A1-942E-3B084EB48B5D}"/>
              </a:ext>
            </a:extLst>
          </p:cNvPr>
          <p:cNvCxnSpPr>
            <a:cxnSpLocks/>
            <a:stCxn id="72" idx="2"/>
            <a:endCxn id="64" idx="0"/>
          </p:cNvCxnSpPr>
          <p:nvPr/>
        </p:nvCxnSpPr>
        <p:spPr>
          <a:xfrm flipH="1">
            <a:off x="5735458" y="4496314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36CEDE-21C8-4FBE-8601-507D873853FC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5706595" y="5342147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5640028-49B5-4936-8F21-C73AD5FC36F8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H="1">
            <a:off x="5028854" y="5309678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06534516-A2CD-4C4E-8848-FD9D82886DA5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994414" y="5326354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DC0F3C8-17E8-424C-88AF-0C982E31E965}"/>
              </a:ext>
            </a:extLst>
          </p:cNvPr>
          <p:cNvCxnSpPr>
            <a:cxnSpLocks/>
            <a:stCxn id="55" idx="6"/>
            <a:endCxn id="64" idx="2"/>
          </p:cNvCxnSpPr>
          <p:nvPr/>
        </p:nvCxnSpPr>
        <p:spPr>
          <a:xfrm flipV="1">
            <a:off x="5053335" y="5167431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A32ADBF-0A63-45AE-9434-6358DE3C0C3B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4852167" y="5385275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140C38F-685F-4713-A5F8-0D0063CE364E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5018618" y="4463845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7FB56C33-716A-4E05-8325-D9CC13E75F90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947886" y="4481078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6B34129-E6F2-4893-A702-32BE2909A427}"/>
              </a:ext>
            </a:extLst>
          </p:cNvPr>
          <p:cNvCxnSpPr>
            <a:cxnSpLocks/>
            <a:stCxn id="53" idx="6"/>
            <a:endCxn id="71" idx="2"/>
          </p:cNvCxnSpPr>
          <p:nvPr/>
        </p:nvCxnSpPr>
        <p:spPr>
          <a:xfrm flipV="1">
            <a:off x="5006807" y="4321598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7BC074E-5380-4D25-9C60-84765CF080C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5936626" y="5167431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A6D382-44A3-4925-B8D6-3292F82726A2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5872061" y="5265741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94156A5-74D0-40AA-8614-0170CA001F21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 flipV="1">
            <a:off x="5936626" y="5123494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8DF4B708-465C-46F7-BDE5-6548AA12E4EA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850081" y="4348050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620DB54-DF50-41B4-973B-45C66DBA5910}"/>
              </a:ext>
            </a:extLst>
          </p:cNvPr>
          <p:cNvCxnSpPr>
            <a:cxnSpLocks/>
            <a:stCxn id="71" idx="6"/>
            <a:endCxn id="74" idx="1"/>
          </p:cNvCxnSpPr>
          <p:nvPr/>
        </p:nvCxnSpPr>
        <p:spPr>
          <a:xfrm>
            <a:off x="5994670" y="4321598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1242117-02AC-45B8-A23E-81D6107E0A4A}"/>
              </a:ext>
            </a:extLst>
          </p:cNvPr>
          <p:cNvSpPr txBox="1"/>
          <p:nvPr/>
        </p:nvSpPr>
        <p:spPr>
          <a:xfrm>
            <a:off x="2525513" y="626474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)-robustness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0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27" grpId="0" animBg="1"/>
      <p:bldP spid="28" grpId="0"/>
      <p:bldP spid="45" grpId="0" animBg="1"/>
      <p:bldP spid="46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0" grpId="0" animBg="1"/>
      <p:bldP spid="61" grpId="0"/>
      <p:bldP spid="64" grpId="0" animBg="1"/>
      <p:bldP spid="68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1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latin typeface="+mj-lt"/>
                <a:ea typeface="+mj-ea"/>
                <a:cs typeface="+mj-cs"/>
              </a:rPr>
              <a:t>Resilient Consensus Analysis</a:t>
            </a:r>
          </a:p>
        </p:txBody>
      </p:sp>
    </p:spTree>
    <p:extLst>
      <p:ext uri="{BB962C8B-B14F-4D97-AF65-F5344CB8AC3E}">
        <p14:creationId xmlns:p14="http://schemas.microsoft.com/office/powerpoint/2010/main" val="43066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Lemma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/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𝑐𝑜𝑛𝑏𝑖𝑛𝑎𝑡𝑖𝑜𝑛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…</m:t>
                        </m:r>
                      </m:fName>
                      <m:e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)]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fName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  <a:blipFill>
                <a:blip r:embed="rId2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/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the thread model mentioned above, for each node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 Proof: W-MSR update rule(the function) is a convex combination of these values.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blipFill>
                <a:blip r:embed="rId4"/>
                <a:stretch>
                  <a:fillRect l="-854" t="-2642" r="-1463" b="-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4144699" y="4776561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safety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56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1" grpId="0"/>
      <p:bldP spid="12" grpId="0"/>
      <p:bldP spid="13" grpId="0"/>
      <p:bldP spid="94" grpId="0"/>
      <p:bldP spid="9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125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graph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, 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F-total malicious model, resilient asymptotic consensus can be achieved if the network topology is (F+1, F+1)-robust.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blipFill>
                <a:blip r:embed="rId2"/>
                <a:stretch>
                  <a:fillRect l="-976" t="-3553" r="-85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3630936" y="2687988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agreement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5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/>
      <p:bldP spid="94" grpId="0"/>
      <p:bldP spid="9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E42BC7-A772-41EA-9B8A-D4B71B14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D97B4C-B509-4CDE-9CCE-BC3076A32EC5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5C359-744C-409B-B28D-1BF8625D122B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75532122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5095C-C528-42B2-9436-912F52417772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56C06506-1C6A-452A-812E-9D6F658C73F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16E149-DB51-4CD8-9C94-63E96E89DA92}"/>
              </a:ext>
            </a:extLst>
          </p:cNvPr>
          <p:cNvSpPr/>
          <p:nvPr/>
        </p:nvSpPr>
        <p:spPr>
          <a:xfrm>
            <a:off x="4049700" y="20985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D97582-9227-4F1F-B7B8-DF519577BE60}"/>
              </a:ext>
            </a:extLst>
          </p:cNvPr>
          <p:cNvSpPr txBox="1"/>
          <p:nvPr/>
        </p:nvSpPr>
        <p:spPr>
          <a:xfrm>
            <a:off x="4110267" y="2105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2B6C0EF-CEA7-4DC4-9F30-D478DF4B68D1}"/>
              </a:ext>
            </a:extLst>
          </p:cNvPr>
          <p:cNvSpPr/>
          <p:nvPr/>
        </p:nvSpPr>
        <p:spPr>
          <a:xfrm>
            <a:off x="4049700" y="290627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B3374F-6806-4D1C-B7A8-55DF54938898}"/>
              </a:ext>
            </a:extLst>
          </p:cNvPr>
          <p:cNvSpPr txBox="1"/>
          <p:nvPr/>
        </p:nvSpPr>
        <p:spPr>
          <a:xfrm>
            <a:off x="4110267" y="2912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F9EA92-86AA-4EF2-8D8F-BB9022CF1A35}"/>
              </a:ext>
            </a:extLst>
          </p:cNvPr>
          <p:cNvSpPr/>
          <p:nvPr/>
        </p:nvSpPr>
        <p:spPr>
          <a:xfrm>
            <a:off x="4049700" y="3707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D95FB6-71A9-4236-8144-CA4ABDE3DBFE}"/>
              </a:ext>
            </a:extLst>
          </p:cNvPr>
          <p:cNvSpPr txBox="1"/>
          <p:nvPr/>
        </p:nvSpPr>
        <p:spPr>
          <a:xfrm>
            <a:off x="4110267" y="3713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77AA30-1D4A-4065-800A-2FF36CE1ACF2}"/>
              </a:ext>
            </a:extLst>
          </p:cNvPr>
          <p:cNvSpPr/>
          <p:nvPr/>
        </p:nvSpPr>
        <p:spPr>
          <a:xfrm>
            <a:off x="4860503" y="20711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C8B89E-7098-4E55-93F5-EA62266ED19F}"/>
              </a:ext>
            </a:extLst>
          </p:cNvPr>
          <p:cNvSpPr txBox="1"/>
          <p:nvPr/>
        </p:nvSpPr>
        <p:spPr>
          <a:xfrm>
            <a:off x="4939156" y="208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6EF20F-344B-429C-B26E-D3356FC95F93}"/>
              </a:ext>
            </a:extLst>
          </p:cNvPr>
          <p:cNvSpPr/>
          <p:nvPr/>
        </p:nvSpPr>
        <p:spPr>
          <a:xfrm>
            <a:off x="4907031" y="29163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02BB4E-E61C-415E-81A0-AE18FFD52CCB}"/>
              </a:ext>
            </a:extLst>
          </p:cNvPr>
          <p:cNvSpPr txBox="1"/>
          <p:nvPr/>
        </p:nvSpPr>
        <p:spPr>
          <a:xfrm>
            <a:off x="4966790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19C55F-09C7-4092-9729-F197851605BB}"/>
              </a:ext>
            </a:extLst>
          </p:cNvPr>
          <p:cNvSpPr/>
          <p:nvPr/>
        </p:nvSpPr>
        <p:spPr>
          <a:xfrm>
            <a:off x="4911413" y="368098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D23354-8B79-40B3-86EC-D982F669E265}"/>
              </a:ext>
            </a:extLst>
          </p:cNvPr>
          <p:cNvSpPr txBox="1"/>
          <p:nvPr/>
        </p:nvSpPr>
        <p:spPr>
          <a:xfrm>
            <a:off x="4971980" y="3687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98E9E9D-6ECA-4FC7-BBA1-F942A4C649E0}"/>
              </a:ext>
            </a:extLst>
          </p:cNvPr>
          <p:cNvSpPr/>
          <p:nvPr/>
        </p:nvSpPr>
        <p:spPr>
          <a:xfrm>
            <a:off x="5761459" y="36875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7C42D4-8478-414E-A4C9-D08BD78FDE74}"/>
              </a:ext>
            </a:extLst>
          </p:cNvPr>
          <p:cNvSpPr txBox="1"/>
          <p:nvPr/>
        </p:nvSpPr>
        <p:spPr>
          <a:xfrm>
            <a:off x="5807407" y="3703332"/>
            <a:ext cx="3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D418E7-1D01-4466-BBBF-C0B58C038FAA}"/>
              </a:ext>
            </a:extLst>
          </p:cNvPr>
          <p:cNvSpPr/>
          <p:nvPr/>
        </p:nvSpPr>
        <p:spPr>
          <a:xfrm>
            <a:off x="5790322" y="2899719"/>
            <a:ext cx="402336" cy="402336"/>
          </a:xfrm>
          <a:prstGeom prst="ellipse">
            <a:avLst/>
          </a:prstGeom>
          <a:solidFill>
            <a:srgbClr val="FF0000"/>
          </a:solidFill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292FEF-16B6-4ED4-AC19-4F09DD514E66}"/>
              </a:ext>
            </a:extLst>
          </p:cNvPr>
          <p:cNvSpPr txBox="1"/>
          <p:nvPr/>
        </p:nvSpPr>
        <p:spPr>
          <a:xfrm>
            <a:off x="5850889" y="2906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756B200-24D0-4C65-AD3A-E8776E09AF9A}"/>
              </a:ext>
            </a:extLst>
          </p:cNvPr>
          <p:cNvSpPr/>
          <p:nvPr/>
        </p:nvSpPr>
        <p:spPr>
          <a:xfrm>
            <a:off x="5848366" y="205388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A2103F-E10C-478C-A3F6-EF901DE1759F}"/>
              </a:ext>
            </a:extLst>
          </p:cNvPr>
          <p:cNvSpPr txBox="1"/>
          <p:nvPr/>
        </p:nvSpPr>
        <p:spPr>
          <a:xfrm>
            <a:off x="5908933" y="2060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1DB63FB-BFC2-4DBC-8416-461561062DEE}"/>
              </a:ext>
            </a:extLst>
          </p:cNvPr>
          <p:cNvSpPr/>
          <p:nvPr/>
        </p:nvSpPr>
        <p:spPr>
          <a:xfrm>
            <a:off x="7073316" y="208033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C21C2A-E9C5-43A5-B2AF-CA140A8DB8D0}"/>
              </a:ext>
            </a:extLst>
          </p:cNvPr>
          <p:cNvSpPr txBox="1"/>
          <p:nvPr/>
        </p:nvSpPr>
        <p:spPr>
          <a:xfrm>
            <a:off x="7073316" y="2096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DFDE9E3-3732-460D-A274-703547BF3BD0}"/>
              </a:ext>
            </a:extLst>
          </p:cNvPr>
          <p:cNvSpPr/>
          <p:nvPr/>
        </p:nvSpPr>
        <p:spPr>
          <a:xfrm>
            <a:off x="6739778" y="28557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107BDF-EC92-4728-A6A8-AAD3FD36B571}"/>
              </a:ext>
            </a:extLst>
          </p:cNvPr>
          <p:cNvSpPr txBox="1"/>
          <p:nvPr/>
        </p:nvSpPr>
        <p:spPr>
          <a:xfrm>
            <a:off x="6739778" y="286060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D44CCF8-DD1E-44D7-8624-D17745EAD5C3}"/>
              </a:ext>
            </a:extLst>
          </p:cNvPr>
          <p:cNvSpPr/>
          <p:nvPr/>
        </p:nvSpPr>
        <p:spPr>
          <a:xfrm>
            <a:off x="7640244" y="28798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ACEB15-6EE0-438C-8C02-91554F5EBA48}"/>
              </a:ext>
            </a:extLst>
          </p:cNvPr>
          <p:cNvSpPr txBox="1"/>
          <p:nvPr/>
        </p:nvSpPr>
        <p:spPr>
          <a:xfrm>
            <a:off x="7706981" y="2888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21A1B27-F6DD-4D68-819E-A17723405A22}"/>
              </a:ext>
            </a:extLst>
          </p:cNvPr>
          <p:cNvSpPr/>
          <p:nvPr/>
        </p:nvSpPr>
        <p:spPr>
          <a:xfrm>
            <a:off x="7099745" y="3713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E07324-69C5-445A-87E3-48650B93859A}"/>
              </a:ext>
            </a:extLst>
          </p:cNvPr>
          <p:cNvSpPr txBox="1"/>
          <p:nvPr/>
        </p:nvSpPr>
        <p:spPr>
          <a:xfrm>
            <a:off x="7139205" y="372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0C8C3DE-461A-4070-8514-95FFDA8B9A35}"/>
              </a:ext>
            </a:extLst>
          </p:cNvPr>
          <p:cNvSpPr/>
          <p:nvPr/>
        </p:nvSpPr>
        <p:spPr>
          <a:xfrm>
            <a:off x="3179389" y="293272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311A57-7E1E-4CC8-B4DA-C0F4D6D7F593}"/>
              </a:ext>
            </a:extLst>
          </p:cNvPr>
          <p:cNvSpPr txBox="1"/>
          <p:nvPr/>
        </p:nvSpPr>
        <p:spPr>
          <a:xfrm>
            <a:off x="3239956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BC8D09E-7EF8-471B-9756-C50FBE4D8802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3522804" y="2441699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EAB8F8-DA56-4F11-81E6-11A4AC8D0479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3581725" y="3107439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26905F7-BD30-4F8E-929D-E1C966A35D65}"/>
              </a:ext>
            </a:extLst>
          </p:cNvPr>
          <p:cNvCxnSpPr>
            <a:cxnSpLocks/>
            <a:stCxn id="30" idx="4"/>
            <a:endCxn id="8" idx="2"/>
          </p:cNvCxnSpPr>
          <p:nvPr/>
        </p:nvCxnSpPr>
        <p:spPr>
          <a:xfrm>
            <a:off x="3380557" y="3335059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12BBA0-F79D-435C-8787-CE166569062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4423173" y="2272287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405F257-20F3-4F1A-A8C0-FA5137623B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250868" y="3282155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2E56A0-2DF7-4C60-BE35-5A2742D14B2B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4423173" y="3097489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8413F9F-7611-41A0-B05D-1019E074375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398986" y="3259810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4428271-DA36-43C0-BF03-ACCF14232DC7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4423173" y="3882155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10A786-F81F-460F-ADD2-8CD97B5D4840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5313749" y="3882155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9DC1A4D-7CCF-489B-B83B-BC370809C4B5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6108363" y="3887998"/>
            <a:ext cx="1030842" cy="172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60B4E8-7C12-41C8-AB3C-BE620323A201}"/>
              </a:ext>
            </a:extLst>
          </p:cNvPr>
          <p:cNvCxnSpPr>
            <a:cxnSpLocks/>
            <a:stCxn id="29" idx="3"/>
            <a:endCxn id="26" idx="4"/>
          </p:cNvCxnSpPr>
          <p:nvPr/>
        </p:nvCxnSpPr>
        <p:spPr>
          <a:xfrm flipV="1">
            <a:off x="7452111" y="3282155"/>
            <a:ext cx="389301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6192C0-B70A-49BA-8E39-FEE10DD34D98}"/>
              </a:ext>
            </a:extLst>
          </p:cNvPr>
          <p:cNvCxnSpPr>
            <a:cxnSpLocks/>
            <a:stCxn id="22" idx="4"/>
            <a:endCxn id="29" idx="0"/>
          </p:cNvCxnSpPr>
          <p:nvPr/>
        </p:nvCxnSpPr>
        <p:spPr>
          <a:xfrm>
            <a:off x="7274484" y="2482674"/>
            <a:ext cx="21174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D126FBF-B003-4363-9A81-EEC7514DBE4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940946" y="2439720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7288039-C392-42FB-B432-6EE2CA211AB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940946" y="3258118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945F9B6-A208-441A-9DD0-83D01466F1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06640" y="2429770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C1D8454-31C9-4ADD-98A0-670ADE22C6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250868" y="2500887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213A37-CDEA-41AF-8955-A165CF9F09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061671" y="2473455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D3A32C-98DC-4503-AD19-40B938C5291F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5991490" y="2429770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9A942D-EB7D-47D4-9D97-05C0D73A6E7C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62627" y="3275603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CB68435-6C2F-42B5-B8B6-6570371E8004}"/>
              </a:ext>
            </a:extLst>
          </p:cNvPr>
          <p:cNvCxnSpPr>
            <a:cxnSpLocks/>
            <a:stCxn id="18" idx="3"/>
            <a:endCxn id="15" idx="3"/>
          </p:cNvCxnSpPr>
          <p:nvPr/>
        </p:nvCxnSpPr>
        <p:spPr>
          <a:xfrm flipH="1">
            <a:off x="5284886" y="3243134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0BDB105-1644-4F8A-B38B-7A2B4B8BB6B1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50446" y="3259810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157DD66-6C8B-4DF6-84EC-16C22760C36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5309367" y="3100887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A379A6E-AB2F-4425-BA65-C0E80B0D2225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5108199" y="3318731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9C0FB8B-E3F9-4E5B-B113-A7DA7A167753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274650" y="2397301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C80D31-ABD7-4681-A0ED-2C51E68DD19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203918" y="2414534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8E3FF49-C864-4E12-A907-EA5384EC5155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5262839" y="2255054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D26A3CE-0650-4E8C-911F-2A9E12D76FC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192658" y="3100887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08709B2-CEA6-4269-82C0-D7EFB5917F2E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6128093" y="3199197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C81B9B1-E5AE-4B4F-BAD6-FA1FAABF89DB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192658" y="3056950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130BFB-5722-4757-9834-3070B6596CD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06113" y="2281506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8B92F40-97A4-4C12-A60D-2E8F159AABEC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6250702" y="2255054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BD19471-D040-401B-88B2-612230DE526F}"/>
              </a:ext>
            </a:extLst>
          </p:cNvPr>
          <p:cNvSpPr txBox="1"/>
          <p:nvPr/>
        </p:nvSpPr>
        <p:spPr>
          <a:xfrm>
            <a:off x="3038025" y="4204596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(2,2)-robust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17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A47019-B48E-4FD8-B038-16E05A12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2" y="1234435"/>
            <a:ext cx="5852172" cy="43891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63504" y="5870452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4882AE-38FD-4A2A-B593-D52505B73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" t="3014" b="7925"/>
          <a:stretch/>
        </p:blipFill>
        <p:spPr>
          <a:xfrm>
            <a:off x="722375" y="1655064"/>
            <a:ext cx="4894003" cy="3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31858" y="571149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28D8B-98CB-47C4-A009-517D30FE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5" y="1433653"/>
            <a:ext cx="4998722" cy="3917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CA38BC-4EE4-4C5A-A697-E2BBA897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2" y="9989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425977" y="5711498"/>
            <a:ext cx="32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 with time-varying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33E1E-2E4C-4879-827E-83AAB827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073726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62EFD-F91E-4CD4-9E66-6898D6DB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9" y="1445837"/>
            <a:ext cx="5121061" cy="4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425E4D-55A9-42C5-A925-732076461DB4}"/>
              </a:ext>
            </a:extLst>
          </p:cNvPr>
          <p:cNvSpPr txBox="1"/>
          <p:nvPr/>
        </p:nvSpPr>
        <p:spPr>
          <a:xfrm>
            <a:off x="2403676" y="4157354"/>
            <a:ext cx="3257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Xenofon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Koutsoukos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Vanderbilt University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Cyber-physical Systems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6B2E3-2F14-40EE-A022-A20EE9CE6EDA}"/>
              </a:ext>
            </a:extLst>
          </p:cNvPr>
          <p:cNvSpPr txBox="1"/>
          <p:nvPr/>
        </p:nvSpPr>
        <p:spPr>
          <a:xfrm>
            <a:off x="6531805" y="4157354"/>
            <a:ext cx="4593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Shreyas Sundaram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University of Waterloo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Analysis of Dynamics on Networks &amp; Fault-tolerant Control</a:t>
            </a:r>
            <a:endParaRPr lang="zh-CN" altLang="en-US" sz="2000" b="1" dirty="0"/>
          </a:p>
        </p:txBody>
      </p:sp>
      <p:pic>
        <p:nvPicPr>
          <p:cNvPr id="8" name="image51.jpeg">
            <a:extLst>
              <a:ext uri="{FF2B5EF4-FFF2-40B4-BE49-F238E27FC236}">
                <a16:creationId xmlns:a16="http://schemas.microsoft.com/office/drawing/2014/main" id="{2C0BA947-1D95-4D94-9D50-D7632BADAC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886" y="1481486"/>
            <a:ext cx="1944000" cy="2448000"/>
          </a:xfrm>
          <a:prstGeom prst="rect">
            <a:avLst/>
          </a:prstGeom>
        </p:spPr>
      </p:pic>
      <p:pic>
        <p:nvPicPr>
          <p:cNvPr id="10" name="image52.jpeg">
            <a:extLst>
              <a:ext uri="{FF2B5EF4-FFF2-40B4-BE49-F238E27FC236}">
                <a16:creationId xmlns:a16="http://schemas.microsoft.com/office/drawing/2014/main" id="{9387FDCB-AD99-4BCF-A508-E7A5D78DBD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577" y="1481486"/>
            <a:ext cx="1944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2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139039" y="5711498"/>
            <a:ext cx="386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 with time-varying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A319D9-FDD2-4D69-86BF-7D59C063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691650"/>
            <a:ext cx="5107229" cy="39104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EF9366-55F4-4726-9592-22E0BDB2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267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77A592-6AEB-43A9-AFA7-DC54EA833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Network Construction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69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02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(</a:t>
                </a:r>
                <a:r>
                  <a:rPr lang="en-US" altLang="zh-CN" sz="2400" b="1" dirty="0" err="1"/>
                  <a:t>r,s</a:t>
                </a:r>
                <a:r>
                  <a:rPr lang="en-US" altLang="zh-CN" sz="2400" b="1" dirty="0"/>
                  <a:t>)-robust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,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 is (r, s)-robust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blipFill>
                <a:blip r:embed="rId2"/>
                <a:stretch>
                  <a:fillRect l="-57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814888"/>
            <a:ext cx="1081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8B7FF25-4274-49F1-AF91-4DFD1542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0DFBAFF-7A2A-4F34-88F9-9669B5E8496C}"/>
              </a:ext>
            </a:extLst>
          </p:cNvPr>
          <p:cNvSpPr/>
          <p:nvPr/>
        </p:nvSpPr>
        <p:spPr>
          <a:xfrm>
            <a:off x="13953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E4BFCAB-8E1A-4900-B67A-76F0DAB69842}"/>
              </a:ext>
            </a:extLst>
          </p:cNvPr>
          <p:cNvSpPr/>
          <p:nvPr/>
        </p:nvSpPr>
        <p:spPr>
          <a:xfrm>
            <a:off x="-1442716" y="-3107894"/>
            <a:ext cx="5397500" cy="5397500"/>
          </a:xfrm>
          <a:prstGeom prst="ellipse">
            <a:avLst/>
          </a:prstGeom>
          <a:solidFill>
            <a:srgbClr val="00AB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C9DFFF-E568-4797-857C-F41B14CE4A0F}"/>
              </a:ext>
            </a:extLst>
          </p:cNvPr>
          <p:cNvSpPr txBox="1"/>
          <p:nvPr/>
        </p:nvSpPr>
        <p:spPr>
          <a:xfrm>
            <a:off x="13953" y="455661"/>
            <a:ext cx="3286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34">
            <a:extLst>
              <a:ext uri="{FF2B5EF4-FFF2-40B4-BE49-F238E27FC236}">
                <a16:creationId xmlns:a16="http://schemas.microsoft.com/office/drawing/2014/main" id="{9A5DF2FB-C0E8-4BDC-AA22-C7F9F2BF3720}"/>
              </a:ext>
            </a:extLst>
          </p:cNvPr>
          <p:cNvSpPr/>
          <p:nvPr/>
        </p:nvSpPr>
        <p:spPr>
          <a:xfrm rot="18296849" flipH="1">
            <a:off x="3745196" y="134029"/>
            <a:ext cx="343720" cy="1078956"/>
          </a:xfrm>
          <a:custGeom>
            <a:avLst/>
            <a:gdLst>
              <a:gd name="connsiteX0" fmla="*/ 137160 w 150358"/>
              <a:gd name="connsiteY0" fmla="*/ 0 h 800100"/>
              <a:gd name="connsiteX1" fmla="*/ 137160 w 150358"/>
              <a:gd name="connsiteY1" fmla="*/ 434340 h 800100"/>
              <a:gd name="connsiteX2" fmla="*/ 0 w 150358"/>
              <a:gd name="connsiteY2" fmla="*/ 800100 h 800100"/>
              <a:gd name="connsiteX0" fmla="*/ 411480 w 411914"/>
              <a:gd name="connsiteY0" fmla="*/ 0 h 960120"/>
              <a:gd name="connsiteX1" fmla="*/ 137160 w 411914"/>
              <a:gd name="connsiteY1" fmla="*/ 594360 h 960120"/>
              <a:gd name="connsiteX2" fmla="*/ 0 w 411914"/>
              <a:gd name="connsiteY2" fmla="*/ 960120 h 960120"/>
              <a:gd name="connsiteX0" fmla="*/ 411480 w 412455"/>
              <a:gd name="connsiteY0" fmla="*/ 0 h 960120"/>
              <a:gd name="connsiteX1" fmla="*/ 262890 w 412455"/>
              <a:gd name="connsiteY1" fmla="*/ 617220 h 960120"/>
              <a:gd name="connsiteX2" fmla="*/ 0 w 412455"/>
              <a:gd name="connsiteY2" fmla="*/ 960120 h 96012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0060"/>
              <a:gd name="connsiteY0" fmla="*/ 0 h 914400"/>
              <a:gd name="connsiteX1" fmla="*/ 331470 w 480060"/>
              <a:gd name="connsiteY1" fmla="*/ 617220 h 914400"/>
              <a:gd name="connsiteX2" fmla="*/ 0 w 480060"/>
              <a:gd name="connsiteY2" fmla="*/ 914400 h 914400"/>
              <a:gd name="connsiteX0" fmla="*/ 480060 w 480060"/>
              <a:gd name="connsiteY0" fmla="*/ 0 h 914400"/>
              <a:gd name="connsiteX1" fmla="*/ 353695 w 480060"/>
              <a:gd name="connsiteY1" fmla="*/ 556895 h 914400"/>
              <a:gd name="connsiteX2" fmla="*/ 0 w 480060"/>
              <a:gd name="connsiteY2" fmla="*/ 914400 h 914400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4" h="1014413">
                <a:moveTo>
                  <a:pt x="280034" y="0"/>
                </a:moveTo>
                <a:cubicBezTo>
                  <a:pt x="259714" y="166370"/>
                  <a:pt x="233679" y="378301"/>
                  <a:pt x="187007" y="547370"/>
                </a:cubicBezTo>
                <a:cubicBezTo>
                  <a:pt x="140335" y="716439"/>
                  <a:pt x="60324" y="887096"/>
                  <a:pt x="0" y="101441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DDEBDBB-76E7-4833-908E-99FCDB05DD68}"/>
              </a:ext>
            </a:extLst>
          </p:cNvPr>
          <p:cNvSpPr/>
          <p:nvPr/>
        </p:nvSpPr>
        <p:spPr>
          <a:xfrm>
            <a:off x="4353563" y="236591"/>
            <a:ext cx="2721987" cy="1072205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Introduction</a:t>
            </a:r>
            <a:endParaRPr lang="zh-CN" altLang="en-US" sz="2400" b="1" dirty="0"/>
          </a:p>
        </p:txBody>
      </p:sp>
      <p:sp>
        <p:nvSpPr>
          <p:cNvPr id="59" name="任意多边形 22">
            <a:extLst>
              <a:ext uri="{FF2B5EF4-FFF2-40B4-BE49-F238E27FC236}">
                <a16:creationId xmlns:a16="http://schemas.microsoft.com/office/drawing/2014/main" id="{8F9E20FF-176C-45A4-9355-246D7AA09212}"/>
              </a:ext>
            </a:extLst>
          </p:cNvPr>
          <p:cNvSpPr/>
          <p:nvPr/>
        </p:nvSpPr>
        <p:spPr>
          <a:xfrm flipV="1">
            <a:off x="3314190" y="1281851"/>
            <a:ext cx="5110350" cy="3912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6041128-A818-482B-BC77-8CE4B3DA98F1}"/>
              </a:ext>
            </a:extLst>
          </p:cNvPr>
          <p:cNvSpPr/>
          <p:nvPr/>
        </p:nvSpPr>
        <p:spPr>
          <a:xfrm>
            <a:off x="8424540" y="797287"/>
            <a:ext cx="2638971" cy="1359116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Problem Formulation</a:t>
            </a:r>
            <a:endParaRPr lang="zh-CN" altLang="en-US" sz="2400" b="1" dirty="0"/>
          </a:p>
        </p:txBody>
      </p:sp>
      <p:sp>
        <p:nvSpPr>
          <p:cNvPr id="62" name="任意多边形 20">
            <a:extLst>
              <a:ext uri="{FF2B5EF4-FFF2-40B4-BE49-F238E27FC236}">
                <a16:creationId xmlns:a16="http://schemas.microsoft.com/office/drawing/2014/main" id="{81FABDB5-5F0E-4491-B3F1-C9050907D01B}"/>
              </a:ext>
            </a:extLst>
          </p:cNvPr>
          <p:cNvSpPr/>
          <p:nvPr/>
        </p:nvSpPr>
        <p:spPr>
          <a:xfrm rot="1683660">
            <a:off x="3070507" y="1670014"/>
            <a:ext cx="2290825" cy="513941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6908F02-2C96-4C6B-A6C0-D4E25DD03364}"/>
              </a:ext>
            </a:extLst>
          </p:cNvPr>
          <p:cNvSpPr/>
          <p:nvPr/>
        </p:nvSpPr>
        <p:spPr>
          <a:xfrm>
            <a:off x="5200990" y="1684808"/>
            <a:ext cx="2459779" cy="111168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Consensus Algorithm</a:t>
            </a:r>
            <a:endParaRPr lang="zh-CN" altLang="en-US" sz="2400" b="1" dirty="0"/>
          </a:p>
        </p:txBody>
      </p:sp>
      <p:sp>
        <p:nvSpPr>
          <p:cNvPr id="64" name="任意多边形 19">
            <a:extLst>
              <a:ext uri="{FF2B5EF4-FFF2-40B4-BE49-F238E27FC236}">
                <a16:creationId xmlns:a16="http://schemas.microsoft.com/office/drawing/2014/main" id="{CA77FD11-7C70-4339-9122-FA9C3D7726EA}"/>
              </a:ext>
            </a:extLst>
          </p:cNvPr>
          <p:cNvSpPr/>
          <p:nvPr/>
        </p:nvSpPr>
        <p:spPr>
          <a:xfrm rot="11630458" flipV="1">
            <a:off x="2661962" y="2374904"/>
            <a:ext cx="6193969" cy="749055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3A8A50D-D083-40E7-AD72-4EA1187B6737}"/>
              </a:ext>
            </a:extLst>
          </p:cNvPr>
          <p:cNvSpPr/>
          <p:nvPr/>
        </p:nvSpPr>
        <p:spPr>
          <a:xfrm>
            <a:off x="8653330" y="3230478"/>
            <a:ext cx="2080479" cy="1144981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Robust Network</a:t>
            </a:r>
            <a:endParaRPr lang="zh-CN" altLang="en-US" sz="2400" b="1" dirty="0"/>
          </a:p>
        </p:txBody>
      </p:sp>
      <p:sp>
        <p:nvSpPr>
          <p:cNvPr id="66" name="任意多边形 16">
            <a:extLst>
              <a:ext uri="{FF2B5EF4-FFF2-40B4-BE49-F238E27FC236}">
                <a16:creationId xmlns:a16="http://schemas.microsoft.com/office/drawing/2014/main" id="{FA46F4A1-61D9-4C8A-ABF0-3FB3605C6A0D}"/>
              </a:ext>
            </a:extLst>
          </p:cNvPr>
          <p:cNvSpPr/>
          <p:nvPr/>
        </p:nvSpPr>
        <p:spPr>
          <a:xfrm rot="12584294" flipV="1">
            <a:off x="2270680" y="2295996"/>
            <a:ext cx="3016107" cy="911315"/>
          </a:xfrm>
          <a:custGeom>
            <a:avLst/>
            <a:gdLst>
              <a:gd name="connsiteX0" fmla="*/ 3017520 w 3017520"/>
              <a:gd name="connsiteY0" fmla="*/ 0 h 2068830"/>
              <a:gd name="connsiteX1" fmla="*/ 1783080 w 3017520"/>
              <a:gd name="connsiteY1" fmla="*/ 1371600 h 2068830"/>
              <a:gd name="connsiteX2" fmla="*/ 0 w 3017520"/>
              <a:gd name="connsiteY2" fmla="*/ 206883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2068830">
                <a:moveTo>
                  <a:pt x="3017520" y="0"/>
                </a:moveTo>
                <a:cubicBezTo>
                  <a:pt x="2651760" y="513397"/>
                  <a:pt x="2286000" y="1026795"/>
                  <a:pt x="1783080" y="1371600"/>
                </a:cubicBezTo>
                <a:cubicBezTo>
                  <a:pt x="1280160" y="1716405"/>
                  <a:pt x="640080" y="1892617"/>
                  <a:pt x="0" y="206883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E839DBC-91D1-4A60-9155-1B1386F356B5}"/>
              </a:ext>
            </a:extLst>
          </p:cNvPr>
          <p:cNvSpPr/>
          <p:nvPr/>
        </p:nvSpPr>
        <p:spPr>
          <a:xfrm>
            <a:off x="4746347" y="3342221"/>
            <a:ext cx="2329203" cy="1226248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Resilient Consensus</a:t>
            </a:r>
            <a:endParaRPr lang="zh-CN" altLang="en-US" sz="2400" b="1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580D46A-5F6C-48AA-B7F2-ED90397194C2}"/>
              </a:ext>
            </a:extLst>
          </p:cNvPr>
          <p:cNvSpPr/>
          <p:nvPr/>
        </p:nvSpPr>
        <p:spPr>
          <a:xfrm>
            <a:off x="527098" y="4212788"/>
            <a:ext cx="2793025" cy="974469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Network Construction</a:t>
            </a:r>
            <a:endParaRPr lang="zh-CN" altLang="en-US" sz="2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9A7A663-1A22-4B8B-84BF-8BD699F25AF4}"/>
              </a:ext>
            </a:extLst>
          </p:cNvPr>
          <p:cNvSpPr/>
          <p:nvPr/>
        </p:nvSpPr>
        <p:spPr>
          <a:xfrm>
            <a:off x="5669972" y="4827816"/>
            <a:ext cx="2362200" cy="948752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Simulation Results</a:t>
            </a:r>
            <a:endParaRPr lang="zh-CN" altLang="en-US" sz="2400" b="1" dirty="0"/>
          </a:p>
        </p:txBody>
      </p:sp>
      <p:sp>
        <p:nvSpPr>
          <p:cNvPr id="70" name="任意多边形 19">
            <a:extLst>
              <a:ext uri="{FF2B5EF4-FFF2-40B4-BE49-F238E27FC236}">
                <a16:creationId xmlns:a16="http://schemas.microsoft.com/office/drawing/2014/main" id="{DA68804D-BA2A-4117-BF86-75CD8392989B}"/>
              </a:ext>
            </a:extLst>
          </p:cNvPr>
          <p:cNvSpPr/>
          <p:nvPr/>
        </p:nvSpPr>
        <p:spPr>
          <a:xfrm rot="3924987">
            <a:off x="1793970" y="2483512"/>
            <a:ext cx="4411890" cy="2026284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20">
            <a:extLst>
              <a:ext uri="{FF2B5EF4-FFF2-40B4-BE49-F238E27FC236}">
                <a16:creationId xmlns:a16="http://schemas.microsoft.com/office/drawing/2014/main" id="{8CF7FE1F-E7B0-4314-A8C0-7BEEDC6C7FAA}"/>
              </a:ext>
            </a:extLst>
          </p:cNvPr>
          <p:cNvSpPr/>
          <p:nvPr/>
        </p:nvSpPr>
        <p:spPr>
          <a:xfrm rot="14411868" flipV="1">
            <a:off x="439696" y="2790529"/>
            <a:ext cx="2426274" cy="726545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52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56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FAEBBA-4BAA-446A-8332-83F8293A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20630A-80C8-4EC7-993E-22B07F2832A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235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43293D-73DE-40A4-900B-169B5F5373DD}"/>
              </a:ext>
            </a:extLst>
          </p:cNvPr>
          <p:cNvSpPr txBox="1"/>
          <p:nvPr/>
        </p:nvSpPr>
        <p:spPr>
          <a:xfrm>
            <a:off x="2553422" y="1712462"/>
            <a:ext cx="735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Reaching consensus according to a certain strategy</a:t>
            </a:r>
            <a:endParaRPr lang="zh-CN" altLang="en-US" sz="2400" dirty="0"/>
          </a:p>
        </p:txBody>
      </p:sp>
      <p:sp>
        <p:nvSpPr>
          <p:cNvPr id="12" name="任意多边形 22">
            <a:extLst>
              <a:ext uri="{FF2B5EF4-FFF2-40B4-BE49-F238E27FC236}">
                <a16:creationId xmlns:a16="http://schemas.microsoft.com/office/drawing/2014/main" id="{44700CC7-51CE-4003-8D2F-D2FF7CFCF5CA}"/>
              </a:ext>
            </a:extLst>
          </p:cNvPr>
          <p:cNvSpPr/>
          <p:nvPr/>
        </p:nvSpPr>
        <p:spPr>
          <a:xfrm>
            <a:off x="-761551" y="1751807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D33F1FE-2743-49EA-8E70-08879301491E}"/>
              </a:ext>
            </a:extLst>
          </p:cNvPr>
          <p:cNvSpPr/>
          <p:nvPr/>
        </p:nvSpPr>
        <p:spPr>
          <a:xfrm>
            <a:off x="2294133" y="1813651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80E2240B-1965-4B99-91F6-6326EF84BD90}"/>
              </a:ext>
            </a:extLst>
          </p:cNvPr>
          <p:cNvSpPr/>
          <p:nvPr/>
        </p:nvSpPr>
        <p:spPr>
          <a:xfrm>
            <a:off x="3392119" y="2775210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50D992-DB9A-4845-A17D-FCCA31982453}"/>
              </a:ext>
            </a:extLst>
          </p:cNvPr>
          <p:cNvSpPr/>
          <p:nvPr/>
        </p:nvSpPr>
        <p:spPr>
          <a:xfrm>
            <a:off x="8152006" y="3851118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E58079-00F7-468C-8BB1-CF835ACE7157}"/>
              </a:ext>
            </a:extLst>
          </p:cNvPr>
          <p:cNvSpPr txBox="1"/>
          <p:nvPr/>
        </p:nvSpPr>
        <p:spPr>
          <a:xfrm>
            <a:off x="2961409" y="2642746"/>
            <a:ext cx="5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Quantities of interest must be calculated using only local information</a:t>
            </a:r>
            <a:endParaRPr lang="zh-CN" altLang="en-US" sz="2400" dirty="0"/>
          </a:p>
        </p:txBody>
      </p:sp>
      <p:sp>
        <p:nvSpPr>
          <p:cNvPr id="24" name="任意多边形 22">
            <a:extLst>
              <a:ext uri="{FF2B5EF4-FFF2-40B4-BE49-F238E27FC236}">
                <a16:creationId xmlns:a16="http://schemas.microsoft.com/office/drawing/2014/main" id="{1EAE32A3-33A4-41B1-8EB1-3D8829E54C01}"/>
              </a:ext>
            </a:extLst>
          </p:cNvPr>
          <p:cNvSpPr/>
          <p:nvPr/>
        </p:nvSpPr>
        <p:spPr>
          <a:xfrm rot="18216587" flipH="1">
            <a:off x="3400238" y="2438486"/>
            <a:ext cx="907282" cy="54912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2">
            <a:extLst>
              <a:ext uri="{FF2B5EF4-FFF2-40B4-BE49-F238E27FC236}">
                <a16:creationId xmlns:a16="http://schemas.microsoft.com/office/drawing/2014/main" id="{E4E3543D-046D-4846-ADF0-DB540EFF61BF}"/>
              </a:ext>
            </a:extLst>
          </p:cNvPr>
          <p:cNvSpPr/>
          <p:nvPr/>
        </p:nvSpPr>
        <p:spPr>
          <a:xfrm rot="18216587" flipH="1" flipV="1">
            <a:off x="7769471" y="2946845"/>
            <a:ext cx="2253931" cy="289655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24967B-8209-4FFB-9BF0-E0B8CD1F9341}"/>
              </a:ext>
            </a:extLst>
          </p:cNvPr>
          <p:cNvSpPr txBox="1"/>
          <p:nvPr/>
        </p:nvSpPr>
        <p:spPr>
          <a:xfrm>
            <a:off x="2754239" y="3621193"/>
            <a:ext cx="544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Potential vulnerable points may exists in large-scale distributed system</a:t>
            </a:r>
            <a:endParaRPr lang="zh-CN" altLang="en-US" sz="2400" dirty="0"/>
          </a:p>
        </p:txBody>
      </p:sp>
      <p:sp>
        <p:nvSpPr>
          <p:cNvPr id="29" name="任意多边形 22">
            <a:extLst>
              <a:ext uri="{FF2B5EF4-FFF2-40B4-BE49-F238E27FC236}">
                <a16:creationId xmlns:a16="http://schemas.microsoft.com/office/drawing/2014/main" id="{5AEFE28C-7E9E-42F2-9A36-C1FC01119DD3}"/>
              </a:ext>
            </a:extLst>
          </p:cNvPr>
          <p:cNvSpPr/>
          <p:nvPr/>
        </p:nvSpPr>
        <p:spPr>
          <a:xfrm>
            <a:off x="-761551" y="4783204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CB5B73F3-7A5C-4597-8738-5A5566BE034A}"/>
              </a:ext>
            </a:extLst>
          </p:cNvPr>
          <p:cNvSpPr/>
          <p:nvPr/>
        </p:nvSpPr>
        <p:spPr>
          <a:xfrm>
            <a:off x="2294133" y="4845048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26D728-FBD7-4283-8FD8-220B97D9302E}"/>
              </a:ext>
            </a:extLst>
          </p:cNvPr>
          <p:cNvSpPr txBox="1"/>
          <p:nvPr/>
        </p:nvSpPr>
        <p:spPr>
          <a:xfrm>
            <a:off x="2553422" y="4743859"/>
            <a:ext cx="678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Low complexity &amp; Using only local information</a:t>
            </a:r>
            <a:endParaRPr lang="zh-CN" altLang="en-US" sz="2400" dirty="0"/>
          </a:p>
        </p:txBody>
      </p:sp>
      <p:sp>
        <p:nvSpPr>
          <p:cNvPr id="33" name="任意多边形 22">
            <a:extLst>
              <a:ext uri="{FF2B5EF4-FFF2-40B4-BE49-F238E27FC236}">
                <a16:creationId xmlns:a16="http://schemas.microsoft.com/office/drawing/2014/main" id="{241FB787-F51D-49CE-8508-D97F2B88FD6B}"/>
              </a:ext>
            </a:extLst>
          </p:cNvPr>
          <p:cNvSpPr/>
          <p:nvPr/>
        </p:nvSpPr>
        <p:spPr>
          <a:xfrm>
            <a:off x="-761551" y="5613759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AEAAE6AA-1B46-4338-9B4F-FC79D68F2DAD}"/>
              </a:ext>
            </a:extLst>
          </p:cNvPr>
          <p:cNvSpPr/>
          <p:nvPr/>
        </p:nvSpPr>
        <p:spPr>
          <a:xfrm>
            <a:off x="2294133" y="5675603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1C65AF-DE83-49EE-B6F4-7236476C463A}"/>
              </a:ext>
            </a:extLst>
          </p:cNvPr>
          <p:cNvSpPr txBox="1"/>
          <p:nvPr/>
        </p:nvSpPr>
        <p:spPr>
          <a:xfrm>
            <a:off x="2553422" y="5574239"/>
            <a:ext cx="718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Properties that allow normal nodes to compute an appropriate consensus value 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D567D5-A321-4D8E-B178-066BA129D45A}"/>
              </a:ext>
            </a:extLst>
          </p:cNvPr>
          <p:cNvSpPr txBox="1"/>
          <p:nvPr/>
        </p:nvSpPr>
        <p:spPr>
          <a:xfrm>
            <a:off x="8152006" y="6218474"/>
            <a:ext cx="341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Network Robustness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2" grpId="0" animBg="1"/>
      <p:bldP spid="6" grpId="0" animBg="1"/>
      <p:bldP spid="16" grpId="0" animBg="1"/>
      <p:bldP spid="20" grpId="0" animBg="1"/>
      <p:bldP spid="23" grpId="0"/>
      <p:bldP spid="24" grpId="0" animBg="1"/>
      <p:bldP spid="25" grpId="0" animBg="1"/>
      <p:bldP spid="26" grpId="0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>
                <a:latin typeface="+mj-lt"/>
                <a:ea typeface="+mj-ea"/>
                <a:cs typeface="+mj-cs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36224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Each node begins with an initial value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b="1" dirty="0"/>
                  <a:t>, and update according to a prescribed rule:</a:t>
                </a:r>
              </a:p>
              <a:p>
                <a:pPr indent="457200"/>
                <a:endParaRPr lang="en-US" altLang="zh-CN" sz="2400" b="1" dirty="0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blipFill>
                <a:blip r:embed="rId2"/>
                <a:stretch>
                  <a:fillRect l="-1071" t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FF68AD-C398-48FB-A264-2B7DBE3FB7B1}"/>
              </a:ext>
            </a:extLst>
          </p:cNvPr>
          <p:cNvCxnSpPr>
            <a:cxnSpLocks/>
          </p:cNvCxnSpPr>
          <p:nvPr/>
        </p:nvCxnSpPr>
        <p:spPr>
          <a:xfrm>
            <a:off x="4655127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35298F-DFDC-456E-97AF-B4A7B5DCF4B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251273" y="3638170"/>
            <a:ext cx="1727128" cy="656739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39CF4-91D1-4AF3-B059-74B144AC1260}"/>
              </a:ext>
            </a:extLst>
          </p:cNvPr>
          <p:cNvSpPr txBox="1"/>
          <p:nvPr/>
        </p:nvSpPr>
        <p:spPr>
          <a:xfrm>
            <a:off x="847435" y="4294909"/>
            <a:ext cx="480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In-neighbors for digraph, neighbors for undirected graph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2EAFDF-C818-4747-906B-BF73CBD6AE74}"/>
              </a:ext>
            </a:extLst>
          </p:cNvPr>
          <p:cNvCxnSpPr>
            <a:cxnSpLocks/>
          </p:cNvCxnSpPr>
          <p:nvPr/>
        </p:nvCxnSpPr>
        <p:spPr>
          <a:xfrm>
            <a:off x="6068290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CB0676-C35C-42C3-AAE0-0638217CDE0A}"/>
              </a:ext>
            </a:extLst>
          </p:cNvPr>
          <p:cNvCxnSpPr>
            <a:cxnSpLocks/>
          </p:cNvCxnSpPr>
          <p:nvPr/>
        </p:nvCxnSpPr>
        <p:spPr>
          <a:xfrm flipH="1">
            <a:off x="6381743" y="3671717"/>
            <a:ext cx="35029" cy="672025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A55253-4D09-40F2-BED7-8AB6E88B5884}"/>
              </a:ext>
            </a:extLst>
          </p:cNvPr>
          <p:cNvSpPr txBox="1"/>
          <p:nvPr/>
        </p:nvSpPr>
        <p:spPr>
          <a:xfrm>
            <a:off x="4890654" y="4261362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Neighbors &amp; node </a:t>
            </a:r>
            <a:r>
              <a:rPr lang="en-US" altLang="zh-CN" sz="2400" b="1" dirty="0" err="1"/>
              <a:t>i</a:t>
            </a:r>
            <a:endParaRPr lang="en-US" altLang="zh-CN" sz="24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6D97C11-85CF-4AF4-BE53-F31EFE9CECBD}"/>
              </a:ext>
            </a:extLst>
          </p:cNvPr>
          <p:cNvCxnSpPr>
            <a:cxnSpLocks/>
          </p:cNvCxnSpPr>
          <p:nvPr/>
        </p:nvCxnSpPr>
        <p:spPr>
          <a:xfrm>
            <a:off x="7259780" y="3638170"/>
            <a:ext cx="378430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6315A9-34D0-4881-973E-D6FA30252EF0}"/>
              </a:ext>
            </a:extLst>
          </p:cNvPr>
          <p:cNvCxnSpPr>
            <a:cxnSpLocks/>
          </p:cNvCxnSpPr>
          <p:nvPr/>
        </p:nvCxnSpPr>
        <p:spPr>
          <a:xfrm>
            <a:off x="7459038" y="3638170"/>
            <a:ext cx="1818553" cy="705572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F95848-7E28-4B95-A960-C543FF66AFCA}"/>
              </a:ext>
            </a:extLst>
          </p:cNvPr>
          <p:cNvSpPr txBox="1"/>
          <p:nvPr/>
        </p:nvSpPr>
        <p:spPr>
          <a:xfrm>
            <a:off x="8054446" y="4290320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Normal nodes</a:t>
            </a:r>
          </a:p>
        </p:txBody>
      </p:sp>
    </p:spTree>
    <p:extLst>
      <p:ext uri="{BB962C8B-B14F-4D97-AF65-F5344CB8AC3E}">
        <p14:creationId xmlns:p14="http://schemas.microsoft.com/office/powerpoint/2010/main" val="26733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  <p:bldP spid="18" grpId="0"/>
      <p:bldP spid="2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21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18ED0-DF7E-467C-93F1-D5064D8769A6}"/>
              </a:ext>
            </a:extLst>
          </p:cNvPr>
          <p:cNvSpPr txBox="1"/>
          <p:nvPr/>
        </p:nvSpPr>
        <p:spPr>
          <a:xfrm>
            <a:off x="1321343" y="2045651"/>
            <a:ext cx="954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Byzantine</a:t>
            </a:r>
            <a:r>
              <a:rPr lang="en-US" altLang="zh-CN" sz="2400" b="1" dirty="0"/>
              <a:t>: send not the same value, apply some other function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Malicious</a:t>
            </a:r>
            <a:r>
              <a:rPr lang="en-US" altLang="zh-CN" sz="2400" b="1" dirty="0"/>
              <a:t>: send the same value, apply some other function </a:t>
            </a:r>
            <a:r>
              <a:rPr lang="en-US" altLang="zh-CN" sz="2400" b="1" i="1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8835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3240</TotalTime>
  <Words>1147</Words>
  <Application>Microsoft Office PowerPoint</Application>
  <PresentationFormat>宽屏</PresentationFormat>
  <Paragraphs>210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Microsoft YaHei UI Light</vt:lpstr>
      <vt:lpstr>ScriptC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.</cp:lastModifiedBy>
  <cp:revision>264</cp:revision>
  <dcterms:created xsi:type="dcterms:W3CDTF">2016-03-06T12:02:16Z</dcterms:created>
  <dcterms:modified xsi:type="dcterms:W3CDTF">2017-10-30T02:02:13Z</dcterms:modified>
</cp:coreProperties>
</file>