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283" r:id="rId4"/>
    <p:sldId id="259" r:id="rId5"/>
    <p:sldId id="276" r:id="rId6"/>
    <p:sldId id="286" r:id="rId7"/>
    <p:sldId id="296" r:id="rId8"/>
    <p:sldId id="287" r:id="rId9"/>
    <p:sldId id="298" r:id="rId10"/>
    <p:sldId id="266" r:id="rId11"/>
    <p:sldId id="300" r:id="rId12"/>
    <p:sldId id="279" r:id="rId13"/>
    <p:sldId id="284" r:id="rId14"/>
    <p:sldId id="291" r:id="rId15"/>
    <p:sldId id="275" r:id="rId16"/>
    <p:sldId id="270" r:id="rId17"/>
    <p:sldId id="297" r:id="rId18"/>
    <p:sldId id="299" r:id="rId19"/>
    <p:sldId id="271" r:id="rId20"/>
    <p:sldId id="293" r:id="rId21"/>
    <p:sldId id="267" r:id="rId22"/>
    <p:sldId id="304" r:id="rId23"/>
    <p:sldId id="305" r:id="rId24"/>
    <p:sldId id="303" r:id="rId25"/>
    <p:sldId id="306" r:id="rId26"/>
    <p:sldId id="269" r:id="rId27"/>
    <p:sldId id="282" r:id="rId28"/>
    <p:sldId id="272" r:id="rId29"/>
    <p:sldId id="278" r:id="rId30"/>
    <p:sldId id="277" r:id="rId31"/>
    <p:sldId id="262"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551" userDrawn="1">
          <p15:clr>
            <a:srgbClr val="A4A3A4"/>
          </p15:clr>
        </p15:guide>
        <p15:guide id="4" pos="71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3337"/>
    <a:srgbClr val="0456C4"/>
    <a:srgbClr val="0068BE"/>
    <a:srgbClr val="7F7F7F"/>
    <a:srgbClr val="941417"/>
    <a:srgbClr val="F6F6F6"/>
    <a:srgbClr val="FFFFFF"/>
    <a:srgbClr val="00315E"/>
    <a:srgbClr val="34A1E0"/>
    <a:srgbClr val="192F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67" autoAdjust="0"/>
    <p:restoredTop sz="94660"/>
  </p:normalViewPr>
  <p:slideViewPr>
    <p:cSldViewPr snapToGrid="0" showGuides="1">
      <p:cViewPr varScale="1">
        <p:scale>
          <a:sx n="91" d="100"/>
          <a:sy n="91" d="100"/>
        </p:scale>
        <p:origin x="230" y="72"/>
      </p:cViewPr>
      <p:guideLst>
        <p:guide orient="horz" pos="2160"/>
        <p:guide pos="3840"/>
        <p:guide pos="551"/>
        <p:guide pos="7129"/>
      </p:guideLst>
    </p:cSldViewPr>
  </p:slid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09C865-F224-48DC-99C6-96818A9D3AB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467A44D-05D6-410A-BFEF-19C44C8FAFFA}">
      <dgm:prSet phldrT="[文本]" custT="1"/>
      <dgm:spPr>
        <a:solidFill>
          <a:srgbClr val="0456C4"/>
        </a:solidFill>
      </dgm:spPr>
      <dgm:t>
        <a:bodyPr/>
        <a:lstStyle/>
        <a:p>
          <a:r>
            <a:rPr lang="zh-CN" altLang="en-US" sz="1400" dirty="0"/>
            <a:t>设计任务路线</a:t>
          </a:r>
        </a:p>
      </dgm:t>
    </dgm:pt>
    <dgm:pt modelId="{DE57CAA9-2756-40ED-949F-293A80E14A31}" type="parTrans" cxnId="{7E21B66F-B1C7-4BAC-BDBF-45340AC3F4B5}">
      <dgm:prSet/>
      <dgm:spPr/>
      <dgm:t>
        <a:bodyPr/>
        <a:lstStyle/>
        <a:p>
          <a:endParaRPr lang="zh-CN" altLang="en-US" sz="1400"/>
        </a:p>
      </dgm:t>
    </dgm:pt>
    <dgm:pt modelId="{F7297EEF-EDC8-460E-9097-C7729B727BB9}" type="sibTrans" cxnId="{7E21B66F-B1C7-4BAC-BDBF-45340AC3F4B5}">
      <dgm:prSet/>
      <dgm:spPr/>
      <dgm:t>
        <a:bodyPr/>
        <a:lstStyle/>
        <a:p>
          <a:endParaRPr lang="zh-CN" altLang="en-US" sz="1400"/>
        </a:p>
      </dgm:t>
    </dgm:pt>
    <dgm:pt modelId="{80B3B39B-24F3-49D9-B093-2E87E734571C}">
      <dgm:prSet phldrT="[文本]" custT="1"/>
      <dgm:spPr>
        <a:solidFill>
          <a:srgbClr val="0456C4"/>
        </a:solidFill>
      </dgm:spPr>
      <dgm:t>
        <a:bodyPr/>
        <a:lstStyle/>
        <a:p>
          <a:r>
            <a:rPr lang="zh-CN" altLang="en-US" sz="1400" dirty="0"/>
            <a:t>第一级</a:t>
          </a:r>
          <a:r>
            <a:rPr lang="en-US" altLang="zh-CN" sz="1400" dirty="0"/>
            <a:t>(</a:t>
          </a:r>
          <a:r>
            <a:rPr lang="zh-CN" altLang="en-US" sz="1400" dirty="0"/>
            <a:t>简单</a:t>
          </a:r>
          <a:r>
            <a:rPr lang="en-US" altLang="zh-CN" sz="1400" dirty="0"/>
            <a:t>)</a:t>
          </a:r>
          <a:endParaRPr lang="zh-CN" altLang="en-US" sz="1400" dirty="0"/>
        </a:p>
      </dgm:t>
    </dgm:pt>
    <dgm:pt modelId="{E2130BF7-331A-4227-92E6-74E406D78F69}" type="parTrans" cxnId="{FF0BECD5-8749-4CAD-8D9F-D02909C8509C}">
      <dgm:prSet custT="1"/>
      <dgm:spPr/>
      <dgm:t>
        <a:bodyPr/>
        <a:lstStyle/>
        <a:p>
          <a:endParaRPr lang="zh-CN" altLang="en-US" sz="1400"/>
        </a:p>
      </dgm:t>
    </dgm:pt>
    <dgm:pt modelId="{9105067B-E472-440C-A14C-599900C2D418}" type="sibTrans" cxnId="{FF0BECD5-8749-4CAD-8D9F-D02909C8509C}">
      <dgm:prSet/>
      <dgm:spPr/>
      <dgm:t>
        <a:bodyPr/>
        <a:lstStyle/>
        <a:p>
          <a:endParaRPr lang="zh-CN" altLang="en-US" sz="1400"/>
        </a:p>
      </dgm:t>
    </dgm:pt>
    <dgm:pt modelId="{38EBFA08-9E31-44FF-8CFD-E3B9DFFF37E8}">
      <dgm:prSet phldrT="[文本]" custT="1"/>
      <dgm:spPr>
        <a:solidFill>
          <a:srgbClr val="0456C4"/>
        </a:solidFill>
      </dgm:spPr>
      <dgm:t>
        <a:bodyPr/>
        <a:lstStyle/>
        <a:p>
          <a:r>
            <a:rPr lang="zh-CN" altLang="en-US" sz="1400" dirty="0"/>
            <a:t>任务一</a:t>
          </a:r>
        </a:p>
      </dgm:t>
    </dgm:pt>
    <dgm:pt modelId="{84ADE3ED-30F1-47D0-86CB-B41DFE9AF79A}" type="parTrans" cxnId="{3AD731A4-5DD0-4AEC-BF2C-223AD5FC6FA6}">
      <dgm:prSet custT="1"/>
      <dgm:spPr/>
      <dgm:t>
        <a:bodyPr/>
        <a:lstStyle/>
        <a:p>
          <a:endParaRPr lang="zh-CN" altLang="en-US" sz="1400"/>
        </a:p>
      </dgm:t>
    </dgm:pt>
    <dgm:pt modelId="{DB3FD673-BD76-4D65-AF61-016F72F4F9A8}" type="sibTrans" cxnId="{3AD731A4-5DD0-4AEC-BF2C-223AD5FC6FA6}">
      <dgm:prSet/>
      <dgm:spPr/>
      <dgm:t>
        <a:bodyPr/>
        <a:lstStyle/>
        <a:p>
          <a:endParaRPr lang="zh-CN" altLang="en-US" sz="1400"/>
        </a:p>
      </dgm:t>
    </dgm:pt>
    <dgm:pt modelId="{8B510FB6-AD9D-4EBD-A427-CCD1F6B88ACC}">
      <dgm:prSet phldrT="[文本]" custT="1"/>
      <dgm:spPr>
        <a:solidFill>
          <a:srgbClr val="0456C4"/>
        </a:solidFill>
      </dgm:spPr>
      <dgm:t>
        <a:bodyPr/>
        <a:lstStyle/>
        <a:p>
          <a:r>
            <a:rPr lang="zh-CN" altLang="en-US" sz="1400" dirty="0"/>
            <a:t>任务二</a:t>
          </a:r>
        </a:p>
      </dgm:t>
    </dgm:pt>
    <dgm:pt modelId="{08C4AD64-B2F2-429C-983E-0DE7677046B7}" type="parTrans" cxnId="{DFF02B93-F38D-443D-8A28-92F3A8E79DAB}">
      <dgm:prSet custT="1"/>
      <dgm:spPr/>
      <dgm:t>
        <a:bodyPr/>
        <a:lstStyle/>
        <a:p>
          <a:endParaRPr lang="zh-CN" altLang="en-US" sz="1400"/>
        </a:p>
      </dgm:t>
    </dgm:pt>
    <dgm:pt modelId="{1FA40CD0-FFC6-4D8B-A40D-43DFCB6BFB4E}" type="sibTrans" cxnId="{DFF02B93-F38D-443D-8A28-92F3A8E79DAB}">
      <dgm:prSet/>
      <dgm:spPr/>
      <dgm:t>
        <a:bodyPr/>
        <a:lstStyle/>
        <a:p>
          <a:endParaRPr lang="zh-CN" altLang="en-US" sz="1400"/>
        </a:p>
      </dgm:t>
    </dgm:pt>
    <dgm:pt modelId="{FE6E1A0F-2A09-46C6-939F-1078F22D3685}">
      <dgm:prSet phldrT="[文本]" custT="1"/>
      <dgm:spPr>
        <a:solidFill>
          <a:srgbClr val="0456C4"/>
        </a:solidFill>
      </dgm:spPr>
      <dgm:t>
        <a:bodyPr/>
        <a:lstStyle/>
        <a:p>
          <a:r>
            <a:rPr lang="zh-CN" altLang="en-US" sz="1400" dirty="0"/>
            <a:t>第二级</a:t>
          </a:r>
          <a:r>
            <a:rPr lang="en-US" altLang="zh-CN" sz="1400" dirty="0"/>
            <a:t>(</a:t>
          </a:r>
          <a:r>
            <a:rPr lang="zh-CN" altLang="en-US" sz="1400" dirty="0"/>
            <a:t>普通</a:t>
          </a:r>
          <a:r>
            <a:rPr lang="en-US" altLang="zh-CN" sz="1400" dirty="0"/>
            <a:t>)</a:t>
          </a:r>
          <a:endParaRPr lang="zh-CN" altLang="en-US" sz="1400" dirty="0"/>
        </a:p>
      </dgm:t>
    </dgm:pt>
    <dgm:pt modelId="{C7EE962F-23AC-4441-B737-D7462C3F8FF1}" type="parTrans" cxnId="{68D131E9-7272-4A9E-B0EC-DD1EA623DD4D}">
      <dgm:prSet custT="1"/>
      <dgm:spPr/>
      <dgm:t>
        <a:bodyPr/>
        <a:lstStyle/>
        <a:p>
          <a:endParaRPr lang="zh-CN" altLang="en-US" sz="1400"/>
        </a:p>
      </dgm:t>
    </dgm:pt>
    <dgm:pt modelId="{02A0F57C-E406-4A73-9868-CA65A55D0E85}" type="sibTrans" cxnId="{68D131E9-7272-4A9E-B0EC-DD1EA623DD4D}">
      <dgm:prSet/>
      <dgm:spPr/>
      <dgm:t>
        <a:bodyPr/>
        <a:lstStyle/>
        <a:p>
          <a:endParaRPr lang="zh-CN" altLang="en-US" sz="1400"/>
        </a:p>
      </dgm:t>
    </dgm:pt>
    <dgm:pt modelId="{FBF9AF09-4BDB-4C97-8F58-A918FBEA10B3}">
      <dgm:prSet phldrT="[文本]" custT="1"/>
      <dgm:spPr>
        <a:solidFill>
          <a:srgbClr val="0456C4"/>
        </a:solidFill>
      </dgm:spPr>
      <dgm:t>
        <a:bodyPr/>
        <a:lstStyle/>
        <a:p>
          <a:r>
            <a:rPr lang="zh-CN" altLang="en-US" sz="1400" dirty="0"/>
            <a:t>任务一</a:t>
          </a:r>
        </a:p>
      </dgm:t>
    </dgm:pt>
    <dgm:pt modelId="{5D0F467D-FF9B-4DD0-8A2A-FA6F245187FA}" type="parTrans" cxnId="{7F4BCDC8-D32B-4970-B1A3-88F33A566445}">
      <dgm:prSet custT="1"/>
      <dgm:spPr/>
      <dgm:t>
        <a:bodyPr/>
        <a:lstStyle/>
        <a:p>
          <a:endParaRPr lang="zh-CN" altLang="en-US" sz="1400"/>
        </a:p>
      </dgm:t>
    </dgm:pt>
    <dgm:pt modelId="{BBDD5408-8E70-48E5-AA1D-0B428E472228}" type="sibTrans" cxnId="{7F4BCDC8-D32B-4970-B1A3-88F33A566445}">
      <dgm:prSet/>
      <dgm:spPr/>
      <dgm:t>
        <a:bodyPr/>
        <a:lstStyle/>
        <a:p>
          <a:endParaRPr lang="zh-CN" altLang="en-US" sz="1400"/>
        </a:p>
      </dgm:t>
    </dgm:pt>
    <dgm:pt modelId="{60E1174F-96DD-4D1E-9BAD-8AE84BC5F1BE}">
      <dgm:prSet custT="1"/>
      <dgm:spPr>
        <a:solidFill>
          <a:srgbClr val="0456C4"/>
        </a:solidFill>
      </dgm:spPr>
      <dgm:t>
        <a:bodyPr/>
        <a:lstStyle/>
        <a:p>
          <a:r>
            <a:rPr lang="zh-CN" altLang="en-US" sz="1400" dirty="0"/>
            <a:t>第三级</a:t>
          </a:r>
          <a:r>
            <a:rPr lang="en-US" altLang="zh-CN" sz="1400" dirty="0"/>
            <a:t>(</a:t>
          </a:r>
          <a:r>
            <a:rPr lang="zh-CN" altLang="en-US" sz="1400" dirty="0"/>
            <a:t>困难</a:t>
          </a:r>
          <a:r>
            <a:rPr lang="en-US" altLang="zh-CN" sz="1400" dirty="0"/>
            <a:t>)</a:t>
          </a:r>
          <a:endParaRPr lang="zh-CN" altLang="en-US" sz="1400" dirty="0"/>
        </a:p>
      </dgm:t>
    </dgm:pt>
    <dgm:pt modelId="{9D401AEF-92C1-4C2F-9D4A-0A9C8E5A2E0E}" type="parTrans" cxnId="{65ABEDA7-1AA8-4AF5-8446-0D51556542BF}">
      <dgm:prSet custT="1"/>
      <dgm:spPr/>
      <dgm:t>
        <a:bodyPr/>
        <a:lstStyle/>
        <a:p>
          <a:endParaRPr lang="zh-CN" altLang="en-US" sz="1400"/>
        </a:p>
      </dgm:t>
    </dgm:pt>
    <dgm:pt modelId="{1E0BDC83-3DBE-4AFF-95AB-4D4216AEFD46}" type="sibTrans" cxnId="{65ABEDA7-1AA8-4AF5-8446-0D51556542BF}">
      <dgm:prSet/>
      <dgm:spPr/>
      <dgm:t>
        <a:bodyPr/>
        <a:lstStyle/>
        <a:p>
          <a:endParaRPr lang="zh-CN" altLang="en-US" sz="1400"/>
        </a:p>
      </dgm:t>
    </dgm:pt>
    <dgm:pt modelId="{11E7805B-35D5-41DE-99A9-DA9832DA0DD3}">
      <dgm:prSet custT="1"/>
      <dgm:spPr>
        <a:solidFill>
          <a:srgbClr val="0456C4"/>
        </a:solidFill>
      </dgm:spPr>
      <dgm:t>
        <a:bodyPr/>
        <a:lstStyle/>
        <a:p>
          <a:r>
            <a:rPr lang="en-US" altLang="zh-CN" sz="1400" dirty="0"/>
            <a:t>…..</a:t>
          </a:r>
          <a:endParaRPr lang="zh-CN" altLang="en-US" sz="1400" dirty="0"/>
        </a:p>
      </dgm:t>
    </dgm:pt>
    <dgm:pt modelId="{4F08A5AD-373A-40A3-A71E-25869DA03AD7}" type="parTrans" cxnId="{A9AE9682-88B1-4F01-91F0-F84FB48D95ED}">
      <dgm:prSet/>
      <dgm:spPr/>
      <dgm:t>
        <a:bodyPr/>
        <a:lstStyle/>
        <a:p>
          <a:endParaRPr lang="zh-CN" altLang="en-US"/>
        </a:p>
      </dgm:t>
    </dgm:pt>
    <dgm:pt modelId="{A55F7901-7135-44FA-9131-1BC8106522BA}" type="sibTrans" cxnId="{A9AE9682-88B1-4F01-91F0-F84FB48D95ED}">
      <dgm:prSet/>
      <dgm:spPr/>
      <dgm:t>
        <a:bodyPr/>
        <a:lstStyle/>
        <a:p>
          <a:endParaRPr lang="zh-CN" altLang="en-US"/>
        </a:p>
      </dgm:t>
    </dgm:pt>
    <dgm:pt modelId="{355140B0-9E37-4780-ADA2-F687C5C537C2}">
      <dgm:prSet custT="1"/>
      <dgm:spPr>
        <a:solidFill>
          <a:srgbClr val="0456C4"/>
        </a:solidFill>
      </dgm:spPr>
      <dgm:t>
        <a:bodyPr/>
        <a:lstStyle/>
        <a:p>
          <a:r>
            <a:rPr lang="zh-CN" altLang="en-US" sz="1400" dirty="0"/>
            <a:t>任务二</a:t>
          </a:r>
        </a:p>
      </dgm:t>
    </dgm:pt>
    <dgm:pt modelId="{9DBD39B3-D466-4DDC-8A01-BBEC7C9BE975}" type="parTrans" cxnId="{FE51E070-1ADA-4F77-A91A-B07671A6EC98}">
      <dgm:prSet/>
      <dgm:spPr/>
      <dgm:t>
        <a:bodyPr/>
        <a:lstStyle/>
        <a:p>
          <a:endParaRPr lang="zh-CN" altLang="en-US"/>
        </a:p>
      </dgm:t>
    </dgm:pt>
    <dgm:pt modelId="{E477C61A-F4AD-47D2-8065-0A4C00A5BC74}" type="sibTrans" cxnId="{FE51E070-1ADA-4F77-A91A-B07671A6EC98}">
      <dgm:prSet/>
      <dgm:spPr/>
      <dgm:t>
        <a:bodyPr/>
        <a:lstStyle/>
        <a:p>
          <a:endParaRPr lang="zh-CN" altLang="en-US"/>
        </a:p>
      </dgm:t>
    </dgm:pt>
    <dgm:pt modelId="{A59A46D0-E872-4FC8-9D0B-4AA351D5DED5}">
      <dgm:prSet custT="1"/>
      <dgm:spPr>
        <a:solidFill>
          <a:srgbClr val="0456C4"/>
        </a:solidFill>
      </dgm:spPr>
      <dgm:t>
        <a:bodyPr/>
        <a:lstStyle/>
        <a:p>
          <a:r>
            <a:rPr lang="en-US" altLang="zh-CN" sz="1400" dirty="0"/>
            <a:t>…..</a:t>
          </a:r>
          <a:endParaRPr lang="zh-CN" altLang="en-US" sz="1400" dirty="0"/>
        </a:p>
      </dgm:t>
    </dgm:pt>
    <dgm:pt modelId="{528030CE-0AA5-4FB4-B11E-B289CA5EBF39}" type="parTrans" cxnId="{BDAC0124-D574-40BC-B4ED-743CD6196A6C}">
      <dgm:prSet/>
      <dgm:spPr/>
      <dgm:t>
        <a:bodyPr/>
        <a:lstStyle/>
        <a:p>
          <a:endParaRPr lang="zh-CN" altLang="en-US"/>
        </a:p>
      </dgm:t>
    </dgm:pt>
    <dgm:pt modelId="{60A82A41-521B-485B-B6B0-65B995B5C362}" type="sibTrans" cxnId="{BDAC0124-D574-40BC-B4ED-743CD6196A6C}">
      <dgm:prSet/>
      <dgm:spPr/>
      <dgm:t>
        <a:bodyPr/>
        <a:lstStyle/>
        <a:p>
          <a:endParaRPr lang="zh-CN" altLang="en-US"/>
        </a:p>
      </dgm:t>
    </dgm:pt>
    <dgm:pt modelId="{1A978C7D-B7BA-4837-AAC8-005C945D59C2}">
      <dgm:prSet custT="1"/>
      <dgm:spPr>
        <a:solidFill>
          <a:srgbClr val="0456C4"/>
        </a:solidFill>
      </dgm:spPr>
      <dgm:t>
        <a:bodyPr/>
        <a:lstStyle/>
        <a:p>
          <a:r>
            <a:rPr lang="zh-CN" altLang="en-US" sz="1400" dirty="0"/>
            <a:t>任务一</a:t>
          </a:r>
        </a:p>
      </dgm:t>
    </dgm:pt>
    <dgm:pt modelId="{3EFF363B-0B12-4770-8E50-1E7DCED115BD}" type="parTrans" cxnId="{046A0A0A-E57E-4206-A507-E7C76981B66F}">
      <dgm:prSet/>
      <dgm:spPr/>
      <dgm:t>
        <a:bodyPr/>
        <a:lstStyle/>
        <a:p>
          <a:endParaRPr lang="zh-CN" altLang="en-US"/>
        </a:p>
      </dgm:t>
    </dgm:pt>
    <dgm:pt modelId="{FBDC666F-D7CE-4C34-BCCA-F2DEE4EB88A6}" type="sibTrans" cxnId="{046A0A0A-E57E-4206-A507-E7C76981B66F}">
      <dgm:prSet/>
      <dgm:spPr/>
      <dgm:t>
        <a:bodyPr/>
        <a:lstStyle/>
        <a:p>
          <a:endParaRPr lang="zh-CN" altLang="en-US"/>
        </a:p>
      </dgm:t>
    </dgm:pt>
    <dgm:pt modelId="{A2359847-D8ED-4F53-A0D2-8AAD0798BF7F}">
      <dgm:prSet custT="1"/>
      <dgm:spPr>
        <a:solidFill>
          <a:srgbClr val="0456C4"/>
        </a:solidFill>
      </dgm:spPr>
      <dgm:t>
        <a:bodyPr/>
        <a:lstStyle/>
        <a:p>
          <a:r>
            <a:rPr lang="zh-CN" altLang="en-US" sz="1400" dirty="0"/>
            <a:t>任务二</a:t>
          </a:r>
        </a:p>
      </dgm:t>
    </dgm:pt>
    <dgm:pt modelId="{71132ECA-03E4-484B-84BF-BFC27C7EB002}" type="parTrans" cxnId="{0D04CDAA-D81B-409B-8CCC-67E0D2EFFB05}">
      <dgm:prSet/>
      <dgm:spPr/>
      <dgm:t>
        <a:bodyPr/>
        <a:lstStyle/>
        <a:p>
          <a:endParaRPr lang="zh-CN" altLang="en-US"/>
        </a:p>
      </dgm:t>
    </dgm:pt>
    <dgm:pt modelId="{62AF3A21-C6E8-41E9-A6F8-2D0D5C56F6B7}" type="sibTrans" cxnId="{0D04CDAA-D81B-409B-8CCC-67E0D2EFFB05}">
      <dgm:prSet/>
      <dgm:spPr/>
      <dgm:t>
        <a:bodyPr/>
        <a:lstStyle/>
        <a:p>
          <a:endParaRPr lang="zh-CN" altLang="en-US"/>
        </a:p>
      </dgm:t>
    </dgm:pt>
    <dgm:pt modelId="{E62D54E7-9B57-49C3-B001-B34B276FA1EB}">
      <dgm:prSet custT="1"/>
      <dgm:spPr>
        <a:solidFill>
          <a:srgbClr val="0456C4"/>
        </a:solidFill>
      </dgm:spPr>
      <dgm:t>
        <a:bodyPr/>
        <a:lstStyle/>
        <a:p>
          <a:r>
            <a:rPr lang="en-US" altLang="zh-CN" sz="1400" dirty="0"/>
            <a:t>…..</a:t>
          </a:r>
          <a:endParaRPr lang="zh-CN" altLang="en-US" sz="1400" dirty="0"/>
        </a:p>
      </dgm:t>
    </dgm:pt>
    <dgm:pt modelId="{651F944A-60FF-4304-BAA7-8B73EFAC9AEE}" type="parTrans" cxnId="{D280538A-5E16-41C2-8133-2C3FCD231047}">
      <dgm:prSet/>
      <dgm:spPr/>
      <dgm:t>
        <a:bodyPr/>
        <a:lstStyle/>
        <a:p>
          <a:endParaRPr lang="zh-CN" altLang="en-US"/>
        </a:p>
      </dgm:t>
    </dgm:pt>
    <dgm:pt modelId="{1CBE3CF6-5FF6-4819-BAFE-81685FA9737A}" type="sibTrans" cxnId="{D280538A-5E16-41C2-8133-2C3FCD231047}">
      <dgm:prSet/>
      <dgm:spPr/>
      <dgm:t>
        <a:bodyPr/>
        <a:lstStyle/>
        <a:p>
          <a:endParaRPr lang="zh-CN" altLang="en-US"/>
        </a:p>
      </dgm:t>
    </dgm:pt>
    <dgm:pt modelId="{B167B5B9-293E-4518-99DC-5C75E26CF10E}" type="pres">
      <dgm:prSet presAssocID="{F209C865-F224-48DC-99C6-96818A9D3AB5}" presName="diagram" presStyleCnt="0">
        <dgm:presLayoutVars>
          <dgm:chPref val="1"/>
          <dgm:dir/>
          <dgm:animOne val="branch"/>
          <dgm:animLvl val="lvl"/>
          <dgm:resizeHandles val="exact"/>
        </dgm:presLayoutVars>
      </dgm:prSet>
      <dgm:spPr/>
    </dgm:pt>
    <dgm:pt modelId="{CFFA5A34-76F6-4146-8A58-C38F137E25E3}" type="pres">
      <dgm:prSet presAssocID="{6467A44D-05D6-410A-BFEF-19C44C8FAFFA}" presName="root1" presStyleCnt="0"/>
      <dgm:spPr/>
    </dgm:pt>
    <dgm:pt modelId="{38B0F08D-0A12-4080-9246-948B6A50CF08}" type="pres">
      <dgm:prSet presAssocID="{6467A44D-05D6-410A-BFEF-19C44C8FAFFA}" presName="LevelOneTextNode" presStyleLbl="node0" presStyleIdx="0" presStyleCnt="1" custScaleX="153487" custScaleY="83252" custLinFactNeighborX="-9760" custLinFactNeighborY="-7240">
        <dgm:presLayoutVars>
          <dgm:chPref val="3"/>
        </dgm:presLayoutVars>
      </dgm:prSet>
      <dgm:spPr/>
    </dgm:pt>
    <dgm:pt modelId="{E479944F-814C-4414-8DA5-16A3C85E9C7E}" type="pres">
      <dgm:prSet presAssocID="{6467A44D-05D6-410A-BFEF-19C44C8FAFFA}" presName="level2hierChild" presStyleCnt="0"/>
      <dgm:spPr/>
    </dgm:pt>
    <dgm:pt modelId="{D52497CA-652A-417C-8930-E2439B875D10}" type="pres">
      <dgm:prSet presAssocID="{E2130BF7-331A-4227-92E6-74E406D78F69}" presName="conn2-1" presStyleLbl="parChTrans1D2" presStyleIdx="0" presStyleCnt="3"/>
      <dgm:spPr/>
    </dgm:pt>
    <dgm:pt modelId="{8EA263AD-C59F-4D57-B023-997E5651ABBD}" type="pres">
      <dgm:prSet presAssocID="{E2130BF7-331A-4227-92E6-74E406D78F69}" presName="connTx" presStyleLbl="parChTrans1D2" presStyleIdx="0" presStyleCnt="3"/>
      <dgm:spPr/>
    </dgm:pt>
    <dgm:pt modelId="{2F2864A1-806F-4ACE-980A-1455B8FA6908}" type="pres">
      <dgm:prSet presAssocID="{80B3B39B-24F3-49D9-B093-2E87E734571C}" presName="root2" presStyleCnt="0"/>
      <dgm:spPr/>
    </dgm:pt>
    <dgm:pt modelId="{6DDF4CE6-738A-4E0A-B8CD-DF1C37A404B6}" type="pres">
      <dgm:prSet presAssocID="{80B3B39B-24F3-49D9-B093-2E87E734571C}" presName="LevelTwoTextNode" presStyleLbl="node2" presStyleIdx="0" presStyleCnt="3" custScaleX="123808" custScaleY="79358">
        <dgm:presLayoutVars>
          <dgm:chPref val="3"/>
        </dgm:presLayoutVars>
      </dgm:prSet>
      <dgm:spPr/>
    </dgm:pt>
    <dgm:pt modelId="{02B9A641-5088-4C43-B53C-D1DB3FF09211}" type="pres">
      <dgm:prSet presAssocID="{80B3B39B-24F3-49D9-B093-2E87E734571C}" presName="level3hierChild" presStyleCnt="0"/>
      <dgm:spPr/>
    </dgm:pt>
    <dgm:pt modelId="{33A1278C-9889-404F-9948-4FCAE825A251}" type="pres">
      <dgm:prSet presAssocID="{84ADE3ED-30F1-47D0-86CB-B41DFE9AF79A}" presName="conn2-1" presStyleLbl="parChTrans1D3" presStyleIdx="0" presStyleCnt="9"/>
      <dgm:spPr/>
    </dgm:pt>
    <dgm:pt modelId="{D7C795AD-F4D1-4B70-AB21-7628F586485F}" type="pres">
      <dgm:prSet presAssocID="{84ADE3ED-30F1-47D0-86CB-B41DFE9AF79A}" presName="connTx" presStyleLbl="parChTrans1D3" presStyleIdx="0" presStyleCnt="9"/>
      <dgm:spPr/>
    </dgm:pt>
    <dgm:pt modelId="{28892494-7F6C-43EA-841C-664205BB2503}" type="pres">
      <dgm:prSet presAssocID="{38EBFA08-9E31-44FF-8CFD-E3B9DFFF37E8}" presName="root2" presStyleCnt="0"/>
      <dgm:spPr/>
    </dgm:pt>
    <dgm:pt modelId="{45A1666D-96C2-4907-A869-149139B15262}" type="pres">
      <dgm:prSet presAssocID="{38EBFA08-9E31-44FF-8CFD-E3B9DFFF37E8}" presName="LevelTwoTextNode" presStyleLbl="node3" presStyleIdx="0" presStyleCnt="9" custScaleY="70006">
        <dgm:presLayoutVars>
          <dgm:chPref val="3"/>
        </dgm:presLayoutVars>
      </dgm:prSet>
      <dgm:spPr/>
    </dgm:pt>
    <dgm:pt modelId="{719D804C-0CAF-45F5-8B93-A1AAE7036E37}" type="pres">
      <dgm:prSet presAssocID="{38EBFA08-9E31-44FF-8CFD-E3B9DFFF37E8}" presName="level3hierChild" presStyleCnt="0"/>
      <dgm:spPr/>
    </dgm:pt>
    <dgm:pt modelId="{21D35594-6462-43DE-BA19-D257B39A0770}" type="pres">
      <dgm:prSet presAssocID="{08C4AD64-B2F2-429C-983E-0DE7677046B7}" presName="conn2-1" presStyleLbl="parChTrans1D3" presStyleIdx="1" presStyleCnt="9"/>
      <dgm:spPr/>
    </dgm:pt>
    <dgm:pt modelId="{F4DBE8C8-1078-42C5-8DF2-D2E2650E5436}" type="pres">
      <dgm:prSet presAssocID="{08C4AD64-B2F2-429C-983E-0DE7677046B7}" presName="connTx" presStyleLbl="parChTrans1D3" presStyleIdx="1" presStyleCnt="9"/>
      <dgm:spPr/>
    </dgm:pt>
    <dgm:pt modelId="{0680C9AE-2E3F-4400-BD9D-99E73BE0233C}" type="pres">
      <dgm:prSet presAssocID="{8B510FB6-AD9D-4EBD-A427-CCD1F6B88ACC}" presName="root2" presStyleCnt="0"/>
      <dgm:spPr/>
    </dgm:pt>
    <dgm:pt modelId="{52079854-D7A0-4FEB-A1BA-E499387B6BEE}" type="pres">
      <dgm:prSet presAssocID="{8B510FB6-AD9D-4EBD-A427-CCD1F6B88ACC}" presName="LevelTwoTextNode" presStyleLbl="node3" presStyleIdx="1" presStyleCnt="9" custScaleY="68215">
        <dgm:presLayoutVars>
          <dgm:chPref val="3"/>
        </dgm:presLayoutVars>
      </dgm:prSet>
      <dgm:spPr/>
    </dgm:pt>
    <dgm:pt modelId="{66535D22-599F-4099-9EA4-ECF7871D33DD}" type="pres">
      <dgm:prSet presAssocID="{8B510FB6-AD9D-4EBD-A427-CCD1F6B88ACC}" presName="level3hierChild" presStyleCnt="0"/>
      <dgm:spPr/>
    </dgm:pt>
    <dgm:pt modelId="{1F3491C2-A8DA-4AE9-A908-F1452C225480}" type="pres">
      <dgm:prSet presAssocID="{4F08A5AD-373A-40A3-A71E-25869DA03AD7}" presName="conn2-1" presStyleLbl="parChTrans1D3" presStyleIdx="2" presStyleCnt="9"/>
      <dgm:spPr/>
    </dgm:pt>
    <dgm:pt modelId="{FDBE59DB-2AF8-4659-ACAC-855264CCEB38}" type="pres">
      <dgm:prSet presAssocID="{4F08A5AD-373A-40A3-A71E-25869DA03AD7}" presName="connTx" presStyleLbl="parChTrans1D3" presStyleIdx="2" presStyleCnt="9"/>
      <dgm:spPr/>
    </dgm:pt>
    <dgm:pt modelId="{DA816CBA-63B9-4087-9E15-C4AA4E49044A}" type="pres">
      <dgm:prSet presAssocID="{11E7805B-35D5-41DE-99A9-DA9832DA0DD3}" presName="root2" presStyleCnt="0"/>
      <dgm:spPr/>
    </dgm:pt>
    <dgm:pt modelId="{C8CE5F09-051E-4572-A689-D23FECC9D53B}" type="pres">
      <dgm:prSet presAssocID="{11E7805B-35D5-41DE-99A9-DA9832DA0DD3}" presName="LevelTwoTextNode" presStyleLbl="node3" presStyleIdx="2" presStyleCnt="9" custScaleY="55986">
        <dgm:presLayoutVars>
          <dgm:chPref val="3"/>
        </dgm:presLayoutVars>
      </dgm:prSet>
      <dgm:spPr/>
    </dgm:pt>
    <dgm:pt modelId="{EB2CB051-841D-4846-8BC7-FD7DFD169BC1}" type="pres">
      <dgm:prSet presAssocID="{11E7805B-35D5-41DE-99A9-DA9832DA0DD3}" presName="level3hierChild" presStyleCnt="0"/>
      <dgm:spPr/>
    </dgm:pt>
    <dgm:pt modelId="{274B8B94-60F6-4868-A080-04710CF96297}" type="pres">
      <dgm:prSet presAssocID="{C7EE962F-23AC-4441-B737-D7462C3F8FF1}" presName="conn2-1" presStyleLbl="parChTrans1D2" presStyleIdx="1" presStyleCnt="3"/>
      <dgm:spPr/>
    </dgm:pt>
    <dgm:pt modelId="{D7CBC79A-609F-4CB0-B1FA-8C0291BA4B31}" type="pres">
      <dgm:prSet presAssocID="{C7EE962F-23AC-4441-B737-D7462C3F8FF1}" presName="connTx" presStyleLbl="parChTrans1D2" presStyleIdx="1" presStyleCnt="3"/>
      <dgm:spPr/>
    </dgm:pt>
    <dgm:pt modelId="{33A5DC4E-3C06-4A10-8F1E-921BA7EC2F31}" type="pres">
      <dgm:prSet presAssocID="{FE6E1A0F-2A09-46C6-939F-1078F22D3685}" presName="root2" presStyleCnt="0"/>
      <dgm:spPr/>
    </dgm:pt>
    <dgm:pt modelId="{68B18646-953D-4161-AA17-BD4DF6F0981D}" type="pres">
      <dgm:prSet presAssocID="{FE6E1A0F-2A09-46C6-939F-1078F22D3685}" presName="LevelTwoTextNode" presStyleLbl="node2" presStyleIdx="1" presStyleCnt="3" custScaleX="124629" custScaleY="80835">
        <dgm:presLayoutVars>
          <dgm:chPref val="3"/>
        </dgm:presLayoutVars>
      </dgm:prSet>
      <dgm:spPr/>
    </dgm:pt>
    <dgm:pt modelId="{BA8A0AF7-6474-42E9-80A8-DB33035533E4}" type="pres">
      <dgm:prSet presAssocID="{FE6E1A0F-2A09-46C6-939F-1078F22D3685}" presName="level3hierChild" presStyleCnt="0"/>
      <dgm:spPr/>
    </dgm:pt>
    <dgm:pt modelId="{D3EB19D5-8A40-4888-9C28-B4DAD717EFE2}" type="pres">
      <dgm:prSet presAssocID="{5D0F467D-FF9B-4DD0-8A2A-FA6F245187FA}" presName="conn2-1" presStyleLbl="parChTrans1D3" presStyleIdx="3" presStyleCnt="9"/>
      <dgm:spPr/>
    </dgm:pt>
    <dgm:pt modelId="{05933BA5-CFF1-45BE-8657-02DE26FF136E}" type="pres">
      <dgm:prSet presAssocID="{5D0F467D-FF9B-4DD0-8A2A-FA6F245187FA}" presName="connTx" presStyleLbl="parChTrans1D3" presStyleIdx="3" presStyleCnt="9"/>
      <dgm:spPr/>
    </dgm:pt>
    <dgm:pt modelId="{B2677D8E-9326-4635-8FD3-BF2D2A6D11F2}" type="pres">
      <dgm:prSet presAssocID="{FBF9AF09-4BDB-4C97-8F58-A918FBEA10B3}" presName="root2" presStyleCnt="0"/>
      <dgm:spPr/>
    </dgm:pt>
    <dgm:pt modelId="{45E952BB-1B95-486F-B7F2-B12DAC582664}" type="pres">
      <dgm:prSet presAssocID="{FBF9AF09-4BDB-4C97-8F58-A918FBEA10B3}" presName="LevelTwoTextNode" presStyleLbl="node3" presStyleIdx="3" presStyleCnt="9" custScaleY="70172">
        <dgm:presLayoutVars>
          <dgm:chPref val="3"/>
        </dgm:presLayoutVars>
      </dgm:prSet>
      <dgm:spPr/>
    </dgm:pt>
    <dgm:pt modelId="{D17EA228-3513-439B-8D0B-A14B67E55BB4}" type="pres">
      <dgm:prSet presAssocID="{FBF9AF09-4BDB-4C97-8F58-A918FBEA10B3}" presName="level3hierChild" presStyleCnt="0"/>
      <dgm:spPr/>
    </dgm:pt>
    <dgm:pt modelId="{49E85760-4CAF-4DD9-913D-B72020724258}" type="pres">
      <dgm:prSet presAssocID="{9DBD39B3-D466-4DDC-8A01-BBEC7C9BE975}" presName="conn2-1" presStyleLbl="parChTrans1D3" presStyleIdx="4" presStyleCnt="9"/>
      <dgm:spPr/>
    </dgm:pt>
    <dgm:pt modelId="{5CA9015C-816D-4109-8AF3-316AAAA9D9F2}" type="pres">
      <dgm:prSet presAssocID="{9DBD39B3-D466-4DDC-8A01-BBEC7C9BE975}" presName="connTx" presStyleLbl="parChTrans1D3" presStyleIdx="4" presStyleCnt="9"/>
      <dgm:spPr/>
    </dgm:pt>
    <dgm:pt modelId="{9DBD5225-5CA8-4216-9C1E-D6D9DFFB1FE3}" type="pres">
      <dgm:prSet presAssocID="{355140B0-9E37-4780-ADA2-F687C5C537C2}" presName="root2" presStyleCnt="0"/>
      <dgm:spPr/>
    </dgm:pt>
    <dgm:pt modelId="{12796DA9-7BD3-48AC-9358-2319F1C29AD8}" type="pres">
      <dgm:prSet presAssocID="{355140B0-9E37-4780-ADA2-F687C5C537C2}" presName="LevelTwoTextNode" presStyleLbl="node3" presStyleIdx="4" presStyleCnt="9" custScaleY="69233">
        <dgm:presLayoutVars>
          <dgm:chPref val="3"/>
        </dgm:presLayoutVars>
      </dgm:prSet>
      <dgm:spPr/>
    </dgm:pt>
    <dgm:pt modelId="{9799BE66-3422-401A-AF11-91190694E52D}" type="pres">
      <dgm:prSet presAssocID="{355140B0-9E37-4780-ADA2-F687C5C537C2}" presName="level3hierChild" presStyleCnt="0"/>
      <dgm:spPr/>
    </dgm:pt>
    <dgm:pt modelId="{3C447608-BB7F-4C4F-8660-18530623D422}" type="pres">
      <dgm:prSet presAssocID="{528030CE-0AA5-4FB4-B11E-B289CA5EBF39}" presName="conn2-1" presStyleLbl="parChTrans1D3" presStyleIdx="5" presStyleCnt="9"/>
      <dgm:spPr/>
    </dgm:pt>
    <dgm:pt modelId="{ED0D1533-D550-4F16-8594-3F3A7E684289}" type="pres">
      <dgm:prSet presAssocID="{528030CE-0AA5-4FB4-B11E-B289CA5EBF39}" presName="connTx" presStyleLbl="parChTrans1D3" presStyleIdx="5" presStyleCnt="9"/>
      <dgm:spPr/>
    </dgm:pt>
    <dgm:pt modelId="{5CB78475-6DC8-45F7-89C6-236E908802AA}" type="pres">
      <dgm:prSet presAssocID="{A59A46D0-E872-4FC8-9D0B-4AA351D5DED5}" presName="root2" presStyleCnt="0"/>
      <dgm:spPr/>
    </dgm:pt>
    <dgm:pt modelId="{81124875-D1E2-4C1B-9DC3-37B64ADADA9A}" type="pres">
      <dgm:prSet presAssocID="{A59A46D0-E872-4FC8-9D0B-4AA351D5DED5}" presName="LevelTwoTextNode" presStyleLbl="node3" presStyleIdx="5" presStyleCnt="9" custScaleY="69233">
        <dgm:presLayoutVars>
          <dgm:chPref val="3"/>
        </dgm:presLayoutVars>
      </dgm:prSet>
      <dgm:spPr/>
    </dgm:pt>
    <dgm:pt modelId="{EB5DB14E-8164-45FB-A9AE-9DFB0E3B67A8}" type="pres">
      <dgm:prSet presAssocID="{A59A46D0-E872-4FC8-9D0B-4AA351D5DED5}" presName="level3hierChild" presStyleCnt="0"/>
      <dgm:spPr/>
    </dgm:pt>
    <dgm:pt modelId="{6385C967-2FC4-4351-97D9-A2BE237C7646}" type="pres">
      <dgm:prSet presAssocID="{9D401AEF-92C1-4C2F-9D4A-0A9C8E5A2E0E}" presName="conn2-1" presStyleLbl="parChTrans1D2" presStyleIdx="2" presStyleCnt="3"/>
      <dgm:spPr/>
    </dgm:pt>
    <dgm:pt modelId="{F8E381D4-CD04-4BF5-96C6-87ED582ACB1A}" type="pres">
      <dgm:prSet presAssocID="{9D401AEF-92C1-4C2F-9D4A-0A9C8E5A2E0E}" presName="connTx" presStyleLbl="parChTrans1D2" presStyleIdx="2" presStyleCnt="3"/>
      <dgm:spPr/>
    </dgm:pt>
    <dgm:pt modelId="{51FBBF4D-06BA-432C-A540-EA5597A76234}" type="pres">
      <dgm:prSet presAssocID="{60E1174F-96DD-4D1E-9BAD-8AE84BC5F1BE}" presName="root2" presStyleCnt="0"/>
      <dgm:spPr/>
    </dgm:pt>
    <dgm:pt modelId="{683C948B-F211-49A2-9FF4-C0B76B04CCCE}" type="pres">
      <dgm:prSet presAssocID="{60E1174F-96DD-4D1E-9BAD-8AE84BC5F1BE}" presName="LevelTwoTextNode" presStyleLbl="node2" presStyleIdx="2" presStyleCnt="3" custScaleX="125567" custScaleY="74836">
        <dgm:presLayoutVars>
          <dgm:chPref val="3"/>
        </dgm:presLayoutVars>
      </dgm:prSet>
      <dgm:spPr/>
    </dgm:pt>
    <dgm:pt modelId="{7E7D68BF-4939-4774-B640-ACDC56B69081}" type="pres">
      <dgm:prSet presAssocID="{60E1174F-96DD-4D1E-9BAD-8AE84BC5F1BE}" presName="level3hierChild" presStyleCnt="0"/>
      <dgm:spPr/>
    </dgm:pt>
    <dgm:pt modelId="{F8766498-C6EC-429C-83AA-49D37B04D03F}" type="pres">
      <dgm:prSet presAssocID="{3EFF363B-0B12-4770-8E50-1E7DCED115BD}" presName="conn2-1" presStyleLbl="parChTrans1D3" presStyleIdx="6" presStyleCnt="9"/>
      <dgm:spPr/>
    </dgm:pt>
    <dgm:pt modelId="{9C5AA7C1-21DB-4CDE-B9FB-F7ED398851B0}" type="pres">
      <dgm:prSet presAssocID="{3EFF363B-0B12-4770-8E50-1E7DCED115BD}" presName="connTx" presStyleLbl="parChTrans1D3" presStyleIdx="6" presStyleCnt="9"/>
      <dgm:spPr/>
    </dgm:pt>
    <dgm:pt modelId="{36DF8B9B-7D4F-44C7-91FF-208D29AC05D3}" type="pres">
      <dgm:prSet presAssocID="{1A978C7D-B7BA-4837-AAC8-005C945D59C2}" presName="root2" presStyleCnt="0"/>
      <dgm:spPr/>
    </dgm:pt>
    <dgm:pt modelId="{559072E9-413F-4463-A842-9AD32DFC705C}" type="pres">
      <dgm:prSet presAssocID="{1A978C7D-B7BA-4837-AAC8-005C945D59C2}" presName="LevelTwoTextNode" presStyleLbl="node3" presStyleIdx="6" presStyleCnt="9" custScaleY="75653">
        <dgm:presLayoutVars>
          <dgm:chPref val="3"/>
        </dgm:presLayoutVars>
      </dgm:prSet>
      <dgm:spPr/>
    </dgm:pt>
    <dgm:pt modelId="{0796A4E5-663B-4606-82DE-629B2DF13B16}" type="pres">
      <dgm:prSet presAssocID="{1A978C7D-B7BA-4837-AAC8-005C945D59C2}" presName="level3hierChild" presStyleCnt="0"/>
      <dgm:spPr/>
    </dgm:pt>
    <dgm:pt modelId="{2000E5A3-B5F6-4ACD-BC5B-B9E17F593045}" type="pres">
      <dgm:prSet presAssocID="{71132ECA-03E4-484B-84BF-BFC27C7EB002}" presName="conn2-1" presStyleLbl="parChTrans1D3" presStyleIdx="7" presStyleCnt="9"/>
      <dgm:spPr/>
    </dgm:pt>
    <dgm:pt modelId="{52CC408A-F558-465E-A70E-317091352C63}" type="pres">
      <dgm:prSet presAssocID="{71132ECA-03E4-484B-84BF-BFC27C7EB002}" presName="connTx" presStyleLbl="parChTrans1D3" presStyleIdx="7" presStyleCnt="9"/>
      <dgm:spPr/>
    </dgm:pt>
    <dgm:pt modelId="{2F51970D-0281-4189-828E-B8E9024D0370}" type="pres">
      <dgm:prSet presAssocID="{A2359847-D8ED-4F53-A0D2-8AAD0798BF7F}" presName="root2" presStyleCnt="0"/>
      <dgm:spPr/>
    </dgm:pt>
    <dgm:pt modelId="{4D034210-CFD4-4C81-BB50-8ABD272888E6}" type="pres">
      <dgm:prSet presAssocID="{A2359847-D8ED-4F53-A0D2-8AAD0798BF7F}" presName="LevelTwoTextNode" presStyleLbl="node3" presStyleIdx="7" presStyleCnt="9" custScaleY="75653">
        <dgm:presLayoutVars>
          <dgm:chPref val="3"/>
        </dgm:presLayoutVars>
      </dgm:prSet>
      <dgm:spPr/>
    </dgm:pt>
    <dgm:pt modelId="{8328976C-7627-43CB-BF77-8B219A2232DA}" type="pres">
      <dgm:prSet presAssocID="{A2359847-D8ED-4F53-A0D2-8AAD0798BF7F}" presName="level3hierChild" presStyleCnt="0"/>
      <dgm:spPr/>
    </dgm:pt>
    <dgm:pt modelId="{251B7686-7B47-497F-BD87-AA3474639A93}" type="pres">
      <dgm:prSet presAssocID="{651F944A-60FF-4304-BAA7-8B73EFAC9AEE}" presName="conn2-1" presStyleLbl="parChTrans1D3" presStyleIdx="8" presStyleCnt="9"/>
      <dgm:spPr/>
    </dgm:pt>
    <dgm:pt modelId="{31C55926-DA98-4820-8ACA-ED56E8B926B4}" type="pres">
      <dgm:prSet presAssocID="{651F944A-60FF-4304-BAA7-8B73EFAC9AEE}" presName="connTx" presStyleLbl="parChTrans1D3" presStyleIdx="8" presStyleCnt="9"/>
      <dgm:spPr/>
    </dgm:pt>
    <dgm:pt modelId="{84234EC4-A1E2-4D77-8043-4736E3674C5F}" type="pres">
      <dgm:prSet presAssocID="{E62D54E7-9B57-49C3-B001-B34B276FA1EB}" presName="root2" presStyleCnt="0"/>
      <dgm:spPr/>
    </dgm:pt>
    <dgm:pt modelId="{480E9C2F-0255-4823-9E99-21635792A711}" type="pres">
      <dgm:prSet presAssocID="{E62D54E7-9B57-49C3-B001-B34B276FA1EB}" presName="LevelTwoTextNode" presStyleLbl="node3" presStyleIdx="8" presStyleCnt="9" custScaleY="75653">
        <dgm:presLayoutVars>
          <dgm:chPref val="3"/>
        </dgm:presLayoutVars>
      </dgm:prSet>
      <dgm:spPr/>
    </dgm:pt>
    <dgm:pt modelId="{28A0D4A3-DEDB-4024-BDF5-60A36F028EFE}" type="pres">
      <dgm:prSet presAssocID="{E62D54E7-9B57-49C3-B001-B34B276FA1EB}" presName="level3hierChild" presStyleCnt="0"/>
      <dgm:spPr/>
    </dgm:pt>
  </dgm:ptLst>
  <dgm:cxnLst>
    <dgm:cxn modelId="{76365804-00FB-45C9-9B84-798DC2F687B0}" type="presOf" srcId="{1A978C7D-B7BA-4837-AAC8-005C945D59C2}" destId="{559072E9-413F-4463-A842-9AD32DFC705C}" srcOrd="0" destOrd="0" presId="urn:microsoft.com/office/officeart/2005/8/layout/hierarchy2"/>
    <dgm:cxn modelId="{046A0A0A-E57E-4206-A507-E7C76981B66F}" srcId="{60E1174F-96DD-4D1E-9BAD-8AE84BC5F1BE}" destId="{1A978C7D-B7BA-4837-AAC8-005C945D59C2}" srcOrd="0" destOrd="0" parTransId="{3EFF363B-0B12-4770-8E50-1E7DCED115BD}" sibTransId="{FBDC666F-D7CE-4C34-BCCA-F2DEE4EB88A6}"/>
    <dgm:cxn modelId="{EA57650B-3E9D-4966-BD9D-794940AB12B8}" type="presOf" srcId="{11E7805B-35D5-41DE-99A9-DA9832DA0DD3}" destId="{C8CE5F09-051E-4572-A689-D23FECC9D53B}" srcOrd="0" destOrd="0" presId="urn:microsoft.com/office/officeart/2005/8/layout/hierarchy2"/>
    <dgm:cxn modelId="{9066BE12-AA60-4241-AB0F-A299C2F83D11}" type="presOf" srcId="{C7EE962F-23AC-4441-B737-D7462C3F8FF1}" destId="{274B8B94-60F6-4868-A080-04710CF96297}" srcOrd="0" destOrd="0" presId="urn:microsoft.com/office/officeart/2005/8/layout/hierarchy2"/>
    <dgm:cxn modelId="{4641A917-44DB-437E-AC22-208529623AD9}" type="presOf" srcId="{9D401AEF-92C1-4C2F-9D4A-0A9C8E5A2E0E}" destId="{F8E381D4-CD04-4BF5-96C6-87ED582ACB1A}" srcOrd="1" destOrd="0" presId="urn:microsoft.com/office/officeart/2005/8/layout/hierarchy2"/>
    <dgm:cxn modelId="{BDAC0124-D574-40BC-B4ED-743CD6196A6C}" srcId="{FE6E1A0F-2A09-46C6-939F-1078F22D3685}" destId="{A59A46D0-E872-4FC8-9D0B-4AA351D5DED5}" srcOrd="2" destOrd="0" parTransId="{528030CE-0AA5-4FB4-B11E-B289CA5EBF39}" sibTransId="{60A82A41-521B-485B-B6B0-65B995B5C362}"/>
    <dgm:cxn modelId="{47308227-98DD-49F5-AEFC-F657AA412FC6}" type="presOf" srcId="{9DBD39B3-D466-4DDC-8A01-BBEC7C9BE975}" destId="{49E85760-4CAF-4DD9-913D-B72020724258}" srcOrd="0" destOrd="0" presId="urn:microsoft.com/office/officeart/2005/8/layout/hierarchy2"/>
    <dgm:cxn modelId="{6EC35C36-BFE7-4E01-B6AD-CA7F6CCA4EA2}" type="presOf" srcId="{71132ECA-03E4-484B-84BF-BFC27C7EB002}" destId="{52CC408A-F558-465E-A70E-317091352C63}" srcOrd="1" destOrd="0" presId="urn:microsoft.com/office/officeart/2005/8/layout/hierarchy2"/>
    <dgm:cxn modelId="{0247B137-531B-4E7F-B6E8-07686E9EB040}" type="presOf" srcId="{C7EE962F-23AC-4441-B737-D7462C3F8FF1}" destId="{D7CBC79A-609F-4CB0-B1FA-8C0291BA4B31}" srcOrd="1" destOrd="0" presId="urn:microsoft.com/office/officeart/2005/8/layout/hierarchy2"/>
    <dgm:cxn modelId="{B27BE637-8190-42B0-8F31-8898ED2D417E}" type="presOf" srcId="{A59A46D0-E872-4FC8-9D0B-4AA351D5DED5}" destId="{81124875-D1E2-4C1B-9DC3-37B64ADADA9A}" srcOrd="0" destOrd="0" presId="urn:microsoft.com/office/officeart/2005/8/layout/hierarchy2"/>
    <dgm:cxn modelId="{01F4EE3E-678A-45A7-ACDD-7BABE5744C00}" type="presOf" srcId="{3EFF363B-0B12-4770-8E50-1E7DCED115BD}" destId="{F8766498-C6EC-429C-83AA-49D37B04D03F}" srcOrd="0" destOrd="0" presId="urn:microsoft.com/office/officeart/2005/8/layout/hierarchy2"/>
    <dgm:cxn modelId="{D4C9715C-536D-4F8E-8BFD-BA6A1D033915}" type="presOf" srcId="{528030CE-0AA5-4FB4-B11E-B289CA5EBF39}" destId="{ED0D1533-D550-4F16-8594-3F3A7E684289}" srcOrd="1" destOrd="0" presId="urn:microsoft.com/office/officeart/2005/8/layout/hierarchy2"/>
    <dgm:cxn modelId="{F7235365-67D2-4B91-AFE7-8E7960AAF584}" type="presOf" srcId="{38EBFA08-9E31-44FF-8CFD-E3B9DFFF37E8}" destId="{45A1666D-96C2-4907-A869-149139B15262}" srcOrd="0" destOrd="0" presId="urn:microsoft.com/office/officeart/2005/8/layout/hierarchy2"/>
    <dgm:cxn modelId="{CD457749-CC37-4545-BE41-42A6446F1685}" type="presOf" srcId="{84ADE3ED-30F1-47D0-86CB-B41DFE9AF79A}" destId="{D7C795AD-F4D1-4B70-AB21-7628F586485F}" srcOrd="1" destOrd="0" presId="urn:microsoft.com/office/officeart/2005/8/layout/hierarchy2"/>
    <dgm:cxn modelId="{6D53D049-1C57-4CB1-A476-F61A9E7FEC54}" type="presOf" srcId="{F209C865-F224-48DC-99C6-96818A9D3AB5}" destId="{B167B5B9-293E-4518-99DC-5C75E26CF10E}" srcOrd="0" destOrd="0" presId="urn:microsoft.com/office/officeart/2005/8/layout/hierarchy2"/>
    <dgm:cxn modelId="{4B69BC6E-2E3D-4663-A7C2-75C0A987C48D}" type="presOf" srcId="{3EFF363B-0B12-4770-8E50-1E7DCED115BD}" destId="{9C5AA7C1-21DB-4CDE-B9FB-F7ED398851B0}" srcOrd="1" destOrd="0" presId="urn:microsoft.com/office/officeart/2005/8/layout/hierarchy2"/>
    <dgm:cxn modelId="{C018DE6E-5B7E-4A50-86CA-DE43126F3AB6}" type="presOf" srcId="{A2359847-D8ED-4F53-A0D2-8AAD0798BF7F}" destId="{4D034210-CFD4-4C81-BB50-8ABD272888E6}" srcOrd="0" destOrd="0" presId="urn:microsoft.com/office/officeart/2005/8/layout/hierarchy2"/>
    <dgm:cxn modelId="{750E1E6F-4EE2-4ADC-B73E-C75F09A63E1F}" type="presOf" srcId="{E2130BF7-331A-4227-92E6-74E406D78F69}" destId="{8EA263AD-C59F-4D57-B023-997E5651ABBD}" srcOrd="1" destOrd="0" presId="urn:microsoft.com/office/officeart/2005/8/layout/hierarchy2"/>
    <dgm:cxn modelId="{7E21B66F-B1C7-4BAC-BDBF-45340AC3F4B5}" srcId="{F209C865-F224-48DC-99C6-96818A9D3AB5}" destId="{6467A44D-05D6-410A-BFEF-19C44C8FAFFA}" srcOrd="0" destOrd="0" parTransId="{DE57CAA9-2756-40ED-949F-293A80E14A31}" sibTransId="{F7297EEF-EDC8-460E-9097-C7729B727BB9}"/>
    <dgm:cxn modelId="{F220EB4F-0AAC-4355-882C-F80141C67A7C}" type="presOf" srcId="{4F08A5AD-373A-40A3-A71E-25869DA03AD7}" destId="{FDBE59DB-2AF8-4659-ACAC-855264CCEB38}" srcOrd="1" destOrd="0" presId="urn:microsoft.com/office/officeart/2005/8/layout/hierarchy2"/>
    <dgm:cxn modelId="{FE51E070-1ADA-4F77-A91A-B07671A6EC98}" srcId="{FE6E1A0F-2A09-46C6-939F-1078F22D3685}" destId="{355140B0-9E37-4780-ADA2-F687C5C537C2}" srcOrd="1" destOrd="0" parTransId="{9DBD39B3-D466-4DDC-8A01-BBEC7C9BE975}" sibTransId="{E477C61A-F4AD-47D2-8065-0A4C00A5BC74}"/>
    <dgm:cxn modelId="{B5AC6371-A430-48E1-B8D3-B7482114FEC6}" type="presOf" srcId="{9D401AEF-92C1-4C2F-9D4A-0A9C8E5A2E0E}" destId="{6385C967-2FC4-4351-97D9-A2BE237C7646}" srcOrd="0" destOrd="0" presId="urn:microsoft.com/office/officeart/2005/8/layout/hierarchy2"/>
    <dgm:cxn modelId="{BAB75353-91B3-4BD5-96BF-1CD82DF2A57F}" type="presOf" srcId="{71132ECA-03E4-484B-84BF-BFC27C7EB002}" destId="{2000E5A3-B5F6-4ACD-BC5B-B9E17F593045}" srcOrd="0" destOrd="0" presId="urn:microsoft.com/office/officeart/2005/8/layout/hierarchy2"/>
    <dgm:cxn modelId="{30EF3555-020D-4FB7-BA44-31C83EAA4BFC}" type="presOf" srcId="{80B3B39B-24F3-49D9-B093-2E87E734571C}" destId="{6DDF4CE6-738A-4E0A-B8CD-DF1C37A404B6}" srcOrd="0" destOrd="0" presId="urn:microsoft.com/office/officeart/2005/8/layout/hierarchy2"/>
    <dgm:cxn modelId="{079C3E76-275D-44B0-A9E9-25A400FF1295}" type="presOf" srcId="{8B510FB6-AD9D-4EBD-A427-CCD1F6B88ACC}" destId="{52079854-D7A0-4FEB-A1BA-E499387B6BEE}" srcOrd="0" destOrd="0" presId="urn:microsoft.com/office/officeart/2005/8/layout/hierarchy2"/>
    <dgm:cxn modelId="{48915357-5D06-4A3C-B8AB-DB1B61386EBD}" type="presOf" srcId="{5D0F467D-FF9B-4DD0-8A2A-FA6F245187FA}" destId="{05933BA5-CFF1-45BE-8657-02DE26FF136E}" srcOrd="1" destOrd="0" presId="urn:microsoft.com/office/officeart/2005/8/layout/hierarchy2"/>
    <dgm:cxn modelId="{A9AE9682-88B1-4F01-91F0-F84FB48D95ED}" srcId="{80B3B39B-24F3-49D9-B093-2E87E734571C}" destId="{11E7805B-35D5-41DE-99A9-DA9832DA0DD3}" srcOrd="2" destOrd="0" parTransId="{4F08A5AD-373A-40A3-A71E-25869DA03AD7}" sibTransId="{A55F7901-7135-44FA-9131-1BC8106522BA}"/>
    <dgm:cxn modelId="{3D09258A-69CA-4ADD-A2C2-2C393C95645F}" type="presOf" srcId="{5D0F467D-FF9B-4DD0-8A2A-FA6F245187FA}" destId="{D3EB19D5-8A40-4888-9C28-B4DAD717EFE2}" srcOrd="0" destOrd="0" presId="urn:microsoft.com/office/officeart/2005/8/layout/hierarchy2"/>
    <dgm:cxn modelId="{D280538A-5E16-41C2-8133-2C3FCD231047}" srcId="{60E1174F-96DD-4D1E-9BAD-8AE84BC5F1BE}" destId="{E62D54E7-9B57-49C3-B001-B34B276FA1EB}" srcOrd="2" destOrd="0" parTransId="{651F944A-60FF-4304-BAA7-8B73EFAC9AEE}" sibTransId="{1CBE3CF6-5FF6-4819-BAFE-81685FA9737A}"/>
    <dgm:cxn modelId="{90AF4F8B-8DED-403A-A92B-BE137F1D02ED}" type="presOf" srcId="{08C4AD64-B2F2-429C-983E-0DE7677046B7}" destId="{F4DBE8C8-1078-42C5-8DF2-D2E2650E5436}" srcOrd="1" destOrd="0" presId="urn:microsoft.com/office/officeart/2005/8/layout/hierarchy2"/>
    <dgm:cxn modelId="{1C61EC91-3E6E-4E82-9706-2270040EDB6E}" type="presOf" srcId="{4F08A5AD-373A-40A3-A71E-25869DA03AD7}" destId="{1F3491C2-A8DA-4AE9-A908-F1452C225480}" srcOrd="0" destOrd="0" presId="urn:microsoft.com/office/officeart/2005/8/layout/hierarchy2"/>
    <dgm:cxn modelId="{DFF02B93-F38D-443D-8A28-92F3A8E79DAB}" srcId="{80B3B39B-24F3-49D9-B093-2E87E734571C}" destId="{8B510FB6-AD9D-4EBD-A427-CCD1F6B88ACC}" srcOrd="1" destOrd="0" parTransId="{08C4AD64-B2F2-429C-983E-0DE7677046B7}" sibTransId="{1FA40CD0-FFC6-4D8B-A40D-43DFCB6BFB4E}"/>
    <dgm:cxn modelId="{665D1EA0-92F8-4F85-85C9-C8AB1F7874BB}" type="presOf" srcId="{FE6E1A0F-2A09-46C6-939F-1078F22D3685}" destId="{68B18646-953D-4161-AA17-BD4DF6F0981D}" srcOrd="0" destOrd="0" presId="urn:microsoft.com/office/officeart/2005/8/layout/hierarchy2"/>
    <dgm:cxn modelId="{9C553CA3-F61A-4862-82C0-0AE86EDF2BDF}" type="presOf" srcId="{651F944A-60FF-4304-BAA7-8B73EFAC9AEE}" destId="{251B7686-7B47-497F-BD87-AA3474639A93}" srcOrd="0" destOrd="0" presId="urn:microsoft.com/office/officeart/2005/8/layout/hierarchy2"/>
    <dgm:cxn modelId="{3AD731A4-5DD0-4AEC-BF2C-223AD5FC6FA6}" srcId="{80B3B39B-24F3-49D9-B093-2E87E734571C}" destId="{38EBFA08-9E31-44FF-8CFD-E3B9DFFF37E8}" srcOrd="0" destOrd="0" parTransId="{84ADE3ED-30F1-47D0-86CB-B41DFE9AF79A}" sibTransId="{DB3FD673-BD76-4D65-AF61-016F72F4F9A8}"/>
    <dgm:cxn modelId="{F342ACA6-F618-4C01-A152-6162AE590F3A}" type="presOf" srcId="{355140B0-9E37-4780-ADA2-F687C5C537C2}" destId="{12796DA9-7BD3-48AC-9358-2319F1C29AD8}" srcOrd="0" destOrd="0" presId="urn:microsoft.com/office/officeart/2005/8/layout/hierarchy2"/>
    <dgm:cxn modelId="{65ABEDA7-1AA8-4AF5-8446-0D51556542BF}" srcId="{6467A44D-05D6-410A-BFEF-19C44C8FAFFA}" destId="{60E1174F-96DD-4D1E-9BAD-8AE84BC5F1BE}" srcOrd="2" destOrd="0" parTransId="{9D401AEF-92C1-4C2F-9D4A-0A9C8E5A2E0E}" sibTransId="{1E0BDC83-3DBE-4AFF-95AB-4D4216AEFD46}"/>
    <dgm:cxn modelId="{FAF30AA8-58E0-4AF0-A946-F4DA2F8DF192}" type="presOf" srcId="{E62D54E7-9B57-49C3-B001-B34B276FA1EB}" destId="{480E9C2F-0255-4823-9E99-21635792A711}" srcOrd="0" destOrd="0" presId="urn:microsoft.com/office/officeart/2005/8/layout/hierarchy2"/>
    <dgm:cxn modelId="{95C8A6A9-3F85-43C0-A324-E9D5B9BB41C1}" type="presOf" srcId="{84ADE3ED-30F1-47D0-86CB-B41DFE9AF79A}" destId="{33A1278C-9889-404F-9948-4FCAE825A251}" srcOrd="0" destOrd="0" presId="urn:microsoft.com/office/officeart/2005/8/layout/hierarchy2"/>
    <dgm:cxn modelId="{0D04CDAA-D81B-409B-8CCC-67E0D2EFFB05}" srcId="{60E1174F-96DD-4D1E-9BAD-8AE84BC5F1BE}" destId="{A2359847-D8ED-4F53-A0D2-8AAD0798BF7F}" srcOrd="1" destOrd="0" parTransId="{71132ECA-03E4-484B-84BF-BFC27C7EB002}" sibTransId="{62AF3A21-C6E8-41E9-A6F8-2D0D5C56F6B7}"/>
    <dgm:cxn modelId="{89FAFBAA-2DE0-4C09-A9BB-9E48C25748F0}" type="presOf" srcId="{FBF9AF09-4BDB-4C97-8F58-A918FBEA10B3}" destId="{45E952BB-1B95-486F-B7F2-B12DAC582664}" srcOrd="0" destOrd="0" presId="urn:microsoft.com/office/officeart/2005/8/layout/hierarchy2"/>
    <dgm:cxn modelId="{A0DF2EAC-AA58-4B9F-9A81-57093F7A871E}" type="presOf" srcId="{60E1174F-96DD-4D1E-9BAD-8AE84BC5F1BE}" destId="{683C948B-F211-49A2-9FF4-C0B76B04CCCE}" srcOrd="0" destOrd="0" presId="urn:microsoft.com/office/officeart/2005/8/layout/hierarchy2"/>
    <dgm:cxn modelId="{626696B4-C51B-44D1-846A-921F1DC498D1}" type="presOf" srcId="{E2130BF7-331A-4227-92E6-74E406D78F69}" destId="{D52497CA-652A-417C-8930-E2439B875D10}" srcOrd="0" destOrd="0" presId="urn:microsoft.com/office/officeart/2005/8/layout/hierarchy2"/>
    <dgm:cxn modelId="{F1D2EEBA-FFFD-49F0-B014-45ADD7342FEA}" type="presOf" srcId="{08C4AD64-B2F2-429C-983E-0DE7677046B7}" destId="{21D35594-6462-43DE-BA19-D257B39A0770}" srcOrd="0" destOrd="0" presId="urn:microsoft.com/office/officeart/2005/8/layout/hierarchy2"/>
    <dgm:cxn modelId="{C4DC01BF-142B-4A4C-8C49-FAAB9EF577AF}" type="presOf" srcId="{6467A44D-05D6-410A-BFEF-19C44C8FAFFA}" destId="{38B0F08D-0A12-4080-9246-948B6A50CF08}" srcOrd="0" destOrd="0" presId="urn:microsoft.com/office/officeart/2005/8/layout/hierarchy2"/>
    <dgm:cxn modelId="{7F4BCDC8-D32B-4970-B1A3-88F33A566445}" srcId="{FE6E1A0F-2A09-46C6-939F-1078F22D3685}" destId="{FBF9AF09-4BDB-4C97-8F58-A918FBEA10B3}" srcOrd="0" destOrd="0" parTransId="{5D0F467D-FF9B-4DD0-8A2A-FA6F245187FA}" sibTransId="{BBDD5408-8E70-48E5-AA1D-0B428E472228}"/>
    <dgm:cxn modelId="{DC4F62CA-2410-4AF6-94EC-66A4FF77F9C5}" type="presOf" srcId="{9DBD39B3-D466-4DDC-8A01-BBEC7C9BE975}" destId="{5CA9015C-816D-4109-8AF3-316AAAA9D9F2}" srcOrd="1" destOrd="0" presId="urn:microsoft.com/office/officeart/2005/8/layout/hierarchy2"/>
    <dgm:cxn modelId="{FF0BECD5-8749-4CAD-8D9F-D02909C8509C}" srcId="{6467A44D-05D6-410A-BFEF-19C44C8FAFFA}" destId="{80B3B39B-24F3-49D9-B093-2E87E734571C}" srcOrd="0" destOrd="0" parTransId="{E2130BF7-331A-4227-92E6-74E406D78F69}" sibTransId="{9105067B-E472-440C-A14C-599900C2D418}"/>
    <dgm:cxn modelId="{98960AD7-5EA4-47EC-B5EF-4F7365E16D04}" type="presOf" srcId="{651F944A-60FF-4304-BAA7-8B73EFAC9AEE}" destId="{31C55926-DA98-4820-8ACA-ED56E8B926B4}" srcOrd="1" destOrd="0" presId="urn:microsoft.com/office/officeart/2005/8/layout/hierarchy2"/>
    <dgm:cxn modelId="{68D131E9-7272-4A9E-B0EC-DD1EA623DD4D}" srcId="{6467A44D-05D6-410A-BFEF-19C44C8FAFFA}" destId="{FE6E1A0F-2A09-46C6-939F-1078F22D3685}" srcOrd="1" destOrd="0" parTransId="{C7EE962F-23AC-4441-B737-D7462C3F8FF1}" sibTransId="{02A0F57C-E406-4A73-9868-CA65A55D0E85}"/>
    <dgm:cxn modelId="{DA2FE3EB-06EB-4FD8-899E-D24983E4B312}" type="presOf" srcId="{528030CE-0AA5-4FB4-B11E-B289CA5EBF39}" destId="{3C447608-BB7F-4C4F-8660-18530623D422}" srcOrd="0" destOrd="0" presId="urn:microsoft.com/office/officeart/2005/8/layout/hierarchy2"/>
    <dgm:cxn modelId="{F8BA5451-FA76-40B6-A3DB-9D71C5D49059}" type="presParOf" srcId="{B167B5B9-293E-4518-99DC-5C75E26CF10E}" destId="{CFFA5A34-76F6-4146-8A58-C38F137E25E3}" srcOrd="0" destOrd="0" presId="urn:microsoft.com/office/officeart/2005/8/layout/hierarchy2"/>
    <dgm:cxn modelId="{7A545F4A-FCD2-483C-AD3B-8891CA379231}" type="presParOf" srcId="{CFFA5A34-76F6-4146-8A58-C38F137E25E3}" destId="{38B0F08D-0A12-4080-9246-948B6A50CF08}" srcOrd="0" destOrd="0" presId="urn:microsoft.com/office/officeart/2005/8/layout/hierarchy2"/>
    <dgm:cxn modelId="{CF293AFE-A6F9-487D-AFCC-3D7A70D029C5}" type="presParOf" srcId="{CFFA5A34-76F6-4146-8A58-C38F137E25E3}" destId="{E479944F-814C-4414-8DA5-16A3C85E9C7E}" srcOrd="1" destOrd="0" presId="urn:microsoft.com/office/officeart/2005/8/layout/hierarchy2"/>
    <dgm:cxn modelId="{B487411C-3B3B-4392-BA9C-8454ABF92390}" type="presParOf" srcId="{E479944F-814C-4414-8DA5-16A3C85E9C7E}" destId="{D52497CA-652A-417C-8930-E2439B875D10}" srcOrd="0" destOrd="0" presId="urn:microsoft.com/office/officeart/2005/8/layout/hierarchy2"/>
    <dgm:cxn modelId="{90847991-8C58-4E63-BE56-18CD8FC12B39}" type="presParOf" srcId="{D52497CA-652A-417C-8930-E2439B875D10}" destId="{8EA263AD-C59F-4D57-B023-997E5651ABBD}" srcOrd="0" destOrd="0" presId="urn:microsoft.com/office/officeart/2005/8/layout/hierarchy2"/>
    <dgm:cxn modelId="{33DE75B7-F990-46DA-BD10-33A841A6A0EB}" type="presParOf" srcId="{E479944F-814C-4414-8DA5-16A3C85E9C7E}" destId="{2F2864A1-806F-4ACE-980A-1455B8FA6908}" srcOrd="1" destOrd="0" presId="urn:microsoft.com/office/officeart/2005/8/layout/hierarchy2"/>
    <dgm:cxn modelId="{A7856A14-5ADF-4060-BB27-0AEA7934D1B3}" type="presParOf" srcId="{2F2864A1-806F-4ACE-980A-1455B8FA6908}" destId="{6DDF4CE6-738A-4E0A-B8CD-DF1C37A404B6}" srcOrd="0" destOrd="0" presId="urn:microsoft.com/office/officeart/2005/8/layout/hierarchy2"/>
    <dgm:cxn modelId="{DC1F9414-58BE-49B6-9AB4-1B6947864529}" type="presParOf" srcId="{2F2864A1-806F-4ACE-980A-1455B8FA6908}" destId="{02B9A641-5088-4C43-B53C-D1DB3FF09211}" srcOrd="1" destOrd="0" presId="urn:microsoft.com/office/officeart/2005/8/layout/hierarchy2"/>
    <dgm:cxn modelId="{AF4A58F7-F523-4E4E-8E1B-D29FE8F7C42F}" type="presParOf" srcId="{02B9A641-5088-4C43-B53C-D1DB3FF09211}" destId="{33A1278C-9889-404F-9948-4FCAE825A251}" srcOrd="0" destOrd="0" presId="urn:microsoft.com/office/officeart/2005/8/layout/hierarchy2"/>
    <dgm:cxn modelId="{C926C22E-061A-4604-9018-8656A39AB19C}" type="presParOf" srcId="{33A1278C-9889-404F-9948-4FCAE825A251}" destId="{D7C795AD-F4D1-4B70-AB21-7628F586485F}" srcOrd="0" destOrd="0" presId="urn:microsoft.com/office/officeart/2005/8/layout/hierarchy2"/>
    <dgm:cxn modelId="{6D94C1BD-FD77-488A-B427-1E3F1B577ECE}" type="presParOf" srcId="{02B9A641-5088-4C43-B53C-D1DB3FF09211}" destId="{28892494-7F6C-43EA-841C-664205BB2503}" srcOrd="1" destOrd="0" presId="urn:microsoft.com/office/officeart/2005/8/layout/hierarchy2"/>
    <dgm:cxn modelId="{03E51CE5-4893-43C7-837D-CD908BC48CE2}" type="presParOf" srcId="{28892494-7F6C-43EA-841C-664205BB2503}" destId="{45A1666D-96C2-4907-A869-149139B15262}" srcOrd="0" destOrd="0" presId="urn:microsoft.com/office/officeart/2005/8/layout/hierarchy2"/>
    <dgm:cxn modelId="{E8F39A6E-AC34-4B05-86ED-29B136C49747}" type="presParOf" srcId="{28892494-7F6C-43EA-841C-664205BB2503}" destId="{719D804C-0CAF-45F5-8B93-A1AAE7036E37}" srcOrd="1" destOrd="0" presId="urn:microsoft.com/office/officeart/2005/8/layout/hierarchy2"/>
    <dgm:cxn modelId="{6CD794DB-B298-4D3E-8DFF-FE9630A5B6CA}" type="presParOf" srcId="{02B9A641-5088-4C43-B53C-D1DB3FF09211}" destId="{21D35594-6462-43DE-BA19-D257B39A0770}" srcOrd="2" destOrd="0" presId="urn:microsoft.com/office/officeart/2005/8/layout/hierarchy2"/>
    <dgm:cxn modelId="{94A07306-ADF8-4EEF-85FA-1E5906BE857F}" type="presParOf" srcId="{21D35594-6462-43DE-BA19-D257B39A0770}" destId="{F4DBE8C8-1078-42C5-8DF2-D2E2650E5436}" srcOrd="0" destOrd="0" presId="urn:microsoft.com/office/officeart/2005/8/layout/hierarchy2"/>
    <dgm:cxn modelId="{5C068363-62A9-42DC-AEE3-D78E8876A657}" type="presParOf" srcId="{02B9A641-5088-4C43-B53C-D1DB3FF09211}" destId="{0680C9AE-2E3F-4400-BD9D-99E73BE0233C}" srcOrd="3" destOrd="0" presId="urn:microsoft.com/office/officeart/2005/8/layout/hierarchy2"/>
    <dgm:cxn modelId="{AFE68339-C48E-4786-AB88-736BBD3AA093}" type="presParOf" srcId="{0680C9AE-2E3F-4400-BD9D-99E73BE0233C}" destId="{52079854-D7A0-4FEB-A1BA-E499387B6BEE}" srcOrd="0" destOrd="0" presId="urn:microsoft.com/office/officeart/2005/8/layout/hierarchy2"/>
    <dgm:cxn modelId="{68CFB67D-A0DB-4BF3-A60A-8F9256A22083}" type="presParOf" srcId="{0680C9AE-2E3F-4400-BD9D-99E73BE0233C}" destId="{66535D22-599F-4099-9EA4-ECF7871D33DD}" srcOrd="1" destOrd="0" presId="urn:microsoft.com/office/officeart/2005/8/layout/hierarchy2"/>
    <dgm:cxn modelId="{B1A9BCD9-77B4-4E79-AC06-DE9947D704CB}" type="presParOf" srcId="{02B9A641-5088-4C43-B53C-D1DB3FF09211}" destId="{1F3491C2-A8DA-4AE9-A908-F1452C225480}" srcOrd="4" destOrd="0" presId="urn:microsoft.com/office/officeart/2005/8/layout/hierarchy2"/>
    <dgm:cxn modelId="{B32EA096-BA51-4581-85E1-8173D6EE14C6}" type="presParOf" srcId="{1F3491C2-A8DA-4AE9-A908-F1452C225480}" destId="{FDBE59DB-2AF8-4659-ACAC-855264CCEB38}" srcOrd="0" destOrd="0" presId="urn:microsoft.com/office/officeart/2005/8/layout/hierarchy2"/>
    <dgm:cxn modelId="{68396A9A-1CBE-4470-90AD-FC8B5CB2DC54}" type="presParOf" srcId="{02B9A641-5088-4C43-B53C-D1DB3FF09211}" destId="{DA816CBA-63B9-4087-9E15-C4AA4E49044A}" srcOrd="5" destOrd="0" presId="urn:microsoft.com/office/officeart/2005/8/layout/hierarchy2"/>
    <dgm:cxn modelId="{00D765FE-78C8-4796-9DA4-9C03416CCD31}" type="presParOf" srcId="{DA816CBA-63B9-4087-9E15-C4AA4E49044A}" destId="{C8CE5F09-051E-4572-A689-D23FECC9D53B}" srcOrd="0" destOrd="0" presId="urn:microsoft.com/office/officeart/2005/8/layout/hierarchy2"/>
    <dgm:cxn modelId="{021E8AC1-C36E-46FD-A060-16CDBB9923BC}" type="presParOf" srcId="{DA816CBA-63B9-4087-9E15-C4AA4E49044A}" destId="{EB2CB051-841D-4846-8BC7-FD7DFD169BC1}" srcOrd="1" destOrd="0" presId="urn:microsoft.com/office/officeart/2005/8/layout/hierarchy2"/>
    <dgm:cxn modelId="{BAA05902-987C-4FFA-AF95-FD00C0A6B3E0}" type="presParOf" srcId="{E479944F-814C-4414-8DA5-16A3C85E9C7E}" destId="{274B8B94-60F6-4868-A080-04710CF96297}" srcOrd="2" destOrd="0" presId="urn:microsoft.com/office/officeart/2005/8/layout/hierarchy2"/>
    <dgm:cxn modelId="{326B52AE-D31C-4BAE-9C1B-B93237033596}" type="presParOf" srcId="{274B8B94-60F6-4868-A080-04710CF96297}" destId="{D7CBC79A-609F-4CB0-B1FA-8C0291BA4B31}" srcOrd="0" destOrd="0" presId="urn:microsoft.com/office/officeart/2005/8/layout/hierarchy2"/>
    <dgm:cxn modelId="{ACD399D0-DD35-467E-8C93-0CA3B28F0D5D}" type="presParOf" srcId="{E479944F-814C-4414-8DA5-16A3C85E9C7E}" destId="{33A5DC4E-3C06-4A10-8F1E-921BA7EC2F31}" srcOrd="3" destOrd="0" presId="urn:microsoft.com/office/officeart/2005/8/layout/hierarchy2"/>
    <dgm:cxn modelId="{4CAFE4F1-9F05-4B1F-B672-A1CF47E1693A}" type="presParOf" srcId="{33A5DC4E-3C06-4A10-8F1E-921BA7EC2F31}" destId="{68B18646-953D-4161-AA17-BD4DF6F0981D}" srcOrd="0" destOrd="0" presId="urn:microsoft.com/office/officeart/2005/8/layout/hierarchy2"/>
    <dgm:cxn modelId="{40333760-3A57-41D1-912D-B8D2FC0137D8}" type="presParOf" srcId="{33A5DC4E-3C06-4A10-8F1E-921BA7EC2F31}" destId="{BA8A0AF7-6474-42E9-80A8-DB33035533E4}" srcOrd="1" destOrd="0" presId="urn:microsoft.com/office/officeart/2005/8/layout/hierarchy2"/>
    <dgm:cxn modelId="{7FF8F02B-F34E-45D2-A829-36DE6E6E90EB}" type="presParOf" srcId="{BA8A0AF7-6474-42E9-80A8-DB33035533E4}" destId="{D3EB19D5-8A40-4888-9C28-B4DAD717EFE2}" srcOrd="0" destOrd="0" presId="urn:microsoft.com/office/officeart/2005/8/layout/hierarchy2"/>
    <dgm:cxn modelId="{6303DED7-D4E7-441E-9676-BB3BC529A693}" type="presParOf" srcId="{D3EB19D5-8A40-4888-9C28-B4DAD717EFE2}" destId="{05933BA5-CFF1-45BE-8657-02DE26FF136E}" srcOrd="0" destOrd="0" presId="urn:microsoft.com/office/officeart/2005/8/layout/hierarchy2"/>
    <dgm:cxn modelId="{F7E476F8-312C-4E3D-825B-461CC63AF777}" type="presParOf" srcId="{BA8A0AF7-6474-42E9-80A8-DB33035533E4}" destId="{B2677D8E-9326-4635-8FD3-BF2D2A6D11F2}" srcOrd="1" destOrd="0" presId="urn:microsoft.com/office/officeart/2005/8/layout/hierarchy2"/>
    <dgm:cxn modelId="{B59A0663-706C-46AD-9683-66C35A8B20E1}" type="presParOf" srcId="{B2677D8E-9326-4635-8FD3-BF2D2A6D11F2}" destId="{45E952BB-1B95-486F-B7F2-B12DAC582664}" srcOrd="0" destOrd="0" presId="urn:microsoft.com/office/officeart/2005/8/layout/hierarchy2"/>
    <dgm:cxn modelId="{955F3ACD-975D-4C08-9FAF-C0E041C16A4C}" type="presParOf" srcId="{B2677D8E-9326-4635-8FD3-BF2D2A6D11F2}" destId="{D17EA228-3513-439B-8D0B-A14B67E55BB4}" srcOrd="1" destOrd="0" presId="urn:microsoft.com/office/officeart/2005/8/layout/hierarchy2"/>
    <dgm:cxn modelId="{6223CF7E-A862-4994-BAB5-BCCB109A895E}" type="presParOf" srcId="{BA8A0AF7-6474-42E9-80A8-DB33035533E4}" destId="{49E85760-4CAF-4DD9-913D-B72020724258}" srcOrd="2" destOrd="0" presId="urn:microsoft.com/office/officeart/2005/8/layout/hierarchy2"/>
    <dgm:cxn modelId="{860DCFF2-3C24-4E98-AD6B-C056751B3F6C}" type="presParOf" srcId="{49E85760-4CAF-4DD9-913D-B72020724258}" destId="{5CA9015C-816D-4109-8AF3-316AAAA9D9F2}" srcOrd="0" destOrd="0" presId="urn:microsoft.com/office/officeart/2005/8/layout/hierarchy2"/>
    <dgm:cxn modelId="{AB0AD114-3763-4F56-8659-57A0194117D1}" type="presParOf" srcId="{BA8A0AF7-6474-42E9-80A8-DB33035533E4}" destId="{9DBD5225-5CA8-4216-9C1E-D6D9DFFB1FE3}" srcOrd="3" destOrd="0" presId="urn:microsoft.com/office/officeart/2005/8/layout/hierarchy2"/>
    <dgm:cxn modelId="{22EAAA8E-1F48-4F0B-82BA-DC9877747F52}" type="presParOf" srcId="{9DBD5225-5CA8-4216-9C1E-D6D9DFFB1FE3}" destId="{12796DA9-7BD3-48AC-9358-2319F1C29AD8}" srcOrd="0" destOrd="0" presId="urn:microsoft.com/office/officeart/2005/8/layout/hierarchy2"/>
    <dgm:cxn modelId="{1210F529-1D08-40F1-965B-5811CAB24977}" type="presParOf" srcId="{9DBD5225-5CA8-4216-9C1E-D6D9DFFB1FE3}" destId="{9799BE66-3422-401A-AF11-91190694E52D}" srcOrd="1" destOrd="0" presId="urn:microsoft.com/office/officeart/2005/8/layout/hierarchy2"/>
    <dgm:cxn modelId="{88664064-9FC9-45AE-801F-913DE0BA29E9}" type="presParOf" srcId="{BA8A0AF7-6474-42E9-80A8-DB33035533E4}" destId="{3C447608-BB7F-4C4F-8660-18530623D422}" srcOrd="4" destOrd="0" presId="urn:microsoft.com/office/officeart/2005/8/layout/hierarchy2"/>
    <dgm:cxn modelId="{0785215D-0567-45FE-96DB-47B4D5D8D39A}" type="presParOf" srcId="{3C447608-BB7F-4C4F-8660-18530623D422}" destId="{ED0D1533-D550-4F16-8594-3F3A7E684289}" srcOrd="0" destOrd="0" presId="urn:microsoft.com/office/officeart/2005/8/layout/hierarchy2"/>
    <dgm:cxn modelId="{D21B8DF6-CC8B-417C-92A1-57D4F3F12169}" type="presParOf" srcId="{BA8A0AF7-6474-42E9-80A8-DB33035533E4}" destId="{5CB78475-6DC8-45F7-89C6-236E908802AA}" srcOrd="5" destOrd="0" presId="urn:microsoft.com/office/officeart/2005/8/layout/hierarchy2"/>
    <dgm:cxn modelId="{ED16ED47-AA8E-4C22-A45E-3FEEB5287C3C}" type="presParOf" srcId="{5CB78475-6DC8-45F7-89C6-236E908802AA}" destId="{81124875-D1E2-4C1B-9DC3-37B64ADADA9A}" srcOrd="0" destOrd="0" presId="urn:microsoft.com/office/officeart/2005/8/layout/hierarchy2"/>
    <dgm:cxn modelId="{74BAE459-B544-4EDE-90B6-ACF7F7C7A22E}" type="presParOf" srcId="{5CB78475-6DC8-45F7-89C6-236E908802AA}" destId="{EB5DB14E-8164-45FB-A9AE-9DFB0E3B67A8}" srcOrd="1" destOrd="0" presId="urn:microsoft.com/office/officeart/2005/8/layout/hierarchy2"/>
    <dgm:cxn modelId="{1850BD31-1EE2-4729-9EC2-C734E352049F}" type="presParOf" srcId="{E479944F-814C-4414-8DA5-16A3C85E9C7E}" destId="{6385C967-2FC4-4351-97D9-A2BE237C7646}" srcOrd="4" destOrd="0" presId="urn:microsoft.com/office/officeart/2005/8/layout/hierarchy2"/>
    <dgm:cxn modelId="{7FDCD2BB-F0D4-4E27-909E-E62658A2A9C9}" type="presParOf" srcId="{6385C967-2FC4-4351-97D9-A2BE237C7646}" destId="{F8E381D4-CD04-4BF5-96C6-87ED582ACB1A}" srcOrd="0" destOrd="0" presId="urn:microsoft.com/office/officeart/2005/8/layout/hierarchy2"/>
    <dgm:cxn modelId="{16BCF076-4411-40AD-8F49-8701B471BC97}" type="presParOf" srcId="{E479944F-814C-4414-8DA5-16A3C85E9C7E}" destId="{51FBBF4D-06BA-432C-A540-EA5597A76234}" srcOrd="5" destOrd="0" presId="urn:microsoft.com/office/officeart/2005/8/layout/hierarchy2"/>
    <dgm:cxn modelId="{54233D60-4AEC-467E-B330-17F87B96E038}" type="presParOf" srcId="{51FBBF4D-06BA-432C-A540-EA5597A76234}" destId="{683C948B-F211-49A2-9FF4-C0B76B04CCCE}" srcOrd="0" destOrd="0" presId="urn:microsoft.com/office/officeart/2005/8/layout/hierarchy2"/>
    <dgm:cxn modelId="{BD170F6D-07B3-4E6C-87A6-27DE99BA95CC}" type="presParOf" srcId="{51FBBF4D-06BA-432C-A540-EA5597A76234}" destId="{7E7D68BF-4939-4774-B640-ACDC56B69081}" srcOrd="1" destOrd="0" presId="urn:microsoft.com/office/officeart/2005/8/layout/hierarchy2"/>
    <dgm:cxn modelId="{242A1AD6-5C8F-43B3-AB2A-9ECD169B5FD3}" type="presParOf" srcId="{7E7D68BF-4939-4774-B640-ACDC56B69081}" destId="{F8766498-C6EC-429C-83AA-49D37B04D03F}" srcOrd="0" destOrd="0" presId="urn:microsoft.com/office/officeart/2005/8/layout/hierarchy2"/>
    <dgm:cxn modelId="{CE26B79D-0FB5-43F1-9DC0-19276548D566}" type="presParOf" srcId="{F8766498-C6EC-429C-83AA-49D37B04D03F}" destId="{9C5AA7C1-21DB-4CDE-B9FB-F7ED398851B0}" srcOrd="0" destOrd="0" presId="urn:microsoft.com/office/officeart/2005/8/layout/hierarchy2"/>
    <dgm:cxn modelId="{2DF59576-8AF7-4D2C-8869-F9074505F047}" type="presParOf" srcId="{7E7D68BF-4939-4774-B640-ACDC56B69081}" destId="{36DF8B9B-7D4F-44C7-91FF-208D29AC05D3}" srcOrd="1" destOrd="0" presId="urn:microsoft.com/office/officeart/2005/8/layout/hierarchy2"/>
    <dgm:cxn modelId="{5C2A267B-E46F-4897-998D-40E9B84EADB8}" type="presParOf" srcId="{36DF8B9B-7D4F-44C7-91FF-208D29AC05D3}" destId="{559072E9-413F-4463-A842-9AD32DFC705C}" srcOrd="0" destOrd="0" presId="urn:microsoft.com/office/officeart/2005/8/layout/hierarchy2"/>
    <dgm:cxn modelId="{64278F69-3002-4056-9283-74F9334634B9}" type="presParOf" srcId="{36DF8B9B-7D4F-44C7-91FF-208D29AC05D3}" destId="{0796A4E5-663B-4606-82DE-629B2DF13B16}" srcOrd="1" destOrd="0" presId="urn:microsoft.com/office/officeart/2005/8/layout/hierarchy2"/>
    <dgm:cxn modelId="{0401F6D9-A8DE-47B8-AF20-B971EA2E7E65}" type="presParOf" srcId="{7E7D68BF-4939-4774-B640-ACDC56B69081}" destId="{2000E5A3-B5F6-4ACD-BC5B-B9E17F593045}" srcOrd="2" destOrd="0" presId="urn:microsoft.com/office/officeart/2005/8/layout/hierarchy2"/>
    <dgm:cxn modelId="{E4BB90EB-78B4-405E-BB74-4FCF03E27EC5}" type="presParOf" srcId="{2000E5A3-B5F6-4ACD-BC5B-B9E17F593045}" destId="{52CC408A-F558-465E-A70E-317091352C63}" srcOrd="0" destOrd="0" presId="urn:microsoft.com/office/officeart/2005/8/layout/hierarchy2"/>
    <dgm:cxn modelId="{D6C79ACE-E315-42CC-A995-2F0D9E50DBB4}" type="presParOf" srcId="{7E7D68BF-4939-4774-B640-ACDC56B69081}" destId="{2F51970D-0281-4189-828E-B8E9024D0370}" srcOrd="3" destOrd="0" presId="urn:microsoft.com/office/officeart/2005/8/layout/hierarchy2"/>
    <dgm:cxn modelId="{5C4B83B2-5973-4FFB-ABEB-0FE7E5EBE16D}" type="presParOf" srcId="{2F51970D-0281-4189-828E-B8E9024D0370}" destId="{4D034210-CFD4-4C81-BB50-8ABD272888E6}" srcOrd="0" destOrd="0" presId="urn:microsoft.com/office/officeart/2005/8/layout/hierarchy2"/>
    <dgm:cxn modelId="{2905502E-5000-4ED0-BFE6-281897A072DC}" type="presParOf" srcId="{2F51970D-0281-4189-828E-B8E9024D0370}" destId="{8328976C-7627-43CB-BF77-8B219A2232DA}" srcOrd="1" destOrd="0" presId="urn:microsoft.com/office/officeart/2005/8/layout/hierarchy2"/>
    <dgm:cxn modelId="{5219A9A2-5113-4B97-AA33-372D53436985}" type="presParOf" srcId="{7E7D68BF-4939-4774-B640-ACDC56B69081}" destId="{251B7686-7B47-497F-BD87-AA3474639A93}" srcOrd="4" destOrd="0" presId="urn:microsoft.com/office/officeart/2005/8/layout/hierarchy2"/>
    <dgm:cxn modelId="{76D6238F-8F75-43FE-8D30-734CC66F8639}" type="presParOf" srcId="{251B7686-7B47-497F-BD87-AA3474639A93}" destId="{31C55926-DA98-4820-8ACA-ED56E8B926B4}" srcOrd="0" destOrd="0" presId="urn:microsoft.com/office/officeart/2005/8/layout/hierarchy2"/>
    <dgm:cxn modelId="{E2A6EE42-117A-4917-82BD-808D8DF0BD86}" type="presParOf" srcId="{7E7D68BF-4939-4774-B640-ACDC56B69081}" destId="{84234EC4-A1E2-4D77-8043-4736E3674C5F}" srcOrd="5" destOrd="0" presId="urn:microsoft.com/office/officeart/2005/8/layout/hierarchy2"/>
    <dgm:cxn modelId="{980EDBF5-6B0B-49D8-8201-CC136BEFC925}" type="presParOf" srcId="{84234EC4-A1E2-4D77-8043-4736E3674C5F}" destId="{480E9C2F-0255-4823-9E99-21635792A711}" srcOrd="0" destOrd="0" presId="urn:microsoft.com/office/officeart/2005/8/layout/hierarchy2"/>
    <dgm:cxn modelId="{2DCD9859-ACFF-4D9D-85AB-ADF567511D38}" type="presParOf" srcId="{84234EC4-A1E2-4D77-8043-4736E3674C5F}" destId="{28A0D4A3-DEDB-4024-BDF5-60A36F028EF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32F0B2-1277-4021-B014-3824917D2296}"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zh-CN" altLang="en-US"/>
        </a:p>
      </dgm:t>
    </dgm:pt>
    <dgm:pt modelId="{A90EF14D-35A9-48EF-AD26-A366E4DA4474}">
      <dgm:prSet phldrT="[文本]" custT="1"/>
      <dgm:spPr>
        <a:solidFill>
          <a:srgbClr val="0456C4"/>
        </a:solidFill>
      </dgm:spPr>
      <dgm:t>
        <a:bodyPr/>
        <a:lstStyle/>
        <a:p>
          <a:r>
            <a:rPr lang="zh-CN" altLang="en-US" sz="1200" dirty="0"/>
            <a:t>各大平台宣传</a:t>
          </a:r>
        </a:p>
      </dgm:t>
    </dgm:pt>
    <dgm:pt modelId="{86831239-912F-4E13-88C8-6A18CD4752ED}" type="parTrans" cxnId="{1390B544-B900-47DB-AE75-E11F30C19009}">
      <dgm:prSet/>
      <dgm:spPr/>
      <dgm:t>
        <a:bodyPr/>
        <a:lstStyle/>
        <a:p>
          <a:endParaRPr lang="zh-CN" altLang="en-US" sz="1200"/>
        </a:p>
      </dgm:t>
    </dgm:pt>
    <dgm:pt modelId="{C91E6F40-99BA-4B57-8D4A-FBE0E54D79F6}" type="sibTrans" cxnId="{1390B544-B900-47DB-AE75-E11F30C19009}">
      <dgm:prSet/>
      <dgm:spPr/>
      <dgm:t>
        <a:bodyPr/>
        <a:lstStyle/>
        <a:p>
          <a:endParaRPr lang="zh-CN" altLang="en-US" sz="1200"/>
        </a:p>
      </dgm:t>
    </dgm:pt>
    <dgm:pt modelId="{187D5F69-2818-4EAE-AD08-B74CA576B74E}">
      <dgm:prSet phldrT="[文本]" custT="1"/>
      <dgm:spPr>
        <a:solidFill>
          <a:srgbClr val="0456C4"/>
        </a:solidFill>
        <a:ln w="12700" cap="flat" cmpd="sng" algn="ctr">
          <a:solidFill>
            <a:prstClr val="white">
              <a:hueOff val="0"/>
              <a:satOff val="0"/>
              <a:lumOff val="0"/>
              <a:alphaOff val="0"/>
            </a:prstClr>
          </a:solidFill>
          <a:prstDash val="solid"/>
          <a:miter lim="800000"/>
        </a:ln>
        <a:effectLst/>
      </dgm:spPr>
      <dgm:t>
        <a:bodyPr spcFirstLastPara="0" vert="horz" wrap="square" lIns="48006" tIns="16002" rIns="16002" bIns="16002" numCol="1" spcCol="1270" anchor="ctr" anchorCtr="0"/>
        <a:lstStyle/>
        <a:p>
          <a:pPr marL="0" lvl="0" indent="0" algn="ctr" defTabSz="533400">
            <a:lnSpc>
              <a:spcPct val="90000"/>
            </a:lnSpc>
            <a:spcBef>
              <a:spcPct val="0"/>
            </a:spcBef>
            <a:spcAft>
              <a:spcPct val="35000"/>
            </a:spcAft>
            <a:buNone/>
          </a:pPr>
          <a:r>
            <a:rPr lang="zh-CN" altLang="en-US" sz="1200" kern="1200" dirty="0">
              <a:solidFill>
                <a:prstClr val="white"/>
              </a:solidFill>
              <a:latin typeface="Arial"/>
              <a:ea typeface="微软雅黑"/>
              <a:cs typeface="+mn-cs"/>
            </a:rPr>
            <a:t>激发用户活跃</a:t>
          </a:r>
        </a:p>
      </dgm:t>
    </dgm:pt>
    <dgm:pt modelId="{D918698B-43FC-4124-964A-EC07B2C10EE7}" type="parTrans" cxnId="{B72C18DB-05CA-4508-9700-DE40BB72C913}">
      <dgm:prSet/>
      <dgm:spPr/>
      <dgm:t>
        <a:bodyPr/>
        <a:lstStyle/>
        <a:p>
          <a:endParaRPr lang="zh-CN" altLang="en-US" sz="1200"/>
        </a:p>
      </dgm:t>
    </dgm:pt>
    <dgm:pt modelId="{FE338F0F-D81B-40E7-9A25-11939D072976}" type="sibTrans" cxnId="{B72C18DB-05CA-4508-9700-DE40BB72C913}">
      <dgm:prSet/>
      <dgm:spPr/>
      <dgm:t>
        <a:bodyPr/>
        <a:lstStyle/>
        <a:p>
          <a:endParaRPr lang="zh-CN" altLang="en-US" sz="1200"/>
        </a:p>
      </dgm:t>
    </dgm:pt>
    <dgm:pt modelId="{4B15FCE5-980E-4DAA-8BCA-071C2DC5FFB9}">
      <dgm:prSet phldrT="[文本]" custT="1"/>
      <dgm:spPr>
        <a:solidFill>
          <a:srgbClr val="0456C4"/>
        </a:solidFill>
        <a:ln w="12700" cap="flat" cmpd="sng" algn="ctr">
          <a:solidFill>
            <a:prstClr val="white">
              <a:hueOff val="0"/>
              <a:satOff val="0"/>
              <a:lumOff val="0"/>
              <a:alphaOff val="0"/>
            </a:prstClr>
          </a:solidFill>
          <a:prstDash val="solid"/>
          <a:miter lim="800000"/>
        </a:ln>
        <a:effectLst/>
      </dgm:spPr>
      <dgm:t>
        <a:bodyPr spcFirstLastPara="0" vert="horz" wrap="square" lIns="48006" tIns="16002" rIns="16002" bIns="16002" numCol="1" spcCol="1270" anchor="ctr" anchorCtr="0"/>
        <a:lstStyle/>
        <a:p>
          <a:pPr marL="0" lvl="0" indent="0" algn="ctr" defTabSz="533400">
            <a:lnSpc>
              <a:spcPct val="90000"/>
            </a:lnSpc>
            <a:spcBef>
              <a:spcPct val="0"/>
            </a:spcBef>
            <a:spcAft>
              <a:spcPct val="35000"/>
            </a:spcAft>
            <a:buNone/>
          </a:pPr>
          <a:r>
            <a:rPr lang="zh-CN" altLang="en-US" sz="1200" kern="1200" dirty="0">
              <a:solidFill>
                <a:prstClr val="white"/>
              </a:solidFill>
              <a:latin typeface="Arial"/>
              <a:ea typeface="微软雅黑"/>
              <a:cs typeface="+mn-cs"/>
            </a:rPr>
            <a:t>转化潜在用户</a:t>
          </a:r>
        </a:p>
      </dgm:t>
    </dgm:pt>
    <dgm:pt modelId="{2AC9D058-C23C-4B6B-AC55-874384FFA871}" type="parTrans" cxnId="{10E64C7C-F81B-4E33-99DF-7B65D77AB41E}">
      <dgm:prSet/>
      <dgm:spPr/>
      <dgm:t>
        <a:bodyPr/>
        <a:lstStyle/>
        <a:p>
          <a:endParaRPr lang="zh-CN" altLang="en-US" sz="1200"/>
        </a:p>
      </dgm:t>
    </dgm:pt>
    <dgm:pt modelId="{2993F5ED-11F6-4B6C-89D4-ADF8CBAB5244}" type="sibTrans" cxnId="{10E64C7C-F81B-4E33-99DF-7B65D77AB41E}">
      <dgm:prSet/>
      <dgm:spPr/>
      <dgm:t>
        <a:bodyPr/>
        <a:lstStyle/>
        <a:p>
          <a:endParaRPr lang="zh-CN" altLang="en-US" sz="1200"/>
        </a:p>
      </dgm:t>
    </dgm:pt>
    <dgm:pt modelId="{BAE2C2FB-5622-4154-A432-6084FE36F8ED}">
      <dgm:prSet custT="1"/>
      <dgm:spPr>
        <a:solidFill>
          <a:srgbClr val="0456C4"/>
        </a:solidFill>
        <a:ln w="12700" cap="flat" cmpd="sng" algn="ctr">
          <a:solidFill>
            <a:prstClr val="white">
              <a:hueOff val="0"/>
              <a:satOff val="0"/>
              <a:lumOff val="0"/>
              <a:alphaOff val="0"/>
            </a:prstClr>
          </a:solidFill>
          <a:prstDash val="solid"/>
          <a:miter lim="800000"/>
        </a:ln>
        <a:effectLst/>
      </dgm:spPr>
      <dgm:t>
        <a:bodyPr spcFirstLastPara="0" vert="horz" wrap="square" lIns="48006" tIns="16002" rIns="16002" bIns="16002" numCol="1" spcCol="1270" anchor="ctr" anchorCtr="0"/>
        <a:lstStyle/>
        <a:p>
          <a:pPr marL="0" lvl="0" indent="0" algn="ctr" defTabSz="533400">
            <a:lnSpc>
              <a:spcPct val="90000"/>
            </a:lnSpc>
            <a:spcBef>
              <a:spcPct val="0"/>
            </a:spcBef>
            <a:spcAft>
              <a:spcPct val="35000"/>
            </a:spcAft>
            <a:buNone/>
          </a:pPr>
          <a:r>
            <a:rPr lang="zh-CN" altLang="en-US" sz="1200" kern="1200" dirty="0">
              <a:solidFill>
                <a:prstClr val="white"/>
              </a:solidFill>
              <a:latin typeface="Arial"/>
              <a:ea typeface="微软雅黑"/>
              <a:cs typeface="+mn-cs"/>
            </a:rPr>
            <a:t>多领域扩张（再拉新）</a:t>
          </a:r>
        </a:p>
      </dgm:t>
    </dgm:pt>
    <dgm:pt modelId="{996DB949-2240-4277-BB8B-FB105328330D}" type="parTrans" cxnId="{27FC40BD-0D93-4C01-8CD9-9305AE4FD5ED}">
      <dgm:prSet/>
      <dgm:spPr/>
      <dgm:t>
        <a:bodyPr/>
        <a:lstStyle/>
        <a:p>
          <a:endParaRPr lang="zh-CN" altLang="en-US" sz="1200"/>
        </a:p>
      </dgm:t>
    </dgm:pt>
    <dgm:pt modelId="{3C80603D-2096-4722-B803-9AC3811208C4}" type="sibTrans" cxnId="{27FC40BD-0D93-4C01-8CD9-9305AE4FD5ED}">
      <dgm:prSet/>
      <dgm:spPr/>
      <dgm:t>
        <a:bodyPr/>
        <a:lstStyle/>
        <a:p>
          <a:endParaRPr lang="zh-CN" altLang="en-US" sz="1200"/>
        </a:p>
      </dgm:t>
    </dgm:pt>
    <dgm:pt modelId="{20A5FC9E-8F9D-429D-9738-7674F6D1DC19}" type="pres">
      <dgm:prSet presAssocID="{6232F0B2-1277-4021-B014-3824917D2296}" presName="Name0" presStyleCnt="0">
        <dgm:presLayoutVars>
          <dgm:dir/>
          <dgm:animLvl val="lvl"/>
          <dgm:resizeHandles val="exact"/>
        </dgm:presLayoutVars>
      </dgm:prSet>
      <dgm:spPr/>
    </dgm:pt>
    <dgm:pt modelId="{7DE3C423-9FD3-45F2-B3CA-E9F2AE74C197}" type="pres">
      <dgm:prSet presAssocID="{A90EF14D-35A9-48EF-AD26-A366E4DA4474}" presName="parTxOnly" presStyleLbl="node1" presStyleIdx="0" presStyleCnt="4" custScaleY="58072" custLinFactX="-4153" custLinFactNeighborX="-100000">
        <dgm:presLayoutVars>
          <dgm:chMax val="0"/>
          <dgm:chPref val="0"/>
          <dgm:bulletEnabled val="1"/>
        </dgm:presLayoutVars>
      </dgm:prSet>
      <dgm:spPr/>
    </dgm:pt>
    <dgm:pt modelId="{F3758411-D68F-497D-8465-38D0CCBC400F}" type="pres">
      <dgm:prSet presAssocID="{C91E6F40-99BA-4B57-8D4A-FBE0E54D79F6}" presName="parTxOnlySpace" presStyleCnt="0"/>
      <dgm:spPr/>
    </dgm:pt>
    <dgm:pt modelId="{D7B93BF6-5B2F-465B-BE95-EF9BE19D75D2}" type="pres">
      <dgm:prSet presAssocID="{187D5F69-2818-4EAE-AD08-B74CA576B74E}" presName="parTxOnly" presStyleLbl="node1" presStyleIdx="1" presStyleCnt="4" custScaleY="58072">
        <dgm:presLayoutVars>
          <dgm:chMax val="0"/>
          <dgm:chPref val="0"/>
          <dgm:bulletEnabled val="1"/>
        </dgm:presLayoutVars>
      </dgm:prSet>
      <dgm:spPr>
        <a:xfrm>
          <a:off x="1979017" y="464624"/>
          <a:ext cx="2194718" cy="620069"/>
        </a:xfrm>
        <a:prstGeom prst="chevron">
          <a:avLst/>
        </a:prstGeom>
      </dgm:spPr>
    </dgm:pt>
    <dgm:pt modelId="{0103379F-3055-4130-8C7C-B3456B1830F0}" type="pres">
      <dgm:prSet presAssocID="{FE338F0F-D81B-40E7-9A25-11939D072976}" presName="parTxOnlySpace" presStyleCnt="0"/>
      <dgm:spPr/>
    </dgm:pt>
    <dgm:pt modelId="{E1DE5E2A-A539-457D-9740-4AD52A018405}" type="pres">
      <dgm:prSet presAssocID="{4B15FCE5-980E-4DAA-8BCA-071C2DC5FFB9}" presName="parTxOnly" presStyleLbl="node1" presStyleIdx="2" presStyleCnt="4" custScaleY="58072">
        <dgm:presLayoutVars>
          <dgm:chMax val="0"/>
          <dgm:chPref val="0"/>
          <dgm:bulletEnabled val="1"/>
        </dgm:presLayoutVars>
      </dgm:prSet>
      <dgm:spPr>
        <a:xfrm>
          <a:off x="3954264" y="464624"/>
          <a:ext cx="2194718" cy="620069"/>
        </a:xfrm>
        <a:prstGeom prst="chevron">
          <a:avLst/>
        </a:prstGeom>
      </dgm:spPr>
    </dgm:pt>
    <dgm:pt modelId="{4958DC2E-1433-4E27-AF9C-4FAB3EB519ED}" type="pres">
      <dgm:prSet presAssocID="{2993F5ED-11F6-4B6C-89D4-ADF8CBAB5244}" presName="parTxOnlySpace" presStyleCnt="0"/>
      <dgm:spPr/>
    </dgm:pt>
    <dgm:pt modelId="{67C4EA79-9E1B-4084-BFFF-39FDF25B883A}" type="pres">
      <dgm:prSet presAssocID="{BAE2C2FB-5622-4154-A432-6084FE36F8ED}" presName="parTxOnly" presStyleLbl="node1" presStyleIdx="3" presStyleCnt="4" custScaleY="58072">
        <dgm:presLayoutVars>
          <dgm:chMax val="0"/>
          <dgm:chPref val="0"/>
          <dgm:bulletEnabled val="1"/>
        </dgm:presLayoutVars>
      </dgm:prSet>
      <dgm:spPr>
        <a:xfrm>
          <a:off x="5929510" y="464624"/>
          <a:ext cx="2194718" cy="620069"/>
        </a:xfrm>
        <a:prstGeom prst="chevron">
          <a:avLst/>
        </a:prstGeom>
      </dgm:spPr>
    </dgm:pt>
  </dgm:ptLst>
  <dgm:cxnLst>
    <dgm:cxn modelId="{2D587C0C-9165-4A9B-8EDB-6B16133A0BC1}" type="presOf" srcId="{BAE2C2FB-5622-4154-A432-6084FE36F8ED}" destId="{67C4EA79-9E1B-4084-BFFF-39FDF25B883A}" srcOrd="0" destOrd="0" presId="urn:microsoft.com/office/officeart/2005/8/layout/chevron1"/>
    <dgm:cxn modelId="{0644B01D-314C-43AB-A03A-BA0EFBC393C4}" type="presOf" srcId="{187D5F69-2818-4EAE-AD08-B74CA576B74E}" destId="{D7B93BF6-5B2F-465B-BE95-EF9BE19D75D2}" srcOrd="0" destOrd="0" presId="urn:microsoft.com/office/officeart/2005/8/layout/chevron1"/>
    <dgm:cxn modelId="{67F3322E-C530-4C6D-890D-D5069786E90B}" type="presOf" srcId="{6232F0B2-1277-4021-B014-3824917D2296}" destId="{20A5FC9E-8F9D-429D-9738-7674F6D1DC19}" srcOrd="0" destOrd="0" presId="urn:microsoft.com/office/officeart/2005/8/layout/chevron1"/>
    <dgm:cxn modelId="{52797A31-8534-4279-AED4-FA2D8F7779EE}" type="presOf" srcId="{4B15FCE5-980E-4DAA-8BCA-071C2DC5FFB9}" destId="{E1DE5E2A-A539-457D-9740-4AD52A018405}" srcOrd="0" destOrd="0" presId="urn:microsoft.com/office/officeart/2005/8/layout/chevron1"/>
    <dgm:cxn modelId="{1390B544-B900-47DB-AE75-E11F30C19009}" srcId="{6232F0B2-1277-4021-B014-3824917D2296}" destId="{A90EF14D-35A9-48EF-AD26-A366E4DA4474}" srcOrd="0" destOrd="0" parTransId="{86831239-912F-4E13-88C8-6A18CD4752ED}" sibTransId="{C91E6F40-99BA-4B57-8D4A-FBE0E54D79F6}"/>
    <dgm:cxn modelId="{10E64C7C-F81B-4E33-99DF-7B65D77AB41E}" srcId="{6232F0B2-1277-4021-B014-3824917D2296}" destId="{4B15FCE5-980E-4DAA-8BCA-071C2DC5FFB9}" srcOrd="2" destOrd="0" parTransId="{2AC9D058-C23C-4B6B-AC55-874384FFA871}" sibTransId="{2993F5ED-11F6-4B6C-89D4-ADF8CBAB5244}"/>
    <dgm:cxn modelId="{27FC40BD-0D93-4C01-8CD9-9305AE4FD5ED}" srcId="{6232F0B2-1277-4021-B014-3824917D2296}" destId="{BAE2C2FB-5622-4154-A432-6084FE36F8ED}" srcOrd="3" destOrd="0" parTransId="{996DB949-2240-4277-BB8B-FB105328330D}" sibTransId="{3C80603D-2096-4722-B803-9AC3811208C4}"/>
    <dgm:cxn modelId="{281AF2CD-4816-4443-ADC4-83E600B9E738}" type="presOf" srcId="{A90EF14D-35A9-48EF-AD26-A366E4DA4474}" destId="{7DE3C423-9FD3-45F2-B3CA-E9F2AE74C197}" srcOrd="0" destOrd="0" presId="urn:microsoft.com/office/officeart/2005/8/layout/chevron1"/>
    <dgm:cxn modelId="{B72C18DB-05CA-4508-9700-DE40BB72C913}" srcId="{6232F0B2-1277-4021-B014-3824917D2296}" destId="{187D5F69-2818-4EAE-AD08-B74CA576B74E}" srcOrd="1" destOrd="0" parTransId="{D918698B-43FC-4124-964A-EC07B2C10EE7}" sibTransId="{FE338F0F-D81B-40E7-9A25-11939D072976}"/>
    <dgm:cxn modelId="{1C235F0B-56D7-44C8-9AC7-0F1AE4A95D3E}" type="presParOf" srcId="{20A5FC9E-8F9D-429D-9738-7674F6D1DC19}" destId="{7DE3C423-9FD3-45F2-B3CA-E9F2AE74C197}" srcOrd="0" destOrd="0" presId="urn:microsoft.com/office/officeart/2005/8/layout/chevron1"/>
    <dgm:cxn modelId="{CFF7A7FE-B5E1-4F6A-84BB-FC7FEC1D8457}" type="presParOf" srcId="{20A5FC9E-8F9D-429D-9738-7674F6D1DC19}" destId="{F3758411-D68F-497D-8465-38D0CCBC400F}" srcOrd="1" destOrd="0" presId="urn:microsoft.com/office/officeart/2005/8/layout/chevron1"/>
    <dgm:cxn modelId="{ED6614EA-A1E9-4443-9E9C-28F0E29C3588}" type="presParOf" srcId="{20A5FC9E-8F9D-429D-9738-7674F6D1DC19}" destId="{D7B93BF6-5B2F-465B-BE95-EF9BE19D75D2}" srcOrd="2" destOrd="0" presId="urn:microsoft.com/office/officeart/2005/8/layout/chevron1"/>
    <dgm:cxn modelId="{67D1E13A-CCD6-4368-AD1B-009A82BE2409}" type="presParOf" srcId="{20A5FC9E-8F9D-429D-9738-7674F6D1DC19}" destId="{0103379F-3055-4130-8C7C-B3456B1830F0}" srcOrd="3" destOrd="0" presId="urn:microsoft.com/office/officeart/2005/8/layout/chevron1"/>
    <dgm:cxn modelId="{3306CADD-7D39-4FF3-83C5-7D589DFCC03D}" type="presParOf" srcId="{20A5FC9E-8F9D-429D-9738-7674F6D1DC19}" destId="{E1DE5E2A-A539-457D-9740-4AD52A018405}" srcOrd="4" destOrd="0" presId="urn:microsoft.com/office/officeart/2005/8/layout/chevron1"/>
    <dgm:cxn modelId="{4275B0C7-A90A-416B-A638-4E3431E866B0}" type="presParOf" srcId="{20A5FC9E-8F9D-429D-9738-7674F6D1DC19}" destId="{4958DC2E-1433-4E27-AF9C-4FAB3EB519ED}" srcOrd="5" destOrd="0" presId="urn:microsoft.com/office/officeart/2005/8/layout/chevron1"/>
    <dgm:cxn modelId="{2A8D4CEE-3282-497B-8AFA-C2E2CD599801}" type="presParOf" srcId="{20A5FC9E-8F9D-429D-9738-7674F6D1DC19}" destId="{67C4EA79-9E1B-4084-BFFF-39FDF25B883A}"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6232F0B2-1277-4021-B014-3824917D2296}"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zh-CN" altLang="en-US"/>
        </a:p>
      </dgm:t>
    </dgm:pt>
    <dgm:pt modelId="{A90EF14D-35A9-48EF-AD26-A366E4DA4474}">
      <dgm:prSet phldrT="[文本]" custT="1"/>
      <dgm:spPr>
        <a:solidFill>
          <a:srgbClr val="0456C4"/>
        </a:solidFill>
      </dgm:spPr>
      <dgm:t>
        <a:bodyPr/>
        <a:lstStyle/>
        <a:p>
          <a:r>
            <a:rPr lang="zh-CN" altLang="en-US" sz="1200" dirty="0"/>
            <a:t>扩展迁移</a:t>
          </a:r>
        </a:p>
      </dgm:t>
    </dgm:pt>
    <dgm:pt modelId="{86831239-912F-4E13-88C8-6A18CD4752ED}" type="parTrans" cxnId="{1390B544-B900-47DB-AE75-E11F30C19009}">
      <dgm:prSet/>
      <dgm:spPr/>
      <dgm:t>
        <a:bodyPr/>
        <a:lstStyle/>
        <a:p>
          <a:endParaRPr lang="zh-CN" altLang="en-US" sz="1200"/>
        </a:p>
      </dgm:t>
    </dgm:pt>
    <dgm:pt modelId="{C91E6F40-99BA-4B57-8D4A-FBE0E54D79F6}" type="sibTrans" cxnId="{1390B544-B900-47DB-AE75-E11F30C19009}">
      <dgm:prSet/>
      <dgm:spPr/>
      <dgm:t>
        <a:bodyPr/>
        <a:lstStyle/>
        <a:p>
          <a:endParaRPr lang="zh-CN" altLang="en-US" sz="1200"/>
        </a:p>
      </dgm:t>
    </dgm:pt>
    <dgm:pt modelId="{187D5F69-2818-4EAE-AD08-B74CA576B74E}">
      <dgm:prSet phldrT="[文本]" custT="1"/>
      <dgm:spPr>
        <a:solidFill>
          <a:srgbClr val="0456C4"/>
        </a:solidFill>
        <a:ln w="12700" cap="flat" cmpd="sng" algn="ctr">
          <a:solidFill>
            <a:prstClr val="white">
              <a:hueOff val="0"/>
              <a:satOff val="0"/>
              <a:lumOff val="0"/>
              <a:alphaOff val="0"/>
            </a:prstClr>
          </a:solidFill>
          <a:prstDash val="solid"/>
          <a:miter lim="800000"/>
        </a:ln>
        <a:effectLst/>
      </dgm:spPr>
      <dgm:t>
        <a:bodyPr spcFirstLastPara="0" vert="horz" wrap="square" lIns="48006" tIns="16002" rIns="16002" bIns="16002" numCol="1" spcCol="1270" anchor="ctr" anchorCtr="0"/>
        <a:lstStyle/>
        <a:p>
          <a:pPr marL="0" lvl="0" indent="0" algn="ctr" defTabSz="533400">
            <a:lnSpc>
              <a:spcPct val="90000"/>
            </a:lnSpc>
            <a:spcBef>
              <a:spcPct val="0"/>
            </a:spcBef>
            <a:spcAft>
              <a:spcPct val="35000"/>
            </a:spcAft>
            <a:buNone/>
          </a:pPr>
          <a:r>
            <a:rPr lang="zh-CN" altLang="en-US" sz="1200" kern="1200" dirty="0">
              <a:solidFill>
                <a:prstClr val="white"/>
              </a:solidFill>
              <a:latin typeface="Arial"/>
              <a:ea typeface="微软雅黑"/>
              <a:cs typeface="+mn-cs"/>
            </a:rPr>
            <a:t>稳固用户留存</a:t>
          </a:r>
        </a:p>
      </dgm:t>
    </dgm:pt>
    <dgm:pt modelId="{D918698B-43FC-4124-964A-EC07B2C10EE7}" type="parTrans" cxnId="{B72C18DB-05CA-4508-9700-DE40BB72C913}">
      <dgm:prSet/>
      <dgm:spPr/>
      <dgm:t>
        <a:bodyPr/>
        <a:lstStyle/>
        <a:p>
          <a:endParaRPr lang="zh-CN" altLang="en-US" sz="1200"/>
        </a:p>
      </dgm:t>
    </dgm:pt>
    <dgm:pt modelId="{FE338F0F-D81B-40E7-9A25-11939D072976}" type="sibTrans" cxnId="{B72C18DB-05CA-4508-9700-DE40BB72C913}">
      <dgm:prSet/>
      <dgm:spPr/>
      <dgm:t>
        <a:bodyPr/>
        <a:lstStyle/>
        <a:p>
          <a:endParaRPr lang="zh-CN" altLang="en-US" sz="1200"/>
        </a:p>
      </dgm:t>
    </dgm:pt>
    <dgm:pt modelId="{4B15FCE5-980E-4DAA-8BCA-071C2DC5FFB9}">
      <dgm:prSet phldrT="[文本]" custT="1"/>
      <dgm:spPr>
        <a:solidFill>
          <a:srgbClr val="0456C4"/>
        </a:solidFill>
        <a:ln w="12700" cap="flat" cmpd="sng" algn="ctr">
          <a:solidFill>
            <a:prstClr val="white">
              <a:hueOff val="0"/>
              <a:satOff val="0"/>
              <a:lumOff val="0"/>
              <a:alphaOff val="0"/>
            </a:prstClr>
          </a:solidFill>
          <a:prstDash val="solid"/>
          <a:miter lim="800000"/>
        </a:ln>
        <a:effectLst/>
      </dgm:spPr>
      <dgm:t>
        <a:bodyPr spcFirstLastPara="0" vert="horz" wrap="square" lIns="48006" tIns="16002" rIns="16002" bIns="16002" numCol="1" spcCol="1270" anchor="ctr" anchorCtr="0"/>
        <a:lstStyle/>
        <a:p>
          <a:pPr marL="0" lvl="0" indent="0" algn="ctr" defTabSz="533400">
            <a:lnSpc>
              <a:spcPct val="90000"/>
            </a:lnSpc>
            <a:spcBef>
              <a:spcPct val="0"/>
            </a:spcBef>
            <a:spcAft>
              <a:spcPct val="35000"/>
            </a:spcAft>
            <a:buNone/>
          </a:pPr>
          <a:r>
            <a:rPr lang="zh-CN" altLang="en-US" sz="1200" kern="1200" dirty="0">
              <a:solidFill>
                <a:prstClr val="white"/>
              </a:solidFill>
              <a:latin typeface="Arial"/>
              <a:ea typeface="微软雅黑"/>
              <a:cs typeface="+mn-cs"/>
            </a:rPr>
            <a:t>促进用户分享拉新和活跃</a:t>
          </a:r>
        </a:p>
      </dgm:t>
    </dgm:pt>
    <dgm:pt modelId="{2AC9D058-C23C-4B6B-AC55-874384FFA871}" type="parTrans" cxnId="{10E64C7C-F81B-4E33-99DF-7B65D77AB41E}">
      <dgm:prSet/>
      <dgm:spPr/>
      <dgm:t>
        <a:bodyPr/>
        <a:lstStyle/>
        <a:p>
          <a:endParaRPr lang="zh-CN" altLang="en-US" sz="1200"/>
        </a:p>
      </dgm:t>
    </dgm:pt>
    <dgm:pt modelId="{2993F5ED-11F6-4B6C-89D4-ADF8CBAB5244}" type="sibTrans" cxnId="{10E64C7C-F81B-4E33-99DF-7B65D77AB41E}">
      <dgm:prSet/>
      <dgm:spPr/>
      <dgm:t>
        <a:bodyPr/>
        <a:lstStyle/>
        <a:p>
          <a:endParaRPr lang="zh-CN" altLang="en-US" sz="1200"/>
        </a:p>
      </dgm:t>
    </dgm:pt>
    <dgm:pt modelId="{BAE2C2FB-5622-4154-A432-6084FE36F8ED}">
      <dgm:prSet custT="1"/>
      <dgm:spPr>
        <a:solidFill>
          <a:srgbClr val="0456C4"/>
        </a:solidFill>
        <a:ln w="12700" cap="flat" cmpd="sng" algn="ctr">
          <a:solidFill>
            <a:prstClr val="white">
              <a:hueOff val="0"/>
              <a:satOff val="0"/>
              <a:lumOff val="0"/>
              <a:alphaOff val="0"/>
            </a:prstClr>
          </a:solidFill>
          <a:prstDash val="solid"/>
          <a:miter lim="800000"/>
        </a:ln>
        <a:effectLst/>
      </dgm:spPr>
      <dgm:t>
        <a:bodyPr spcFirstLastPara="0" vert="horz" wrap="square" lIns="48006" tIns="16002" rIns="16002" bIns="16002" numCol="1" spcCol="1270" anchor="ctr" anchorCtr="0"/>
        <a:lstStyle/>
        <a:p>
          <a:pPr marL="0" lvl="0" indent="0" algn="ctr" defTabSz="533400">
            <a:lnSpc>
              <a:spcPct val="90000"/>
            </a:lnSpc>
            <a:spcBef>
              <a:spcPct val="0"/>
            </a:spcBef>
            <a:spcAft>
              <a:spcPct val="35000"/>
            </a:spcAft>
            <a:buNone/>
          </a:pPr>
          <a:r>
            <a:rPr lang="zh-CN" altLang="en-US" sz="1200" kern="1200" dirty="0">
              <a:solidFill>
                <a:prstClr val="white"/>
              </a:solidFill>
              <a:latin typeface="Arial"/>
              <a:ea typeface="微软雅黑"/>
              <a:cs typeface="+mn-cs"/>
            </a:rPr>
            <a:t>数据分析验证</a:t>
          </a:r>
        </a:p>
      </dgm:t>
    </dgm:pt>
    <dgm:pt modelId="{996DB949-2240-4277-BB8B-FB105328330D}" type="parTrans" cxnId="{27FC40BD-0D93-4C01-8CD9-9305AE4FD5ED}">
      <dgm:prSet/>
      <dgm:spPr/>
      <dgm:t>
        <a:bodyPr/>
        <a:lstStyle/>
        <a:p>
          <a:endParaRPr lang="zh-CN" altLang="en-US" sz="1200"/>
        </a:p>
      </dgm:t>
    </dgm:pt>
    <dgm:pt modelId="{3C80603D-2096-4722-B803-9AC3811208C4}" type="sibTrans" cxnId="{27FC40BD-0D93-4C01-8CD9-9305AE4FD5ED}">
      <dgm:prSet/>
      <dgm:spPr/>
      <dgm:t>
        <a:bodyPr/>
        <a:lstStyle/>
        <a:p>
          <a:endParaRPr lang="zh-CN" altLang="en-US" sz="1200"/>
        </a:p>
      </dgm:t>
    </dgm:pt>
    <dgm:pt modelId="{20A5FC9E-8F9D-429D-9738-7674F6D1DC19}" type="pres">
      <dgm:prSet presAssocID="{6232F0B2-1277-4021-B014-3824917D2296}" presName="Name0" presStyleCnt="0">
        <dgm:presLayoutVars>
          <dgm:dir/>
          <dgm:animLvl val="lvl"/>
          <dgm:resizeHandles val="exact"/>
        </dgm:presLayoutVars>
      </dgm:prSet>
      <dgm:spPr/>
    </dgm:pt>
    <dgm:pt modelId="{7DE3C423-9FD3-45F2-B3CA-E9F2AE74C197}" type="pres">
      <dgm:prSet presAssocID="{A90EF14D-35A9-48EF-AD26-A366E4DA4474}" presName="parTxOnly" presStyleLbl="node1" presStyleIdx="0" presStyleCnt="4" custScaleY="58072" custLinFactX="-4153" custLinFactNeighborX="-100000">
        <dgm:presLayoutVars>
          <dgm:chMax val="0"/>
          <dgm:chPref val="0"/>
          <dgm:bulletEnabled val="1"/>
        </dgm:presLayoutVars>
      </dgm:prSet>
      <dgm:spPr/>
    </dgm:pt>
    <dgm:pt modelId="{F3758411-D68F-497D-8465-38D0CCBC400F}" type="pres">
      <dgm:prSet presAssocID="{C91E6F40-99BA-4B57-8D4A-FBE0E54D79F6}" presName="parTxOnlySpace" presStyleCnt="0"/>
      <dgm:spPr/>
    </dgm:pt>
    <dgm:pt modelId="{D7B93BF6-5B2F-465B-BE95-EF9BE19D75D2}" type="pres">
      <dgm:prSet presAssocID="{187D5F69-2818-4EAE-AD08-B74CA576B74E}" presName="parTxOnly" presStyleLbl="node1" presStyleIdx="1" presStyleCnt="4" custScaleY="58072">
        <dgm:presLayoutVars>
          <dgm:chMax val="0"/>
          <dgm:chPref val="0"/>
          <dgm:bulletEnabled val="1"/>
        </dgm:presLayoutVars>
      </dgm:prSet>
      <dgm:spPr>
        <a:xfrm>
          <a:off x="1979017" y="464624"/>
          <a:ext cx="2194718" cy="620069"/>
        </a:xfrm>
        <a:prstGeom prst="chevron">
          <a:avLst/>
        </a:prstGeom>
      </dgm:spPr>
    </dgm:pt>
    <dgm:pt modelId="{0103379F-3055-4130-8C7C-B3456B1830F0}" type="pres">
      <dgm:prSet presAssocID="{FE338F0F-D81B-40E7-9A25-11939D072976}" presName="parTxOnlySpace" presStyleCnt="0"/>
      <dgm:spPr/>
    </dgm:pt>
    <dgm:pt modelId="{E1DE5E2A-A539-457D-9740-4AD52A018405}" type="pres">
      <dgm:prSet presAssocID="{4B15FCE5-980E-4DAA-8BCA-071C2DC5FFB9}" presName="parTxOnly" presStyleLbl="node1" presStyleIdx="2" presStyleCnt="4" custScaleY="58072">
        <dgm:presLayoutVars>
          <dgm:chMax val="0"/>
          <dgm:chPref val="0"/>
          <dgm:bulletEnabled val="1"/>
        </dgm:presLayoutVars>
      </dgm:prSet>
      <dgm:spPr>
        <a:xfrm>
          <a:off x="3954264" y="464624"/>
          <a:ext cx="2194718" cy="620069"/>
        </a:xfrm>
        <a:prstGeom prst="chevron">
          <a:avLst/>
        </a:prstGeom>
      </dgm:spPr>
    </dgm:pt>
    <dgm:pt modelId="{4958DC2E-1433-4E27-AF9C-4FAB3EB519ED}" type="pres">
      <dgm:prSet presAssocID="{2993F5ED-11F6-4B6C-89D4-ADF8CBAB5244}" presName="parTxOnlySpace" presStyleCnt="0"/>
      <dgm:spPr/>
    </dgm:pt>
    <dgm:pt modelId="{67C4EA79-9E1B-4084-BFFF-39FDF25B883A}" type="pres">
      <dgm:prSet presAssocID="{BAE2C2FB-5622-4154-A432-6084FE36F8ED}" presName="parTxOnly" presStyleLbl="node1" presStyleIdx="3" presStyleCnt="4" custScaleY="58072">
        <dgm:presLayoutVars>
          <dgm:chMax val="0"/>
          <dgm:chPref val="0"/>
          <dgm:bulletEnabled val="1"/>
        </dgm:presLayoutVars>
      </dgm:prSet>
      <dgm:spPr>
        <a:xfrm>
          <a:off x="5929510" y="464624"/>
          <a:ext cx="2194718" cy="620069"/>
        </a:xfrm>
        <a:prstGeom prst="chevron">
          <a:avLst/>
        </a:prstGeom>
      </dgm:spPr>
    </dgm:pt>
  </dgm:ptLst>
  <dgm:cxnLst>
    <dgm:cxn modelId="{2D587C0C-9165-4A9B-8EDB-6B16133A0BC1}" type="presOf" srcId="{BAE2C2FB-5622-4154-A432-6084FE36F8ED}" destId="{67C4EA79-9E1B-4084-BFFF-39FDF25B883A}" srcOrd="0" destOrd="0" presId="urn:microsoft.com/office/officeart/2005/8/layout/chevron1"/>
    <dgm:cxn modelId="{0644B01D-314C-43AB-A03A-BA0EFBC393C4}" type="presOf" srcId="{187D5F69-2818-4EAE-AD08-B74CA576B74E}" destId="{D7B93BF6-5B2F-465B-BE95-EF9BE19D75D2}" srcOrd="0" destOrd="0" presId="urn:microsoft.com/office/officeart/2005/8/layout/chevron1"/>
    <dgm:cxn modelId="{67F3322E-C530-4C6D-890D-D5069786E90B}" type="presOf" srcId="{6232F0B2-1277-4021-B014-3824917D2296}" destId="{20A5FC9E-8F9D-429D-9738-7674F6D1DC19}" srcOrd="0" destOrd="0" presId="urn:microsoft.com/office/officeart/2005/8/layout/chevron1"/>
    <dgm:cxn modelId="{52797A31-8534-4279-AED4-FA2D8F7779EE}" type="presOf" srcId="{4B15FCE5-980E-4DAA-8BCA-071C2DC5FFB9}" destId="{E1DE5E2A-A539-457D-9740-4AD52A018405}" srcOrd="0" destOrd="0" presId="urn:microsoft.com/office/officeart/2005/8/layout/chevron1"/>
    <dgm:cxn modelId="{1390B544-B900-47DB-AE75-E11F30C19009}" srcId="{6232F0B2-1277-4021-B014-3824917D2296}" destId="{A90EF14D-35A9-48EF-AD26-A366E4DA4474}" srcOrd="0" destOrd="0" parTransId="{86831239-912F-4E13-88C8-6A18CD4752ED}" sibTransId="{C91E6F40-99BA-4B57-8D4A-FBE0E54D79F6}"/>
    <dgm:cxn modelId="{10E64C7C-F81B-4E33-99DF-7B65D77AB41E}" srcId="{6232F0B2-1277-4021-B014-3824917D2296}" destId="{4B15FCE5-980E-4DAA-8BCA-071C2DC5FFB9}" srcOrd="2" destOrd="0" parTransId="{2AC9D058-C23C-4B6B-AC55-874384FFA871}" sibTransId="{2993F5ED-11F6-4B6C-89D4-ADF8CBAB5244}"/>
    <dgm:cxn modelId="{27FC40BD-0D93-4C01-8CD9-9305AE4FD5ED}" srcId="{6232F0B2-1277-4021-B014-3824917D2296}" destId="{BAE2C2FB-5622-4154-A432-6084FE36F8ED}" srcOrd="3" destOrd="0" parTransId="{996DB949-2240-4277-BB8B-FB105328330D}" sibTransId="{3C80603D-2096-4722-B803-9AC3811208C4}"/>
    <dgm:cxn modelId="{281AF2CD-4816-4443-ADC4-83E600B9E738}" type="presOf" srcId="{A90EF14D-35A9-48EF-AD26-A366E4DA4474}" destId="{7DE3C423-9FD3-45F2-B3CA-E9F2AE74C197}" srcOrd="0" destOrd="0" presId="urn:microsoft.com/office/officeart/2005/8/layout/chevron1"/>
    <dgm:cxn modelId="{B72C18DB-05CA-4508-9700-DE40BB72C913}" srcId="{6232F0B2-1277-4021-B014-3824917D2296}" destId="{187D5F69-2818-4EAE-AD08-B74CA576B74E}" srcOrd="1" destOrd="0" parTransId="{D918698B-43FC-4124-964A-EC07B2C10EE7}" sibTransId="{FE338F0F-D81B-40E7-9A25-11939D072976}"/>
    <dgm:cxn modelId="{1C235F0B-56D7-44C8-9AC7-0F1AE4A95D3E}" type="presParOf" srcId="{20A5FC9E-8F9D-429D-9738-7674F6D1DC19}" destId="{7DE3C423-9FD3-45F2-B3CA-E9F2AE74C197}" srcOrd="0" destOrd="0" presId="urn:microsoft.com/office/officeart/2005/8/layout/chevron1"/>
    <dgm:cxn modelId="{CFF7A7FE-B5E1-4F6A-84BB-FC7FEC1D8457}" type="presParOf" srcId="{20A5FC9E-8F9D-429D-9738-7674F6D1DC19}" destId="{F3758411-D68F-497D-8465-38D0CCBC400F}" srcOrd="1" destOrd="0" presId="urn:microsoft.com/office/officeart/2005/8/layout/chevron1"/>
    <dgm:cxn modelId="{ED6614EA-A1E9-4443-9E9C-28F0E29C3588}" type="presParOf" srcId="{20A5FC9E-8F9D-429D-9738-7674F6D1DC19}" destId="{D7B93BF6-5B2F-465B-BE95-EF9BE19D75D2}" srcOrd="2" destOrd="0" presId="urn:microsoft.com/office/officeart/2005/8/layout/chevron1"/>
    <dgm:cxn modelId="{67D1E13A-CCD6-4368-AD1B-009A82BE2409}" type="presParOf" srcId="{20A5FC9E-8F9D-429D-9738-7674F6D1DC19}" destId="{0103379F-3055-4130-8C7C-B3456B1830F0}" srcOrd="3" destOrd="0" presId="urn:microsoft.com/office/officeart/2005/8/layout/chevron1"/>
    <dgm:cxn modelId="{3306CADD-7D39-4FF3-83C5-7D589DFCC03D}" type="presParOf" srcId="{20A5FC9E-8F9D-429D-9738-7674F6D1DC19}" destId="{E1DE5E2A-A539-457D-9740-4AD52A018405}" srcOrd="4" destOrd="0" presId="urn:microsoft.com/office/officeart/2005/8/layout/chevron1"/>
    <dgm:cxn modelId="{4275B0C7-A90A-416B-A638-4E3431E866B0}" type="presParOf" srcId="{20A5FC9E-8F9D-429D-9738-7674F6D1DC19}" destId="{4958DC2E-1433-4E27-AF9C-4FAB3EB519ED}" srcOrd="5" destOrd="0" presId="urn:microsoft.com/office/officeart/2005/8/layout/chevron1"/>
    <dgm:cxn modelId="{2A8D4CEE-3282-497B-8AFA-C2E2CD599801}" type="presParOf" srcId="{20A5FC9E-8F9D-429D-9738-7674F6D1DC19}" destId="{67C4EA79-9E1B-4084-BFFF-39FDF25B883A}"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B0F08D-0A12-4080-9246-948B6A50CF08}">
      <dsp:nvSpPr>
        <dsp:cNvPr id="0" name=""/>
        <dsp:cNvSpPr/>
      </dsp:nvSpPr>
      <dsp:spPr>
        <a:xfrm>
          <a:off x="375920" y="1512953"/>
          <a:ext cx="1463838" cy="396996"/>
        </a:xfrm>
        <a:prstGeom prst="roundRect">
          <a:avLst>
            <a:gd name="adj" fmla="val 10000"/>
          </a:avLst>
        </a:prstGeom>
        <a:solidFill>
          <a:srgbClr val="0456C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设计任务路线</a:t>
          </a:r>
        </a:p>
      </dsp:txBody>
      <dsp:txXfrm>
        <a:off x="387548" y="1524581"/>
        <a:ext cx="1440582" cy="373740"/>
      </dsp:txXfrm>
    </dsp:sp>
    <dsp:sp modelId="{D52497CA-652A-417C-8930-E2439B875D10}">
      <dsp:nvSpPr>
        <dsp:cNvPr id="0" name=""/>
        <dsp:cNvSpPr/>
      </dsp:nvSpPr>
      <dsp:spPr>
        <a:xfrm rot="17520391">
          <a:off x="1443796" y="1112355"/>
          <a:ext cx="1266497" cy="23970"/>
        </a:xfrm>
        <a:custGeom>
          <a:avLst/>
          <a:gdLst/>
          <a:ahLst/>
          <a:cxnLst/>
          <a:rect l="0" t="0" r="0" b="0"/>
          <a:pathLst>
            <a:path>
              <a:moveTo>
                <a:pt x="0" y="11985"/>
              </a:moveTo>
              <a:lnTo>
                <a:pt x="1266497" y="119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2045382" y="1092678"/>
        <a:ext cx="63324" cy="63324"/>
      </dsp:txXfrm>
    </dsp:sp>
    <dsp:sp modelId="{6DDF4CE6-738A-4E0A-B8CD-DF1C37A404B6}">
      <dsp:nvSpPr>
        <dsp:cNvPr id="0" name=""/>
        <dsp:cNvSpPr/>
      </dsp:nvSpPr>
      <dsp:spPr>
        <a:xfrm>
          <a:off x="2314331" y="348016"/>
          <a:ext cx="1180783" cy="378427"/>
        </a:xfrm>
        <a:prstGeom prst="roundRect">
          <a:avLst>
            <a:gd name="adj" fmla="val 10000"/>
          </a:avLst>
        </a:prstGeom>
        <a:solidFill>
          <a:srgbClr val="0456C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第一级</a:t>
          </a:r>
          <a:r>
            <a:rPr lang="en-US" altLang="zh-CN" sz="1400" kern="1200" dirty="0"/>
            <a:t>(</a:t>
          </a:r>
          <a:r>
            <a:rPr lang="zh-CN" altLang="en-US" sz="1400" kern="1200" dirty="0"/>
            <a:t>简单</a:t>
          </a:r>
          <a:r>
            <a:rPr lang="en-US" altLang="zh-CN" sz="1400" kern="1200" dirty="0"/>
            <a:t>)</a:t>
          </a:r>
          <a:endParaRPr lang="zh-CN" altLang="en-US" sz="1400" kern="1200" dirty="0"/>
        </a:p>
      </dsp:txBody>
      <dsp:txXfrm>
        <a:off x="2325415" y="359100"/>
        <a:ext cx="1158615" cy="356259"/>
      </dsp:txXfrm>
    </dsp:sp>
    <dsp:sp modelId="{33A1278C-9889-404F-9948-4FCAE825A251}">
      <dsp:nvSpPr>
        <dsp:cNvPr id="0" name=""/>
        <dsp:cNvSpPr/>
      </dsp:nvSpPr>
      <dsp:spPr>
        <a:xfrm rot="18963441">
          <a:off x="3420949" y="341413"/>
          <a:ext cx="529819" cy="23970"/>
        </a:xfrm>
        <a:custGeom>
          <a:avLst/>
          <a:gdLst/>
          <a:ahLst/>
          <a:cxnLst/>
          <a:rect l="0" t="0" r="0" b="0"/>
          <a:pathLst>
            <a:path>
              <a:moveTo>
                <a:pt x="0" y="11985"/>
              </a:moveTo>
              <a:lnTo>
                <a:pt x="529819" y="119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3672613" y="340153"/>
        <a:ext cx="26490" cy="26490"/>
      </dsp:txXfrm>
    </dsp:sp>
    <dsp:sp modelId="{45A1666D-96C2-4907-A869-149139B15262}">
      <dsp:nvSpPr>
        <dsp:cNvPr id="0" name=""/>
        <dsp:cNvSpPr/>
      </dsp:nvSpPr>
      <dsp:spPr>
        <a:xfrm>
          <a:off x="3876603" y="2652"/>
          <a:ext cx="953721" cy="333831"/>
        </a:xfrm>
        <a:prstGeom prst="roundRect">
          <a:avLst>
            <a:gd name="adj" fmla="val 10000"/>
          </a:avLst>
        </a:prstGeom>
        <a:solidFill>
          <a:srgbClr val="0456C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任务一</a:t>
          </a:r>
        </a:p>
      </dsp:txBody>
      <dsp:txXfrm>
        <a:off x="3886381" y="12430"/>
        <a:ext cx="934165" cy="314275"/>
      </dsp:txXfrm>
    </dsp:sp>
    <dsp:sp modelId="{21D35594-6462-43DE-BA19-D257B39A0770}">
      <dsp:nvSpPr>
        <dsp:cNvPr id="0" name=""/>
        <dsp:cNvSpPr/>
      </dsp:nvSpPr>
      <dsp:spPr>
        <a:xfrm rot="300465">
          <a:off x="3494383" y="541958"/>
          <a:ext cx="382950" cy="23970"/>
        </a:xfrm>
        <a:custGeom>
          <a:avLst/>
          <a:gdLst/>
          <a:ahLst/>
          <a:cxnLst/>
          <a:rect l="0" t="0" r="0" b="0"/>
          <a:pathLst>
            <a:path>
              <a:moveTo>
                <a:pt x="0" y="11985"/>
              </a:moveTo>
              <a:lnTo>
                <a:pt x="382950" y="119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3676285" y="544370"/>
        <a:ext cx="19147" cy="19147"/>
      </dsp:txXfrm>
    </dsp:sp>
    <dsp:sp modelId="{52079854-D7A0-4FEB-A1BA-E499387B6BEE}">
      <dsp:nvSpPr>
        <dsp:cNvPr id="0" name=""/>
        <dsp:cNvSpPr/>
      </dsp:nvSpPr>
      <dsp:spPr>
        <a:xfrm>
          <a:off x="3876603" y="408012"/>
          <a:ext cx="953721" cy="325290"/>
        </a:xfrm>
        <a:prstGeom prst="roundRect">
          <a:avLst>
            <a:gd name="adj" fmla="val 10000"/>
          </a:avLst>
        </a:prstGeom>
        <a:solidFill>
          <a:srgbClr val="0456C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任务二</a:t>
          </a:r>
        </a:p>
      </dsp:txBody>
      <dsp:txXfrm>
        <a:off x="3886130" y="417539"/>
        <a:ext cx="934667" cy="306236"/>
      </dsp:txXfrm>
    </dsp:sp>
    <dsp:sp modelId="{1F3491C2-A8DA-4AE9-A908-F1452C225480}">
      <dsp:nvSpPr>
        <dsp:cNvPr id="0" name=""/>
        <dsp:cNvSpPr/>
      </dsp:nvSpPr>
      <dsp:spPr>
        <a:xfrm rot="2786088">
          <a:off x="3409089" y="725789"/>
          <a:ext cx="553540" cy="23970"/>
        </a:xfrm>
        <a:custGeom>
          <a:avLst/>
          <a:gdLst/>
          <a:ahLst/>
          <a:cxnLst/>
          <a:rect l="0" t="0" r="0" b="0"/>
          <a:pathLst>
            <a:path>
              <a:moveTo>
                <a:pt x="0" y="11985"/>
              </a:moveTo>
              <a:lnTo>
                <a:pt x="553540" y="119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672020" y="723936"/>
        <a:ext cx="27677" cy="27677"/>
      </dsp:txXfrm>
    </dsp:sp>
    <dsp:sp modelId="{C8CE5F09-051E-4572-A689-D23FECC9D53B}">
      <dsp:nvSpPr>
        <dsp:cNvPr id="0" name=""/>
        <dsp:cNvSpPr/>
      </dsp:nvSpPr>
      <dsp:spPr>
        <a:xfrm>
          <a:off x="3876603" y="804832"/>
          <a:ext cx="953721" cy="266975"/>
        </a:xfrm>
        <a:prstGeom prst="roundRect">
          <a:avLst>
            <a:gd name="adj" fmla="val 10000"/>
          </a:avLst>
        </a:prstGeom>
        <a:solidFill>
          <a:srgbClr val="0456C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3884422" y="812651"/>
        <a:ext cx="938083" cy="251337"/>
      </dsp:txXfrm>
    </dsp:sp>
    <dsp:sp modelId="{274B8B94-60F6-4868-A080-04710CF96297}">
      <dsp:nvSpPr>
        <dsp:cNvPr id="0" name=""/>
        <dsp:cNvSpPr/>
      </dsp:nvSpPr>
      <dsp:spPr>
        <a:xfrm rot="6304">
          <a:off x="1839759" y="1699901"/>
          <a:ext cx="474572" cy="23970"/>
        </a:xfrm>
        <a:custGeom>
          <a:avLst/>
          <a:gdLst/>
          <a:ahLst/>
          <a:cxnLst/>
          <a:rect l="0" t="0" r="0" b="0"/>
          <a:pathLst>
            <a:path>
              <a:moveTo>
                <a:pt x="0" y="11985"/>
              </a:moveTo>
              <a:lnTo>
                <a:pt x="474572" y="119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2065181" y="1700022"/>
        <a:ext cx="23728" cy="23728"/>
      </dsp:txXfrm>
    </dsp:sp>
    <dsp:sp modelId="{68B18646-953D-4161-AA17-BD4DF6F0981D}">
      <dsp:nvSpPr>
        <dsp:cNvPr id="0" name=""/>
        <dsp:cNvSpPr/>
      </dsp:nvSpPr>
      <dsp:spPr>
        <a:xfrm>
          <a:off x="2314331" y="1519587"/>
          <a:ext cx="1188613" cy="385470"/>
        </a:xfrm>
        <a:prstGeom prst="roundRect">
          <a:avLst>
            <a:gd name="adj" fmla="val 10000"/>
          </a:avLst>
        </a:prstGeom>
        <a:solidFill>
          <a:srgbClr val="0456C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第二级</a:t>
          </a:r>
          <a:r>
            <a:rPr lang="en-US" altLang="zh-CN" sz="1400" kern="1200" dirty="0"/>
            <a:t>(</a:t>
          </a:r>
          <a:r>
            <a:rPr lang="zh-CN" altLang="en-US" sz="1400" kern="1200" dirty="0"/>
            <a:t>普通</a:t>
          </a:r>
          <a:r>
            <a:rPr lang="en-US" altLang="zh-CN" sz="1400" kern="1200" dirty="0"/>
            <a:t>)</a:t>
          </a:r>
          <a:endParaRPr lang="zh-CN" altLang="en-US" sz="1400" kern="1200" dirty="0"/>
        </a:p>
      </dsp:txBody>
      <dsp:txXfrm>
        <a:off x="2325621" y="1530877"/>
        <a:ext cx="1166033" cy="362890"/>
      </dsp:txXfrm>
    </dsp:sp>
    <dsp:sp modelId="{D3EB19D5-8A40-4888-9C28-B4DAD717EFE2}">
      <dsp:nvSpPr>
        <dsp:cNvPr id="0" name=""/>
        <dsp:cNvSpPr/>
      </dsp:nvSpPr>
      <dsp:spPr>
        <a:xfrm rot="18811414">
          <a:off x="3416707" y="1499499"/>
          <a:ext cx="553963" cy="23970"/>
        </a:xfrm>
        <a:custGeom>
          <a:avLst/>
          <a:gdLst/>
          <a:ahLst/>
          <a:cxnLst/>
          <a:rect l="0" t="0" r="0" b="0"/>
          <a:pathLst>
            <a:path>
              <a:moveTo>
                <a:pt x="0" y="11985"/>
              </a:moveTo>
              <a:lnTo>
                <a:pt x="553963" y="119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3679840" y="1497636"/>
        <a:ext cx="27698" cy="27698"/>
      </dsp:txXfrm>
    </dsp:sp>
    <dsp:sp modelId="{45E952BB-1B95-486F-B7F2-B12DAC582664}">
      <dsp:nvSpPr>
        <dsp:cNvPr id="0" name=""/>
        <dsp:cNvSpPr/>
      </dsp:nvSpPr>
      <dsp:spPr>
        <a:xfrm>
          <a:off x="3884433" y="1143336"/>
          <a:ext cx="953721" cy="334622"/>
        </a:xfrm>
        <a:prstGeom prst="roundRect">
          <a:avLst>
            <a:gd name="adj" fmla="val 10000"/>
          </a:avLst>
        </a:prstGeom>
        <a:solidFill>
          <a:srgbClr val="0456C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任务一</a:t>
          </a:r>
        </a:p>
      </dsp:txBody>
      <dsp:txXfrm>
        <a:off x="3894234" y="1153137"/>
        <a:ext cx="934119" cy="315020"/>
      </dsp:txXfrm>
    </dsp:sp>
    <dsp:sp modelId="{49E85760-4CAF-4DD9-913D-B72020724258}">
      <dsp:nvSpPr>
        <dsp:cNvPr id="0" name=""/>
        <dsp:cNvSpPr/>
      </dsp:nvSpPr>
      <dsp:spPr>
        <a:xfrm rot="20175">
          <a:off x="3502941" y="1701456"/>
          <a:ext cx="381495" cy="23970"/>
        </a:xfrm>
        <a:custGeom>
          <a:avLst/>
          <a:gdLst/>
          <a:ahLst/>
          <a:cxnLst/>
          <a:rect l="0" t="0" r="0" b="0"/>
          <a:pathLst>
            <a:path>
              <a:moveTo>
                <a:pt x="0" y="11985"/>
              </a:moveTo>
              <a:lnTo>
                <a:pt x="381495" y="119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684151" y="1703904"/>
        <a:ext cx="19074" cy="19074"/>
      </dsp:txXfrm>
    </dsp:sp>
    <dsp:sp modelId="{12796DA9-7BD3-48AC-9358-2319F1C29AD8}">
      <dsp:nvSpPr>
        <dsp:cNvPr id="0" name=""/>
        <dsp:cNvSpPr/>
      </dsp:nvSpPr>
      <dsp:spPr>
        <a:xfrm>
          <a:off x="3884433" y="1549488"/>
          <a:ext cx="953721" cy="330145"/>
        </a:xfrm>
        <a:prstGeom prst="roundRect">
          <a:avLst>
            <a:gd name="adj" fmla="val 10000"/>
          </a:avLst>
        </a:prstGeom>
        <a:solidFill>
          <a:srgbClr val="0456C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任务二</a:t>
          </a:r>
        </a:p>
      </dsp:txBody>
      <dsp:txXfrm>
        <a:off x="3894103" y="1559158"/>
        <a:ext cx="934381" cy="310805"/>
      </dsp:txXfrm>
    </dsp:sp>
    <dsp:sp modelId="{3C447608-BB7F-4C4F-8660-18530623D422}">
      <dsp:nvSpPr>
        <dsp:cNvPr id="0" name=""/>
        <dsp:cNvSpPr/>
      </dsp:nvSpPr>
      <dsp:spPr>
        <a:xfrm rot="2798126">
          <a:off x="3415894" y="1902293"/>
          <a:ext cx="555589" cy="23970"/>
        </a:xfrm>
        <a:custGeom>
          <a:avLst/>
          <a:gdLst/>
          <a:ahLst/>
          <a:cxnLst/>
          <a:rect l="0" t="0" r="0" b="0"/>
          <a:pathLst>
            <a:path>
              <a:moveTo>
                <a:pt x="0" y="11985"/>
              </a:moveTo>
              <a:lnTo>
                <a:pt x="555589" y="119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679799" y="1900389"/>
        <a:ext cx="27779" cy="27779"/>
      </dsp:txXfrm>
    </dsp:sp>
    <dsp:sp modelId="{81124875-D1E2-4C1B-9DC3-37B64ADADA9A}">
      <dsp:nvSpPr>
        <dsp:cNvPr id="0" name=""/>
        <dsp:cNvSpPr/>
      </dsp:nvSpPr>
      <dsp:spPr>
        <a:xfrm>
          <a:off x="3884433" y="1951162"/>
          <a:ext cx="953721" cy="330145"/>
        </a:xfrm>
        <a:prstGeom prst="roundRect">
          <a:avLst>
            <a:gd name="adj" fmla="val 10000"/>
          </a:avLst>
        </a:prstGeom>
        <a:solidFill>
          <a:srgbClr val="0456C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3894103" y="1960832"/>
        <a:ext cx="934381" cy="310805"/>
      </dsp:txXfrm>
    </dsp:sp>
    <dsp:sp modelId="{6385C967-2FC4-4351-97D9-A2BE237C7646}">
      <dsp:nvSpPr>
        <dsp:cNvPr id="0" name=""/>
        <dsp:cNvSpPr/>
      </dsp:nvSpPr>
      <dsp:spPr>
        <a:xfrm rot="4156310">
          <a:off x="1406622" y="2326493"/>
          <a:ext cx="1340845" cy="23970"/>
        </a:xfrm>
        <a:custGeom>
          <a:avLst/>
          <a:gdLst/>
          <a:ahLst/>
          <a:cxnLst/>
          <a:rect l="0" t="0" r="0" b="0"/>
          <a:pathLst>
            <a:path>
              <a:moveTo>
                <a:pt x="0" y="11985"/>
              </a:moveTo>
              <a:lnTo>
                <a:pt x="1340845" y="119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2043524" y="2304957"/>
        <a:ext cx="67042" cy="67042"/>
      </dsp:txXfrm>
    </dsp:sp>
    <dsp:sp modelId="{683C948B-F211-49A2-9FF4-C0B76B04CCCE}">
      <dsp:nvSpPr>
        <dsp:cNvPr id="0" name=""/>
        <dsp:cNvSpPr/>
      </dsp:nvSpPr>
      <dsp:spPr>
        <a:xfrm>
          <a:off x="2314331" y="2787073"/>
          <a:ext cx="1197559" cy="356863"/>
        </a:xfrm>
        <a:prstGeom prst="roundRect">
          <a:avLst>
            <a:gd name="adj" fmla="val 10000"/>
          </a:avLst>
        </a:prstGeom>
        <a:solidFill>
          <a:srgbClr val="0456C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第三级</a:t>
          </a:r>
          <a:r>
            <a:rPr lang="en-US" altLang="zh-CN" sz="1400" kern="1200" dirty="0"/>
            <a:t>(</a:t>
          </a:r>
          <a:r>
            <a:rPr lang="zh-CN" altLang="en-US" sz="1400" kern="1200" dirty="0"/>
            <a:t>困难</a:t>
          </a:r>
          <a:r>
            <a:rPr lang="en-US" altLang="zh-CN" sz="1400" kern="1200" dirty="0"/>
            <a:t>)</a:t>
          </a:r>
          <a:endParaRPr lang="zh-CN" altLang="en-US" sz="1400" kern="1200" dirty="0"/>
        </a:p>
      </dsp:txBody>
      <dsp:txXfrm>
        <a:off x="2324783" y="2797525"/>
        <a:ext cx="1176655" cy="335959"/>
      </dsp:txXfrm>
    </dsp:sp>
    <dsp:sp modelId="{F8766498-C6EC-429C-83AA-49D37B04D03F}">
      <dsp:nvSpPr>
        <dsp:cNvPr id="0" name=""/>
        <dsp:cNvSpPr/>
      </dsp:nvSpPr>
      <dsp:spPr>
        <a:xfrm rot="18685677">
          <a:off x="3414361" y="2737375"/>
          <a:ext cx="576547" cy="23970"/>
        </a:xfrm>
        <a:custGeom>
          <a:avLst/>
          <a:gdLst/>
          <a:ahLst/>
          <a:cxnLst/>
          <a:rect l="0" t="0" r="0" b="0"/>
          <a:pathLst>
            <a:path>
              <a:moveTo>
                <a:pt x="0" y="11985"/>
              </a:moveTo>
              <a:lnTo>
                <a:pt x="576547" y="119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688221" y="2734947"/>
        <a:ext cx="28827" cy="28827"/>
      </dsp:txXfrm>
    </dsp:sp>
    <dsp:sp modelId="{559072E9-413F-4463-A842-9AD32DFC705C}">
      <dsp:nvSpPr>
        <dsp:cNvPr id="0" name=""/>
        <dsp:cNvSpPr/>
      </dsp:nvSpPr>
      <dsp:spPr>
        <a:xfrm>
          <a:off x="3893379" y="2352836"/>
          <a:ext cx="953721" cy="360759"/>
        </a:xfrm>
        <a:prstGeom prst="roundRect">
          <a:avLst>
            <a:gd name="adj" fmla="val 10000"/>
          </a:avLst>
        </a:prstGeom>
        <a:solidFill>
          <a:srgbClr val="0456C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任务一</a:t>
          </a:r>
        </a:p>
      </dsp:txBody>
      <dsp:txXfrm>
        <a:off x="3903945" y="2363402"/>
        <a:ext cx="932589" cy="339627"/>
      </dsp:txXfrm>
    </dsp:sp>
    <dsp:sp modelId="{2000E5A3-B5F6-4ACD-BC5B-B9E17F593045}">
      <dsp:nvSpPr>
        <dsp:cNvPr id="0" name=""/>
        <dsp:cNvSpPr/>
      </dsp:nvSpPr>
      <dsp:spPr>
        <a:xfrm>
          <a:off x="3511890" y="2953519"/>
          <a:ext cx="381488" cy="23970"/>
        </a:xfrm>
        <a:custGeom>
          <a:avLst/>
          <a:gdLst/>
          <a:ahLst/>
          <a:cxnLst/>
          <a:rect l="0" t="0" r="0" b="0"/>
          <a:pathLst>
            <a:path>
              <a:moveTo>
                <a:pt x="0" y="11985"/>
              </a:moveTo>
              <a:lnTo>
                <a:pt x="381488" y="119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693097" y="2955968"/>
        <a:ext cx="19074" cy="19074"/>
      </dsp:txXfrm>
    </dsp:sp>
    <dsp:sp modelId="{4D034210-CFD4-4C81-BB50-8ABD272888E6}">
      <dsp:nvSpPr>
        <dsp:cNvPr id="0" name=""/>
        <dsp:cNvSpPr/>
      </dsp:nvSpPr>
      <dsp:spPr>
        <a:xfrm>
          <a:off x="3893379" y="2785125"/>
          <a:ext cx="953721" cy="360759"/>
        </a:xfrm>
        <a:prstGeom prst="roundRect">
          <a:avLst>
            <a:gd name="adj" fmla="val 10000"/>
          </a:avLst>
        </a:prstGeom>
        <a:solidFill>
          <a:srgbClr val="0456C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任务二</a:t>
          </a:r>
        </a:p>
      </dsp:txBody>
      <dsp:txXfrm>
        <a:off x="3903945" y="2795691"/>
        <a:ext cx="932589" cy="339627"/>
      </dsp:txXfrm>
    </dsp:sp>
    <dsp:sp modelId="{251B7686-7B47-497F-BD87-AA3474639A93}">
      <dsp:nvSpPr>
        <dsp:cNvPr id="0" name=""/>
        <dsp:cNvSpPr/>
      </dsp:nvSpPr>
      <dsp:spPr>
        <a:xfrm rot="2914323">
          <a:off x="3414361" y="3169664"/>
          <a:ext cx="576547" cy="23970"/>
        </a:xfrm>
        <a:custGeom>
          <a:avLst/>
          <a:gdLst/>
          <a:ahLst/>
          <a:cxnLst/>
          <a:rect l="0" t="0" r="0" b="0"/>
          <a:pathLst>
            <a:path>
              <a:moveTo>
                <a:pt x="0" y="11985"/>
              </a:moveTo>
              <a:lnTo>
                <a:pt x="576547" y="119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688221" y="3167235"/>
        <a:ext cx="28827" cy="28827"/>
      </dsp:txXfrm>
    </dsp:sp>
    <dsp:sp modelId="{480E9C2F-0255-4823-9E99-21635792A711}">
      <dsp:nvSpPr>
        <dsp:cNvPr id="0" name=""/>
        <dsp:cNvSpPr/>
      </dsp:nvSpPr>
      <dsp:spPr>
        <a:xfrm>
          <a:off x="3893379" y="3217414"/>
          <a:ext cx="953721" cy="360759"/>
        </a:xfrm>
        <a:prstGeom prst="roundRect">
          <a:avLst>
            <a:gd name="adj" fmla="val 10000"/>
          </a:avLst>
        </a:prstGeom>
        <a:solidFill>
          <a:srgbClr val="0456C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3903945" y="3227980"/>
        <a:ext cx="932589" cy="339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E3C423-9FD3-45F2-B3CA-E9F2AE74C197}">
      <dsp:nvSpPr>
        <dsp:cNvPr id="0" name=""/>
        <dsp:cNvSpPr/>
      </dsp:nvSpPr>
      <dsp:spPr>
        <a:xfrm>
          <a:off x="0" y="498915"/>
          <a:ext cx="2374156" cy="551488"/>
        </a:xfrm>
        <a:prstGeom prst="chevron">
          <a:avLst/>
        </a:prstGeom>
        <a:solidFill>
          <a:srgbClr val="0456C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各大平台宣传</a:t>
          </a:r>
        </a:p>
      </dsp:txBody>
      <dsp:txXfrm>
        <a:off x="275744" y="498915"/>
        <a:ext cx="1822668" cy="551488"/>
      </dsp:txXfrm>
    </dsp:sp>
    <dsp:sp modelId="{D7B93BF6-5B2F-465B-BE95-EF9BE19D75D2}">
      <dsp:nvSpPr>
        <dsp:cNvPr id="0" name=""/>
        <dsp:cNvSpPr/>
      </dsp:nvSpPr>
      <dsp:spPr>
        <a:xfrm>
          <a:off x="2140819" y="498915"/>
          <a:ext cx="2374156" cy="551488"/>
        </a:xfrm>
        <a:prstGeom prst="chevron">
          <a:avLst/>
        </a:prstGeom>
        <a:solidFill>
          <a:srgbClr val="0456C4"/>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solidFill>
                <a:prstClr val="white"/>
              </a:solidFill>
              <a:latin typeface="Arial"/>
              <a:ea typeface="微软雅黑"/>
              <a:cs typeface="+mn-cs"/>
            </a:rPr>
            <a:t>激发用户活跃</a:t>
          </a:r>
        </a:p>
      </dsp:txBody>
      <dsp:txXfrm>
        <a:off x="2416563" y="498915"/>
        <a:ext cx="1822668" cy="551488"/>
      </dsp:txXfrm>
    </dsp:sp>
    <dsp:sp modelId="{E1DE5E2A-A539-457D-9740-4AD52A018405}">
      <dsp:nvSpPr>
        <dsp:cNvPr id="0" name=""/>
        <dsp:cNvSpPr/>
      </dsp:nvSpPr>
      <dsp:spPr>
        <a:xfrm>
          <a:off x="4277560" y="498915"/>
          <a:ext cx="2374156" cy="551488"/>
        </a:xfrm>
        <a:prstGeom prst="chevron">
          <a:avLst/>
        </a:prstGeom>
        <a:solidFill>
          <a:srgbClr val="0456C4"/>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solidFill>
                <a:prstClr val="white"/>
              </a:solidFill>
              <a:latin typeface="Arial"/>
              <a:ea typeface="微软雅黑"/>
              <a:cs typeface="+mn-cs"/>
            </a:rPr>
            <a:t>转化潜在用户</a:t>
          </a:r>
        </a:p>
      </dsp:txBody>
      <dsp:txXfrm>
        <a:off x="4553304" y="498915"/>
        <a:ext cx="1822668" cy="551488"/>
      </dsp:txXfrm>
    </dsp:sp>
    <dsp:sp modelId="{67C4EA79-9E1B-4084-BFFF-39FDF25B883A}">
      <dsp:nvSpPr>
        <dsp:cNvPr id="0" name=""/>
        <dsp:cNvSpPr/>
      </dsp:nvSpPr>
      <dsp:spPr>
        <a:xfrm>
          <a:off x="6414300" y="498915"/>
          <a:ext cx="2374156" cy="551488"/>
        </a:xfrm>
        <a:prstGeom prst="chevron">
          <a:avLst/>
        </a:prstGeom>
        <a:solidFill>
          <a:srgbClr val="0456C4"/>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solidFill>
                <a:prstClr val="white"/>
              </a:solidFill>
              <a:latin typeface="Arial"/>
              <a:ea typeface="微软雅黑"/>
              <a:cs typeface="+mn-cs"/>
            </a:rPr>
            <a:t>多领域扩张（再拉新）</a:t>
          </a:r>
        </a:p>
      </dsp:txBody>
      <dsp:txXfrm>
        <a:off x="6690044" y="498915"/>
        <a:ext cx="1822668" cy="5514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E3C423-9FD3-45F2-B3CA-E9F2AE74C197}">
      <dsp:nvSpPr>
        <dsp:cNvPr id="0" name=""/>
        <dsp:cNvSpPr/>
      </dsp:nvSpPr>
      <dsp:spPr>
        <a:xfrm>
          <a:off x="0" y="498915"/>
          <a:ext cx="2374156" cy="551488"/>
        </a:xfrm>
        <a:prstGeom prst="chevron">
          <a:avLst/>
        </a:prstGeom>
        <a:solidFill>
          <a:srgbClr val="0456C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扩展迁移</a:t>
          </a:r>
        </a:p>
      </dsp:txBody>
      <dsp:txXfrm>
        <a:off x="275744" y="498915"/>
        <a:ext cx="1822668" cy="551488"/>
      </dsp:txXfrm>
    </dsp:sp>
    <dsp:sp modelId="{D7B93BF6-5B2F-465B-BE95-EF9BE19D75D2}">
      <dsp:nvSpPr>
        <dsp:cNvPr id="0" name=""/>
        <dsp:cNvSpPr/>
      </dsp:nvSpPr>
      <dsp:spPr>
        <a:xfrm>
          <a:off x="2140819" y="498915"/>
          <a:ext cx="2374156" cy="551488"/>
        </a:xfrm>
        <a:prstGeom prst="chevron">
          <a:avLst/>
        </a:prstGeom>
        <a:solidFill>
          <a:srgbClr val="0456C4"/>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solidFill>
                <a:prstClr val="white"/>
              </a:solidFill>
              <a:latin typeface="Arial"/>
              <a:ea typeface="微软雅黑"/>
              <a:cs typeface="+mn-cs"/>
            </a:rPr>
            <a:t>稳固用户留存</a:t>
          </a:r>
        </a:p>
      </dsp:txBody>
      <dsp:txXfrm>
        <a:off x="2416563" y="498915"/>
        <a:ext cx="1822668" cy="551488"/>
      </dsp:txXfrm>
    </dsp:sp>
    <dsp:sp modelId="{E1DE5E2A-A539-457D-9740-4AD52A018405}">
      <dsp:nvSpPr>
        <dsp:cNvPr id="0" name=""/>
        <dsp:cNvSpPr/>
      </dsp:nvSpPr>
      <dsp:spPr>
        <a:xfrm>
          <a:off x="4277560" y="498915"/>
          <a:ext cx="2374156" cy="551488"/>
        </a:xfrm>
        <a:prstGeom prst="chevron">
          <a:avLst/>
        </a:prstGeom>
        <a:solidFill>
          <a:srgbClr val="0456C4"/>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solidFill>
                <a:prstClr val="white"/>
              </a:solidFill>
              <a:latin typeface="Arial"/>
              <a:ea typeface="微软雅黑"/>
              <a:cs typeface="+mn-cs"/>
            </a:rPr>
            <a:t>促进用户分享拉新和活跃</a:t>
          </a:r>
        </a:p>
      </dsp:txBody>
      <dsp:txXfrm>
        <a:off x="4553304" y="498915"/>
        <a:ext cx="1822668" cy="551488"/>
      </dsp:txXfrm>
    </dsp:sp>
    <dsp:sp modelId="{67C4EA79-9E1B-4084-BFFF-39FDF25B883A}">
      <dsp:nvSpPr>
        <dsp:cNvPr id="0" name=""/>
        <dsp:cNvSpPr/>
      </dsp:nvSpPr>
      <dsp:spPr>
        <a:xfrm>
          <a:off x="6414300" y="498915"/>
          <a:ext cx="2374156" cy="551488"/>
        </a:xfrm>
        <a:prstGeom prst="chevron">
          <a:avLst/>
        </a:prstGeom>
        <a:solidFill>
          <a:srgbClr val="0456C4"/>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CN" altLang="en-US" sz="1200" kern="1200" dirty="0">
              <a:solidFill>
                <a:prstClr val="white"/>
              </a:solidFill>
              <a:latin typeface="Arial"/>
              <a:ea typeface="微软雅黑"/>
              <a:cs typeface="+mn-cs"/>
            </a:rPr>
            <a:t>数据分析验证</a:t>
          </a:r>
        </a:p>
      </dsp:txBody>
      <dsp:txXfrm>
        <a:off x="6690044" y="498915"/>
        <a:ext cx="1822668" cy="55148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25343F-98C1-4562-9007-F9508C1A539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3E0B56C-8664-4B1B-8717-CFDF687516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4E57C99-E295-468E-85E6-52059783D6D4}"/>
              </a:ext>
            </a:extLst>
          </p:cNvPr>
          <p:cNvSpPr>
            <a:spLocks noGrp="1"/>
          </p:cNvSpPr>
          <p:nvPr>
            <p:ph type="dt" sz="half" idx="10"/>
          </p:nvPr>
        </p:nvSpPr>
        <p:spPr/>
        <p:txBody>
          <a:bodyPr/>
          <a:lstStyle/>
          <a:p>
            <a:fld id="{420838F6-B13F-435A-94AA-3850E9EF17F1}" type="datetimeFigureOut">
              <a:rPr lang="zh-CN" altLang="en-US" smtClean="0"/>
              <a:t>2021/3/29</a:t>
            </a:fld>
            <a:endParaRPr lang="zh-CN" altLang="en-US"/>
          </a:p>
        </p:txBody>
      </p:sp>
      <p:sp>
        <p:nvSpPr>
          <p:cNvPr id="5" name="页脚占位符 4">
            <a:extLst>
              <a:ext uri="{FF2B5EF4-FFF2-40B4-BE49-F238E27FC236}">
                <a16:creationId xmlns:a16="http://schemas.microsoft.com/office/drawing/2014/main" id="{141FC798-6303-43F3-8C16-E9D73EB1F9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C57FC6-F206-42F5-9A9B-F901494402EA}"/>
              </a:ext>
            </a:extLst>
          </p:cNvPr>
          <p:cNvSpPr>
            <a:spLocks noGrp="1"/>
          </p:cNvSpPr>
          <p:nvPr>
            <p:ph type="sldNum" sz="quarter" idx="12"/>
          </p:nvPr>
        </p:nvSpPr>
        <p:spPr/>
        <p:txBody>
          <a:bodyPr/>
          <a:lstStyle/>
          <a:p>
            <a:fld id="{DAC2085B-907B-4684-AE56-A030BDE4AEFD}" type="slidenum">
              <a:rPr lang="zh-CN" altLang="en-US" smtClean="0"/>
              <a:t>‹#›</a:t>
            </a:fld>
            <a:endParaRPr lang="zh-CN" altLang="en-US"/>
          </a:p>
        </p:txBody>
      </p:sp>
    </p:spTree>
    <p:extLst>
      <p:ext uri="{BB962C8B-B14F-4D97-AF65-F5344CB8AC3E}">
        <p14:creationId xmlns:p14="http://schemas.microsoft.com/office/powerpoint/2010/main" val="3874500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646247-8C1E-4144-AA32-ED5BA4C1E8C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BAA83ED-D1E0-4F68-86D4-FED9B88B333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988A768-20DB-41E4-9EAE-504351EC66C0}"/>
              </a:ext>
            </a:extLst>
          </p:cNvPr>
          <p:cNvSpPr>
            <a:spLocks noGrp="1"/>
          </p:cNvSpPr>
          <p:nvPr>
            <p:ph type="dt" sz="half" idx="10"/>
          </p:nvPr>
        </p:nvSpPr>
        <p:spPr/>
        <p:txBody>
          <a:bodyPr/>
          <a:lstStyle/>
          <a:p>
            <a:fld id="{420838F6-B13F-435A-94AA-3850E9EF17F1}" type="datetimeFigureOut">
              <a:rPr lang="zh-CN" altLang="en-US" smtClean="0"/>
              <a:t>2021/3/29</a:t>
            </a:fld>
            <a:endParaRPr lang="zh-CN" altLang="en-US"/>
          </a:p>
        </p:txBody>
      </p:sp>
      <p:sp>
        <p:nvSpPr>
          <p:cNvPr id="5" name="页脚占位符 4">
            <a:extLst>
              <a:ext uri="{FF2B5EF4-FFF2-40B4-BE49-F238E27FC236}">
                <a16:creationId xmlns:a16="http://schemas.microsoft.com/office/drawing/2014/main" id="{575E08D4-6E66-40A8-B249-194122D734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21F1B6-688A-44E8-962D-095C78D18450}"/>
              </a:ext>
            </a:extLst>
          </p:cNvPr>
          <p:cNvSpPr>
            <a:spLocks noGrp="1"/>
          </p:cNvSpPr>
          <p:nvPr>
            <p:ph type="sldNum" sz="quarter" idx="12"/>
          </p:nvPr>
        </p:nvSpPr>
        <p:spPr/>
        <p:txBody>
          <a:bodyPr/>
          <a:lstStyle/>
          <a:p>
            <a:fld id="{DAC2085B-907B-4684-AE56-A030BDE4AEFD}" type="slidenum">
              <a:rPr lang="zh-CN" altLang="en-US" smtClean="0"/>
              <a:t>‹#›</a:t>
            </a:fld>
            <a:endParaRPr lang="zh-CN" altLang="en-US"/>
          </a:p>
        </p:txBody>
      </p:sp>
    </p:spTree>
    <p:extLst>
      <p:ext uri="{BB962C8B-B14F-4D97-AF65-F5344CB8AC3E}">
        <p14:creationId xmlns:p14="http://schemas.microsoft.com/office/powerpoint/2010/main" val="3589090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D99BB0F-010A-47AF-8918-943ABBBF702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DCF9759-BF61-4CC4-8FEA-2EEFFE844B1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6F1FADF-236B-4CF2-AA1D-578ECB7F0050}"/>
              </a:ext>
            </a:extLst>
          </p:cNvPr>
          <p:cNvSpPr>
            <a:spLocks noGrp="1"/>
          </p:cNvSpPr>
          <p:nvPr>
            <p:ph type="dt" sz="half" idx="10"/>
          </p:nvPr>
        </p:nvSpPr>
        <p:spPr/>
        <p:txBody>
          <a:bodyPr/>
          <a:lstStyle/>
          <a:p>
            <a:fld id="{420838F6-B13F-435A-94AA-3850E9EF17F1}" type="datetimeFigureOut">
              <a:rPr lang="zh-CN" altLang="en-US" smtClean="0"/>
              <a:t>2021/3/29</a:t>
            </a:fld>
            <a:endParaRPr lang="zh-CN" altLang="en-US"/>
          </a:p>
        </p:txBody>
      </p:sp>
      <p:sp>
        <p:nvSpPr>
          <p:cNvPr id="5" name="页脚占位符 4">
            <a:extLst>
              <a:ext uri="{FF2B5EF4-FFF2-40B4-BE49-F238E27FC236}">
                <a16:creationId xmlns:a16="http://schemas.microsoft.com/office/drawing/2014/main" id="{3D024BEA-8BA9-44D0-8205-B4B755C3B8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43325D-3A43-4E31-9552-AC270F05651B}"/>
              </a:ext>
            </a:extLst>
          </p:cNvPr>
          <p:cNvSpPr>
            <a:spLocks noGrp="1"/>
          </p:cNvSpPr>
          <p:nvPr>
            <p:ph type="sldNum" sz="quarter" idx="12"/>
          </p:nvPr>
        </p:nvSpPr>
        <p:spPr/>
        <p:txBody>
          <a:bodyPr/>
          <a:lstStyle/>
          <a:p>
            <a:fld id="{DAC2085B-907B-4684-AE56-A030BDE4AEFD}" type="slidenum">
              <a:rPr lang="zh-CN" altLang="en-US" smtClean="0"/>
              <a:t>‹#›</a:t>
            </a:fld>
            <a:endParaRPr lang="zh-CN" altLang="en-US"/>
          </a:p>
        </p:txBody>
      </p:sp>
    </p:spTree>
    <p:extLst>
      <p:ext uri="{BB962C8B-B14F-4D97-AF65-F5344CB8AC3E}">
        <p14:creationId xmlns:p14="http://schemas.microsoft.com/office/powerpoint/2010/main" val="14423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A23C91-222B-4FDD-81C5-B98B92BBCAE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153025B-47A5-4FA7-AD8B-C83D6B2DD82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E10F618-E825-4C9E-89CA-A505C3D12319}"/>
              </a:ext>
            </a:extLst>
          </p:cNvPr>
          <p:cNvSpPr>
            <a:spLocks noGrp="1"/>
          </p:cNvSpPr>
          <p:nvPr>
            <p:ph type="dt" sz="half" idx="10"/>
          </p:nvPr>
        </p:nvSpPr>
        <p:spPr/>
        <p:txBody>
          <a:bodyPr/>
          <a:lstStyle/>
          <a:p>
            <a:fld id="{420838F6-B13F-435A-94AA-3850E9EF17F1}" type="datetimeFigureOut">
              <a:rPr lang="zh-CN" altLang="en-US" smtClean="0"/>
              <a:t>2021/3/29</a:t>
            </a:fld>
            <a:endParaRPr lang="zh-CN" altLang="en-US"/>
          </a:p>
        </p:txBody>
      </p:sp>
      <p:sp>
        <p:nvSpPr>
          <p:cNvPr id="5" name="页脚占位符 4">
            <a:extLst>
              <a:ext uri="{FF2B5EF4-FFF2-40B4-BE49-F238E27FC236}">
                <a16:creationId xmlns:a16="http://schemas.microsoft.com/office/drawing/2014/main" id="{96DA671D-A94C-4DDA-B49A-F0EB6C457C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899853-3839-4EC7-A5B4-7060997D6BE6}"/>
              </a:ext>
            </a:extLst>
          </p:cNvPr>
          <p:cNvSpPr>
            <a:spLocks noGrp="1"/>
          </p:cNvSpPr>
          <p:nvPr>
            <p:ph type="sldNum" sz="quarter" idx="12"/>
          </p:nvPr>
        </p:nvSpPr>
        <p:spPr/>
        <p:txBody>
          <a:bodyPr/>
          <a:lstStyle/>
          <a:p>
            <a:fld id="{DAC2085B-907B-4684-AE56-A030BDE4AEFD}" type="slidenum">
              <a:rPr lang="zh-CN" altLang="en-US" smtClean="0"/>
              <a:t>‹#›</a:t>
            </a:fld>
            <a:endParaRPr lang="zh-CN" altLang="en-US"/>
          </a:p>
        </p:txBody>
      </p:sp>
    </p:spTree>
    <p:extLst>
      <p:ext uri="{BB962C8B-B14F-4D97-AF65-F5344CB8AC3E}">
        <p14:creationId xmlns:p14="http://schemas.microsoft.com/office/powerpoint/2010/main" val="688781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942DA-5C1A-462D-B8E9-62B0FE5DEF7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27653D9-E41D-4480-8DCC-0D4159D6BF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22A4981-980B-4FCC-8DDF-1B29F0920FC0}"/>
              </a:ext>
            </a:extLst>
          </p:cNvPr>
          <p:cNvSpPr>
            <a:spLocks noGrp="1"/>
          </p:cNvSpPr>
          <p:nvPr>
            <p:ph type="dt" sz="half" idx="10"/>
          </p:nvPr>
        </p:nvSpPr>
        <p:spPr/>
        <p:txBody>
          <a:bodyPr/>
          <a:lstStyle/>
          <a:p>
            <a:fld id="{420838F6-B13F-435A-94AA-3850E9EF17F1}" type="datetimeFigureOut">
              <a:rPr lang="zh-CN" altLang="en-US" smtClean="0"/>
              <a:t>2021/3/29</a:t>
            </a:fld>
            <a:endParaRPr lang="zh-CN" altLang="en-US"/>
          </a:p>
        </p:txBody>
      </p:sp>
      <p:sp>
        <p:nvSpPr>
          <p:cNvPr id="5" name="页脚占位符 4">
            <a:extLst>
              <a:ext uri="{FF2B5EF4-FFF2-40B4-BE49-F238E27FC236}">
                <a16:creationId xmlns:a16="http://schemas.microsoft.com/office/drawing/2014/main" id="{9D7DECB0-467C-4920-96A0-4873DB910B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800350E-7FA5-4215-93E6-DD494AD84B62}"/>
              </a:ext>
            </a:extLst>
          </p:cNvPr>
          <p:cNvSpPr>
            <a:spLocks noGrp="1"/>
          </p:cNvSpPr>
          <p:nvPr>
            <p:ph type="sldNum" sz="quarter" idx="12"/>
          </p:nvPr>
        </p:nvSpPr>
        <p:spPr/>
        <p:txBody>
          <a:bodyPr/>
          <a:lstStyle/>
          <a:p>
            <a:fld id="{DAC2085B-907B-4684-AE56-A030BDE4AEFD}" type="slidenum">
              <a:rPr lang="zh-CN" altLang="en-US" smtClean="0"/>
              <a:t>‹#›</a:t>
            </a:fld>
            <a:endParaRPr lang="zh-CN" altLang="en-US"/>
          </a:p>
        </p:txBody>
      </p:sp>
    </p:spTree>
    <p:extLst>
      <p:ext uri="{BB962C8B-B14F-4D97-AF65-F5344CB8AC3E}">
        <p14:creationId xmlns:p14="http://schemas.microsoft.com/office/powerpoint/2010/main" val="684370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B7D520-0439-40BB-862D-FED4CF98260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D64A9E5-C181-43A4-AC16-E769A62F80A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5443207-B962-4C84-A292-5F59A8CB797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239E5C4-777B-4C58-AF14-BE8534674266}"/>
              </a:ext>
            </a:extLst>
          </p:cNvPr>
          <p:cNvSpPr>
            <a:spLocks noGrp="1"/>
          </p:cNvSpPr>
          <p:nvPr>
            <p:ph type="dt" sz="half" idx="10"/>
          </p:nvPr>
        </p:nvSpPr>
        <p:spPr/>
        <p:txBody>
          <a:bodyPr/>
          <a:lstStyle/>
          <a:p>
            <a:fld id="{420838F6-B13F-435A-94AA-3850E9EF17F1}" type="datetimeFigureOut">
              <a:rPr lang="zh-CN" altLang="en-US" smtClean="0"/>
              <a:t>2021/3/29</a:t>
            </a:fld>
            <a:endParaRPr lang="zh-CN" altLang="en-US"/>
          </a:p>
        </p:txBody>
      </p:sp>
      <p:sp>
        <p:nvSpPr>
          <p:cNvPr id="6" name="页脚占位符 5">
            <a:extLst>
              <a:ext uri="{FF2B5EF4-FFF2-40B4-BE49-F238E27FC236}">
                <a16:creationId xmlns:a16="http://schemas.microsoft.com/office/drawing/2014/main" id="{58D06BDC-21CF-42B5-B4F4-B667BEEE71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1ECA0B0-64D2-44E5-A8FB-F9A4B77CF104}"/>
              </a:ext>
            </a:extLst>
          </p:cNvPr>
          <p:cNvSpPr>
            <a:spLocks noGrp="1"/>
          </p:cNvSpPr>
          <p:nvPr>
            <p:ph type="sldNum" sz="quarter" idx="12"/>
          </p:nvPr>
        </p:nvSpPr>
        <p:spPr/>
        <p:txBody>
          <a:bodyPr/>
          <a:lstStyle/>
          <a:p>
            <a:fld id="{DAC2085B-907B-4684-AE56-A030BDE4AEFD}" type="slidenum">
              <a:rPr lang="zh-CN" altLang="en-US" smtClean="0"/>
              <a:t>‹#›</a:t>
            </a:fld>
            <a:endParaRPr lang="zh-CN" altLang="en-US"/>
          </a:p>
        </p:txBody>
      </p:sp>
    </p:spTree>
    <p:extLst>
      <p:ext uri="{BB962C8B-B14F-4D97-AF65-F5344CB8AC3E}">
        <p14:creationId xmlns:p14="http://schemas.microsoft.com/office/powerpoint/2010/main" val="4111807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17D54D-70F3-4F50-BAC4-0FF143A1072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D181DB4-19F5-4B0A-AB43-F157A33FED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0384FEF-8345-41D2-BDD0-5DF27C1A3DB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26770FE-7A67-4799-94D5-CF09423BC6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300C702-4395-4C51-B86C-9A95BAD221A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5067B12-5672-4862-87EC-9D586969FFD7}"/>
              </a:ext>
            </a:extLst>
          </p:cNvPr>
          <p:cNvSpPr>
            <a:spLocks noGrp="1"/>
          </p:cNvSpPr>
          <p:nvPr>
            <p:ph type="dt" sz="half" idx="10"/>
          </p:nvPr>
        </p:nvSpPr>
        <p:spPr/>
        <p:txBody>
          <a:bodyPr/>
          <a:lstStyle/>
          <a:p>
            <a:fld id="{420838F6-B13F-435A-94AA-3850E9EF17F1}" type="datetimeFigureOut">
              <a:rPr lang="zh-CN" altLang="en-US" smtClean="0"/>
              <a:t>2021/3/29</a:t>
            </a:fld>
            <a:endParaRPr lang="zh-CN" altLang="en-US"/>
          </a:p>
        </p:txBody>
      </p:sp>
      <p:sp>
        <p:nvSpPr>
          <p:cNvPr id="8" name="页脚占位符 7">
            <a:extLst>
              <a:ext uri="{FF2B5EF4-FFF2-40B4-BE49-F238E27FC236}">
                <a16:creationId xmlns:a16="http://schemas.microsoft.com/office/drawing/2014/main" id="{924B0A1B-899F-4A2F-A1CF-0004503B98C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21DF65A-38C2-4ED0-ACCD-8662C19B97AC}"/>
              </a:ext>
            </a:extLst>
          </p:cNvPr>
          <p:cNvSpPr>
            <a:spLocks noGrp="1"/>
          </p:cNvSpPr>
          <p:nvPr>
            <p:ph type="sldNum" sz="quarter" idx="12"/>
          </p:nvPr>
        </p:nvSpPr>
        <p:spPr/>
        <p:txBody>
          <a:bodyPr/>
          <a:lstStyle/>
          <a:p>
            <a:fld id="{DAC2085B-907B-4684-AE56-A030BDE4AEFD}" type="slidenum">
              <a:rPr lang="zh-CN" altLang="en-US" smtClean="0"/>
              <a:t>‹#›</a:t>
            </a:fld>
            <a:endParaRPr lang="zh-CN" altLang="en-US"/>
          </a:p>
        </p:txBody>
      </p:sp>
    </p:spTree>
    <p:extLst>
      <p:ext uri="{BB962C8B-B14F-4D97-AF65-F5344CB8AC3E}">
        <p14:creationId xmlns:p14="http://schemas.microsoft.com/office/powerpoint/2010/main" val="4278149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6457C-A37D-44CF-B963-166E5178532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2B1ABEA-CACC-428D-BE22-04818F6050F6}"/>
              </a:ext>
            </a:extLst>
          </p:cNvPr>
          <p:cNvSpPr>
            <a:spLocks noGrp="1"/>
          </p:cNvSpPr>
          <p:nvPr>
            <p:ph type="dt" sz="half" idx="10"/>
          </p:nvPr>
        </p:nvSpPr>
        <p:spPr/>
        <p:txBody>
          <a:bodyPr/>
          <a:lstStyle/>
          <a:p>
            <a:fld id="{420838F6-B13F-435A-94AA-3850E9EF17F1}" type="datetimeFigureOut">
              <a:rPr lang="zh-CN" altLang="en-US" smtClean="0"/>
              <a:t>2021/3/29</a:t>
            </a:fld>
            <a:endParaRPr lang="zh-CN" altLang="en-US"/>
          </a:p>
        </p:txBody>
      </p:sp>
      <p:sp>
        <p:nvSpPr>
          <p:cNvPr id="4" name="页脚占位符 3">
            <a:extLst>
              <a:ext uri="{FF2B5EF4-FFF2-40B4-BE49-F238E27FC236}">
                <a16:creationId xmlns:a16="http://schemas.microsoft.com/office/drawing/2014/main" id="{594AC904-5CC9-42C4-870C-33DD3367945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0079898-0328-4D9F-A377-90DF6840E58B}"/>
              </a:ext>
            </a:extLst>
          </p:cNvPr>
          <p:cNvSpPr>
            <a:spLocks noGrp="1"/>
          </p:cNvSpPr>
          <p:nvPr>
            <p:ph type="sldNum" sz="quarter" idx="12"/>
          </p:nvPr>
        </p:nvSpPr>
        <p:spPr/>
        <p:txBody>
          <a:bodyPr/>
          <a:lstStyle/>
          <a:p>
            <a:fld id="{DAC2085B-907B-4684-AE56-A030BDE4AEFD}" type="slidenum">
              <a:rPr lang="zh-CN" altLang="en-US" smtClean="0"/>
              <a:t>‹#›</a:t>
            </a:fld>
            <a:endParaRPr lang="zh-CN" altLang="en-US"/>
          </a:p>
        </p:txBody>
      </p:sp>
    </p:spTree>
    <p:extLst>
      <p:ext uri="{BB962C8B-B14F-4D97-AF65-F5344CB8AC3E}">
        <p14:creationId xmlns:p14="http://schemas.microsoft.com/office/powerpoint/2010/main" val="2527440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06C7C5A-C540-4A50-B595-E264322779BF}"/>
              </a:ext>
            </a:extLst>
          </p:cNvPr>
          <p:cNvSpPr>
            <a:spLocks noGrp="1"/>
          </p:cNvSpPr>
          <p:nvPr>
            <p:ph type="dt" sz="half" idx="10"/>
          </p:nvPr>
        </p:nvSpPr>
        <p:spPr/>
        <p:txBody>
          <a:bodyPr/>
          <a:lstStyle/>
          <a:p>
            <a:fld id="{420838F6-B13F-435A-94AA-3850E9EF17F1}" type="datetimeFigureOut">
              <a:rPr lang="zh-CN" altLang="en-US" smtClean="0"/>
              <a:t>2021/3/29</a:t>
            </a:fld>
            <a:endParaRPr lang="zh-CN" altLang="en-US"/>
          </a:p>
        </p:txBody>
      </p:sp>
      <p:sp>
        <p:nvSpPr>
          <p:cNvPr id="3" name="页脚占位符 2">
            <a:extLst>
              <a:ext uri="{FF2B5EF4-FFF2-40B4-BE49-F238E27FC236}">
                <a16:creationId xmlns:a16="http://schemas.microsoft.com/office/drawing/2014/main" id="{9220C042-032D-4BC2-B546-63EDC96495B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99BC5D0-3B30-417F-8C1A-9C4E82E03C7A}"/>
              </a:ext>
            </a:extLst>
          </p:cNvPr>
          <p:cNvSpPr>
            <a:spLocks noGrp="1"/>
          </p:cNvSpPr>
          <p:nvPr>
            <p:ph type="sldNum" sz="quarter" idx="12"/>
          </p:nvPr>
        </p:nvSpPr>
        <p:spPr/>
        <p:txBody>
          <a:bodyPr/>
          <a:lstStyle/>
          <a:p>
            <a:fld id="{DAC2085B-907B-4684-AE56-A030BDE4AEFD}" type="slidenum">
              <a:rPr lang="zh-CN" altLang="en-US" smtClean="0"/>
              <a:t>‹#›</a:t>
            </a:fld>
            <a:endParaRPr lang="zh-CN" altLang="en-US"/>
          </a:p>
        </p:txBody>
      </p:sp>
    </p:spTree>
    <p:extLst>
      <p:ext uri="{BB962C8B-B14F-4D97-AF65-F5344CB8AC3E}">
        <p14:creationId xmlns:p14="http://schemas.microsoft.com/office/powerpoint/2010/main" val="484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8A08F3-3E9F-4425-804A-FD4484FBB77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26CF539-64E9-410D-85D9-097BA7ABD5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6CFA674-F518-4499-A025-5FA9BB1CC1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5314CF1-10DB-4765-946B-38A050971265}"/>
              </a:ext>
            </a:extLst>
          </p:cNvPr>
          <p:cNvSpPr>
            <a:spLocks noGrp="1"/>
          </p:cNvSpPr>
          <p:nvPr>
            <p:ph type="dt" sz="half" idx="10"/>
          </p:nvPr>
        </p:nvSpPr>
        <p:spPr/>
        <p:txBody>
          <a:bodyPr/>
          <a:lstStyle/>
          <a:p>
            <a:fld id="{420838F6-B13F-435A-94AA-3850E9EF17F1}" type="datetimeFigureOut">
              <a:rPr lang="zh-CN" altLang="en-US" smtClean="0"/>
              <a:t>2021/3/29</a:t>
            </a:fld>
            <a:endParaRPr lang="zh-CN" altLang="en-US"/>
          </a:p>
        </p:txBody>
      </p:sp>
      <p:sp>
        <p:nvSpPr>
          <p:cNvPr id="6" name="页脚占位符 5">
            <a:extLst>
              <a:ext uri="{FF2B5EF4-FFF2-40B4-BE49-F238E27FC236}">
                <a16:creationId xmlns:a16="http://schemas.microsoft.com/office/drawing/2014/main" id="{04203BA1-5BC5-4AA2-BB6A-25E6537ABA7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BD03CB1-9204-4752-ACFD-50BD3B57CFC8}"/>
              </a:ext>
            </a:extLst>
          </p:cNvPr>
          <p:cNvSpPr>
            <a:spLocks noGrp="1"/>
          </p:cNvSpPr>
          <p:nvPr>
            <p:ph type="sldNum" sz="quarter" idx="12"/>
          </p:nvPr>
        </p:nvSpPr>
        <p:spPr/>
        <p:txBody>
          <a:bodyPr/>
          <a:lstStyle/>
          <a:p>
            <a:fld id="{DAC2085B-907B-4684-AE56-A030BDE4AEFD}" type="slidenum">
              <a:rPr lang="zh-CN" altLang="en-US" smtClean="0"/>
              <a:t>‹#›</a:t>
            </a:fld>
            <a:endParaRPr lang="zh-CN" altLang="en-US"/>
          </a:p>
        </p:txBody>
      </p:sp>
    </p:spTree>
    <p:extLst>
      <p:ext uri="{BB962C8B-B14F-4D97-AF65-F5344CB8AC3E}">
        <p14:creationId xmlns:p14="http://schemas.microsoft.com/office/powerpoint/2010/main" val="378029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1AD623-AFBB-451F-9E36-B8ECE6EDFF6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87AFC29-B2A6-4D88-8322-31CCF9AB5B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8E3FE49-0DDA-459D-AA6F-376916783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E5513F0-B20A-4ECC-ADFF-C6CC83642E91}"/>
              </a:ext>
            </a:extLst>
          </p:cNvPr>
          <p:cNvSpPr>
            <a:spLocks noGrp="1"/>
          </p:cNvSpPr>
          <p:nvPr>
            <p:ph type="dt" sz="half" idx="10"/>
          </p:nvPr>
        </p:nvSpPr>
        <p:spPr/>
        <p:txBody>
          <a:bodyPr/>
          <a:lstStyle/>
          <a:p>
            <a:fld id="{420838F6-B13F-435A-94AA-3850E9EF17F1}" type="datetimeFigureOut">
              <a:rPr lang="zh-CN" altLang="en-US" smtClean="0"/>
              <a:t>2021/3/29</a:t>
            </a:fld>
            <a:endParaRPr lang="zh-CN" altLang="en-US"/>
          </a:p>
        </p:txBody>
      </p:sp>
      <p:sp>
        <p:nvSpPr>
          <p:cNvPr id="6" name="页脚占位符 5">
            <a:extLst>
              <a:ext uri="{FF2B5EF4-FFF2-40B4-BE49-F238E27FC236}">
                <a16:creationId xmlns:a16="http://schemas.microsoft.com/office/drawing/2014/main" id="{8DC2987F-2509-4D55-9E7B-33E9FAE8C32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A9B67B-AC43-455E-92B8-FE688C592CBA}"/>
              </a:ext>
            </a:extLst>
          </p:cNvPr>
          <p:cNvSpPr>
            <a:spLocks noGrp="1"/>
          </p:cNvSpPr>
          <p:nvPr>
            <p:ph type="sldNum" sz="quarter" idx="12"/>
          </p:nvPr>
        </p:nvSpPr>
        <p:spPr/>
        <p:txBody>
          <a:bodyPr/>
          <a:lstStyle/>
          <a:p>
            <a:fld id="{DAC2085B-907B-4684-AE56-A030BDE4AEFD}" type="slidenum">
              <a:rPr lang="zh-CN" altLang="en-US" smtClean="0"/>
              <a:t>‹#›</a:t>
            </a:fld>
            <a:endParaRPr lang="zh-CN" altLang="en-US"/>
          </a:p>
        </p:txBody>
      </p:sp>
    </p:spTree>
    <p:extLst>
      <p:ext uri="{BB962C8B-B14F-4D97-AF65-F5344CB8AC3E}">
        <p14:creationId xmlns:p14="http://schemas.microsoft.com/office/powerpoint/2010/main" val="152825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655D08E-3823-4D9A-89F4-BAD20B286E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0C719FC-C686-4504-A68F-826CE5B970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CF70C7F-10C2-4BD8-A44F-B4F670A162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0838F6-B13F-435A-94AA-3850E9EF17F1}" type="datetimeFigureOut">
              <a:rPr lang="zh-CN" altLang="en-US" smtClean="0"/>
              <a:t>2021/3/29</a:t>
            </a:fld>
            <a:endParaRPr lang="zh-CN" altLang="en-US"/>
          </a:p>
        </p:txBody>
      </p:sp>
      <p:sp>
        <p:nvSpPr>
          <p:cNvPr id="5" name="页脚占位符 4">
            <a:extLst>
              <a:ext uri="{FF2B5EF4-FFF2-40B4-BE49-F238E27FC236}">
                <a16:creationId xmlns:a16="http://schemas.microsoft.com/office/drawing/2014/main" id="{7FC2DC1F-5854-4528-B50F-6829E59657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8E71FB1-2B6B-4474-9174-573AD07D16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C2085B-907B-4684-AE56-A030BDE4AEFD}" type="slidenum">
              <a:rPr lang="zh-CN" altLang="en-US" smtClean="0"/>
              <a:t>‹#›</a:t>
            </a:fld>
            <a:endParaRPr lang="zh-CN" altLang="en-US"/>
          </a:p>
        </p:txBody>
      </p:sp>
    </p:spTree>
    <p:extLst>
      <p:ext uri="{BB962C8B-B14F-4D97-AF65-F5344CB8AC3E}">
        <p14:creationId xmlns:p14="http://schemas.microsoft.com/office/powerpoint/2010/main" val="14338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2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 Id="rId5" Type="http://schemas.openxmlformats.org/officeDocument/2006/relationships/image" Target="../media/image19.jpg"/><Relationship Id="rId4" Type="http://schemas.openxmlformats.org/officeDocument/2006/relationships/image" Target="../media/image18.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descr="图片包含 建筑物, 卫生间&#10;&#10;描述已自动生成">
            <a:extLst>
              <a:ext uri="{FF2B5EF4-FFF2-40B4-BE49-F238E27FC236}">
                <a16:creationId xmlns:a16="http://schemas.microsoft.com/office/drawing/2014/main" id="{2F525161-7008-4C89-82A7-CA710A4254A5}"/>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t="10608" b="10608"/>
          <a:stretch/>
        </p:blipFill>
        <p:spPr>
          <a:xfrm>
            <a:off x="0" y="0"/>
            <a:ext cx="12192002" cy="6858000"/>
          </a:xfrm>
          <a:prstGeom prst="rect">
            <a:avLst/>
          </a:prstGeom>
        </p:spPr>
      </p:pic>
      <p:sp>
        <p:nvSpPr>
          <p:cNvPr id="5" name="矩形 4">
            <a:extLst>
              <a:ext uri="{FF2B5EF4-FFF2-40B4-BE49-F238E27FC236}">
                <a16:creationId xmlns:a16="http://schemas.microsoft.com/office/drawing/2014/main" id="{F6EF7C75-8C6D-4C75-A0F0-8734734D6FCB}"/>
              </a:ext>
            </a:extLst>
          </p:cNvPr>
          <p:cNvSpPr/>
          <p:nvPr/>
        </p:nvSpPr>
        <p:spPr>
          <a:xfrm>
            <a:off x="2052320" y="1524002"/>
            <a:ext cx="8087360" cy="2427140"/>
          </a:xfrm>
          <a:prstGeom prst="rect">
            <a:avLst/>
          </a:prstGeom>
          <a:solidFill>
            <a:srgbClr val="313337"/>
          </a:solidFill>
          <a:ln w="127000" cap="flat" cmpd="sng" algn="ctr">
            <a:solidFill>
              <a:srgbClr val="0456C4"/>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9C16DA84-58C6-478D-B6E2-59289C3BF470}"/>
              </a:ext>
            </a:extLst>
          </p:cNvPr>
          <p:cNvSpPr txBox="1"/>
          <p:nvPr/>
        </p:nvSpPr>
        <p:spPr>
          <a:xfrm>
            <a:off x="5227814" y="885821"/>
            <a:ext cx="1736373" cy="369332"/>
          </a:xfrm>
          <a:prstGeom prst="rect">
            <a:avLst/>
          </a:prstGeom>
          <a:noFill/>
        </p:spPr>
        <p:txBody>
          <a:bodyPr wrap="none" rtlCol="0">
            <a:spAutoFit/>
          </a:bodyPr>
          <a:lstStyle/>
          <a:p>
            <a:pPr algn="ctr"/>
            <a:r>
              <a:rPr lang="en-US" altLang="zh-CN" dirty="0">
                <a:solidFill>
                  <a:srgbClr val="313337"/>
                </a:solidFill>
              </a:rPr>
              <a:t>Event Planning</a:t>
            </a:r>
          </a:p>
        </p:txBody>
      </p:sp>
      <p:sp>
        <p:nvSpPr>
          <p:cNvPr id="7" name="矩形 6">
            <a:extLst>
              <a:ext uri="{FF2B5EF4-FFF2-40B4-BE49-F238E27FC236}">
                <a16:creationId xmlns:a16="http://schemas.microsoft.com/office/drawing/2014/main" id="{C2DBE977-6D79-42ED-8531-528BD3AE7E3E}"/>
              </a:ext>
            </a:extLst>
          </p:cNvPr>
          <p:cNvSpPr/>
          <p:nvPr/>
        </p:nvSpPr>
        <p:spPr>
          <a:xfrm>
            <a:off x="5275102" y="4324389"/>
            <a:ext cx="1641795" cy="338554"/>
          </a:xfrm>
          <a:prstGeom prst="rect">
            <a:avLst/>
          </a:prstGeom>
        </p:spPr>
        <p:txBody>
          <a:bodyPr wrap="none">
            <a:spAutoFit/>
          </a:bodyPr>
          <a:lstStyle/>
          <a:p>
            <a:pPr algn="ctr"/>
            <a:r>
              <a:rPr lang="en-US" altLang="zh-CN" sz="1600" dirty="0">
                <a:solidFill>
                  <a:srgbClr val="313337"/>
                </a:solidFill>
                <a:latin typeface="+mj-ea"/>
                <a:ea typeface="+mj-ea"/>
              </a:rPr>
              <a:t>2021</a:t>
            </a:r>
            <a:r>
              <a:rPr lang="zh-CN" altLang="en-US" sz="1600" dirty="0">
                <a:solidFill>
                  <a:srgbClr val="313337"/>
                </a:solidFill>
                <a:latin typeface="+mj-ea"/>
                <a:ea typeface="+mj-ea"/>
              </a:rPr>
              <a:t>年</a:t>
            </a:r>
            <a:r>
              <a:rPr lang="en-US" altLang="zh-CN" sz="1600" dirty="0">
                <a:solidFill>
                  <a:srgbClr val="313337"/>
                </a:solidFill>
                <a:latin typeface="+mj-ea"/>
                <a:ea typeface="+mj-ea"/>
              </a:rPr>
              <a:t>3</a:t>
            </a:r>
            <a:r>
              <a:rPr lang="zh-CN" altLang="en-US" sz="1600" dirty="0">
                <a:solidFill>
                  <a:srgbClr val="313337"/>
                </a:solidFill>
                <a:latin typeface="+mj-ea"/>
                <a:ea typeface="+mj-ea"/>
              </a:rPr>
              <a:t>月</a:t>
            </a:r>
            <a:r>
              <a:rPr lang="en-US" altLang="zh-CN" sz="1600" dirty="0">
                <a:solidFill>
                  <a:srgbClr val="313337"/>
                </a:solidFill>
                <a:latin typeface="+mj-ea"/>
                <a:ea typeface="+mj-ea"/>
              </a:rPr>
              <a:t>29</a:t>
            </a:r>
            <a:r>
              <a:rPr lang="zh-CN" altLang="en-US" sz="1600" dirty="0">
                <a:solidFill>
                  <a:srgbClr val="313337"/>
                </a:solidFill>
                <a:latin typeface="+mj-ea"/>
                <a:ea typeface="+mj-ea"/>
              </a:rPr>
              <a:t>日</a:t>
            </a:r>
          </a:p>
        </p:txBody>
      </p:sp>
      <p:sp>
        <p:nvSpPr>
          <p:cNvPr id="11" name="文本框 10">
            <a:extLst>
              <a:ext uri="{FF2B5EF4-FFF2-40B4-BE49-F238E27FC236}">
                <a16:creationId xmlns:a16="http://schemas.microsoft.com/office/drawing/2014/main" id="{F4C2632A-64DF-406F-B82F-FF8E4D72BDAD}"/>
              </a:ext>
            </a:extLst>
          </p:cNvPr>
          <p:cNvSpPr txBox="1"/>
          <p:nvPr/>
        </p:nvSpPr>
        <p:spPr>
          <a:xfrm>
            <a:off x="3425929" y="1952742"/>
            <a:ext cx="5340133" cy="1569660"/>
          </a:xfrm>
          <a:prstGeom prst="rect">
            <a:avLst/>
          </a:prstGeom>
          <a:noFill/>
        </p:spPr>
        <p:txBody>
          <a:bodyPr wrap="square" rtlCol="0">
            <a:spAutoFit/>
          </a:bodyPr>
          <a:lstStyle/>
          <a:p>
            <a:pPr algn="ctr"/>
            <a:r>
              <a:rPr lang="zh-CN" altLang="en-US" sz="4800" b="1" dirty="0">
                <a:solidFill>
                  <a:schemeClr val="bg1"/>
                </a:solidFill>
              </a:rPr>
              <a:t>学生赛事平台产品设计方案</a:t>
            </a:r>
            <a:endParaRPr lang="en-US" altLang="zh-CN" sz="4800" b="1" dirty="0">
              <a:solidFill>
                <a:schemeClr val="bg1"/>
              </a:solidFill>
            </a:endParaRPr>
          </a:p>
        </p:txBody>
      </p:sp>
      <p:sp>
        <p:nvSpPr>
          <p:cNvPr id="6" name="矩形 5">
            <a:extLst>
              <a:ext uri="{FF2B5EF4-FFF2-40B4-BE49-F238E27FC236}">
                <a16:creationId xmlns:a16="http://schemas.microsoft.com/office/drawing/2014/main" id="{36754E5A-F067-4BE8-954C-FC9030BC149D}"/>
              </a:ext>
            </a:extLst>
          </p:cNvPr>
          <p:cNvSpPr/>
          <p:nvPr/>
        </p:nvSpPr>
        <p:spPr>
          <a:xfrm>
            <a:off x="5465054" y="6207760"/>
            <a:ext cx="1261884" cy="276999"/>
          </a:xfrm>
          <a:prstGeom prst="rect">
            <a:avLst/>
          </a:prstGeom>
        </p:spPr>
        <p:txBody>
          <a:bodyPr wrap="none">
            <a:spAutoFit/>
          </a:bodyPr>
          <a:lstStyle/>
          <a:p>
            <a:pPr algn="ctr"/>
            <a:r>
              <a:rPr lang="zh-CN" altLang="en-US" sz="1200" dirty="0">
                <a:solidFill>
                  <a:srgbClr val="313337"/>
                </a:solidFill>
              </a:rPr>
              <a:t>汇报人：张贺彬</a:t>
            </a:r>
          </a:p>
        </p:txBody>
      </p:sp>
      <p:cxnSp>
        <p:nvCxnSpPr>
          <p:cNvPr id="9" name="直接连接符 8">
            <a:extLst>
              <a:ext uri="{FF2B5EF4-FFF2-40B4-BE49-F238E27FC236}">
                <a16:creationId xmlns:a16="http://schemas.microsoft.com/office/drawing/2014/main" id="{7B52EDE2-7B47-4438-9568-C58004CEC69B}"/>
              </a:ext>
            </a:extLst>
          </p:cNvPr>
          <p:cNvCxnSpPr>
            <a:cxnSpLocks/>
          </p:cNvCxnSpPr>
          <p:nvPr/>
        </p:nvCxnSpPr>
        <p:spPr>
          <a:xfrm>
            <a:off x="5080000" y="6106160"/>
            <a:ext cx="203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8139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a:extLst>
              <a:ext uri="{FF2B5EF4-FFF2-40B4-BE49-F238E27FC236}">
                <a16:creationId xmlns:a16="http://schemas.microsoft.com/office/drawing/2014/main" id="{C6426BB8-C328-4969-AB64-986FD434C840}"/>
              </a:ext>
            </a:extLst>
          </p:cNvPr>
          <p:cNvSpPr/>
          <p:nvPr/>
        </p:nvSpPr>
        <p:spPr>
          <a:xfrm>
            <a:off x="5564264" y="0"/>
            <a:ext cx="2175478" cy="6858000"/>
          </a:xfrm>
          <a:prstGeom prst="rect">
            <a:avLst/>
          </a:prstGeom>
          <a:solidFill>
            <a:srgbClr val="3133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Berlin Sans FB"/>
              <a:ea typeface="方正兰亭黑简体"/>
              <a:cs typeface="+mn-cs"/>
            </a:endParaRPr>
          </a:p>
        </p:txBody>
      </p:sp>
      <p:grpSp>
        <p:nvGrpSpPr>
          <p:cNvPr id="20" name="组合 19">
            <a:extLst>
              <a:ext uri="{FF2B5EF4-FFF2-40B4-BE49-F238E27FC236}">
                <a16:creationId xmlns:a16="http://schemas.microsoft.com/office/drawing/2014/main" id="{73FA7B28-510D-4080-BBF6-4B0911ACF831}"/>
              </a:ext>
            </a:extLst>
          </p:cNvPr>
          <p:cNvGrpSpPr/>
          <p:nvPr/>
        </p:nvGrpSpPr>
        <p:grpSpPr>
          <a:xfrm>
            <a:off x="6021060" y="2039405"/>
            <a:ext cx="1394807" cy="569642"/>
            <a:chOff x="6011737" y="2371273"/>
            <a:chExt cx="1394807" cy="569642"/>
          </a:xfrm>
        </p:grpSpPr>
        <p:sp>
          <p:nvSpPr>
            <p:cNvPr id="3" name="矩形 2">
              <a:extLst>
                <a:ext uri="{FF2B5EF4-FFF2-40B4-BE49-F238E27FC236}">
                  <a16:creationId xmlns:a16="http://schemas.microsoft.com/office/drawing/2014/main" id="{35C14952-B76D-4769-87F9-74F955D6BBEA}"/>
                </a:ext>
              </a:extLst>
            </p:cNvPr>
            <p:cNvSpPr/>
            <p:nvPr/>
          </p:nvSpPr>
          <p:spPr>
            <a:xfrm>
              <a:off x="6011738" y="2371273"/>
              <a:ext cx="776175" cy="276999"/>
            </a:xfrm>
            <a:prstGeom prst="rect">
              <a:avLst/>
            </a:prstGeom>
          </p:spPr>
          <p:txBody>
            <a:bodyPr wrap="none">
              <a:spAutoFit/>
            </a:bodyPr>
            <a:lstStyle/>
            <a:p>
              <a:pPr lvl="0">
                <a:defRPr/>
              </a:pPr>
              <a:r>
                <a:rPr lang="en-US" altLang="zh-CN" sz="1200" dirty="0">
                  <a:solidFill>
                    <a:schemeClr val="bg1"/>
                  </a:solidFill>
                  <a:latin typeface="+mj-ea"/>
                </a:rPr>
                <a:t>PVE</a:t>
              </a:r>
              <a:r>
                <a:rPr lang="zh-CN" altLang="en-US" sz="1200" dirty="0">
                  <a:solidFill>
                    <a:schemeClr val="bg1"/>
                  </a:solidFill>
                  <a:latin typeface="+mj-ea"/>
                </a:rPr>
                <a:t>思路</a:t>
              </a:r>
              <a:endParaRPr lang="zh-CN" altLang="en-US" sz="1600" dirty="0">
                <a:solidFill>
                  <a:schemeClr val="bg1"/>
                </a:solidFill>
                <a:latin typeface="+mj-ea"/>
              </a:endParaRPr>
            </a:p>
          </p:txBody>
        </p:sp>
        <p:sp>
          <p:nvSpPr>
            <p:cNvPr id="4" name="矩形 3">
              <a:extLst>
                <a:ext uri="{FF2B5EF4-FFF2-40B4-BE49-F238E27FC236}">
                  <a16:creationId xmlns:a16="http://schemas.microsoft.com/office/drawing/2014/main" id="{9E66984D-543E-4569-B3B7-DA1F4814625A}"/>
                </a:ext>
              </a:extLst>
            </p:cNvPr>
            <p:cNvSpPr/>
            <p:nvPr/>
          </p:nvSpPr>
          <p:spPr>
            <a:xfrm>
              <a:off x="6011737" y="2602361"/>
              <a:ext cx="1394807" cy="338554"/>
            </a:xfrm>
            <a:prstGeom prst="rect">
              <a:avLst/>
            </a:prstGeom>
          </p:spPr>
          <p:txBody>
            <a:bodyPr wrap="square">
              <a:spAutoFit/>
            </a:bodyPr>
            <a:lstStyle/>
            <a:p>
              <a:pPr lvl="0">
                <a:defRPr/>
              </a:pPr>
              <a:r>
                <a:rPr lang="en-US" altLang="zh-CN" sz="1600" b="1" dirty="0">
                  <a:solidFill>
                    <a:schemeClr val="bg1"/>
                  </a:solidFill>
                  <a:latin typeface="+mj-ea"/>
                </a:rPr>
                <a:t>1</a:t>
              </a:r>
              <a:r>
                <a:rPr lang="zh-CN" altLang="en-US" sz="1600" b="1" dirty="0">
                  <a:solidFill>
                    <a:schemeClr val="bg1"/>
                  </a:solidFill>
                  <a:latin typeface="+mj-ea"/>
                </a:rPr>
                <a:t>、单人模式</a:t>
              </a:r>
            </a:p>
          </p:txBody>
        </p:sp>
      </p:grpSp>
      <p:grpSp>
        <p:nvGrpSpPr>
          <p:cNvPr id="19" name="组合 18">
            <a:extLst>
              <a:ext uri="{FF2B5EF4-FFF2-40B4-BE49-F238E27FC236}">
                <a16:creationId xmlns:a16="http://schemas.microsoft.com/office/drawing/2014/main" id="{4B2C4DD3-9703-4E59-9B4C-B7B293C71135}"/>
              </a:ext>
            </a:extLst>
          </p:cNvPr>
          <p:cNvGrpSpPr/>
          <p:nvPr/>
        </p:nvGrpSpPr>
        <p:grpSpPr>
          <a:xfrm>
            <a:off x="6021061" y="3659723"/>
            <a:ext cx="1515158" cy="543867"/>
            <a:chOff x="6011739" y="3279127"/>
            <a:chExt cx="1515158" cy="543867"/>
          </a:xfrm>
        </p:grpSpPr>
        <p:sp>
          <p:nvSpPr>
            <p:cNvPr id="9" name="矩形 8">
              <a:extLst>
                <a:ext uri="{FF2B5EF4-FFF2-40B4-BE49-F238E27FC236}">
                  <a16:creationId xmlns:a16="http://schemas.microsoft.com/office/drawing/2014/main" id="{CC9D30B6-FD2D-4B56-AD25-9A53A83BDA59}"/>
                </a:ext>
              </a:extLst>
            </p:cNvPr>
            <p:cNvSpPr/>
            <p:nvPr/>
          </p:nvSpPr>
          <p:spPr>
            <a:xfrm>
              <a:off x="6011739" y="3279127"/>
              <a:ext cx="785793" cy="276999"/>
            </a:xfrm>
            <a:prstGeom prst="rect">
              <a:avLst/>
            </a:prstGeom>
          </p:spPr>
          <p:txBody>
            <a:bodyPr wrap="none">
              <a:spAutoFit/>
            </a:bodyPr>
            <a:lstStyle/>
            <a:p>
              <a:pPr lvl="0">
                <a:defRPr/>
              </a:pPr>
              <a:r>
                <a:rPr lang="en-US" altLang="zh-CN" sz="1200" dirty="0">
                  <a:solidFill>
                    <a:schemeClr val="bg1"/>
                  </a:solidFill>
                  <a:latin typeface="+mj-ea"/>
                </a:rPr>
                <a:t>PVP</a:t>
              </a:r>
              <a:r>
                <a:rPr lang="zh-CN" altLang="en-US" sz="1200" dirty="0">
                  <a:solidFill>
                    <a:schemeClr val="bg1"/>
                  </a:solidFill>
                  <a:latin typeface="+mj-ea"/>
                </a:rPr>
                <a:t>思路</a:t>
              </a:r>
              <a:endParaRPr lang="zh-CN" altLang="en-US" sz="1600" dirty="0">
                <a:solidFill>
                  <a:schemeClr val="bg1"/>
                </a:solidFill>
                <a:latin typeface="+mj-ea"/>
              </a:endParaRPr>
            </a:p>
          </p:txBody>
        </p:sp>
        <p:sp>
          <p:nvSpPr>
            <p:cNvPr id="10" name="矩形 9">
              <a:extLst>
                <a:ext uri="{FF2B5EF4-FFF2-40B4-BE49-F238E27FC236}">
                  <a16:creationId xmlns:a16="http://schemas.microsoft.com/office/drawing/2014/main" id="{42AEC027-49EB-4D62-881C-543D0A52048D}"/>
                </a:ext>
              </a:extLst>
            </p:cNvPr>
            <p:cNvSpPr/>
            <p:nvPr/>
          </p:nvSpPr>
          <p:spPr>
            <a:xfrm>
              <a:off x="6011739" y="3484440"/>
              <a:ext cx="1515158" cy="338554"/>
            </a:xfrm>
            <a:prstGeom prst="rect">
              <a:avLst/>
            </a:prstGeom>
          </p:spPr>
          <p:txBody>
            <a:bodyPr wrap="square">
              <a:spAutoFit/>
            </a:bodyPr>
            <a:lstStyle/>
            <a:p>
              <a:pPr lvl="0">
                <a:defRPr/>
              </a:pPr>
              <a:r>
                <a:rPr lang="en-US" altLang="zh-CN" sz="1600" b="1" dirty="0">
                  <a:solidFill>
                    <a:schemeClr val="bg1"/>
                  </a:solidFill>
                  <a:latin typeface="+mj-ea"/>
                </a:rPr>
                <a:t>2</a:t>
              </a:r>
              <a:r>
                <a:rPr lang="zh-CN" altLang="en-US" sz="1600" b="1" dirty="0">
                  <a:solidFill>
                    <a:schemeClr val="bg1"/>
                  </a:solidFill>
                  <a:latin typeface="+mj-ea"/>
                </a:rPr>
                <a:t>、群体竞争</a:t>
              </a:r>
            </a:p>
          </p:txBody>
        </p:sp>
      </p:grpSp>
      <p:grpSp>
        <p:nvGrpSpPr>
          <p:cNvPr id="18" name="组合 17">
            <a:extLst>
              <a:ext uri="{FF2B5EF4-FFF2-40B4-BE49-F238E27FC236}">
                <a16:creationId xmlns:a16="http://schemas.microsoft.com/office/drawing/2014/main" id="{9C858A2E-207A-408E-83D8-F51AF86B2962}"/>
              </a:ext>
            </a:extLst>
          </p:cNvPr>
          <p:cNvGrpSpPr/>
          <p:nvPr/>
        </p:nvGrpSpPr>
        <p:grpSpPr>
          <a:xfrm>
            <a:off x="6021061" y="5259697"/>
            <a:ext cx="1515158" cy="574294"/>
            <a:chOff x="6011738" y="4161206"/>
            <a:chExt cx="1515158" cy="574294"/>
          </a:xfrm>
        </p:grpSpPr>
        <p:sp>
          <p:nvSpPr>
            <p:cNvPr id="15" name="矩形 14">
              <a:extLst>
                <a:ext uri="{FF2B5EF4-FFF2-40B4-BE49-F238E27FC236}">
                  <a16:creationId xmlns:a16="http://schemas.microsoft.com/office/drawing/2014/main" id="{51551E0C-E9C2-42D2-8D15-B96FE37C76BA}"/>
                </a:ext>
              </a:extLst>
            </p:cNvPr>
            <p:cNvSpPr/>
            <p:nvPr/>
          </p:nvSpPr>
          <p:spPr>
            <a:xfrm>
              <a:off x="6011738" y="4161206"/>
              <a:ext cx="1515158" cy="276999"/>
            </a:xfrm>
            <a:prstGeom prst="rect">
              <a:avLst/>
            </a:prstGeom>
          </p:spPr>
          <p:txBody>
            <a:bodyPr wrap="none">
              <a:spAutoFit/>
            </a:bodyPr>
            <a:lstStyle/>
            <a:p>
              <a:pPr lvl="0">
                <a:defRPr/>
              </a:pPr>
              <a:r>
                <a:rPr lang="en-US" altLang="zh-CN" sz="1200" dirty="0">
                  <a:solidFill>
                    <a:schemeClr val="bg1"/>
                  </a:solidFill>
                  <a:latin typeface="+mj-ea"/>
                </a:rPr>
                <a:t>PVP</a:t>
              </a:r>
              <a:r>
                <a:rPr lang="zh-CN" altLang="en-US" sz="1200" dirty="0">
                  <a:solidFill>
                    <a:schemeClr val="bg1"/>
                  </a:solidFill>
                  <a:latin typeface="+mj-ea"/>
                </a:rPr>
                <a:t>思路</a:t>
              </a:r>
              <a:r>
                <a:rPr lang="en-US" altLang="zh-CN" sz="1200" dirty="0">
                  <a:solidFill>
                    <a:schemeClr val="bg1"/>
                  </a:solidFill>
                  <a:latin typeface="+mj-ea"/>
                </a:rPr>
                <a:t>+</a:t>
              </a:r>
              <a:r>
                <a:rPr lang="zh-CN" altLang="en-US" sz="1200" dirty="0">
                  <a:solidFill>
                    <a:schemeClr val="bg1"/>
                  </a:solidFill>
                  <a:latin typeface="+mj-ea"/>
                </a:rPr>
                <a:t>关系驱动</a:t>
              </a:r>
              <a:endParaRPr lang="zh-CN" altLang="en-US" sz="1600" dirty="0">
                <a:solidFill>
                  <a:schemeClr val="bg1"/>
                </a:solidFill>
                <a:latin typeface="+mj-ea"/>
              </a:endParaRPr>
            </a:p>
          </p:txBody>
        </p:sp>
        <p:sp>
          <p:nvSpPr>
            <p:cNvPr id="16" name="矩形 15">
              <a:extLst>
                <a:ext uri="{FF2B5EF4-FFF2-40B4-BE49-F238E27FC236}">
                  <a16:creationId xmlns:a16="http://schemas.microsoft.com/office/drawing/2014/main" id="{762221BB-1188-45F9-B143-C827AB43E019}"/>
                </a:ext>
              </a:extLst>
            </p:cNvPr>
            <p:cNvSpPr/>
            <p:nvPr/>
          </p:nvSpPr>
          <p:spPr>
            <a:xfrm>
              <a:off x="6011738" y="4396946"/>
              <a:ext cx="1515158" cy="338554"/>
            </a:xfrm>
            <a:prstGeom prst="rect">
              <a:avLst/>
            </a:prstGeom>
          </p:spPr>
          <p:txBody>
            <a:bodyPr wrap="square">
              <a:spAutoFit/>
            </a:bodyPr>
            <a:lstStyle/>
            <a:p>
              <a:pPr lvl="0">
                <a:defRPr/>
              </a:pPr>
              <a:r>
                <a:rPr lang="en-US" altLang="zh-CN" sz="1600" b="1" dirty="0">
                  <a:solidFill>
                    <a:schemeClr val="bg1"/>
                  </a:solidFill>
                  <a:latin typeface="+mj-ea"/>
                </a:rPr>
                <a:t>3</a:t>
              </a:r>
              <a:r>
                <a:rPr lang="zh-CN" altLang="en-US" sz="1600" b="1" dirty="0">
                  <a:solidFill>
                    <a:schemeClr val="bg1"/>
                  </a:solidFill>
                  <a:latin typeface="+mj-ea"/>
                </a:rPr>
                <a:t>、组队模式</a:t>
              </a:r>
            </a:p>
          </p:txBody>
        </p:sp>
      </p:grpSp>
      <p:sp>
        <p:nvSpPr>
          <p:cNvPr id="22" name="文本框 21">
            <a:extLst>
              <a:ext uri="{FF2B5EF4-FFF2-40B4-BE49-F238E27FC236}">
                <a16:creationId xmlns:a16="http://schemas.microsoft.com/office/drawing/2014/main" id="{1FABF4F5-41B5-4A6A-89EE-B72C11312790}"/>
              </a:ext>
            </a:extLst>
          </p:cNvPr>
          <p:cNvSpPr txBox="1"/>
          <p:nvPr/>
        </p:nvSpPr>
        <p:spPr>
          <a:xfrm>
            <a:off x="782320" y="731520"/>
            <a:ext cx="1826141" cy="584775"/>
          </a:xfrm>
          <a:prstGeom prst="rect">
            <a:avLst/>
          </a:prstGeom>
          <a:noFill/>
        </p:spPr>
        <p:txBody>
          <a:bodyPr wrap="none" rtlCol="0">
            <a:spAutoFit/>
          </a:bodyPr>
          <a:lstStyle/>
          <a:p>
            <a:r>
              <a:rPr lang="zh-CN" altLang="en-US" sz="3200" b="1" dirty="0"/>
              <a:t>任务模式</a:t>
            </a:r>
          </a:p>
        </p:txBody>
      </p:sp>
      <p:sp>
        <p:nvSpPr>
          <p:cNvPr id="24" name="矩形 23">
            <a:extLst>
              <a:ext uri="{FF2B5EF4-FFF2-40B4-BE49-F238E27FC236}">
                <a16:creationId xmlns:a16="http://schemas.microsoft.com/office/drawing/2014/main" id="{CCAE2E58-48E8-4D16-AA31-C7C54ECB92F4}"/>
              </a:ext>
            </a:extLst>
          </p:cNvPr>
          <p:cNvSpPr/>
          <p:nvPr/>
        </p:nvSpPr>
        <p:spPr>
          <a:xfrm>
            <a:off x="7739743" y="0"/>
            <a:ext cx="4452257" cy="6858000"/>
          </a:xfrm>
          <a:prstGeom prst="rect">
            <a:avLst/>
          </a:prstGeom>
          <a:solidFill>
            <a:srgbClr val="0456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Berlin Sans FB"/>
              <a:ea typeface="方正兰亭黑简体"/>
              <a:cs typeface="+mn-cs"/>
            </a:endParaRPr>
          </a:p>
        </p:txBody>
      </p:sp>
      <p:sp>
        <p:nvSpPr>
          <p:cNvPr id="43" name="矩形 42">
            <a:extLst>
              <a:ext uri="{FF2B5EF4-FFF2-40B4-BE49-F238E27FC236}">
                <a16:creationId xmlns:a16="http://schemas.microsoft.com/office/drawing/2014/main" id="{B67EA4E9-E459-4479-AF80-BE25DA0302E0}"/>
              </a:ext>
            </a:extLst>
          </p:cNvPr>
          <p:cNvSpPr/>
          <p:nvPr/>
        </p:nvSpPr>
        <p:spPr>
          <a:xfrm>
            <a:off x="8144596" y="2130649"/>
            <a:ext cx="3172692" cy="461665"/>
          </a:xfrm>
          <a:prstGeom prst="rect">
            <a:avLst/>
          </a:prstGeom>
        </p:spPr>
        <p:txBody>
          <a:bodyPr wrap="square">
            <a:spAutoFit/>
          </a:bodyPr>
          <a:lstStyle/>
          <a:p>
            <a:r>
              <a:rPr lang="zh-CN" altLang="en-US" sz="1200" dirty="0">
                <a:solidFill>
                  <a:schemeClr val="bg1"/>
                </a:solidFill>
              </a:rPr>
              <a:t>用户通过某种方式完成系统设定的学习任务，来获得奖励。</a:t>
            </a:r>
          </a:p>
        </p:txBody>
      </p:sp>
      <p:sp>
        <p:nvSpPr>
          <p:cNvPr id="45" name="矩形 44">
            <a:extLst>
              <a:ext uri="{FF2B5EF4-FFF2-40B4-BE49-F238E27FC236}">
                <a16:creationId xmlns:a16="http://schemas.microsoft.com/office/drawing/2014/main" id="{C6C0AC13-9A97-43D1-81FA-D8B81F9334F9}"/>
              </a:ext>
            </a:extLst>
          </p:cNvPr>
          <p:cNvSpPr/>
          <p:nvPr/>
        </p:nvSpPr>
        <p:spPr>
          <a:xfrm>
            <a:off x="8144596" y="3639091"/>
            <a:ext cx="3172692" cy="646331"/>
          </a:xfrm>
          <a:prstGeom prst="rect">
            <a:avLst/>
          </a:prstGeom>
        </p:spPr>
        <p:txBody>
          <a:bodyPr wrap="square">
            <a:spAutoFit/>
          </a:bodyPr>
          <a:lstStyle/>
          <a:p>
            <a:r>
              <a:rPr lang="zh-CN" altLang="en-US" sz="1200" dirty="0">
                <a:solidFill>
                  <a:schemeClr val="bg1"/>
                </a:solidFill>
              </a:rPr>
              <a:t>用户群体之间为了完成学习任务，需要进行群体竞争，这是一种优胜劣汰的模式，胜者可获得奖励。</a:t>
            </a:r>
          </a:p>
        </p:txBody>
      </p:sp>
      <p:sp>
        <p:nvSpPr>
          <p:cNvPr id="46" name="矩形 45">
            <a:extLst>
              <a:ext uri="{FF2B5EF4-FFF2-40B4-BE49-F238E27FC236}">
                <a16:creationId xmlns:a16="http://schemas.microsoft.com/office/drawing/2014/main" id="{40987023-F5F4-452F-9F0B-45F4B9DE7EB5}"/>
              </a:ext>
            </a:extLst>
          </p:cNvPr>
          <p:cNvSpPr/>
          <p:nvPr/>
        </p:nvSpPr>
        <p:spPr>
          <a:xfrm>
            <a:off x="8144595" y="5311482"/>
            <a:ext cx="3172692" cy="461665"/>
          </a:xfrm>
          <a:prstGeom prst="rect">
            <a:avLst/>
          </a:prstGeom>
        </p:spPr>
        <p:txBody>
          <a:bodyPr wrap="square">
            <a:spAutoFit/>
          </a:bodyPr>
          <a:lstStyle/>
          <a:p>
            <a:r>
              <a:rPr lang="zh-CN" altLang="en-US" sz="1200" dirty="0">
                <a:solidFill>
                  <a:schemeClr val="bg1"/>
                </a:solidFill>
              </a:rPr>
              <a:t>该模式下用户需要与朋友或陌生人组队与其他队伍竞争，来共同完成任务。</a:t>
            </a:r>
          </a:p>
        </p:txBody>
      </p:sp>
      <p:sp>
        <p:nvSpPr>
          <p:cNvPr id="47" name="矩形 46">
            <a:extLst>
              <a:ext uri="{FF2B5EF4-FFF2-40B4-BE49-F238E27FC236}">
                <a16:creationId xmlns:a16="http://schemas.microsoft.com/office/drawing/2014/main" id="{B3B9608B-4636-46EA-B74F-1268CE93A399}"/>
              </a:ext>
            </a:extLst>
          </p:cNvPr>
          <p:cNvSpPr/>
          <p:nvPr/>
        </p:nvSpPr>
        <p:spPr>
          <a:xfrm>
            <a:off x="8031480" y="1961117"/>
            <a:ext cx="3285807" cy="826012"/>
          </a:xfrm>
          <a:prstGeom prst="rect">
            <a:avLst/>
          </a:prstGeom>
          <a:no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852AF408-3599-4B94-8575-F797E6035C53}"/>
              </a:ext>
            </a:extLst>
          </p:cNvPr>
          <p:cNvSpPr/>
          <p:nvPr/>
        </p:nvSpPr>
        <p:spPr>
          <a:xfrm>
            <a:off x="8031480" y="3533064"/>
            <a:ext cx="3285807" cy="826012"/>
          </a:xfrm>
          <a:prstGeom prst="rect">
            <a:avLst/>
          </a:prstGeom>
          <a:no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7A01DE2B-FEAE-4047-B646-D53F82D52BDC}"/>
              </a:ext>
            </a:extLst>
          </p:cNvPr>
          <p:cNvSpPr/>
          <p:nvPr/>
        </p:nvSpPr>
        <p:spPr>
          <a:xfrm>
            <a:off x="8031480" y="5133534"/>
            <a:ext cx="3285807" cy="826012"/>
          </a:xfrm>
          <a:prstGeom prst="rect">
            <a:avLst/>
          </a:prstGeom>
          <a:no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0B22D7FA-7BD0-41FF-AD4C-CCA796C06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7812" y="2184220"/>
            <a:ext cx="511982" cy="511982"/>
          </a:xfrm>
          <a:prstGeom prst="rect">
            <a:avLst/>
          </a:prstGeom>
        </p:spPr>
      </p:pic>
      <p:pic>
        <p:nvPicPr>
          <p:cNvPr id="26" name="图片 25">
            <a:extLst>
              <a:ext uri="{FF2B5EF4-FFF2-40B4-BE49-F238E27FC236}">
                <a16:creationId xmlns:a16="http://schemas.microsoft.com/office/drawing/2014/main" id="{A71EAC99-76CF-408E-8249-7946C2EFB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763" y="5201708"/>
            <a:ext cx="511982" cy="511982"/>
          </a:xfrm>
          <a:prstGeom prst="rect">
            <a:avLst/>
          </a:prstGeom>
        </p:spPr>
      </p:pic>
      <p:pic>
        <p:nvPicPr>
          <p:cNvPr id="27" name="图片 26">
            <a:extLst>
              <a:ext uri="{FF2B5EF4-FFF2-40B4-BE49-F238E27FC236}">
                <a16:creationId xmlns:a16="http://schemas.microsoft.com/office/drawing/2014/main" id="{E9F233C7-28A5-46B0-8A60-08B9E9BA9A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4380" y="5201708"/>
            <a:ext cx="511982" cy="511982"/>
          </a:xfrm>
          <a:prstGeom prst="rect">
            <a:avLst/>
          </a:prstGeom>
        </p:spPr>
      </p:pic>
      <p:pic>
        <p:nvPicPr>
          <p:cNvPr id="28" name="图片 27">
            <a:extLst>
              <a:ext uri="{FF2B5EF4-FFF2-40B4-BE49-F238E27FC236}">
                <a16:creationId xmlns:a16="http://schemas.microsoft.com/office/drawing/2014/main" id="{4A80D21A-4F0B-4DFF-9B12-37377ADF9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646" y="5329143"/>
            <a:ext cx="511982" cy="511982"/>
          </a:xfrm>
          <a:prstGeom prst="rect">
            <a:avLst/>
          </a:prstGeom>
        </p:spPr>
      </p:pic>
      <p:pic>
        <p:nvPicPr>
          <p:cNvPr id="29" name="图片 28">
            <a:extLst>
              <a:ext uri="{FF2B5EF4-FFF2-40B4-BE49-F238E27FC236}">
                <a16:creationId xmlns:a16="http://schemas.microsoft.com/office/drawing/2014/main" id="{CDE2B559-70B3-42C0-A766-E33AFF1254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2715" y="5329143"/>
            <a:ext cx="511982" cy="511982"/>
          </a:xfrm>
          <a:prstGeom prst="rect">
            <a:avLst/>
          </a:prstGeom>
        </p:spPr>
      </p:pic>
      <p:pic>
        <p:nvPicPr>
          <p:cNvPr id="30" name="图片 29">
            <a:extLst>
              <a:ext uri="{FF2B5EF4-FFF2-40B4-BE49-F238E27FC236}">
                <a16:creationId xmlns:a16="http://schemas.microsoft.com/office/drawing/2014/main" id="{16BDE310-BA0E-41AB-83C5-68590C35D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510" y="5322009"/>
            <a:ext cx="511982" cy="511982"/>
          </a:xfrm>
          <a:prstGeom prst="rect">
            <a:avLst/>
          </a:prstGeom>
        </p:spPr>
      </p:pic>
      <p:pic>
        <p:nvPicPr>
          <p:cNvPr id="31" name="图片 30">
            <a:extLst>
              <a:ext uri="{FF2B5EF4-FFF2-40B4-BE49-F238E27FC236}">
                <a16:creationId xmlns:a16="http://schemas.microsoft.com/office/drawing/2014/main" id="{D494E7E4-B342-47B5-971C-3F49DB5D0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449" y="5311482"/>
            <a:ext cx="511982" cy="511982"/>
          </a:xfrm>
          <a:prstGeom prst="rect">
            <a:avLst/>
          </a:prstGeom>
        </p:spPr>
      </p:pic>
      <p:sp>
        <p:nvSpPr>
          <p:cNvPr id="32" name="文本框 31">
            <a:extLst>
              <a:ext uri="{FF2B5EF4-FFF2-40B4-BE49-F238E27FC236}">
                <a16:creationId xmlns:a16="http://schemas.microsoft.com/office/drawing/2014/main" id="{52EA804D-5A43-4484-87F1-A2C124762DAC}"/>
              </a:ext>
            </a:extLst>
          </p:cNvPr>
          <p:cNvSpPr txBox="1"/>
          <p:nvPr/>
        </p:nvSpPr>
        <p:spPr>
          <a:xfrm>
            <a:off x="2531438" y="5415857"/>
            <a:ext cx="527709" cy="400110"/>
          </a:xfrm>
          <a:prstGeom prst="rect">
            <a:avLst/>
          </a:prstGeom>
          <a:noFill/>
        </p:spPr>
        <p:txBody>
          <a:bodyPr wrap="none" rtlCol="0">
            <a:spAutoFit/>
          </a:bodyPr>
          <a:lstStyle/>
          <a:p>
            <a:r>
              <a:rPr lang="en-US" altLang="zh-CN" sz="2000" b="1" dirty="0"/>
              <a:t>VS</a:t>
            </a:r>
            <a:endParaRPr lang="zh-CN" altLang="en-US" sz="2000" b="1" dirty="0"/>
          </a:p>
        </p:txBody>
      </p:sp>
      <p:pic>
        <p:nvPicPr>
          <p:cNvPr id="8" name="图片 7">
            <a:extLst>
              <a:ext uri="{FF2B5EF4-FFF2-40B4-BE49-F238E27FC236}">
                <a16:creationId xmlns:a16="http://schemas.microsoft.com/office/drawing/2014/main" id="{4E177AA3-21D7-4E45-8A67-94B48CC924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3570" y="2063375"/>
            <a:ext cx="739316" cy="739316"/>
          </a:xfrm>
          <a:prstGeom prst="rect">
            <a:avLst/>
          </a:prstGeom>
        </p:spPr>
      </p:pic>
      <p:sp>
        <p:nvSpPr>
          <p:cNvPr id="34" name="文本框 33">
            <a:extLst>
              <a:ext uri="{FF2B5EF4-FFF2-40B4-BE49-F238E27FC236}">
                <a16:creationId xmlns:a16="http://schemas.microsoft.com/office/drawing/2014/main" id="{82BCA9FE-633B-46CC-A429-EE8BEC999DB7}"/>
              </a:ext>
            </a:extLst>
          </p:cNvPr>
          <p:cNvSpPr txBox="1"/>
          <p:nvPr/>
        </p:nvSpPr>
        <p:spPr>
          <a:xfrm>
            <a:off x="2508857" y="2240156"/>
            <a:ext cx="527709" cy="400110"/>
          </a:xfrm>
          <a:prstGeom prst="rect">
            <a:avLst/>
          </a:prstGeom>
          <a:noFill/>
        </p:spPr>
        <p:txBody>
          <a:bodyPr wrap="none" rtlCol="0">
            <a:spAutoFit/>
          </a:bodyPr>
          <a:lstStyle/>
          <a:p>
            <a:r>
              <a:rPr lang="en-US" altLang="zh-CN" sz="2000" b="1" dirty="0"/>
              <a:t>VS</a:t>
            </a:r>
            <a:endParaRPr lang="zh-CN" altLang="en-US" sz="2000" b="1" dirty="0"/>
          </a:p>
        </p:txBody>
      </p:sp>
      <p:pic>
        <p:nvPicPr>
          <p:cNvPr id="35" name="图片 34">
            <a:extLst>
              <a:ext uri="{FF2B5EF4-FFF2-40B4-BE49-F238E27FC236}">
                <a16:creationId xmlns:a16="http://schemas.microsoft.com/office/drawing/2014/main" id="{6E56EEEB-BBB1-4724-A7E9-108AED2E9A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0797" y="3947599"/>
            <a:ext cx="511982" cy="511982"/>
          </a:xfrm>
          <a:prstGeom prst="rect">
            <a:avLst/>
          </a:prstGeom>
        </p:spPr>
      </p:pic>
      <p:pic>
        <p:nvPicPr>
          <p:cNvPr id="37" name="图片 36">
            <a:extLst>
              <a:ext uri="{FF2B5EF4-FFF2-40B4-BE49-F238E27FC236}">
                <a16:creationId xmlns:a16="http://schemas.microsoft.com/office/drawing/2014/main" id="{16C77ABE-2DDD-4138-BC77-0780808707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2234" y="3168401"/>
            <a:ext cx="511982" cy="511982"/>
          </a:xfrm>
          <a:prstGeom prst="rect">
            <a:avLst/>
          </a:prstGeom>
        </p:spPr>
      </p:pic>
      <p:pic>
        <p:nvPicPr>
          <p:cNvPr id="38" name="图片 37">
            <a:extLst>
              <a:ext uri="{FF2B5EF4-FFF2-40B4-BE49-F238E27FC236}">
                <a16:creationId xmlns:a16="http://schemas.microsoft.com/office/drawing/2014/main" id="{16DEC86E-664A-4A78-B01D-755761E44C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5287" y="3962257"/>
            <a:ext cx="511982" cy="511982"/>
          </a:xfrm>
          <a:prstGeom prst="rect">
            <a:avLst/>
          </a:prstGeom>
        </p:spPr>
      </p:pic>
      <p:sp>
        <p:nvSpPr>
          <p:cNvPr id="39" name="文本框 38">
            <a:extLst>
              <a:ext uri="{FF2B5EF4-FFF2-40B4-BE49-F238E27FC236}">
                <a16:creationId xmlns:a16="http://schemas.microsoft.com/office/drawing/2014/main" id="{30CA6E7B-B60B-47BF-BF8B-DFCB7FB0BFFC}"/>
              </a:ext>
            </a:extLst>
          </p:cNvPr>
          <p:cNvSpPr txBox="1"/>
          <p:nvPr/>
        </p:nvSpPr>
        <p:spPr>
          <a:xfrm>
            <a:off x="2041479" y="3589411"/>
            <a:ext cx="527709" cy="400110"/>
          </a:xfrm>
          <a:prstGeom prst="rect">
            <a:avLst/>
          </a:prstGeom>
          <a:noFill/>
        </p:spPr>
        <p:txBody>
          <a:bodyPr wrap="none" rtlCol="0">
            <a:spAutoFit/>
          </a:bodyPr>
          <a:lstStyle/>
          <a:p>
            <a:r>
              <a:rPr lang="en-US" altLang="zh-CN" sz="2000" b="1" dirty="0"/>
              <a:t>VS</a:t>
            </a:r>
            <a:endParaRPr lang="zh-CN" altLang="en-US" sz="2000" b="1" dirty="0"/>
          </a:p>
        </p:txBody>
      </p:sp>
      <p:sp>
        <p:nvSpPr>
          <p:cNvPr id="40" name="文本框 39">
            <a:extLst>
              <a:ext uri="{FF2B5EF4-FFF2-40B4-BE49-F238E27FC236}">
                <a16:creationId xmlns:a16="http://schemas.microsoft.com/office/drawing/2014/main" id="{91B24C10-9F26-45C4-B9E8-2DF4D4CB3A89}"/>
              </a:ext>
            </a:extLst>
          </p:cNvPr>
          <p:cNvSpPr txBox="1"/>
          <p:nvPr/>
        </p:nvSpPr>
        <p:spPr>
          <a:xfrm>
            <a:off x="2487252" y="4064789"/>
            <a:ext cx="527709" cy="400110"/>
          </a:xfrm>
          <a:prstGeom prst="rect">
            <a:avLst/>
          </a:prstGeom>
          <a:noFill/>
        </p:spPr>
        <p:txBody>
          <a:bodyPr wrap="none" rtlCol="0">
            <a:spAutoFit/>
          </a:bodyPr>
          <a:lstStyle/>
          <a:p>
            <a:r>
              <a:rPr lang="en-US" altLang="zh-CN" sz="2000" b="1" dirty="0"/>
              <a:t>VS</a:t>
            </a:r>
            <a:endParaRPr lang="zh-CN" altLang="en-US" sz="2000" b="1" dirty="0"/>
          </a:p>
        </p:txBody>
      </p:sp>
      <p:sp>
        <p:nvSpPr>
          <p:cNvPr id="41" name="文本框 40">
            <a:extLst>
              <a:ext uri="{FF2B5EF4-FFF2-40B4-BE49-F238E27FC236}">
                <a16:creationId xmlns:a16="http://schemas.microsoft.com/office/drawing/2014/main" id="{01FB0482-E63D-4362-87A1-53A42A4858BF}"/>
              </a:ext>
            </a:extLst>
          </p:cNvPr>
          <p:cNvSpPr txBox="1"/>
          <p:nvPr/>
        </p:nvSpPr>
        <p:spPr>
          <a:xfrm>
            <a:off x="2981501" y="3597297"/>
            <a:ext cx="527709" cy="400110"/>
          </a:xfrm>
          <a:prstGeom prst="rect">
            <a:avLst/>
          </a:prstGeom>
          <a:noFill/>
        </p:spPr>
        <p:txBody>
          <a:bodyPr wrap="none" rtlCol="0">
            <a:spAutoFit/>
          </a:bodyPr>
          <a:lstStyle/>
          <a:p>
            <a:r>
              <a:rPr lang="en-US" altLang="zh-CN" sz="2000" b="1" dirty="0"/>
              <a:t>VS</a:t>
            </a:r>
            <a:endParaRPr lang="zh-CN" altLang="en-US" sz="2000" b="1" dirty="0"/>
          </a:p>
        </p:txBody>
      </p:sp>
      <p:cxnSp>
        <p:nvCxnSpPr>
          <p:cNvPr id="12" name="直接连接符 11">
            <a:extLst>
              <a:ext uri="{FF2B5EF4-FFF2-40B4-BE49-F238E27FC236}">
                <a16:creationId xmlns:a16="http://schemas.microsoft.com/office/drawing/2014/main" id="{FBE27F4D-28DB-49B6-8659-7686DE153825}"/>
              </a:ext>
            </a:extLst>
          </p:cNvPr>
          <p:cNvCxnSpPr>
            <a:cxnSpLocks/>
          </p:cNvCxnSpPr>
          <p:nvPr/>
        </p:nvCxnSpPr>
        <p:spPr>
          <a:xfrm>
            <a:off x="874713" y="2926080"/>
            <a:ext cx="4388167"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EEE9CFE5-BCEF-4872-9B56-EB94A526953E}"/>
              </a:ext>
            </a:extLst>
          </p:cNvPr>
          <p:cNvCxnSpPr>
            <a:cxnSpLocks/>
          </p:cNvCxnSpPr>
          <p:nvPr/>
        </p:nvCxnSpPr>
        <p:spPr>
          <a:xfrm>
            <a:off x="874713" y="4704080"/>
            <a:ext cx="4388167"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219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220C997-08A1-4B9D-8C17-03E663EED9D4}"/>
              </a:ext>
            </a:extLst>
          </p:cNvPr>
          <p:cNvSpPr txBox="1"/>
          <p:nvPr/>
        </p:nvSpPr>
        <p:spPr>
          <a:xfrm>
            <a:off x="782320" y="731520"/>
            <a:ext cx="1826141" cy="584775"/>
          </a:xfrm>
          <a:prstGeom prst="rect">
            <a:avLst/>
          </a:prstGeom>
          <a:noFill/>
        </p:spPr>
        <p:txBody>
          <a:bodyPr wrap="none" rtlCol="0">
            <a:spAutoFit/>
          </a:bodyPr>
          <a:lstStyle/>
          <a:p>
            <a:r>
              <a:rPr lang="zh-CN" altLang="en-US" sz="3200" b="1" dirty="0"/>
              <a:t>奖励机制</a:t>
            </a:r>
          </a:p>
        </p:txBody>
      </p:sp>
      <p:pic>
        <p:nvPicPr>
          <p:cNvPr id="5" name="图片 4">
            <a:extLst>
              <a:ext uri="{FF2B5EF4-FFF2-40B4-BE49-F238E27FC236}">
                <a16:creationId xmlns:a16="http://schemas.microsoft.com/office/drawing/2014/main" id="{ECA2C7CF-DAC1-44CC-B9AD-84ED221D7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657" y="3699207"/>
            <a:ext cx="338897" cy="338897"/>
          </a:xfrm>
          <a:prstGeom prst="rect">
            <a:avLst/>
          </a:prstGeom>
        </p:spPr>
      </p:pic>
      <p:sp>
        <p:nvSpPr>
          <p:cNvPr id="7" name="文本框 6">
            <a:extLst>
              <a:ext uri="{FF2B5EF4-FFF2-40B4-BE49-F238E27FC236}">
                <a16:creationId xmlns:a16="http://schemas.microsoft.com/office/drawing/2014/main" id="{FC162A20-6277-4D3F-879C-8249320F5D53}"/>
              </a:ext>
            </a:extLst>
          </p:cNvPr>
          <p:cNvSpPr txBox="1"/>
          <p:nvPr/>
        </p:nvSpPr>
        <p:spPr>
          <a:xfrm>
            <a:off x="3784031" y="3371198"/>
            <a:ext cx="698589" cy="308995"/>
          </a:xfrm>
          <a:prstGeom prst="rect">
            <a:avLst/>
          </a:prstGeom>
          <a:noFill/>
        </p:spPr>
        <p:txBody>
          <a:bodyPr wrap="square" rtlCol="0">
            <a:spAutoFit/>
          </a:bodyPr>
          <a:lstStyle/>
          <a:p>
            <a:pPr>
              <a:lnSpc>
                <a:spcPct val="130000"/>
              </a:lnSpc>
            </a:pPr>
            <a:r>
              <a:rPr lang="zh-CN" altLang="en-US" sz="1200" dirty="0">
                <a:solidFill>
                  <a:srgbClr val="0456C4"/>
                </a:solidFill>
                <a:latin typeface="+mn-ea"/>
              </a:rPr>
              <a:t>用户</a:t>
            </a:r>
            <a:r>
              <a:rPr lang="en-US" altLang="zh-CN" sz="1200" dirty="0">
                <a:solidFill>
                  <a:srgbClr val="0456C4"/>
                </a:solidFill>
                <a:latin typeface="+mn-ea"/>
              </a:rPr>
              <a:t>1</a:t>
            </a:r>
          </a:p>
        </p:txBody>
      </p:sp>
      <p:pic>
        <p:nvPicPr>
          <p:cNvPr id="8" name="图片 7">
            <a:extLst>
              <a:ext uri="{FF2B5EF4-FFF2-40B4-BE49-F238E27FC236}">
                <a16:creationId xmlns:a16="http://schemas.microsoft.com/office/drawing/2014/main" id="{73ACC9E3-2356-48C9-86FF-D85E0D9BB3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4164" y="2839244"/>
            <a:ext cx="372321" cy="372321"/>
          </a:xfrm>
          <a:prstGeom prst="rect">
            <a:avLst/>
          </a:prstGeom>
        </p:spPr>
      </p:pic>
      <p:cxnSp>
        <p:nvCxnSpPr>
          <p:cNvPr id="9" name="直接连接符 8">
            <a:extLst>
              <a:ext uri="{FF2B5EF4-FFF2-40B4-BE49-F238E27FC236}">
                <a16:creationId xmlns:a16="http://schemas.microsoft.com/office/drawing/2014/main" id="{50E9E8D6-44B7-4BFF-AB1B-F78C371A00A5}"/>
              </a:ext>
            </a:extLst>
          </p:cNvPr>
          <p:cNvCxnSpPr>
            <a:cxnSpLocks/>
          </p:cNvCxnSpPr>
          <p:nvPr/>
        </p:nvCxnSpPr>
        <p:spPr>
          <a:xfrm>
            <a:off x="3699545" y="1851881"/>
            <a:ext cx="0" cy="449019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2D191E5-19E3-4A24-A96B-EC8CD55203AE}"/>
              </a:ext>
            </a:extLst>
          </p:cNvPr>
          <p:cNvCxnSpPr>
            <a:cxnSpLocks/>
          </p:cNvCxnSpPr>
          <p:nvPr/>
        </p:nvCxnSpPr>
        <p:spPr>
          <a:xfrm>
            <a:off x="8066154" y="1803036"/>
            <a:ext cx="0" cy="449019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A8F472BD-11B8-4F52-9025-5BF8F15A16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2349" y="3838082"/>
            <a:ext cx="338897" cy="338897"/>
          </a:xfrm>
          <a:prstGeom prst="rect">
            <a:avLst/>
          </a:prstGeom>
        </p:spPr>
      </p:pic>
      <p:pic>
        <p:nvPicPr>
          <p:cNvPr id="14" name="图片 13">
            <a:extLst>
              <a:ext uri="{FF2B5EF4-FFF2-40B4-BE49-F238E27FC236}">
                <a16:creationId xmlns:a16="http://schemas.microsoft.com/office/drawing/2014/main" id="{5D1BA405-94F0-47C9-990E-28DB010AF0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2349" y="3042116"/>
            <a:ext cx="338897" cy="338897"/>
          </a:xfrm>
          <a:prstGeom prst="rect">
            <a:avLst/>
          </a:prstGeom>
        </p:spPr>
      </p:pic>
      <p:pic>
        <p:nvPicPr>
          <p:cNvPr id="15" name="图片 14">
            <a:extLst>
              <a:ext uri="{FF2B5EF4-FFF2-40B4-BE49-F238E27FC236}">
                <a16:creationId xmlns:a16="http://schemas.microsoft.com/office/drawing/2014/main" id="{957817E1-75D0-4384-B3CC-94E206D565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2349" y="4634049"/>
            <a:ext cx="338897" cy="338897"/>
          </a:xfrm>
          <a:prstGeom prst="rect">
            <a:avLst/>
          </a:prstGeom>
        </p:spPr>
      </p:pic>
      <p:sp>
        <p:nvSpPr>
          <p:cNvPr id="16" name="椭圆 15">
            <a:extLst>
              <a:ext uri="{FF2B5EF4-FFF2-40B4-BE49-F238E27FC236}">
                <a16:creationId xmlns:a16="http://schemas.microsoft.com/office/drawing/2014/main" id="{A4B17683-F649-43B4-BD12-D78DB592C7B4}"/>
              </a:ext>
            </a:extLst>
          </p:cNvPr>
          <p:cNvSpPr/>
          <p:nvPr/>
        </p:nvSpPr>
        <p:spPr>
          <a:xfrm>
            <a:off x="4730330" y="3983376"/>
            <a:ext cx="889233" cy="496061"/>
          </a:xfrm>
          <a:prstGeom prst="ellipse">
            <a:avLst/>
          </a:prstGeom>
          <a:solidFill>
            <a:srgbClr val="0456C4"/>
          </a:solidFill>
          <a:ln w="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开启任务</a:t>
            </a:r>
          </a:p>
        </p:txBody>
      </p:sp>
      <p:cxnSp>
        <p:nvCxnSpPr>
          <p:cNvPr id="18" name="直接箭头连接符 17">
            <a:extLst>
              <a:ext uri="{FF2B5EF4-FFF2-40B4-BE49-F238E27FC236}">
                <a16:creationId xmlns:a16="http://schemas.microsoft.com/office/drawing/2014/main" id="{00D28250-75FD-4EA0-84F2-6FEC9728A09A}"/>
              </a:ext>
            </a:extLst>
          </p:cNvPr>
          <p:cNvCxnSpPr>
            <a:cxnSpLocks/>
            <a:stCxn id="13" idx="3"/>
            <a:endCxn id="16" idx="2"/>
          </p:cNvCxnSpPr>
          <p:nvPr/>
        </p:nvCxnSpPr>
        <p:spPr>
          <a:xfrm>
            <a:off x="4231246" y="4007531"/>
            <a:ext cx="499084" cy="223876"/>
          </a:xfrm>
          <a:prstGeom prst="straightConnector1">
            <a:avLst/>
          </a:prstGeom>
          <a:ln w="19050">
            <a:solidFill>
              <a:srgbClr val="0456C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84C3C4CA-4358-4A2D-A233-128CF0A24DC3}"/>
              </a:ext>
            </a:extLst>
          </p:cNvPr>
          <p:cNvCxnSpPr>
            <a:cxnSpLocks/>
            <a:stCxn id="14" idx="3"/>
            <a:endCxn id="16" idx="1"/>
          </p:cNvCxnSpPr>
          <p:nvPr/>
        </p:nvCxnSpPr>
        <p:spPr>
          <a:xfrm>
            <a:off x="4231246" y="3211565"/>
            <a:ext cx="629309" cy="844457"/>
          </a:xfrm>
          <a:prstGeom prst="straightConnector1">
            <a:avLst/>
          </a:prstGeom>
          <a:ln w="19050">
            <a:solidFill>
              <a:srgbClr val="0456C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E90834AA-70D9-4C86-8C7C-60845DC9086C}"/>
              </a:ext>
            </a:extLst>
          </p:cNvPr>
          <p:cNvCxnSpPr>
            <a:cxnSpLocks/>
            <a:stCxn id="15" idx="3"/>
            <a:endCxn id="16" idx="3"/>
          </p:cNvCxnSpPr>
          <p:nvPr/>
        </p:nvCxnSpPr>
        <p:spPr>
          <a:xfrm flipV="1">
            <a:off x="4231246" y="4406791"/>
            <a:ext cx="629309" cy="396707"/>
          </a:xfrm>
          <a:prstGeom prst="straightConnector1">
            <a:avLst/>
          </a:prstGeom>
          <a:ln w="19050">
            <a:solidFill>
              <a:srgbClr val="0456C4"/>
            </a:solidFill>
            <a:tailEnd type="triangle"/>
          </a:ln>
        </p:spPr>
        <p:style>
          <a:lnRef idx="1">
            <a:schemeClr val="accent1"/>
          </a:lnRef>
          <a:fillRef idx="0">
            <a:schemeClr val="accent1"/>
          </a:fillRef>
          <a:effectRef idx="0">
            <a:schemeClr val="accent1"/>
          </a:effectRef>
          <a:fontRef idx="minor">
            <a:schemeClr val="tx1"/>
          </a:fontRef>
        </p:style>
      </p:cxnSp>
      <p:sp>
        <p:nvSpPr>
          <p:cNvPr id="34" name="椭圆 33">
            <a:extLst>
              <a:ext uri="{FF2B5EF4-FFF2-40B4-BE49-F238E27FC236}">
                <a16:creationId xmlns:a16="http://schemas.microsoft.com/office/drawing/2014/main" id="{441147DC-5505-413C-AEEB-D342B6343AC4}"/>
              </a:ext>
            </a:extLst>
          </p:cNvPr>
          <p:cNvSpPr/>
          <p:nvPr/>
        </p:nvSpPr>
        <p:spPr>
          <a:xfrm>
            <a:off x="5808845" y="3983375"/>
            <a:ext cx="889233" cy="496061"/>
          </a:xfrm>
          <a:prstGeom prst="ellipse">
            <a:avLst/>
          </a:prstGeom>
          <a:solidFill>
            <a:srgbClr val="0456C4"/>
          </a:solidFill>
          <a:ln w="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完成任务</a:t>
            </a:r>
          </a:p>
        </p:txBody>
      </p:sp>
      <p:cxnSp>
        <p:nvCxnSpPr>
          <p:cNvPr id="41" name="直接箭头连接符 40">
            <a:extLst>
              <a:ext uri="{FF2B5EF4-FFF2-40B4-BE49-F238E27FC236}">
                <a16:creationId xmlns:a16="http://schemas.microsoft.com/office/drawing/2014/main" id="{E3FF8632-2CBF-41A2-9F43-D38CB68A1CD8}"/>
              </a:ext>
            </a:extLst>
          </p:cNvPr>
          <p:cNvCxnSpPr>
            <a:cxnSpLocks/>
            <a:stCxn id="16" idx="6"/>
            <a:endCxn id="34" idx="2"/>
          </p:cNvCxnSpPr>
          <p:nvPr/>
        </p:nvCxnSpPr>
        <p:spPr>
          <a:xfrm flipV="1">
            <a:off x="5619563" y="4231406"/>
            <a:ext cx="189282" cy="1"/>
          </a:xfrm>
          <a:prstGeom prst="straightConnector1">
            <a:avLst/>
          </a:prstGeom>
          <a:ln w="19050">
            <a:solidFill>
              <a:srgbClr val="0456C4"/>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A02F781B-DE1F-4937-97E7-F4EDA66A5933}"/>
              </a:ext>
            </a:extLst>
          </p:cNvPr>
          <p:cNvSpPr txBox="1"/>
          <p:nvPr/>
        </p:nvSpPr>
        <p:spPr>
          <a:xfrm>
            <a:off x="3762812" y="4134717"/>
            <a:ext cx="698589" cy="308995"/>
          </a:xfrm>
          <a:prstGeom prst="rect">
            <a:avLst/>
          </a:prstGeom>
          <a:noFill/>
        </p:spPr>
        <p:txBody>
          <a:bodyPr wrap="square" rtlCol="0">
            <a:spAutoFit/>
          </a:bodyPr>
          <a:lstStyle/>
          <a:p>
            <a:pPr>
              <a:lnSpc>
                <a:spcPct val="130000"/>
              </a:lnSpc>
            </a:pPr>
            <a:r>
              <a:rPr lang="zh-CN" altLang="en-US" sz="1200" dirty="0">
                <a:solidFill>
                  <a:srgbClr val="0456C4"/>
                </a:solidFill>
                <a:latin typeface="+mn-ea"/>
              </a:rPr>
              <a:t>用户</a:t>
            </a:r>
            <a:r>
              <a:rPr lang="en-US" altLang="zh-CN" sz="1200" dirty="0">
                <a:solidFill>
                  <a:srgbClr val="0456C4"/>
                </a:solidFill>
                <a:latin typeface="+mn-ea"/>
              </a:rPr>
              <a:t>2</a:t>
            </a:r>
          </a:p>
        </p:txBody>
      </p:sp>
      <p:sp>
        <p:nvSpPr>
          <p:cNvPr id="47" name="文本框 46">
            <a:extLst>
              <a:ext uri="{FF2B5EF4-FFF2-40B4-BE49-F238E27FC236}">
                <a16:creationId xmlns:a16="http://schemas.microsoft.com/office/drawing/2014/main" id="{7034F952-F3E2-47C1-8D27-4772C448EEB8}"/>
              </a:ext>
            </a:extLst>
          </p:cNvPr>
          <p:cNvSpPr txBox="1"/>
          <p:nvPr/>
        </p:nvSpPr>
        <p:spPr>
          <a:xfrm>
            <a:off x="3803406" y="4963484"/>
            <a:ext cx="698589" cy="308995"/>
          </a:xfrm>
          <a:prstGeom prst="rect">
            <a:avLst/>
          </a:prstGeom>
          <a:noFill/>
        </p:spPr>
        <p:txBody>
          <a:bodyPr wrap="square" rtlCol="0">
            <a:spAutoFit/>
          </a:bodyPr>
          <a:lstStyle/>
          <a:p>
            <a:pPr>
              <a:lnSpc>
                <a:spcPct val="130000"/>
              </a:lnSpc>
            </a:pPr>
            <a:r>
              <a:rPr lang="zh-CN" altLang="en-US" sz="1200" dirty="0">
                <a:solidFill>
                  <a:srgbClr val="0456C4"/>
                </a:solidFill>
                <a:latin typeface="+mn-ea"/>
              </a:rPr>
              <a:t>用户</a:t>
            </a:r>
            <a:r>
              <a:rPr lang="en-US" altLang="zh-CN" sz="1200" dirty="0">
                <a:solidFill>
                  <a:srgbClr val="0456C4"/>
                </a:solidFill>
                <a:latin typeface="+mn-ea"/>
              </a:rPr>
              <a:t>3</a:t>
            </a:r>
          </a:p>
        </p:txBody>
      </p:sp>
      <p:cxnSp>
        <p:nvCxnSpPr>
          <p:cNvPr id="49" name="直接箭头连接符 48">
            <a:extLst>
              <a:ext uri="{FF2B5EF4-FFF2-40B4-BE49-F238E27FC236}">
                <a16:creationId xmlns:a16="http://schemas.microsoft.com/office/drawing/2014/main" id="{AC7C0B60-E34B-4367-8C67-01F86F4D97AD}"/>
              </a:ext>
            </a:extLst>
          </p:cNvPr>
          <p:cNvCxnSpPr>
            <a:cxnSpLocks/>
            <a:stCxn id="34" idx="7"/>
            <a:endCxn id="55" idx="1"/>
          </p:cNvCxnSpPr>
          <p:nvPr/>
        </p:nvCxnSpPr>
        <p:spPr>
          <a:xfrm flipV="1">
            <a:off x="6567853" y="3259552"/>
            <a:ext cx="579432" cy="796469"/>
          </a:xfrm>
          <a:prstGeom prst="straightConnector1">
            <a:avLst/>
          </a:prstGeom>
          <a:ln w="19050">
            <a:solidFill>
              <a:srgbClr val="0456C4"/>
            </a:solidFill>
            <a:tailEnd type="triangle"/>
          </a:ln>
        </p:spPr>
        <p:style>
          <a:lnRef idx="1">
            <a:schemeClr val="accent1"/>
          </a:lnRef>
          <a:fillRef idx="0">
            <a:schemeClr val="accent1"/>
          </a:fillRef>
          <a:effectRef idx="0">
            <a:schemeClr val="accent1"/>
          </a:effectRef>
          <a:fontRef idx="minor">
            <a:schemeClr val="tx1"/>
          </a:fontRef>
        </p:style>
      </p:cxnSp>
      <p:pic>
        <p:nvPicPr>
          <p:cNvPr id="55" name="图片 54">
            <a:extLst>
              <a:ext uri="{FF2B5EF4-FFF2-40B4-BE49-F238E27FC236}">
                <a16:creationId xmlns:a16="http://schemas.microsoft.com/office/drawing/2014/main" id="{DB5B1F03-A1BB-46E1-A2D5-2F8FB6C9F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7285" y="3090103"/>
            <a:ext cx="338897" cy="338897"/>
          </a:xfrm>
          <a:prstGeom prst="rect">
            <a:avLst/>
          </a:prstGeom>
        </p:spPr>
      </p:pic>
      <p:pic>
        <p:nvPicPr>
          <p:cNvPr id="59" name="图片 58">
            <a:extLst>
              <a:ext uri="{FF2B5EF4-FFF2-40B4-BE49-F238E27FC236}">
                <a16:creationId xmlns:a16="http://schemas.microsoft.com/office/drawing/2014/main" id="{775E06A4-CE51-43C8-B5F3-80DAE43672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9937" y="3829418"/>
            <a:ext cx="338897" cy="338897"/>
          </a:xfrm>
          <a:prstGeom prst="rect">
            <a:avLst/>
          </a:prstGeom>
        </p:spPr>
      </p:pic>
      <p:cxnSp>
        <p:nvCxnSpPr>
          <p:cNvPr id="60" name="直接箭头连接符 59">
            <a:extLst>
              <a:ext uri="{FF2B5EF4-FFF2-40B4-BE49-F238E27FC236}">
                <a16:creationId xmlns:a16="http://schemas.microsoft.com/office/drawing/2014/main" id="{E92EA7CF-8A60-4609-A6C3-D6A335792271}"/>
              </a:ext>
            </a:extLst>
          </p:cNvPr>
          <p:cNvCxnSpPr>
            <a:cxnSpLocks/>
            <a:stCxn id="34" idx="6"/>
            <a:endCxn id="59" idx="1"/>
          </p:cNvCxnSpPr>
          <p:nvPr/>
        </p:nvCxnSpPr>
        <p:spPr>
          <a:xfrm flipV="1">
            <a:off x="6698078" y="3998867"/>
            <a:ext cx="461859" cy="232539"/>
          </a:xfrm>
          <a:prstGeom prst="straightConnector1">
            <a:avLst/>
          </a:prstGeom>
          <a:ln w="19050">
            <a:solidFill>
              <a:srgbClr val="0456C4"/>
            </a:solidFill>
            <a:tailEnd type="triangle"/>
          </a:ln>
        </p:spPr>
        <p:style>
          <a:lnRef idx="1">
            <a:schemeClr val="accent1"/>
          </a:lnRef>
          <a:fillRef idx="0">
            <a:schemeClr val="accent1"/>
          </a:fillRef>
          <a:effectRef idx="0">
            <a:schemeClr val="accent1"/>
          </a:effectRef>
          <a:fontRef idx="minor">
            <a:schemeClr val="tx1"/>
          </a:fontRef>
        </p:style>
      </p:cxnSp>
      <p:pic>
        <p:nvPicPr>
          <p:cNvPr id="64" name="图片 63">
            <a:extLst>
              <a:ext uri="{FF2B5EF4-FFF2-40B4-BE49-F238E27FC236}">
                <a16:creationId xmlns:a16="http://schemas.microsoft.com/office/drawing/2014/main" id="{D4FA0F55-2561-415F-BBCB-3045921A4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9937" y="4631639"/>
            <a:ext cx="338897" cy="338897"/>
          </a:xfrm>
          <a:prstGeom prst="rect">
            <a:avLst/>
          </a:prstGeom>
        </p:spPr>
      </p:pic>
      <p:cxnSp>
        <p:nvCxnSpPr>
          <p:cNvPr id="65" name="直接箭头连接符 64">
            <a:extLst>
              <a:ext uri="{FF2B5EF4-FFF2-40B4-BE49-F238E27FC236}">
                <a16:creationId xmlns:a16="http://schemas.microsoft.com/office/drawing/2014/main" id="{85CDB1E4-983D-46FB-B7A6-C77410E23AF5}"/>
              </a:ext>
            </a:extLst>
          </p:cNvPr>
          <p:cNvCxnSpPr>
            <a:cxnSpLocks/>
            <a:stCxn id="34" idx="5"/>
            <a:endCxn id="64" idx="1"/>
          </p:cNvCxnSpPr>
          <p:nvPr/>
        </p:nvCxnSpPr>
        <p:spPr>
          <a:xfrm>
            <a:off x="6567853" y="4406790"/>
            <a:ext cx="592084" cy="394298"/>
          </a:xfrm>
          <a:prstGeom prst="straightConnector1">
            <a:avLst/>
          </a:prstGeom>
          <a:ln w="19050">
            <a:solidFill>
              <a:srgbClr val="0456C4"/>
            </a:solidFill>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914E5F56-FFDA-497A-B16C-866561A8A487}"/>
              </a:ext>
            </a:extLst>
          </p:cNvPr>
          <p:cNvSpPr txBox="1"/>
          <p:nvPr/>
        </p:nvSpPr>
        <p:spPr>
          <a:xfrm>
            <a:off x="7018526" y="3405902"/>
            <a:ext cx="698589" cy="308995"/>
          </a:xfrm>
          <a:prstGeom prst="rect">
            <a:avLst/>
          </a:prstGeom>
          <a:noFill/>
        </p:spPr>
        <p:txBody>
          <a:bodyPr wrap="square" rtlCol="0">
            <a:spAutoFit/>
          </a:bodyPr>
          <a:lstStyle/>
          <a:p>
            <a:pPr>
              <a:lnSpc>
                <a:spcPct val="130000"/>
              </a:lnSpc>
            </a:pPr>
            <a:r>
              <a:rPr lang="zh-CN" altLang="en-US" sz="1200" dirty="0">
                <a:solidFill>
                  <a:srgbClr val="0456C4"/>
                </a:solidFill>
                <a:latin typeface="+mn-ea"/>
              </a:rPr>
              <a:t>用户</a:t>
            </a:r>
            <a:r>
              <a:rPr lang="en-US" altLang="zh-CN" sz="1200" dirty="0">
                <a:solidFill>
                  <a:srgbClr val="0456C4"/>
                </a:solidFill>
                <a:latin typeface="+mn-ea"/>
              </a:rPr>
              <a:t>2</a:t>
            </a:r>
          </a:p>
        </p:txBody>
      </p:sp>
      <p:sp>
        <p:nvSpPr>
          <p:cNvPr id="69" name="文本框 68">
            <a:extLst>
              <a:ext uri="{FF2B5EF4-FFF2-40B4-BE49-F238E27FC236}">
                <a16:creationId xmlns:a16="http://schemas.microsoft.com/office/drawing/2014/main" id="{5F128450-1BFB-486D-B782-000E18DAB945}"/>
              </a:ext>
            </a:extLst>
          </p:cNvPr>
          <p:cNvSpPr txBox="1"/>
          <p:nvPr/>
        </p:nvSpPr>
        <p:spPr>
          <a:xfrm>
            <a:off x="7041320" y="4887613"/>
            <a:ext cx="698589" cy="308995"/>
          </a:xfrm>
          <a:prstGeom prst="rect">
            <a:avLst/>
          </a:prstGeom>
          <a:noFill/>
        </p:spPr>
        <p:txBody>
          <a:bodyPr wrap="square" rtlCol="0">
            <a:spAutoFit/>
          </a:bodyPr>
          <a:lstStyle/>
          <a:p>
            <a:pPr>
              <a:lnSpc>
                <a:spcPct val="130000"/>
              </a:lnSpc>
            </a:pPr>
            <a:r>
              <a:rPr lang="zh-CN" altLang="en-US" sz="1200" dirty="0">
                <a:solidFill>
                  <a:srgbClr val="0456C4"/>
                </a:solidFill>
                <a:latin typeface="+mn-ea"/>
              </a:rPr>
              <a:t>用户</a:t>
            </a:r>
            <a:r>
              <a:rPr lang="en-US" altLang="zh-CN" sz="1200" dirty="0">
                <a:solidFill>
                  <a:srgbClr val="0456C4"/>
                </a:solidFill>
                <a:latin typeface="+mn-ea"/>
              </a:rPr>
              <a:t>3</a:t>
            </a:r>
          </a:p>
        </p:txBody>
      </p:sp>
      <p:sp>
        <p:nvSpPr>
          <p:cNvPr id="70" name="文本框 69">
            <a:extLst>
              <a:ext uri="{FF2B5EF4-FFF2-40B4-BE49-F238E27FC236}">
                <a16:creationId xmlns:a16="http://schemas.microsoft.com/office/drawing/2014/main" id="{0B11080A-AD5C-4C1D-9DBA-04E6BFDCA758}"/>
              </a:ext>
            </a:extLst>
          </p:cNvPr>
          <p:cNvSpPr txBox="1"/>
          <p:nvPr/>
        </p:nvSpPr>
        <p:spPr>
          <a:xfrm>
            <a:off x="7041320" y="4126372"/>
            <a:ext cx="698589" cy="308995"/>
          </a:xfrm>
          <a:prstGeom prst="rect">
            <a:avLst/>
          </a:prstGeom>
          <a:noFill/>
        </p:spPr>
        <p:txBody>
          <a:bodyPr wrap="square" rtlCol="0">
            <a:spAutoFit/>
          </a:bodyPr>
          <a:lstStyle/>
          <a:p>
            <a:pPr>
              <a:lnSpc>
                <a:spcPct val="130000"/>
              </a:lnSpc>
            </a:pPr>
            <a:r>
              <a:rPr lang="zh-CN" altLang="en-US" sz="1200" dirty="0">
                <a:solidFill>
                  <a:srgbClr val="0456C4"/>
                </a:solidFill>
                <a:latin typeface="+mn-ea"/>
              </a:rPr>
              <a:t>用户</a:t>
            </a:r>
            <a:r>
              <a:rPr lang="en-US" altLang="zh-CN" sz="1200" dirty="0">
                <a:solidFill>
                  <a:srgbClr val="0456C4"/>
                </a:solidFill>
                <a:latin typeface="+mn-ea"/>
              </a:rPr>
              <a:t>1</a:t>
            </a:r>
          </a:p>
        </p:txBody>
      </p:sp>
      <p:cxnSp>
        <p:nvCxnSpPr>
          <p:cNvPr id="71" name="直接箭头连接符 70">
            <a:extLst>
              <a:ext uri="{FF2B5EF4-FFF2-40B4-BE49-F238E27FC236}">
                <a16:creationId xmlns:a16="http://schemas.microsoft.com/office/drawing/2014/main" id="{CD511BA1-7854-4216-B117-4B8D42A7B92B}"/>
              </a:ext>
            </a:extLst>
          </p:cNvPr>
          <p:cNvCxnSpPr>
            <a:cxnSpLocks/>
            <a:endCxn id="75" idx="0"/>
          </p:cNvCxnSpPr>
          <p:nvPr/>
        </p:nvCxnSpPr>
        <p:spPr>
          <a:xfrm flipH="1">
            <a:off x="4772607" y="2772236"/>
            <a:ext cx="239948" cy="515403"/>
          </a:xfrm>
          <a:prstGeom prst="straightConnector1">
            <a:avLst/>
          </a:prstGeom>
          <a:ln w="2857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0582F470-96F2-4A9E-9899-02D3BE851F7B}"/>
              </a:ext>
            </a:extLst>
          </p:cNvPr>
          <p:cNvSpPr txBox="1"/>
          <p:nvPr/>
        </p:nvSpPr>
        <p:spPr>
          <a:xfrm>
            <a:off x="7033949" y="2254909"/>
            <a:ext cx="857686" cy="308995"/>
          </a:xfrm>
          <a:prstGeom prst="rect">
            <a:avLst/>
          </a:prstGeom>
          <a:noFill/>
        </p:spPr>
        <p:txBody>
          <a:bodyPr wrap="square" rtlCol="0">
            <a:spAutoFit/>
          </a:bodyPr>
          <a:lstStyle/>
          <a:p>
            <a:pPr>
              <a:lnSpc>
                <a:spcPct val="130000"/>
              </a:lnSpc>
            </a:pPr>
            <a:r>
              <a:rPr lang="zh-CN" altLang="en-US" sz="1200" dirty="0">
                <a:solidFill>
                  <a:srgbClr val="0456C4"/>
                </a:solidFill>
                <a:latin typeface="+mn-ea"/>
              </a:rPr>
              <a:t>排名</a:t>
            </a:r>
            <a:r>
              <a:rPr lang="en-US" altLang="zh-CN" sz="1200" dirty="0">
                <a:solidFill>
                  <a:srgbClr val="0456C4"/>
                </a:solidFill>
                <a:latin typeface="+mn-ea"/>
              </a:rPr>
              <a:t>/</a:t>
            </a:r>
            <a:r>
              <a:rPr lang="zh-CN" altLang="en-US" sz="1200" dirty="0">
                <a:solidFill>
                  <a:srgbClr val="0456C4"/>
                </a:solidFill>
                <a:latin typeface="+mn-ea"/>
              </a:rPr>
              <a:t>奖励</a:t>
            </a:r>
            <a:endParaRPr lang="en-US" altLang="zh-CN" sz="1200" dirty="0">
              <a:solidFill>
                <a:srgbClr val="0456C4"/>
              </a:solidFill>
              <a:latin typeface="+mn-ea"/>
            </a:endParaRPr>
          </a:p>
        </p:txBody>
      </p:sp>
      <p:sp>
        <p:nvSpPr>
          <p:cNvPr id="75" name="文本框 74">
            <a:extLst>
              <a:ext uri="{FF2B5EF4-FFF2-40B4-BE49-F238E27FC236}">
                <a16:creationId xmlns:a16="http://schemas.microsoft.com/office/drawing/2014/main" id="{D8A737E0-7307-4DD0-9467-FF5F27D86C0E}"/>
              </a:ext>
            </a:extLst>
          </p:cNvPr>
          <p:cNvSpPr txBox="1"/>
          <p:nvPr/>
        </p:nvSpPr>
        <p:spPr>
          <a:xfrm>
            <a:off x="4423312" y="3287639"/>
            <a:ext cx="698589" cy="308995"/>
          </a:xfrm>
          <a:prstGeom prst="rect">
            <a:avLst/>
          </a:prstGeom>
          <a:noFill/>
        </p:spPr>
        <p:txBody>
          <a:bodyPr wrap="square" rtlCol="0">
            <a:spAutoFit/>
          </a:bodyPr>
          <a:lstStyle/>
          <a:p>
            <a:pPr algn="ctr">
              <a:lnSpc>
                <a:spcPct val="130000"/>
              </a:lnSpc>
            </a:pPr>
            <a:r>
              <a:rPr lang="en-US" altLang="zh-CN" sz="1200" spc="300" dirty="0">
                <a:solidFill>
                  <a:schemeClr val="tx1">
                    <a:lumMod val="85000"/>
                    <a:lumOff val="15000"/>
                  </a:schemeClr>
                </a:solidFill>
                <a:latin typeface="+mn-ea"/>
              </a:rPr>
              <a:t>A</a:t>
            </a:r>
          </a:p>
        </p:txBody>
      </p:sp>
      <p:sp>
        <p:nvSpPr>
          <p:cNvPr id="76" name="文本框 75">
            <a:extLst>
              <a:ext uri="{FF2B5EF4-FFF2-40B4-BE49-F238E27FC236}">
                <a16:creationId xmlns:a16="http://schemas.microsoft.com/office/drawing/2014/main" id="{BCC862B5-ADB2-4728-8D32-6C9A787129B8}"/>
              </a:ext>
            </a:extLst>
          </p:cNvPr>
          <p:cNvSpPr txBox="1"/>
          <p:nvPr/>
        </p:nvSpPr>
        <p:spPr>
          <a:xfrm>
            <a:off x="4079246" y="3713933"/>
            <a:ext cx="698589" cy="308995"/>
          </a:xfrm>
          <a:prstGeom prst="rect">
            <a:avLst/>
          </a:prstGeom>
          <a:noFill/>
        </p:spPr>
        <p:txBody>
          <a:bodyPr wrap="square" rtlCol="0">
            <a:spAutoFit/>
          </a:bodyPr>
          <a:lstStyle/>
          <a:p>
            <a:pPr algn="ctr">
              <a:lnSpc>
                <a:spcPct val="130000"/>
              </a:lnSpc>
            </a:pPr>
            <a:r>
              <a:rPr lang="en-US" altLang="zh-CN" sz="1200" spc="300" dirty="0">
                <a:solidFill>
                  <a:schemeClr val="tx1">
                    <a:lumMod val="85000"/>
                    <a:lumOff val="15000"/>
                  </a:schemeClr>
                </a:solidFill>
                <a:latin typeface="+mn-ea"/>
              </a:rPr>
              <a:t>A</a:t>
            </a:r>
          </a:p>
        </p:txBody>
      </p:sp>
      <p:sp>
        <p:nvSpPr>
          <p:cNvPr id="77" name="文本框 76">
            <a:extLst>
              <a:ext uri="{FF2B5EF4-FFF2-40B4-BE49-F238E27FC236}">
                <a16:creationId xmlns:a16="http://schemas.microsoft.com/office/drawing/2014/main" id="{A4E80666-502F-419B-B12E-8E05408657B2}"/>
              </a:ext>
            </a:extLst>
          </p:cNvPr>
          <p:cNvSpPr txBox="1"/>
          <p:nvPr/>
        </p:nvSpPr>
        <p:spPr>
          <a:xfrm>
            <a:off x="4109259" y="4205549"/>
            <a:ext cx="698589" cy="308995"/>
          </a:xfrm>
          <a:prstGeom prst="rect">
            <a:avLst/>
          </a:prstGeom>
          <a:noFill/>
        </p:spPr>
        <p:txBody>
          <a:bodyPr wrap="square" rtlCol="0">
            <a:spAutoFit/>
          </a:bodyPr>
          <a:lstStyle/>
          <a:p>
            <a:pPr algn="ctr">
              <a:lnSpc>
                <a:spcPct val="130000"/>
              </a:lnSpc>
            </a:pPr>
            <a:r>
              <a:rPr lang="en-US" altLang="zh-CN" sz="1200" spc="300" dirty="0">
                <a:solidFill>
                  <a:schemeClr val="tx1">
                    <a:lumMod val="85000"/>
                    <a:lumOff val="15000"/>
                  </a:schemeClr>
                </a:solidFill>
                <a:latin typeface="+mn-ea"/>
              </a:rPr>
              <a:t>A</a:t>
            </a:r>
          </a:p>
        </p:txBody>
      </p:sp>
      <p:sp>
        <p:nvSpPr>
          <p:cNvPr id="78" name="文本框 77">
            <a:extLst>
              <a:ext uri="{FF2B5EF4-FFF2-40B4-BE49-F238E27FC236}">
                <a16:creationId xmlns:a16="http://schemas.microsoft.com/office/drawing/2014/main" id="{23A3F4EA-9E50-493D-86A2-1A3AC69590E3}"/>
              </a:ext>
            </a:extLst>
          </p:cNvPr>
          <p:cNvSpPr txBox="1"/>
          <p:nvPr/>
        </p:nvSpPr>
        <p:spPr>
          <a:xfrm>
            <a:off x="7427299" y="3289631"/>
            <a:ext cx="698590" cy="272895"/>
          </a:xfrm>
          <a:prstGeom prst="rect">
            <a:avLst/>
          </a:prstGeom>
          <a:noFill/>
        </p:spPr>
        <p:txBody>
          <a:bodyPr wrap="square" rtlCol="0">
            <a:spAutoFit/>
          </a:bodyPr>
          <a:lstStyle/>
          <a:p>
            <a:pPr algn="ctr">
              <a:lnSpc>
                <a:spcPct val="130000"/>
              </a:lnSpc>
            </a:pPr>
            <a:r>
              <a:rPr lang="en-US" altLang="zh-CN" sz="1000" dirty="0" err="1">
                <a:solidFill>
                  <a:schemeClr val="tx1">
                    <a:lumMod val="85000"/>
                    <a:lumOff val="15000"/>
                  </a:schemeClr>
                </a:solidFill>
                <a:latin typeface="+mn-ea"/>
              </a:rPr>
              <a:t>nA</a:t>
            </a:r>
            <a:r>
              <a:rPr lang="en-US" altLang="zh-CN" sz="1000" dirty="0">
                <a:solidFill>
                  <a:schemeClr val="tx1">
                    <a:lumMod val="85000"/>
                    <a:lumOff val="15000"/>
                  </a:schemeClr>
                </a:solidFill>
                <a:latin typeface="+mn-ea"/>
              </a:rPr>
              <a:t>*x%</a:t>
            </a:r>
          </a:p>
        </p:txBody>
      </p:sp>
      <p:sp>
        <p:nvSpPr>
          <p:cNvPr id="79" name="文本框 78">
            <a:extLst>
              <a:ext uri="{FF2B5EF4-FFF2-40B4-BE49-F238E27FC236}">
                <a16:creationId xmlns:a16="http://schemas.microsoft.com/office/drawing/2014/main" id="{C487C511-0092-42D3-B2D6-D369613F0F0F}"/>
              </a:ext>
            </a:extLst>
          </p:cNvPr>
          <p:cNvSpPr txBox="1"/>
          <p:nvPr/>
        </p:nvSpPr>
        <p:spPr>
          <a:xfrm>
            <a:off x="7469198" y="4009406"/>
            <a:ext cx="698590" cy="272895"/>
          </a:xfrm>
          <a:prstGeom prst="rect">
            <a:avLst/>
          </a:prstGeom>
          <a:noFill/>
        </p:spPr>
        <p:txBody>
          <a:bodyPr wrap="square" rtlCol="0">
            <a:spAutoFit/>
          </a:bodyPr>
          <a:lstStyle/>
          <a:p>
            <a:pPr algn="ctr">
              <a:lnSpc>
                <a:spcPct val="130000"/>
              </a:lnSpc>
            </a:pPr>
            <a:r>
              <a:rPr lang="en-US" altLang="zh-CN" sz="1000" dirty="0" err="1">
                <a:solidFill>
                  <a:schemeClr val="tx1">
                    <a:lumMod val="85000"/>
                    <a:lumOff val="15000"/>
                  </a:schemeClr>
                </a:solidFill>
                <a:latin typeface="+mn-ea"/>
              </a:rPr>
              <a:t>nA</a:t>
            </a:r>
            <a:r>
              <a:rPr lang="en-US" altLang="zh-CN" sz="1000" dirty="0">
                <a:solidFill>
                  <a:schemeClr val="tx1">
                    <a:lumMod val="85000"/>
                    <a:lumOff val="15000"/>
                  </a:schemeClr>
                </a:solidFill>
                <a:latin typeface="+mn-ea"/>
              </a:rPr>
              <a:t>*y%</a:t>
            </a:r>
          </a:p>
        </p:txBody>
      </p:sp>
      <p:sp>
        <p:nvSpPr>
          <p:cNvPr id="80" name="文本框 79">
            <a:extLst>
              <a:ext uri="{FF2B5EF4-FFF2-40B4-BE49-F238E27FC236}">
                <a16:creationId xmlns:a16="http://schemas.microsoft.com/office/drawing/2014/main" id="{AB7D3C96-0B4F-49C6-8235-2F56F616FE25}"/>
              </a:ext>
            </a:extLst>
          </p:cNvPr>
          <p:cNvSpPr txBox="1"/>
          <p:nvPr/>
        </p:nvSpPr>
        <p:spPr>
          <a:xfrm>
            <a:off x="7439951" y="4751165"/>
            <a:ext cx="698590" cy="272895"/>
          </a:xfrm>
          <a:prstGeom prst="rect">
            <a:avLst/>
          </a:prstGeom>
          <a:noFill/>
        </p:spPr>
        <p:txBody>
          <a:bodyPr wrap="square" rtlCol="0">
            <a:spAutoFit/>
          </a:bodyPr>
          <a:lstStyle/>
          <a:p>
            <a:pPr algn="ctr">
              <a:lnSpc>
                <a:spcPct val="130000"/>
              </a:lnSpc>
            </a:pPr>
            <a:r>
              <a:rPr lang="en-US" altLang="zh-CN" sz="1000" dirty="0" err="1">
                <a:solidFill>
                  <a:schemeClr val="tx1">
                    <a:lumMod val="85000"/>
                    <a:lumOff val="15000"/>
                  </a:schemeClr>
                </a:solidFill>
                <a:latin typeface="+mn-ea"/>
              </a:rPr>
              <a:t>nA</a:t>
            </a:r>
            <a:r>
              <a:rPr lang="en-US" altLang="zh-CN" sz="1000" dirty="0">
                <a:solidFill>
                  <a:schemeClr val="tx1">
                    <a:lumMod val="85000"/>
                    <a:lumOff val="15000"/>
                  </a:schemeClr>
                </a:solidFill>
                <a:latin typeface="+mn-ea"/>
              </a:rPr>
              <a:t>*z%</a:t>
            </a:r>
          </a:p>
        </p:txBody>
      </p:sp>
      <p:sp>
        <p:nvSpPr>
          <p:cNvPr id="83" name="文本框 82">
            <a:extLst>
              <a:ext uri="{FF2B5EF4-FFF2-40B4-BE49-F238E27FC236}">
                <a16:creationId xmlns:a16="http://schemas.microsoft.com/office/drawing/2014/main" id="{73C6FAA7-46FC-4299-B026-F33EB275C16E}"/>
              </a:ext>
            </a:extLst>
          </p:cNvPr>
          <p:cNvSpPr txBox="1"/>
          <p:nvPr/>
        </p:nvSpPr>
        <p:spPr>
          <a:xfrm>
            <a:off x="4860555" y="2479927"/>
            <a:ext cx="698583" cy="272895"/>
          </a:xfrm>
          <a:prstGeom prst="rect">
            <a:avLst/>
          </a:prstGeom>
          <a:noFill/>
        </p:spPr>
        <p:txBody>
          <a:bodyPr wrap="square" rtlCol="0">
            <a:spAutoFit/>
          </a:bodyPr>
          <a:lstStyle/>
          <a:p>
            <a:pPr>
              <a:lnSpc>
                <a:spcPct val="130000"/>
              </a:lnSpc>
            </a:pPr>
            <a:r>
              <a:rPr lang="zh-CN" altLang="en-US" sz="1000" dirty="0">
                <a:solidFill>
                  <a:srgbClr val="0456C4"/>
                </a:solidFill>
                <a:latin typeface="+mn-ea"/>
              </a:rPr>
              <a:t>投入成本</a:t>
            </a:r>
            <a:endParaRPr lang="en-US" altLang="zh-CN" sz="1000" dirty="0">
              <a:solidFill>
                <a:srgbClr val="0456C4"/>
              </a:solidFill>
              <a:latin typeface="+mn-ea"/>
            </a:endParaRPr>
          </a:p>
        </p:txBody>
      </p:sp>
      <p:cxnSp>
        <p:nvCxnSpPr>
          <p:cNvPr id="84" name="直接箭头连接符 83">
            <a:extLst>
              <a:ext uri="{FF2B5EF4-FFF2-40B4-BE49-F238E27FC236}">
                <a16:creationId xmlns:a16="http://schemas.microsoft.com/office/drawing/2014/main" id="{ACB07AAD-4333-4C70-BEC3-9FDE2F4C3A0F}"/>
              </a:ext>
            </a:extLst>
          </p:cNvPr>
          <p:cNvCxnSpPr>
            <a:cxnSpLocks/>
          </p:cNvCxnSpPr>
          <p:nvPr/>
        </p:nvCxnSpPr>
        <p:spPr>
          <a:xfrm>
            <a:off x="7879544" y="2290366"/>
            <a:ext cx="0" cy="379121"/>
          </a:xfrm>
          <a:prstGeom prst="straightConnector1">
            <a:avLst/>
          </a:prstGeom>
          <a:ln w="2857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88" name="图片 87">
            <a:extLst>
              <a:ext uri="{FF2B5EF4-FFF2-40B4-BE49-F238E27FC236}">
                <a16:creationId xmlns:a16="http://schemas.microsoft.com/office/drawing/2014/main" id="{63A4E9C7-DF93-4F80-9A08-1C95871CBE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1545" y="5432465"/>
            <a:ext cx="338897" cy="338897"/>
          </a:xfrm>
          <a:prstGeom prst="rect">
            <a:avLst/>
          </a:prstGeom>
        </p:spPr>
      </p:pic>
      <p:sp>
        <p:nvSpPr>
          <p:cNvPr id="89" name="文本框 88">
            <a:extLst>
              <a:ext uri="{FF2B5EF4-FFF2-40B4-BE49-F238E27FC236}">
                <a16:creationId xmlns:a16="http://schemas.microsoft.com/office/drawing/2014/main" id="{ABC1A1F3-BA3B-4B3F-8FA5-56D475FC5E15}"/>
              </a:ext>
            </a:extLst>
          </p:cNvPr>
          <p:cNvSpPr txBox="1"/>
          <p:nvPr/>
        </p:nvSpPr>
        <p:spPr>
          <a:xfrm>
            <a:off x="3759964" y="5761879"/>
            <a:ext cx="698589" cy="308995"/>
          </a:xfrm>
          <a:prstGeom prst="rect">
            <a:avLst/>
          </a:prstGeom>
          <a:noFill/>
        </p:spPr>
        <p:txBody>
          <a:bodyPr wrap="square" rtlCol="0">
            <a:spAutoFit/>
          </a:bodyPr>
          <a:lstStyle/>
          <a:p>
            <a:pPr>
              <a:lnSpc>
                <a:spcPct val="130000"/>
              </a:lnSpc>
            </a:pPr>
            <a:r>
              <a:rPr lang="zh-CN" altLang="en-US" sz="1200" dirty="0">
                <a:solidFill>
                  <a:srgbClr val="0456C4"/>
                </a:solidFill>
                <a:latin typeface="+mn-ea"/>
              </a:rPr>
              <a:t>用户</a:t>
            </a:r>
            <a:r>
              <a:rPr lang="en-US" altLang="zh-CN" sz="1200" dirty="0">
                <a:solidFill>
                  <a:srgbClr val="0456C4"/>
                </a:solidFill>
                <a:latin typeface="+mn-ea"/>
              </a:rPr>
              <a:t>n</a:t>
            </a:r>
          </a:p>
        </p:txBody>
      </p:sp>
      <p:cxnSp>
        <p:nvCxnSpPr>
          <p:cNvPr id="90" name="直接箭头连接符 89">
            <a:extLst>
              <a:ext uri="{FF2B5EF4-FFF2-40B4-BE49-F238E27FC236}">
                <a16:creationId xmlns:a16="http://schemas.microsoft.com/office/drawing/2014/main" id="{CAA02838-758E-49D6-A3F1-175C8579B01E}"/>
              </a:ext>
            </a:extLst>
          </p:cNvPr>
          <p:cNvCxnSpPr>
            <a:cxnSpLocks/>
            <a:stCxn id="88" idx="3"/>
            <a:endCxn id="16" idx="3"/>
          </p:cNvCxnSpPr>
          <p:nvPr/>
        </p:nvCxnSpPr>
        <p:spPr>
          <a:xfrm flipV="1">
            <a:off x="4190442" y="4406791"/>
            <a:ext cx="670113" cy="1195123"/>
          </a:xfrm>
          <a:prstGeom prst="straightConnector1">
            <a:avLst/>
          </a:prstGeom>
          <a:ln w="19050">
            <a:solidFill>
              <a:srgbClr val="0456C4"/>
            </a:solidFill>
            <a:tailEnd type="triangle"/>
          </a:ln>
        </p:spPr>
        <p:style>
          <a:lnRef idx="1">
            <a:schemeClr val="accent1"/>
          </a:lnRef>
          <a:fillRef idx="0">
            <a:schemeClr val="accent1"/>
          </a:fillRef>
          <a:effectRef idx="0">
            <a:schemeClr val="accent1"/>
          </a:effectRef>
          <a:fontRef idx="minor">
            <a:schemeClr val="tx1"/>
          </a:fontRef>
        </p:style>
      </p:cxnSp>
      <p:sp>
        <p:nvSpPr>
          <p:cNvPr id="94" name="文本框 93">
            <a:extLst>
              <a:ext uri="{FF2B5EF4-FFF2-40B4-BE49-F238E27FC236}">
                <a16:creationId xmlns:a16="http://schemas.microsoft.com/office/drawing/2014/main" id="{2F9EDBC7-1615-46B0-8BF1-08AF46BC3BD9}"/>
              </a:ext>
            </a:extLst>
          </p:cNvPr>
          <p:cNvSpPr txBox="1"/>
          <p:nvPr/>
        </p:nvSpPr>
        <p:spPr>
          <a:xfrm>
            <a:off x="4339309" y="4923162"/>
            <a:ext cx="698589" cy="308995"/>
          </a:xfrm>
          <a:prstGeom prst="rect">
            <a:avLst/>
          </a:prstGeom>
          <a:noFill/>
        </p:spPr>
        <p:txBody>
          <a:bodyPr wrap="square" rtlCol="0">
            <a:spAutoFit/>
          </a:bodyPr>
          <a:lstStyle/>
          <a:p>
            <a:pPr algn="ctr">
              <a:lnSpc>
                <a:spcPct val="130000"/>
              </a:lnSpc>
            </a:pPr>
            <a:r>
              <a:rPr lang="en-US" altLang="zh-CN" sz="1200" dirty="0" err="1">
                <a:solidFill>
                  <a:schemeClr val="tx1">
                    <a:lumMod val="85000"/>
                    <a:lumOff val="15000"/>
                  </a:schemeClr>
                </a:solidFill>
                <a:latin typeface="+mn-ea"/>
              </a:rPr>
              <a:t>nA</a:t>
            </a:r>
            <a:endParaRPr lang="en-US" altLang="zh-CN" sz="1200" dirty="0">
              <a:solidFill>
                <a:schemeClr val="tx1">
                  <a:lumMod val="85000"/>
                  <a:lumOff val="15000"/>
                </a:schemeClr>
              </a:solidFill>
              <a:latin typeface="+mn-ea"/>
            </a:endParaRPr>
          </a:p>
        </p:txBody>
      </p:sp>
      <p:pic>
        <p:nvPicPr>
          <p:cNvPr id="96" name="图片 95">
            <a:extLst>
              <a:ext uri="{FF2B5EF4-FFF2-40B4-BE49-F238E27FC236}">
                <a16:creationId xmlns:a16="http://schemas.microsoft.com/office/drawing/2014/main" id="{9D097D7F-1180-4D85-82BC-6F801AFDBB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9676" y="5366338"/>
            <a:ext cx="338897" cy="338897"/>
          </a:xfrm>
          <a:prstGeom prst="rect">
            <a:avLst/>
          </a:prstGeom>
        </p:spPr>
      </p:pic>
      <p:sp>
        <p:nvSpPr>
          <p:cNvPr id="97" name="文本框 96">
            <a:extLst>
              <a:ext uri="{FF2B5EF4-FFF2-40B4-BE49-F238E27FC236}">
                <a16:creationId xmlns:a16="http://schemas.microsoft.com/office/drawing/2014/main" id="{4F8D1222-4C97-414B-9594-00610491C58D}"/>
              </a:ext>
            </a:extLst>
          </p:cNvPr>
          <p:cNvSpPr txBox="1"/>
          <p:nvPr/>
        </p:nvSpPr>
        <p:spPr>
          <a:xfrm>
            <a:off x="7018095" y="5695752"/>
            <a:ext cx="698589" cy="308995"/>
          </a:xfrm>
          <a:prstGeom prst="rect">
            <a:avLst/>
          </a:prstGeom>
          <a:noFill/>
        </p:spPr>
        <p:txBody>
          <a:bodyPr wrap="square" rtlCol="0">
            <a:spAutoFit/>
          </a:bodyPr>
          <a:lstStyle/>
          <a:p>
            <a:pPr>
              <a:lnSpc>
                <a:spcPct val="130000"/>
              </a:lnSpc>
            </a:pPr>
            <a:r>
              <a:rPr lang="zh-CN" altLang="en-US" sz="1200" dirty="0">
                <a:solidFill>
                  <a:srgbClr val="0456C4"/>
                </a:solidFill>
                <a:latin typeface="+mn-ea"/>
              </a:rPr>
              <a:t>用户</a:t>
            </a:r>
            <a:r>
              <a:rPr lang="en-US" altLang="zh-CN" sz="1200" dirty="0">
                <a:solidFill>
                  <a:srgbClr val="0456C4"/>
                </a:solidFill>
                <a:latin typeface="+mn-ea"/>
              </a:rPr>
              <a:t>n</a:t>
            </a:r>
          </a:p>
        </p:txBody>
      </p:sp>
      <p:cxnSp>
        <p:nvCxnSpPr>
          <p:cNvPr id="98" name="直接箭头连接符 97">
            <a:extLst>
              <a:ext uri="{FF2B5EF4-FFF2-40B4-BE49-F238E27FC236}">
                <a16:creationId xmlns:a16="http://schemas.microsoft.com/office/drawing/2014/main" id="{2B3E793C-9980-4A34-A510-EE1A4516B782}"/>
              </a:ext>
            </a:extLst>
          </p:cNvPr>
          <p:cNvCxnSpPr>
            <a:cxnSpLocks/>
            <a:stCxn id="96" idx="1"/>
            <a:endCxn id="34" idx="5"/>
          </p:cNvCxnSpPr>
          <p:nvPr/>
        </p:nvCxnSpPr>
        <p:spPr>
          <a:xfrm flipH="1" flipV="1">
            <a:off x="6567853" y="4406790"/>
            <a:ext cx="541823" cy="1128997"/>
          </a:xfrm>
          <a:prstGeom prst="straightConnector1">
            <a:avLst/>
          </a:prstGeom>
          <a:ln w="19050">
            <a:solidFill>
              <a:srgbClr val="0456C4"/>
            </a:solidFill>
            <a:tailEnd type="triangle"/>
          </a:ln>
        </p:spPr>
        <p:style>
          <a:lnRef idx="1">
            <a:schemeClr val="accent1"/>
          </a:lnRef>
          <a:fillRef idx="0">
            <a:schemeClr val="accent1"/>
          </a:fillRef>
          <a:effectRef idx="0">
            <a:schemeClr val="accent1"/>
          </a:effectRef>
          <a:fontRef idx="minor">
            <a:schemeClr val="tx1"/>
          </a:fontRef>
        </p:style>
      </p:cxnSp>
      <p:sp>
        <p:nvSpPr>
          <p:cNvPr id="103" name="文本框 102">
            <a:extLst>
              <a:ext uri="{FF2B5EF4-FFF2-40B4-BE49-F238E27FC236}">
                <a16:creationId xmlns:a16="http://schemas.microsoft.com/office/drawing/2014/main" id="{E6A4DE3E-C77C-4DAA-A463-4F6940888115}"/>
              </a:ext>
            </a:extLst>
          </p:cNvPr>
          <p:cNvSpPr txBox="1"/>
          <p:nvPr/>
        </p:nvSpPr>
        <p:spPr>
          <a:xfrm>
            <a:off x="7469198" y="5499009"/>
            <a:ext cx="698590" cy="272895"/>
          </a:xfrm>
          <a:prstGeom prst="rect">
            <a:avLst/>
          </a:prstGeom>
          <a:noFill/>
        </p:spPr>
        <p:txBody>
          <a:bodyPr wrap="square" rtlCol="0">
            <a:spAutoFit/>
          </a:bodyPr>
          <a:lstStyle/>
          <a:p>
            <a:pPr algn="ctr">
              <a:lnSpc>
                <a:spcPct val="130000"/>
              </a:lnSpc>
            </a:pPr>
            <a:r>
              <a:rPr lang="en-US" altLang="zh-CN" sz="1000" dirty="0" err="1">
                <a:solidFill>
                  <a:schemeClr val="tx1">
                    <a:lumMod val="85000"/>
                    <a:lumOff val="15000"/>
                  </a:schemeClr>
                </a:solidFill>
                <a:latin typeface="+mn-ea"/>
              </a:rPr>
              <a:t>nA</a:t>
            </a:r>
            <a:r>
              <a:rPr lang="en-US" altLang="zh-CN" sz="1000" dirty="0">
                <a:solidFill>
                  <a:schemeClr val="tx1">
                    <a:lumMod val="85000"/>
                    <a:lumOff val="15000"/>
                  </a:schemeClr>
                </a:solidFill>
                <a:latin typeface="+mn-ea"/>
              </a:rPr>
              <a:t>*w%</a:t>
            </a:r>
          </a:p>
        </p:txBody>
      </p:sp>
      <p:sp>
        <p:nvSpPr>
          <p:cNvPr id="113" name="文本框 112">
            <a:extLst>
              <a:ext uri="{FF2B5EF4-FFF2-40B4-BE49-F238E27FC236}">
                <a16:creationId xmlns:a16="http://schemas.microsoft.com/office/drawing/2014/main" id="{F15ECF94-7306-4F9A-B90D-F715ED3D7F18}"/>
              </a:ext>
            </a:extLst>
          </p:cNvPr>
          <p:cNvSpPr txBox="1"/>
          <p:nvPr/>
        </p:nvSpPr>
        <p:spPr>
          <a:xfrm>
            <a:off x="5271876" y="6070874"/>
            <a:ext cx="1221947" cy="381258"/>
          </a:xfrm>
          <a:prstGeom prst="rect">
            <a:avLst/>
          </a:prstGeom>
          <a:noFill/>
        </p:spPr>
        <p:txBody>
          <a:bodyPr wrap="square" rtlCol="0">
            <a:spAutoFit/>
          </a:bodyPr>
          <a:lstStyle/>
          <a:p>
            <a:pPr algn="ctr">
              <a:lnSpc>
                <a:spcPct val="130000"/>
              </a:lnSpc>
            </a:pPr>
            <a:r>
              <a:rPr lang="zh-CN" altLang="en-US" sz="1600" dirty="0">
                <a:solidFill>
                  <a:srgbClr val="0456C4"/>
                </a:solidFill>
                <a:latin typeface="+mn-ea"/>
              </a:rPr>
              <a:t>群体竞争</a:t>
            </a:r>
            <a:endParaRPr lang="en-US" altLang="zh-CN" sz="1600" dirty="0">
              <a:solidFill>
                <a:srgbClr val="0456C4"/>
              </a:solidFill>
              <a:latin typeface="+mn-ea"/>
            </a:endParaRPr>
          </a:p>
        </p:txBody>
      </p:sp>
      <p:sp>
        <p:nvSpPr>
          <p:cNvPr id="114" name="文本框 113">
            <a:extLst>
              <a:ext uri="{FF2B5EF4-FFF2-40B4-BE49-F238E27FC236}">
                <a16:creationId xmlns:a16="http://schemas.microsoft.com/office/drawing/2014/main" id="{DCCF12FD-79FA-42BE-99D5-A87DA4B6C185}"/>
              </a:ext>
            </a:extLst>
          </p:cNvPr>
          <p:cNvSpPr txBox="1"/>
          <p:nvPr/>
        </p:nvSpPr>
        <p:spPr>
          <a:xfrm>
            <a:off x="879760" y="3999593"/>
            <a:ext cx="698589" cy="308995"/>
          </a:xfrm>
          <a:prstGeom prst="rect">
            <a:avLst/>
          </a:prstGeom>
          <a:noFill/>
        </p:spPr>
        <p:txBody>
          <a:bodyPr wrap="square" rtlCol="0">
            <a:spAutoFit/>
          </a:bodyPr>
          <a:lstStyle/>
          <a:p>
            <a:pPr algn="ctr">
              <a:lnSpc>
                <a:spcPct val="130000"/>
              </a:lnSpc>
            </a:pPr>
            <a:r>
              <a:rPr lang="zh-CN" altLang="en-US" sz="1200" dirty="0">
                <a:solidFill>
                  <a:srgbClr val="0456C4"/>
                </a:solidFill>
                <a:latin typeface="+mn-ea"/>
              </a:rPr>
              <a:t>用户</a:t>
            </a:r>
            <a:endParaRPr lang="en-US" altLang="zh-CN" sz="1200" dirty="0">
              <a:solidFill>
                <a:srgbClr val="0456C4"/>
              </a:solidFill>
              <a:latin typeface="+mn-ea"/>
            </a:endParaRPr>
          </a:p>
        </p:txBody>
      </p:sp>
      <p:sp>
        <p:nvSpPr>
          <p:cNvPr id="120" name="椭圆 119">
            <a:extLst>
              <a:ext uri="{FF2B5EF4-FFF2-40B4-BE49-F238E27FC236}">
                <a16:creationId xmlns:a16="http://schemas.microsoft.com/office/drawing/2014/main" id="{0A442716-C6F8-4EF8-8C07-CF3798B997A0}"/>
              </a:ext>
            </a:extLst>
          </p:cNvPr>
          <p:cNvSpPr/>
          <p:nvPr/>
        </p:nvSpPr>
        <p:spPr>
          <a:xfrm>
            <a:off x="1639891" y="3659974"/>
            <a:ext cx="748163" cy="417365"/>
          </a:xfrm>
          <a:prstGeom prst="ellipse">
            <a:avLst/>
          </a:prstGeom>
          <a:solidFill>
            <a:srgbClr val="0456C4"/>
          </a:solidFill>
          <a:ln w="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开启任务</a:t>
            </a:r>
          </a:p>
        </p:txBody>
      </p:sp>
      <p:sp>
        <p:nvSpPr>
          <p:cNvPr id="126" name="椭圆 125">
            <a:extLst>
              <a:ext uri="{FF2B5EF4-FFF2-40B4-BE49-F238E27FC236}">
                <a16:creationId xmlns:a16="http://schemas.microsoft.com/office/drawing/2014/main" id="{2A70CA03-A5DA-4AEC-93FF-96292C0C8CFE}"/>
              </a:ext>
            </a:extLst>
          </p:cNvPr>
          <p:cNvSpPr/>
          <p:nvPr/>
        </p:nvSpPr>
        <p:spPr>
          <a:xfrm>
            <a:off x="2570935" y="3657708"/>
            <a:ext cx="714012" cy="398313"/>
          </a:xfrm>
          <a:prstGeom prst="ellipse">
            <a:avLst/>
          </a:prstGeom>
          <a:solidFill>
            <a:srgbClr val="0456C4"/>
          </a:solidFill>
          <a:ln w="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完成任务</a:t>
            </a:r>
          </a:p>
        </p:txBody>
      </p:sp>
      <p:cxnSp>
        <p:nvCxnSpPr>
          <p:cNvPr id="128" name="直接箭头连接符 127">
            <a:extLst>
              <a:ext uri="{FF2B5EF4-FFF2-40B4-BE49-F238E27FC236}">
                <a16:creationId xmlns:a16="http://schemas.microsoft.com/office/drawing/2014/main" id="{91C8408C-D9B0-4BBF-A1FC-7217FD74E7B4}"/>
              </a:ext>
            </a:extLst>
          </p:cNvPr>
          <p:cNvCxnSpPr>
            <a:cxnSpLocks/>
            <a:stCxn id="5" idx="3"/>
            <a:endCxn id="120" idx="2"/>
          </p:cNvCxnSpPr>
          <p:nvPr/>
        </p:nvCxnSpPr>
        <p:spPr>
          <a:xfrm>
            <a:off x="1433554" y="3868656"/>
            <a:ext cx="206337" cy="1"/>
          </a:xfrm>
          <a:prstGeom prst="straightConnector1">
            <a:avLst/>
          </a:prstGeom>
          <a:ln w="19050">
            <a:solidFill>
              <a:srgbClr val="0456C4"/>
            </a:solidFill>
            <a:tailEnd type="triangle"/>
          </a:ln>
        </p:spPr>
        <p:style>
          <a:lnRef idx="1">
            <a:schemeClr val="accent1"/>
          </a:lnRef>
          <a:fillRef idx="0">
            <a:schemeClr val="accent1"/>
          </a:fillRef>
          <a:effectRef idx="0">
            <a:schemeClr val="accent1"/>
          </a:effectRef>
          <a:fontRef idx="minor">
            <a:schemeClr val="tx1"/>
          </a:fontRef>
        </p:style>
      </p:cxnSp>
      <p:sp>
        <p:nvSpPr>
          <p:cNvPr id="129" name="文本框 128">
            <a:extLst>
              <a:ext uri="{FF2B5EF4-FFF2-40B4-BE49-F238E27FC236}">
                <a16:creationId xmlns:a16="http://schemas.microsoft.com/office/drawing/2014/main" id="{AADF58CC-718D-4A67-A67A-D4D7D6BA51FF}"/>
              </a:ext>
            </a:extLst>
          </p:cNvPr>
          <p:cNvSpPr txBox="1"/>
          <p:nvPr/>
        </p:nvSpPr>
        <p:spPr>
          <a:xfrm>
            <a:off x="1283697" y="3540407"/>
            <a:ext cx="523540" cy="308995"/>
          </a:xfrm>
          <a:prstGeom prst="rect">
            <a:avLst/>
          </a:prstGeom>
          <a:noFill/>
        </p:spPr>
        <p:txBody>
          <a:bodyPr wrap="square" rtlCol="0">
            <a:spAutoFit/>
          </a:bodyPr>
          <a:lstStyle/>
          <a:p>
            <a:pPr algn="ctr">
              <a:lnSpc>
                <a:spcPct val="130000"/>
              </a:lnSpc>
            </a:pPr>
            <a:r>
              <a:rPr lang="en-US" altLang="zh-CN" sz="1200" dirty="0">
                <a:solidFill>
                  <a:schemeClr val="tx1">
                    <a:lumMod val="85000"/>
                    <a:lumOff val="15000"/>
                  </a:schemeClr>
                </a:solidFill>
                <a:latin typeface="+mn-ea"/>
              </a:rPr>
              <a:t>A</a:t>
            </a:r>
          </a:p>
        </p:txBody>
      </p:sp>
      <p:cxnSp>
        <p:nvCxnSpPr>
          <p:cNvPr id="142" name="直接箭头连接符 141">
            <a:extLst>
              <a:ext uri="{FF2B5EF4-FFF2-40B4-BE49-F238E27FC236}">
                <a16:creationId xmlns:a16="http://schemas.microsoft.com/office/drawing/2014/main" id="{231BABBD-EDE9-43BE-83AA-6403CFA9076F}"/>
              </a:ext>
            </a:extLst>
          </p:cNvPr>
          <p:cNvCxnSpPr>
            <a:cxnSpLocks/>
            <a:stCxn id="120" idx="6"/>
            <a:endCxn id="126" idx="2"/>
          </p:cNvCxnSpPr>
          <p:nvPr/>
        </p:nvCxnSpPr>
        <p:spPr>
          <a:xfrm flipV="1">
            <a:off x="2388054" y="3856865"/>
            <a:ext cx="182881" cy="11792"/>
          </a:xfrm>
          <a:prstGeom prst="straightConnector1">
            <a:avLst/>
          </a:prstGeom>
          <a:ln w="19050">
            <a:solidFill>
              <a:srgbClr val="0456C4"/>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连接符: 肘形 149">
            <a:extLst>
              <a:ext uri="{FF2B5EF4-FFF2-40B4-BE49-F238E27FC236}">
                <a16:creationId xmlns:a16="http://schemas.microsoft.com/office/drawing/2014/main" id="{1A4CB5B9-14A5-4BD7-8154-250367B5631B}"/>
              </a:ext>
            </a:extLst>
          </p:cNvPr>
          <p:cNvCxnSpPr>
            <a:cxnSpLocks/>
            <a:stCxn id="126" idx="6"/>
            <a:endCxn id="114" idx="2"/>
          </p:cNvCxnSpPr>
          <p:nvPr/>
        </p:nvCxnSpPr>
        <p:spPr>
          <a:xfrm flipH="1">
            <a:off x="1229055" y="3856865"/>
            <a:ext cx="2055892" cy="451723"/>
          </a:xfrm>
          <a:prstGeom prst="bentConnector4">
            <a:avLst>
              <a:gd name="adj1" fmla="val -11119"/>
              <a:gd name="adj2" fmla="val 150606"/>
            </a:avLst>
          </a:prstGeom>
          <a:ln w="19050">
            <a:solidFill>
              <a:srgbClr val="0456C4"/>
            </a:solidFill>
            <a:tailEnd type="triangle"/>
          </a:ln>
        </p:spPr>
        <p:style>
          <a:lnRef idx="1">
            <a:schemeClr val="accent1"/>
          </a:lnRef>
          <a:fillRef idx="0">
            <a:schemeClr val="accent1"/>
          </a:fillRef>
          <a:effectRef idx="0">
            <a:schemeClr val="accent1"/>
          </a:effectRef>
          <a:fontRef idx="minor">
            <a:schemeClr val="tx1"/>
          </a:fontRef>
        </p:style>
      </p:cxnSp>
      <p:sp>
        <p:nvSpPr>
          <p:cNvPr id="153" name="文本框 152">
            <a:extLst>
              <a:ext uri="{FF2B5EF4-FFF2-40B4-BE49-F238E27FC236}">
                <a16:creationId xmlns:a16="http://schemas.microsoft.com/office/drawing/2014/main" id="{A4F2E615-5645-4404-975D-55107BB87967}"/>
              </a:ext>
            </a:extLst>
          </p:cNvPr>
          <p:cNvSpPr txBox="1"/>
          <p:nvPr/>
        </p:nvSpPr>
        <p:spPr>
          <a:xfrm>
            <a:off x="2224620" y="4245883"/>
            <a:ext cx="523540" cy="308995"/>
          </a:xfrm>
          <a:prstGeom prst="rect">
            <a:avLst/>
          </a:prstGeom>
          <a:noFill/>
        </p:spPr>
        <p:txBody>
          <a:bodyPr wrap="square" rtlCol="0">
            <a:spAutoFit/>
          </a:bodyPr>
          <a:lstStyle/>
          <a:p>
            <a:pPr algn="ctr">
              <a:lnSpc>
                <a:spcPct val="130000"/>
              </a:lnSpc>
            </a:pPr>
            <a:r>
              <a:rPr lang="en-US" altLang="zh-CN" sz="1200" dirty="0">
                <a:solidFill>
                  <a:schemeClr val="tx1">
                    <a:lumMod val="85000"/>
                    <a:lumOff val="15000"/>
                  </a:schemeClr>
                </a:solidFill>
                <a:latin typeface="+mn-ea"/>
              </a:rPr>
              <a:t>A</a:t>
            </a:r>
          </a:p>
        </p:txBody>
      </p:sp>
      <p:sp>
        <p:nvSpPr>
          <p:cNvPr id="155" name="文本框 154">
            <a:extLst>
              <a:ext uri="{FF2B5EF4-FFF2-40B4-BE49-F238E27FC236}">
                <a16:creationId xmlns:a16="http://schemas.microsoft.com/office/drawing/2014/main" id="{5A74B69F-FC03-4A1A-BA83-D16DF3F3BF4E}"/>
              </a:ext>
            </a:extLst>
          </p:cNvPr>
          <p:cNvSpPr txBox="1"/>
          <p:nvPr/>
        </p:nvSpPr>
        <p:spPr>
          <a:xfrm>
            <a:off x="2135105" y="3220429"/>
            <a:ext cx="698589" cy="308995"/>
          </a:xfrm>
          <a:prstGeom prst="rect">
            <a:avLst/>
          </a:prstGeom>
          <a:noFill/>
        </p:spPr>
        <p:txBody>
          <a:bodyPr wrap="square" rtlCol="0">
            <a:spAutoFit/>
          </a:bodyPr>
          <a:lstStyle/>
          <a:p>
            <a:pPr algn="ctr">
              <a:lnSpc>
                <a:spcPct val="130000"/>
              </a:lnSpc>
            </a:pPr>
            <a:r>
              <a:rPr lang="zh-CN" altLang="en-US" sz="1200" dirty="0">
                <a:solidFill>
                  <a:srgbClr val="0456C4"/>
                </a:solidFill>
                <a:latin typeface="+mn-ea"/>
              </a:rPr>
              <a:t>系统</a:t>
            </a:r>
            <a:endParaRPr lang="en-US" altLang="zh-CN" sz="1200" dirty="0">
              <a:solidFill>
                <a:srgbClr val="0456C4"/>
              </a:solidFill>
              <a:latin typeface="+mn-ea"/>
            </a:endParaRPr>
          </a:p>
        </p:txBody>
      </p:sp>
      <p:cxnSp>
        <p:nvCxnSpPr>
          <p:cNvPr id="156" name="直接箭头连接符 155">
            <a:extLst>
              <a:ext uri="{FF2B5EF4-FFF2-40B4-BE49-F238E27FC236}">
                <a16:creationId xmlns:a16="http://schemas.microsoft.com/office/drawing/2014/main" id="{ED047E65-5F59-421C-A06F-9701008AE6EC}"/>
              </a:ext>
            </a:extLst>
          </p:cNvPr>
          <p:cNvCxnSpPr>
            <a:cxnSpLocks/>
            <a:endCxn id="129" idx="0"/>
          </p:cNvCxnSpPr>
          <p:nvPr/>
        </p:nvCxnSpPr>
        <p:spPr>
          <a:xfrm flipH="1">
            <a:off x="1545467" y="2787291"/>
            <a:ext cx="184540" cy="753116"/>
          </a:xfrm>
          <a:prstGeom prst="straightConnector1">
            <a:avLst/>
          </a:prstGeom>
          <a:ln w="2857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8" name="文本框 157">
            <a:extLst>
              <a:ext uri="{FF2B5EF4-FFF2-40B4-BE49-F238E27FC236}">
                <a16:creationId xmlns:a16="http://schemas.microsoft.com/office/drawing/2014/main" id="{1FE82382-A6F4-4E3B-98F7-798746FE3DAC}"/>
              </a:ext>
            </a:extLst>
          </p:cNvPr>
          <p:cNvSpPr txBox="1"/>
          <p:nvPr/>
        </p:nvSpPr>
        <p:spPr>
          <a:xfrm>
            <a:off x="1420789" y="2496793"/>
            <a:ext cx="698583" cy="272895"/>
          </a:xfrm>
          <a:prstGeom prst="rect">
            <a:avLst/>
          </a:prstGeom>
          <a:noFill/>
        </p:spPr>
        <p:txBody>
          <a:bodyPr wrap="square" rtlCol="0">
            <a:spAutoFit/>
          </a:bodyPr>
          <a:lstStyle/>
          <a:p>
            <a:pPr>
              <a:lnSpc>
                <a:spcPct val="130000"/>
              </a:lnSpc>
            </a:pPr>
            <a:r>
              <a:rPr lang="zh-CN" altLang="en-US" sz="1000" dirty="0">
                <a:solidFill>
                  <a:srgbClr val="0456C4"/>
                </a:solidFill>
                <a:latin typeface="+mn-ea"/>
              </a:rPr>
              <a:t>投入成本</a:t>
            </a:r>
            <a:endParaRPr lang="en-US" altLang="zh-CN" sz="1000" dirty="0">
              <a:solidFill>
                <a:srgbClr val="0456C4"/>
              </a:solidFill>
              <a:latin typeface="+mn-ea"/>
            </a:endParaRPr>
          </a:p>
        </p:txBody>
      </p:sp>
      <p:sp>
        <p:nvSpPr>
          <p:cNvPr id="159" name="文本框 158">
            <a:extLst>
              <a:ext uri="{FF2B5EF4-FFF2-40B4-BE49-F238E27FC236}">
                <a16:creationId xmlns:a16="http://schemas.microsoft.com/office/drawing/2014/main" id="{3D17BC17-BBF1-47DC-A7E3-93D613544F44}"/>
              </a:ext>
            </a:extLst>
          </p:cNvPr>
          <p:cNvSpPr txBox="1"/>
          <p:nvPr/>
        </p:nvSpPr>
        <p:spPr>
          <a:xfrm>
            <a:off x="1724694" y="6070874"/>
            <a:ext cx="1221947" cy="381258"/>
          </a:xfrm>
          <a:prstGeom prst="rect">
            <a:avLst/>
          </a:prstGeom>
          <a:noFill/>
        </p:spPr>
        <p:txBody>
          <a:bodyPr wrap="square" rtlCol="0">
            <a:spAutoFit/>
          </a:bodyPr>
          <a:lstStyle/>
          <a:p>
            <a:pPr algn="ctr">
              <a:lnSpc>
                <a:spcPct val="130000"/>
              </a:lnSpc>
            </a:pPr>
            <a:r>
              <a:rPr lang="zh-CN" altLang="en-US" sz="1600" dirty="0">
                <a:solidFill>
                  <a:srgbClr val="0456C4"/>
                </a:solidFill>
                <a:latin typeface="+mn-ea"/>
              </a:rPr>
              <a:t>单人模式</a:t>
            </a:r>
            <a:endParaRPr lang="en-US" altLang="zh-CN" sz="1600" dirty="0">
              <a:solidFill>
                <a:srgbClr val="0456C4"/>
              </a:solidFill>
              <a:latin typeface="+mn-ea"/>
            </a:endParaRPr>
          </a:p>
        </p:txBody>
      </p:sp>
      <p:pic>
        <p:nvPicPr>
          <p:cNvPr id="161" name="图片 160">
            <a:extLst>
              <a:ext uri="{FF2B5EF4-FFF2-40B4-BE49-F238E27FC236}">
                <a16:creationId xmlns:a16="http://schemas.microsoft.com/office/drawing/2014/main" id="{141D19FC-52D6-4481-9E40-FBBEF5BD19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1095" y="2992022"/>
            <a:ext cx="338897" cy="338897"/>
          </a:xfrm>
          <a:prstGeom prst="rect">
            <a:avLst/>
          </a:prstGeom>
        </p:spPr>
      </p:pic>
      <p:sp>
        <p:nvSpPr>
          <p:cNvPr id="162" name="文本框 161">
            <a:extLst>
              <a:ext uri="{FF2B5EF4-FFF2-40B4-BE49-F238E27FC236}">
                <a16:creationId xmlns:a16="http://schemas.microsoft.com/office/drawing/2014/main" id="{F5481D8D-4928-4406-BA5E-A473F370BB05}"/>
              </a:ext>
            </a:extLst>
          </p:cNvPr>
          <p:cNvSpPr txBox="1"/>
          <p:nvPr/>
        </p:nvSpPr>
        <p:spPr>
          <a:xfrm>
            <a:off x="8322869" y="3327311"/>
            <a:ext cx="698589" cy="308995"/>
          </a:xfrm>
          <a:prstGeom prst="rect">
            <a:avLst/>
          </a:prstGeom>
          <a:noFill/>
        </p:spPr>
        <p:txBody>
          <a:bodyPr wrap="square" rtlCol="0">
            <a:spAutoFit/>
          </a:bodyPr>
          <a:lstStyle/>
          <a:p>
            <a:pPr>
              <a:lnSpc>
                <a:spcPct val="130000"/>
              </a:lnSpc>
            </a:pPr>
            <a:r>
              <a:rPr lang="zh-CN" altLang="en-US" sz="1200" dirty="0">
                <a:solidFill>
                  <a:srgbClr val="0456C4"/>
                </a:solidFill>
                <a:latin typeface="+mn-ea"/>
              </a:rPr>
              <a:t>用户</a:t>
            </a:r>
            <a:r>
              <a:rPr lang="en-US" altLang="zh-CN" sz="1200" dirty="0">
                <a:solidFill>
                  <a:srgbClr val="0456C4"/>
                </a:solidFill>
                <a:latin typeface="+mn-ea"/>
              </a:rPr>
              <a:t>1</a:t>
            </a:r>
          </a:p>
        </p:txBody>
      </p:sp>
      <p:pic>
        <p:nvPicPr>
          <p:cNvPr id="163" name="图片 162">
            <a:extLst>
              <a:ext uri="{FF2B5EF4-FFF2-40B4-BE49-F238E27FC236}">
                <a16:creationId xmlns:a16="http://schemas.microsoft.com/office/drawing/2014/main" id="{56A1A416-B8AA-4F5C-B0FB-FA89E090C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0691" y="3668634"/>
            <a:ext cx="338897" cy="338897"/>
          </a:xfrm>
          <a:prstGeom prst="rect">
            <a:avLst/>
          </a:prstGeom>
        </p:spPr>
      </p:pic>
      <p:pic>
        <p:nvPicPr>
          <p:cNvPr id="164" name="图片 163">
            <a:extLst>
              <a:ext uri="{FF2B5EF4-FFF2-40B4-BE49-F238E27FC236}">
                <a16:creationId xmlns:a16="http://schemas.microsoft.com/office/drawing/2014/main" id="{A755A4CE-961E-4593-A1F9-640EDF6CB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5194" y="4314295"/>
            <a:ext cx="338897" cy="338897"/>
          </a:xfrm>
          <a:prstGeom prst="rect">
            <a:avLst/>
          </a:prstGeom>
        </p:spPr>
      </p:pic>
      <p:sp>
        <p:nvSpPr>
          <p:cNvPr id="165" name="文本框 164">
            <a:extLst>
              <a:ext uri="{FF2B5EF4-FFF2-40B4-BE49-F238E27FC236}">
                <a16:creationId xmlns:a16="http://schemas.microsoft.com/office/drawing/2014/main" id="{1238CE7E-8CA1-47C5-98D7-E04EA4BA267D}"/>
              </a:ext>
            </a:extLst>
          </p:cNvPr>
          <p:cNvSpPr txBox="1"/>
          <p:nvPr/>
        </p:nvSpPr>
        <p:spPr>
          <a:xfrm>
            <a:off x="8323375" y="3939267"/>
            <a:ext cx="698589" cy="308995"/>
          </a:xfrm>
          <a:prstGeom prst="rect">
            <a:avLst/>
          </a:prstGeom>
          <a:noFill/>
        </p:spPr>
        <p:txBody>
          <a:bodyPr wrap="square" rtlCol="0">
            <a:spAutoFit/>
          </a:bodyPr>
          <a:lstStyle/>
          <a:p>
            <a:pPr>
              <a:lnSpc>
                <a:spcPct val="130000"/>
              </a:lnSpc>
            </a:pPr>
            <a:r>
              <a:rPr lang="zh-CN" altLang="en-US" sz="1200" dirty="0">
                <a:solidFill>
                  <a:srgbClr val="0456C4"/>
                </a:solidFill>
                <a:latin typeface="+mn-ea"/>
              </a:rPr>
              <a:t>用户</a:t>
            </a:r>
            <a:r>
              <a:rPr lang="en-US" altLang="zh-CN" sz="1200" dirty="0">
                <a:solidFill>
                  <a:srgbClr val="0456C4"/>
                </a:solidFill>
                <a:latin typeface="+mn-ea"/>
              </a:rPr>
              <a:t>2</a:t>
            </a:r>
          </a:p>
        </p:txBody>
      </p:sp>
      <p:sp>
        <p:nvSpPr>
          <p:cNvPr id="166" name="文本框 165">
            <a:extLst>
              <a:ext uri="{FF2B5EF4-FFF2-40B4-BE49-F238E27FC236}">
                <a16:creationId xmlns:a16="http://schemas.microsoft.com/office/drawing/2014/main" id="{497ED886-2861-4AC4-A923-5E657D4722C1}"/>
              </a:ext>
            </a:extLst>
          </p:cNvPr>
          <p:cNvSpPr txBox="1"/>
          <p:nvPr/>
        </p:nvSpPr>
        <p:spPr>
          <a:xfrm>
            <a:off x="8296158" y="4662116"/>
            <a:ext cx="698589" cy="308995"/>
          </a:xfrm>
          <a:prstGeom prst="rect">
            <a:avLst/>
          </a:prstGeom>
          <a:noFill/>
        </p:spPr>
        <p:txBody>
          <a:bodyPr wrap="square" rtlCol="0">
            <a:spAutoFit/>
          </a:bodyPr>
          <a:lstStyle/>
          <a:p>
            <a:pPr>
              <a:lnSpc>
                <a:spcPct val="130000"/>
              </a:lnSpc>
            </a:pPr>
            <a:r>
              <a:rPr lang="zh-CN" altLang="en-US" sz="1200" dirty="0">
                <a:solidFill>
                  <a:srgbClr val="0456C4"/>
                </a:solidFill>
                <a:latin typeface="+mn-ea"/>
              </a:rPr>
              <a:t>用户</a:t>
            </a:r>
            <a:r>
              <a:rPr lang="en-US" altLang="zh-CN" sz="1200" dirty="0">
                <a:solidFill>
                  <a:srgbClr val="0456C4"/>
                </a:solidFill>
                <a:latin typeface="+mn-ea"/>
              </a:rPr>
              <a:t>3</a:t>
            </a:r>
          </a:p>
        </p:txBody>
      </p:sp>
      <p:sp>
        <p:nvSpPr>
          <p:cNvPr id="167" name="矩形 166">
            <a:extLst>
              <a:ext uri="{FF2B5EF4-FFF2-40B4-BE49-F238E27FC236}">
                <a16:creationId xmlns:a16="http://schemas.microsoft.com/office/drawing/2014/main" id="{DAA4F361-3A65-4C3E-90BB-C88397B79FCE}"/>
              </a:ext>
            </a:extLst>
          </p:cNvPr>
          <p:cNvSpPr/>
          <p:nvPr/>
        </p:nvSpPr>
        <p:spPr>
          <a:xfrm>
            <a:off x="8266853" y="2908197"/>
            <a:ext cx="662916" cy="2062340"/>
          </a:xfrm>
          <a:prstGeom prst="rect">
            <a:avLst/>
          </a:prstGeom>
          <a:noFill/>
          <a:ln w="28575" cap="flat" cmpd="sng" algn="ctr">
            <a:solidFill>
              <a:srgbClr val="0456C4"/>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文本框 174">
            <a:extLst>
              <a:ext uri="{FF2B5EF4-FFF2-40B4-BE49-F238E27FC236}">
                <a16:creationId xmlns:a16="http://schemas.microsoft.com/office/drawing/2014/main" id="{DC68DBE4-21D0-47F6-8B22-F737CD294070}"/>
              </a:ext>
            </a:extLst>
          </p:cNvPr>
          <p:cNvSpPr txBox="1"/>
          <p:nvPr/>
        </p:nvSpPr>
        <p:spPr>
          <a:xfrm>
            <a:off x="8999629" y="6070874"/>
            <a:ext cx="1221947" cy="381258"/>
          </a:xfrm>
          <a:prstGeom prst="rect">
            <a:avLst/>
          </a:prstGeom>
          <a:noFill/>
        </p:spPr>
        <p:txBody>
          <a:bodyPr wrap="square" rtlCol="0">
            <a:spAutoFit/>
          </a:bodyPr>
          <a:lstStyle/>
          <a:p>
            <a:pPr algn="ctr">
              <a:lnSpc>
                <a:spcPct val="130000"/>
              </a:lnSpc>
            </a:pPr>
            <a:r>
              <a:rPr lang="zh-CN" altLang="en-US" sz="1600" dirty="0">
                <a:solidFill>
                  <a:srgbClr val="0456C4"/>
                </a:solidFill>
                <a:latin typeface="+mn-ea"/>
              </a:rPr>
              <a:t>组队模式</a:t>
            </a:r>
            <a:endParaRPr lang="en-US" altLang="zh-CN" sz="1600" dirty="0">
              <a:solidFill>
                <a:srgbClr val="0456C4"/>
              </a:solidFill>
              <a:latin typeface="+mn-ea"/>
            </a:endParaRPr>
          </a:p>
        </p:txBody>
      </p:sp>
      <p:cxnSp>
        <p:nvCxnSpPr>
          <p:cNvPr id="176" name="直接箭头连接符 175">
            <a:extLst>
              <a:ext uri="{FF2B5EF4-FFF2-40B4-BE49-F238E27FC236}">
                <a16:creationId xmlns:a16="http://schemas.microsoft.com/office/drawing/2014/main" id="{338F9E3D-1D58-40B0-AE45-CCEA4A539B9C}"/>
              </a:ext>
            </a:extLst>
          </p:cNvPr>
          <p:cNvCxnSpPr>
            <a:cxnSpLocks/>
            <a:stCxn id="167" idx="3"/>
            <a:endCxn id="190" idx="2"/>
          </p:cNvCxnSpPr>
          <p:nvPr/>
        </p:nvCxnSpPr>
        <p:spPr>
          <a:xfrm flipV="1">
            <a:off x="8929769" y="3920281"/>
            <a:ext cx="359422" cy="19086"/>
          </a:xfrm>
          <a:prstGeom prst="straightConnector1">
            <a:avLst/>
          </a:prstGeom>
          <a:ln w="19050">
            <a:solidFill>
              <a:srgbClr val="0456C4"/>
            </a:solidFill>
            <a:tailEnd type="triangle"/>
          </a:ln>
        </p:spPr>
        <p:style>
          <a:lnRef idx="1">
            <a:schemeClr val="accent1"/>
          </a:lnRef>
          <a:fillRef idx="0">
            <a:schemeClr val="accent1"/>
          </a:fillRef>
          <a:effectRef idx="0">
            <a:schemeClr val="accent1"/>
          </a:effectRef>
          <a:fontRef idx="minor">
            <a:schemeClr val="tx1"/>
          </a:fontRef>
        </p:style>
      </p:cxnSp>
      <p:pic>
        <p:nvPicPr>
          <p:cNvPr id="180" name="图片 179">
            <a:extLst>
              <a:ext uri="{FF2B5EF4-FFF2-40B4-BE49-F238E27FC236}">
                <a16:creationId xmlns:a16="http://schemas.microsoft.com/office/drawing/2014/main" id="{1AC79F1B-C4F4-493B-B017-CD540AD2A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7588" y="2992022"/>
            <a:ext cx="338897" cy="338897"/>
          </a:xfrm>
          <a:prstGeom prst="rect">
            <a:avLst/>
          </a:prstGeom>
        </p:spPr>
      </p:pic>
      <p:pic>
        <p:nvPicPr>
          <p:cNvPr id="181" name="图片 180">
            <a:extLst>
              <a:ext uri="{FF2B5EF4-FFF2-40B4-BE49-F238E27FC236}">
                <a16:creationId xmlns:a16="http://schemas.microsoft.com/office/drawing/2014/main" id="{392134F9-6980-48F8-A9A9-5D6FEA250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7184" y="3668634"/>
            <a:ext cx="338897" cy="338897"/>
          </a:xfrm>
          <a:prstGeom prst="rect">
            <a:avLst/>
          </a:prstGeom>
        </p:spPr>
      </p:pic>
      <p:pic>
        <p:nvPicPr>
          <p:cNvPr id="182" name="图片 181">
            <a:extLst>
              <a:ext uri="{FF2B5EF4-FFF2-40B4-BE49-F238E27FC236}">
                <a16:creationId xmlns:a16="http://schemas.microsoft.com/office/drawing/2014/main" id="{8396440D-0782-4E30-9E8E-E00126A662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1687" y="4314295"/>
            <a:ext cx="338897" cy="338897"/>
          </a:xfrm>
          <a:prstGeom prst="rect">
            <a:avLst/>
          </a:prstGeom>
        </p:spPr>
      </p:pic>
      <p:sp>
        <p:nvSpPr>
          <p:cNvPr id="183" name="文本框 182">
            <a:extLst>
              <a:ext uri="{FF2B5EF4-FFF2-40B4-BE49-F238E27FC236}">
                <a16:creationId xmlns:a16="http://schemas.microsoft.com/office/drawing/2014/main" id="{3A0B9DCB-C595-4A37-8B8A-66DB4F1AEA37}"/>
              </a:ext>
            </a:extLst>
          </p:cNvPr>
          <p:cNvSpPr txBox="1"/>
          <p:nvPr/>
        </p:nvSpPr>
        <p:spPr>
          <a:xfrm>
            <a:off x="10372651" y="4662116"/>
            <a:ext cx="698589" cy="308995"/>
          </a:xfrm>
          <a:prstGeom prst="rect">
            <a:avLst/>
          </a:prstGeom>
          <a:noFill/>
        </p:spPr>
        <p:txBody>
          <a:bodyPr wrap="square" rtlCol="0">
            <a:spAutoFit/>
          </a:bodyPr>
          <a:lstStyle/>
          <a:p>
            <a:pPr>
              <a:lnSpc>
                <a:spcPct val="130000"/>
              </a:lnSpc>
            </a:pPr>
            <a:r>
              <a:rPr lang="zh-CN" altLang="en-US" sz="1200" dirty="0">
                <a:solidFill>
                  <a:srgbClr val="0456C4"/>
                </a:solidFill>
                <a:latin typeface="+mn-ea"/>
              </a:rPr>
              <a:t>用户</a:t>
            </a:r>
            <a:r>
              <a:rPr lang="en-US" altLang="zh-CN" sz="1200" dirty="0">
                <a:solidFill>
                  <a:srgbClr val="0456C4"/>
                </a:solidFill>
                <a:latin typeface="+mn-ea"/>
              </a:rPr>
              <a:t>6</a:t>
            </a:r>
          </a:p>
        </p:txBody>
      </p:sp>
      <p:sp>
        <p:nvSpPr>
          <p:cNvPr id="184" name="矩形 183">
            <a:extLst>
              <a:ext uri="{FF2B5EF4-FFF2-40B4-BE49-F238E27FC236}">
                <a16:creationId xmlns:a16="http://schemas.microsoft.com/office/drawing/2014/main" id="{915F03BB-E2CB-493D-89E1-C6E4F8FB0502}"/>
              </a:ext>
            </a:extLst>
          </p:cNvPr>
          <p:cNvSpPr/>
          <p:nvPr/>
        </p:nvSpPr>
        <p:spPr>
          <a:xfrm>
            <a:off x="10343346" y="2908197"/>
            <a:ext cx="662916" cy="2062340"/>
          </a:xfrm>
          <a:prstGeom prst="rect">
            <a:avLst/>
          </a:prstGeom>
          <a:noFill/>
          <a:ln w="28575" cap="flat" cmpd="sng" algn="ctr">
            <a:solidFill>
              <a:srgbClr val="0456C4"/>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a:extLst>
              <a:ext uri="{FF2B5EF4-FFF2-40B4-BE49-F238E27FC236}">
                <a16:creationId xmlns:a16="http://schemas.microsoft.com/office/drawing/2014/main" id="{907A9861-4F7F-4D60-863C-25F94F1A7260}"/>
              </a:ext>
            </a:extLst>
          </p:cNvPr>
          <p:cNvSpPr/>
          <p:nvPr/>
        </p:nvSpPr>
        <p:spPr>
          <a:xfrm>
            <a:off x="9289191" y="3725426"/>
            <a:ext cx="698590" cy="389710"/>
          </a:xfrm>
          <a:prstGeom prst="ellipse">
            <a:avLst/>
          </a:prstGeom>
          <a:solidFill>
            <a:srgbClr val="0456C4"/>
          </a:solidFill>
          <a:ln w="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开启任务</a:t>
            </a:r>
          </a:p>
        </p:txBody>
      </p:sp>
      <p:cxnSp>
        <p:nvCxnSpPr>
          <p:cNvPr id="195" name="直接箭头连接符 194">
            <a:extLst>
              <a:ext uri="{FF2B5EF4-FFF2-40B4-BE49-F238E27FC236}">
                <a16:creationId xmlns:a16="http://schemas.microsoft.com/office/drawing/2014/main" id="{C7D2A4F4-62DF-4C10-9509-2BF5CEB4F96D}"/>
              </a:ext>
            </a:extLst>
          </p:cNvPr>
          <p:cNvCxnSpPr>
            <a:cxnSpLocks/>
            <a:stCxn id="184" idx="1"/>
            <a:endCxn id="190" idx="6"/>
          </p:cNvCxnSpPr>
          <p:nvPr/>
        </p:nvCxnSpPr>
        <p:spPr>
          <a:xfrm flipH="1" flipV="1">
            <a:off x="9987781" y="3920281"/>
            <a:ext cx="355565" cy="19086"/>
          </a:xfrm>
          <a:prstGeom prst="straightConnector1">
            <a:avLst/>
          </a:prstGeom>
          <a:ln w="19050">
            <a:solidFill>
              <a:srgbClr val="0456C4"/>
            </a:solidFill>
            <a:tailEnd type="triangle"/>
          </a:ln>
        </p:spPr>
        <p:style>
          <a:lnRef idx="1">
            <a:schemeClr val="accent1"/>
          </a:lnRef>
          <a:fillRef idx="0">
            <a:schemeClr val="accent1"/>
          </a:fillRef>
          <a:effectRef idx="0">
            <a:schemeClr val="accent1"/>
          </a:effectRef>
          <a:fontRef idx="minor">
            <a:schemeClr val="tx1"/>
          </a:fontRef>
        </p:style>
      </p:cxnSp>
      <p:sp>
        <p:nvSpPr>
          <p:cNvPr id="198" name="文本框 197">
            <a:extLst>
              <a:ext uri="{FF2B5EF4-FFF2-40B4-BE49-F238E27FC236}">
                <a16:creationId xmlns:a16="http://schemas.microsoft.com/office/drawing/2014/main" id="{0892B403-55EE-417B-BC77-2EB206ECF343}"/>
              </a:ext>
            </a:extLst>
          </p:cNvPr>
          <p:cNvSpPr txBox="1"/>
          <p:nvPr/>
        </p:nvSpPr>
        <p:spPr>
          <a:xfrm>
            <a:off x="10397809" y="3289631"/>
            <a:ext cx="698589" cy="308995"/>
          </a:xfrm>
          <a:prstGeom prst="rect">
            <a:avLst/>
          </a:prstGeom>
          <a:noFill/>
        </p:spPr>
        <p:txBody>
          <a:bodyPr wrap="square" rtlCol="0">
            <a:spAutoFit/>
          </a:bodyPr>
          <a:lstStyle/>
          <a:p>
            <a:pPr>
              <a:lnSpc>
                <a:spcPct val="130000"/>
              </a:lnSpc>
            </a:pPr>
            <a:r>
              <a:rPr lang="zh-CN" altLang="en-US" sz="1200" dirty="0">
                <a:solidFill>
                  <a:srgbClr val="0456C4"/>
                </a:solidFill>
                <a:latin typeface="+mn-ea"/>
              </a:rPr>
              <a:t>用户</a:t>
            </a:r>
            <a:r>
              <a:rPr lang="en-US" altLang="zh-CN" sz="1200" dirty="0">
                <a:solidFill>
                  <a:srgbClr val="0456C4"/>
                </a:solidFill>
                <a:latin typeface="+mn-ea"/>
              </a:rPr>
              <a:t>4</a:t>
            </a:r>
          </a:p>
        </p:txBody>
      </p:sp>
      <p:sp>
        <p:nvSpPr>
          <p:cNvPr id="199" name="文本框 198">
            <a:extLst>
              <a:ext uri="{FF2B5EF4-FFF2-40B4-BE49-F238E27FC236}">
                <a16:creationId xmlns:a16="http://schemas.microsoft.com/office/drawing/2014/main" id="{8A1F5C24-E6AD-4E0C-BDE9-8632EFBC368F}"/>
              </a:ext>
            </a:extLst>
          </p:cNvPr>
          <p:cNvSpPr txBox="1"/>
          <p:nvPr/>
        </p:nvSpPr>
        <p:spPr>
          <a:xfrm>
            <a:off x="10397809" y="3928585"/>
            <a:ext cx="698589" cy="308995"/>
          </a:xfrm>
          <a:prstGeom prst="rect">
            <a:avLst/>
          </a:prstGeom>
          <a:noFill/>
        </p:spPr>
        <p:txBody>
          <a:bodyPr wrap="square" rtlCol="0">
            <a:spAutoFit/>
          </a:bodyPr>
          <a:lstStyle/>
          <a:p>
            <a:pPr>
              <a:lnSpc>
                <a:spcPct val="130000"/>
              </a:lnSpc>
            </a:pPr>
            <a:r>
              <a:rPr lang="zh-CN" altLang="en-US" sz="1200" dirty="0">
                <a:solidFill>
                  <a:srgbClr val="0456C4"/>
                </a:solidFill>
                <a:latin typeface="+mn-ea"/>
              </a:rPr>
              <a:t>用户</a:t>
            </a:r>
            <a:r>
              <a:rPr lang="en-US" altLang="zh-CN" sz="1200" dirty="0">
                <a:solidFill>
                  <a:srgbClr val="0456C4"/>
                </a:solidFill>
                <a:latin typeface="+mn-ea"/>
              </a:rPr>
              <a:t>5</a:t>
            </a:r>
          </a:p>
        </p:txBody>
      </p:sp>
      <p:sp>
        <p:nvSpPr>
          <p:cNvPr id="204" name="椭圆 203">
            <a:extLst>
              <a:ext uri="{FF2B5EF4-FFF2-40B4-BE49-F238E27FC236}">
                <a16:creationId xmlns:a16="http://schemas.microsoft.com/office/drawing/2014/main" id="{343B1982-9D98-4DA2-BEAA-D82AA2CE3B27}"/>
              </a:ext>
            </a:extLst>
          </p:cNvPr>
          <p:cNvSpPr/>
          <p:nvPr/>
        </p:nvSpPr>
        <p:spPr>
          <a:xfrm>
            <a:off x="9290856" y="4458337"/>
            <a:ext cx="698590" cy="389710"/>
          </a:xfrm>
          <a:prstGeom prst="ellipse">
            <a:avLst/>
          </a:prstGeom>
          <a:solidFill>
            <a:srgbClr val="0456C4"/>
          </a:solidFill>
          <a:ln w="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完成任务</a:t>
            </a:r>
          </a:p>
        </p:txBody>
      </p:sp>
      <p:sp>
        <p:nvSpPr>
          <p:cNvPr id="205" name="文本框 204">
            <a:extLst>
              <a:ext uri="{FF2B5EF4-FFF2-40B4-BE49-F238E27FC236}">
                <a16:creationId xmlns:a16="http://schemas.microsoft.com/office/drawing/2014/main" id="{D989A963-95B3-44AB-98B7-3EC09DE76F0F}"/>
              </a:ext>
            </a:extLst>
          </p:cNvPr>
          <p:cNvSpPr txBox="1"/>
          <p:nvPr/>
        </p:nvSpPr>
        <p:spPr>
          <a:xfrm>
            <a:off x="8760186" y="3640205"/>
            <a:ext cx="698589" cy="308995"/>
          </a:xfrm>
          <a:prstGeom prst="rect">
            <a:avLst/>
          </a:prstGeom>
          <a:noFill/>
        </p:spPr>
        <p:txBody>
          <a:bodyPr wrap="square" rtlCol="0">
            <a:spAutoFit/>
          </a:bodyPr>
          <a:lstStyle/>
          <a:p>
            <a:pPr algn="ctr">
              <a:lnSpc>
                <a:spcPct val="130000"/>
              </a:lnSpc>
            </a:pPr>
            <a:r>
              <a:rPr lang="en-US" altLang="zh-CN" sz="1200" spc="300" dirty="0">
                <a:solidFill>
                  <a:schemeClr val="tx1">
                    <a:lumMod val="85000"/>
                    <a:lumOff val="15000"/>
                  </a:schemeClr>
                </a:solidFill>
                <a:latin typeface="+mn-ea"/>
              </a:rPr>
              <a:t>A</a:t>
            </a:r>
          </a:p>
        </p:txBody>
      </p:sp>
      <p:sp>
        <p:nvSpPr>
          <p:cNvPr id="206" name="文本框 205">
            <a:extLst>
              <a:ext uri="{FF2B5EF4-FFF2-40B4-BE49-F238E27FC236}">
                <a16:creationId xmlns:a16="http://schemas.microsoft.com/office/drawing/2014/main" id="{06C2F811-DA75-4048-B7C7-53E24EB8DD10}"/>
              </a:ext>
            </a:extLst>
          </p:cNvPr>
          <p:cNvSpPr txBox="1"/>
          <p:nvPr/>
        </p:nvSpPr>
        <p:spPr>
          <a:xfrm>
            <a:off x="9831631" y="3590870"/>
            <a:ext cx="698589" cy="308995"/>
          </a:xfrm>
          <a:prstGeom prst="rect">
            <a:avLst/>
          </a:prstGeom>
          <a:noFill/>
        </p:spPr>
        <p:txBody>
          <a:bodyPr wrap="square" rtlCol="0">
            <a:spAutoFit/>
          </a:bodyPr>
          <a:lstStyle/>
          <a:p>
            <a:pPr algn="ctr">
              <a:lnSpc>
                <a:spcPct val="130000"/>
              </a:lnSpc>
            </a:pPr>
            <a:r>
              <a:rPr lang="en-US" altLang="zh-CN" sz="1200" spc="300" dirty="0">
                <a:solidFill>
                  <a:schemeClr val="tx1">
                    <a:lumMod val="85000"/>
                    <a:lumOff val="15000"/>
                  </a:schemeClr>
                </a:solidFill>
                <a:latin typeface="+mn-ea"/>
              </a:rPr>
              <a:t>A</a:t>
            </a:r>
          </a:p>
        </p:txBody>
      </p:sp>
      <p:cxnSp>
        <p:nvCxnSpPr>
          <p:cNvPr id="207" name="直接箭头连接符 206">
            <a:extLst>
              <a:ext uri="{FF2B5EF4-FFF2-40B4-BE49-F238E27FC236}">
                <a16:creationId xmlns:a16="http://schemas.microsoft.com/office/drawing/2014/main" id="{FD6F4152-8DF5-42F4-9309-EA2AE8A9E420}"/>
              </a:ext>
            </a:extLst>
          </p:cNvPr>
          <p:cNvCxnSpPr>
            <a:cxnSpLocks/>
            <a:stCxn id="190" idx="4"/>
            <a:endCxn id="204" idx="0"/>
          </p:cNvCxnSpPr>
          <p:nvPr/>
        </p:nvCxnSpPr>
        <p:spPr>
          <a:xfrm>
            <a:off x="9638486" y="4115136"/>
            <a:ext cx="1665" cy="343201"/>
          </a:xfrm>
          <a:prstGeom prst="straightConnector1">
            <a:avLst/>
          </a:prstGeom>
          <a:ln w="19050">
            <a:solidFill>
              <a:srgbClr val="0456C4"/>
            </a:solidFill>
            <a:tailEnd type="triangle"/>
          </a:ln>
        </p:spPr>
        <p:style>
          <a:lnRef idx="1">
            <a:schemeClr val="accent1"/>
          </a:lnRef>
          <a:fillRef idx="0">
            <a:schemeClr val="accent1"/>
          </a:fillRef>
          <a:effectRef idx="0">
            <a:schemeClr val="accent1"/>
          </a:effectRef>
          <a:fontRef idx="minor">
            <a:schemeClr val="tx1"/>
          </a:fontRef>
        </p:style>
      </p:cxnSp>
      <p:sp>
        <p:nvSpPr>
          <p:cNvPr id="211" name="文本框 210">
            <a:extLst>
              <a:ext uri="{FF2B5EF4-FFF2-40B4-BE49-F238E27FC236}">
                <a16:creationId xmlns:a16="http://schemas.microsoft.com/office/drawing/2014/main" id="{48B640D3-58F7-4A30-8C1B-05EDAFAEB2A0}"/>
              </a:ext>
            </a:extLst>
          </p:cNvPr>
          <p:cNvSpPr txBox="1"/>
          <p:nvPr/>
        </p:nvSpPr>
        <p:spPr>
          <a:xfrm>
            <a:off x="8357491" y="5048576"/>
            <a:ext cx="511112" cy="308995"/>
          </a:xfrm>
          <a:prstGeom prst="rect">
            <a:avLst/>
          </a:prstGeom>
          <a:noFill/>
        </p:spPr>
        <p:txBody>
          <a:bodyPr wrap="square" rtlCol="0">
            <a:spAutoFit/>
          </a:bodyPr>
          <a:lstStyle/>
          <a:p>
            <a:pPr>
              <a:lnSpc>
                <a:spcPct val="130000"/>
              </a:lnSpc>
            </a:pPr>
            <a:r>
              <a:rPr lang="zh-CN" altLang="en-US" sz="1200" dirty="0">
                <a:solidFill>
                  <a:srgbClr val="0456C4"/>
                </a:solidFill>
                <a:latin typeface="+mn-ea"/>
              </a:rPr>
              <a:t>组</a:t>
            </a:r>
            <a:r>
              <a:rPr lang="en-US" altLang="zh-CN" sz="1200" dirty="0">
                <a:solidFill>
                  <a:srgbClr val="0456C4"/>
                </a:solidFill>
                <a:latin typeface="+mn-ea"/>
              </a:rPr>
              <a:t>1</a:t>
            </a:r>
          </a:p>
        </p:txBody>
      </p:sp>
      <p:sp>
        <p:nvSpPr>
          <p:cNvPr id="212" name="文本框 211">
            <a:extLst>
              <a:ext uri="{FF2B5EF4-FFF2-40B4-BE49-F238E27FC236}">
                <a16:creationId xmlns:a16="http://schemas.microsoft.com/office/drawing/2014/main" id="{A7608DF4-1F57-46EB-B41C-0A8CBBA7676E}"/>
              </a:ext>
            </a:extLst>
          </p:cNvPr>
          <p:cNvSpPr txBox="1"/>
          <p:nvPr/>
        </p:nvSpPr>
        <p:spPr>
          <a:xfrm>
            <a:off x="10419248" y="5030853"/>
            <a:ext cx="511112" cy="308995"/>
          </a:xfrm>
          <a:prstGeom prst="rect">
            <a:avLst/>
          </a:prstGeom>
          <a:noFill/>
        </p:spPr>
        <p:txBody>
          <a:bodyPr wrap="square" rtlCol="0">
            <a:spAutoFit/>
          </a:bodyPr>
          <a:lstStyle/>
          <a:p>
            <a:pPr>
              <a:lnSpc>
                <a:spcPct val="130000"/>
              </a:lnSpc>
            </a:pPr>
            <a:r>
              <a:rPr lang="zh-CN" altLang="en-US" sz="1200" dirty="0">
                <a:solidFill>
                  <a:srgbClr val="0456C4"/>
                </a:solidFill>
                <a:latin typeface="+mn-ea"/>
              </a:rPr>
              <a:t>组</a:t>
            </a:r>
            <a:r>
              <a:rPr lang="en-US" altLang="zh-CN" sz="1200" dirty="0">
                <a:solidFill>
                  <a:srgbClr val="0456C4"/>
                </a:solidFill>
                <a:latin typeface="+mn-ea"/>
              </a:rPr>
              <a:t>2</a:t>
            </a:r>
          </a:p>
        </p:txBody>
      </p:sp>
      <p:cxnSp>
        <p:nvCxnSpPr>
          <p:cNvPr id="85" name="直接箭头连接符 84">
            <a:extLst>
              <a:ext uri="{FF2B5EF4-FFF2-40B4-BE49-F238E27FC236}">
                <a16:creationId xmlns:a16="http://schemas.microsoft.com/office/drawing/2014/main" id="{233D894A-6E7E-45FB-A912-C5C09125AFED}"/>
              </a:ext>
            </a:extLst>
          </p:cNvPr>
          <p:cNvCxnSpPr>
            <a:cxnSpLocks/>
            <a:stCxn id="204" idx="3"/>
            <a:endCxn id="211" idx="3"/>
          </p:cNvCxnSpPr>
          <p:nvPr/>
        </p:nvCxnSpPr>
        <p:spPr>
          <a:xfrm flipH="1">
            <a:off x="8868603" y="4790975"/>
            <a:ext cx="524559" cy="412099"/>
          </a:xfrm>
          <a:prstGeom prst="straightConnector1">
            <a:avLst/>
          </a:prstGeom>
          <a:ln w="19050">
            <a:solidFill>
              <a:srgbClr val="0456C4"/>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3590516B-6402-4C29-A392-2D9835EAE88F}"/>
              </a:ext>
            </a:extLst>
          </p:cNvPr>
          <p:cNvCxnSpPr>
            <a:cxnSpLocks/>
            <a:stCxn id="204" idx="5"/>
            <a:endCxn id="212" idx="1"/>
          </p:cNvCxnSpPr>
          <p:nvPr/>
        </p:nvCxnSpPr>
        <p:spPr>
          <a:xfrm>
            <a:off x="9887140" y="4790975"/>
            <a:ext cx="532108" cy="394376"/>
          </a:xfrm>
          <a:prstGeom prst="straightConnector1">
            <a:avLst/>
          </a:prstGeom>
          <a:ln w="19050">
            <a:solidFill>
              <a:srgbClr val="0456C4"/>
            </a:solidFill>
            <a:tailEnd type="triangle"/>
          </a:ln>
        </p:spPr>
        <p:style>
          <a:lnRef idx="1">
            <a:schemeClr val="accent1"/>
          </a:lnRef>
          <a:fillRef idx="0">
            <a:schemeClr val="accent1"/>
          </a:fillRef>
          <a:effectRef idx="0">
            <a:schemeClr val="accent1"/>
          </a:effectRef>
          <a:fontRef idx="minor">
            <a:schemeClr val="tx1"/>
          </a:fontRef>
        </p:style>
      </p:cxnSp>
      <p:sp>
        <p:nvSpPr>
          <p:cNvPr id="91" name="文本框 90">
            <a:extLst>
              <a:ext uri="{FF2B5EF4-FFF2-40B4-BE49-F238E27FC236}">
                <a16:creationId xmlns:a16="http://schemas.microsoft.com/office/drawing/2014/main" id="{1E28F8B6-30EC-4329-8D03-E0DF93E657A1}"/>
              </a:ext>
            </a:extLst>
          </p:cNvPr>
          <p:cNvSpPr txBox="1"/>
          <p:nvPr/>
        </p:nvSpPr>
        <p:spPr>
          <a:xfrm>
            <a:off x="8431095" y="5229893"/>
            <a:ext cx="1170645" cy="308995"/>
          </a:xfrm>
          <a:prstGeom prst="rect">
            <a:avLst/>
          </a:prstGeom>
          <a:noFill/>
        </p:spPr>
        <p:txBody>
          <a:bodyPr wrap="square" rtlCol="0">
            <a:spAutoFit/>
          </a:bodyPr>
          <a:lstStyle/>
          <a:p>
            <a:pPr algn="ctr">
              <a:lnSpc>
                <a:spcPct val="130000"/>
              </a:lnSpc>
            </a:pPr>
            <a:r>
              <a:rPr lang="en-US" altLang="zh-CN" sz="1200" dirty="0">
                <a:solidFill>
                  <a:schemeClr val="tx1">
                    <a:lumMod val="85000"/>
                    <a:lumOff val="15000"/>
                  </a:schemeClr>
                </a:solidFill>
                <a:latin typeface="+mn-ea"/>
              </a:rPr>
              <a:t>&gt;2A50%</a:t>
            </a:r>
          </a:p>
        </p:txBody>
      </p:sp>
      <p:sp>
        <p:nvSpPr>
          <p:cNvPr id="92" name="文本框 91">
            <a:extLst>
              <a:ext uri="{FF2B5EF4-FFF2-40B4-BE49-F238E27FC236}">
                <a16:creationId xmlns:a16="http://schemas.microsoft.com/office/drawing/2014/main" id="{638865B6-F15B-435C-A05E-22B347594913}"/>
              </a:ext>
            </a:extLst>
          </p:cNvPr>
          <p:cNvSpPr txBox="1"/>
          <p:nvPr/>
        </p:nvSpPr>
        <p:spPr>
          <a:xfrm>
            <a:off x="9883830" y="5240575"/>
            <a:ext cx="1170645" cy="308995"/>
          </a:xfrm>
          <a:prstGeom prst="rect">
            <a:avLst/>
          </a:prstGeom>
          <a:noFill/>
        </p:spPr>
        <p:txBody>
          <a:bodyPr wrap="square" rtlCol="0">
            <a:spAutoFit/>
          </a:bodyPr>
          <a:lstStyle/>
          <a:p>
            <a:pPr algn="ctr">
              <a:lnSpc>
                <a:spcPct val="130000"/>
              </a:lnSpc>
            </a:pPr>
            <a:r>
              <a:rPr lang="en-US" altLang="zh-CN" sz="1200" dirty="0">
                <a:solidFill>
                  <a:schemeClr val="tx1">
                    <a:lumMod val="85000"/>
                    <a:lumOff val="15000"/>
                  </a:schemeClr>
                </a:solidFill>
                <a:latin typeface="+mn-ea"/>
              </a:rPr>
              <a:t>0&lt;X&lt;2A50%</a:t>
            </a:r>
          </a:p>
        </p:txBody>
      </p:sp>
      <p:sp>
        <p:nvSpPr>
          <p:cNvPr id="93" name="文本框 92">
            <a:extLst>
              <a:ext uri="{FF2B5EF4-FFF2-40B4-BE49-F238E27FC236}">
                <a16:creationId xmlns:a16="http://schemas.microsoft.com/office/drawing/2014/main" id="{CE5BFA70-67FF-45AC-99A9-7942C91346DA}"/>
              </a:ext>
            </a:extLst>
          </p:cNvPr>
          <p:cNvSpPr txBox="1"/>
          <p:nvPr/>
        </p:nvSpPr>
        <p:spPr>
          <a:xfrm>
            <a:off x="9147850" y="4830239"/>
            <a:ext cx="353918" cy="308995"/>
          </a:xfrm>
          <a:prstGeom prst="rect">
            <a:avLst/>
          </a:prstGeom>
          <a:noFill/>
        </p:spPr>
        <p:txBody>
          <a:bodyPr wrap="square" rtlCol="0">
            <a:spAutoFit/>
          </a:bodyPr>
          <a:lstStyle/>
          <a:p>
            <a:pPr>
              <a:lnSpc>
                <a:spcPct val="130000"/>
              </a:lnSpc>
            </a:pPr>
            <a:r>
              <a:rPr lang="zh-CN" altLang="en-US" sz="1200" dirty="0">
                <a:solidFill>
                  <a:srgbClr val="0456C4"/>
                </a:solidFill>
                <a:latin typeface="+mn-ea"/>
              </a:rPr>
              <a:t>胜</a:t>
            </a:r>
            <a:endParaRPr lang="en-US" altLang="zh-CN" sz="1200" dirty="0">
              <a:solidFill>
                <a:srgbClr val="0456C4"/>
              </a:solidFill>
              <a:latin typeface="+mn-ea"/>
            </a:endParaRPr>
          </a:p>
        </p:txBody>
      </p:sp>
      <p:sp>
        <p:nvSpPr>
          <p:cNvPr id="95" name="文本框 94">
            <a:extLst>
              <a:ext uri="{FF2B5EF4-FFF2-40B4-BE49-F238E27FC236}">
                <a16:creationId xmlns:a16="http://schemas.microsoft.com/office/drawing/2014/main" id="{FECC4191-F100-44FB-953F-632EAC845821}"/>
              </a:ext>
            </a:extLst>
          </p:cNvPr>
          <p:cNvSpPr txBox="1"/>
          <p:nvPr/>
        </p:nvSpPr>
        <p:spPr>
          <a:xfrm>
            <a:off x="9761325" y="4811887"/>
            <a:ext cx="353918" cy="308995"/>
          </a:xfrm>
          <a:prstGeom prst="rect">
            <a:avLst/>
          </a:prstGeom>
          <a:noFill/>
        </p:spPr>
        <p:txBody>
          <a:bodyPr wrap="square" rtlCol="0">
            <a:spAutoFit/>
          </a:bodyPr>
          <a:lstStyle/>
          <a:p>
            <a:pPr>
              <a:lnSpc>
                <a:spcPct val="130000"/>
              </a:lnSpc>
            </a:pPr>
            <a:r>
              <a:rPr lang="zh-CN" altLang="en-US" sz="1200" dirty="0">
                <a:solidFill>
                  <a:srgbClr val="0456C4"/>
                </a:solidFill>
                <a:latin typeface="+mn-ea"/>
              </a:rPr>
              <a:t>败</a:t>
            </a:r>
            <a:endParaRPr lang="en-US" altLang="zh-CN" sz="1200" dirty="0">
              <a:solidFill>
                <a:srgbClr val="0456C4"/>
              </a:solidFill>
              <a:latin typeface="+mn-ea"/>
            </a:endParaRPr>
          </a:p>
        </p:txBody>
      </p:sp>
    </p:spTree>
    <p:extLst>
      <p:ext uri="{BB962C8B-B14F-4D97-AF65-F5344CB8AC3E}">
        <p14:creationId xmlns:p14="http://schemas.microsoft.com/office/powerpoint/2010/main" val="3140160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21361A3-7475-408C-BBB8-49F71B0D0017}"/>
              </a:ext>
            </a:extLst>
          </p:cNvPr>
          <p:cNvSpPr/>
          <p:nvPr/>
        </p:nvSpPr>
        <p:spPr>
          <a:xfrm>
            <a:off x="1" y="0"/>
            <a:ext cx="12192000" cy="3429000"/>
          </a:xfrm>
          <a:prstGeom prst="rect">
            <a:avLst/>
          </a:prstGeom>
          <a:solidFill>
            <a:srgbClr val="0456C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F19248FE-782C-4B3A-BE54-BC19E29D6AB3}"/>
              </a:ext>
            </a:extLst>
          </p:cNvPr>
          <p:cNvSpPr txBox="1"/>
          <p:nvPr/>
        </p:nvSpPr>
        <p:spPr>
          <a:xfrm>
            <a:off x="782320" y="731520"/>
            <a:ext cx="2646878" cy="584775"/>
          </a:xfrm>
          <a:prstGeom prst="rect">
            <a:avLst/>
          </a:prstGeom>
          <a:noFill/>
        </p:spPr>
        <p:txBody>
          <a:bodyPr wrap="none" rtlCol="0">
            <a:spAutoFit/>
          </a:bodyPr>
          <a:lstStyle/>
          <a:p>
            <a:r>
              <a:rPr lang="zh-CN" altLang="en-US" sz="3200" b="1" dirty="0">
                <a:solidFill>
                  <a:schemeClr val="bg1"/>
                </a:solidFill>
              </a:rPr>
              <a:t>社区发展思路</a:t>
            </a:r>
          </a:p>
        </p:txBody>
      </p:sp>
      <p:sp>
        <p:nvSpPr>
          <p:cNvPr id="5" name="矩形 4">
            <a:extLst>
              <a:ext uri="{FF2B5EF4-FFF2-40B4-BE49-F238E27FC236}">
                <a16:creationId xmlns:a16="http://schemas.microsoft.com/office/drawing/2014/main" id="{3D208BF3-DB00-4694-902A-61548BE9C6C8}"/>
              </a:ext>
            </a:extLst>
          </p:cNvPr>
          <p:cNvSpPr/>
          <p:nvPr/>
        </p:nvSpPr>
        <p:spPr>
          <a:xfrm>
            <a:off x="874712" y="2037367"/>
            <a:ext cx="10442575" cy="4185345"/>
          </a:xfrm>
          <a:prstGeom prst="rect">
            <a:avLst/>
          </a:prstGeom>
          <a:solidFill>
            <a:schemeClr val="bg1">
              <a:lumMod val="9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5AAB7882-006E-4B81-9613-928F8468EA95}"/>
              </a:ext>
            </a:extLst>
          </p:cNvPr>
          <p:cNvGrpSpPr/>
          <p:nvPr/>
        </p:nvGrpSpPr>
        <p:grpSpPr>
          <a:xfrm>
            <a:off x="3179819" y="3907544"/>
            <a:ext cx="1611638" cy="911551"/>
            <a:chOff x="3260283" y="4017495"/>
            <a:chExt cx="1611638" cy="911551"/>
          </a:xfrm>
        </p:grpSpPr>
        <p:sp>
          <p:nvSpPr>
            <p:cNvPr id="9" name="矩形 8">
              <a:extLst>
                <a:ext uri="{FF2B5EF4-FFF2-40B4-BE49-F238E27FC236}">
                  <a16:creationId xmlns:a16="http://schemas.microsoft.com/office/drawing/2014/main" id="{EFE77CFF-8BE7-44DC-BA2C-6CED9DD2E4E4}"/>
                </a:ext>
              </a:extLst>
            </p:cNvPr>
            <p:cNvSpPr/>
            <p:nvPr/>
          </p:nvSpPr>
          <p:spPr>
            <a:xfrm>
              <a:off x="3260583" y="4379985"/>
              <a:ext cx="1611338" cy="549061"/>
            </a:xfrm>
            <a:prstGeom prst="rect">
              <a:avLst/>
            </a:prstGeom>
          </p:spPr>
          <p:txBody>
            <a:bodyPr wrap="square">
              <a:spAutoFit/>
            </a:bodyPr>
            <a:lstStyle/>
            <a:p>
              <a:pPr lvl="0">
                <a:lnSpc>
                  <a:spcPct val="130000"/>
                </a:lnSpc>
                <a:defRPr/>
              </a:pPr>
              <a:r>
                <a:rPr lang="zh-CN" altLang="en-US" sz="1200" dirty="0">
                  <a:latin typeface="+mj-ea"/>
                </a:rPr>
                <a:t>解决用户的问题，满足用户的根本性需求。</a:t>
              </a:r>
              <a:endParaRPr lang="zh-CN" altLang="en-US" sz="1600" dirty="0">
                <a:latin typeface="+mj-ea"/>
              </a:endParaRPr>
            </a:p>
          </p:txBody>
        </p:sp>
        <p:sp>
          <p:nvSpPr>
            <p:cNvPr id="10" name="矩形 9">
              <a:extLst>
                <a:ext uri="{FF2B5EF4-FFF2-40B4-BE49-F238E27FC236}">
                  <a16:creationId xmlns:a16="http://schemas.microsoft.com/office/drawing/2014/main" id="{1B3DBF16-A4A8-4FDB-8B6A-68F045F4A99D}"/>
                </a:ext>
              </a:extLst>
            </p:cNvPr>
            <p:cNvSpPr/>
            <p:nvPr/>
          </p:nvSpPr>
          <p:spPr>
            <a:xfrm>
              <a:off x="3260283" y="4017495"/>
              <a:ext cx="1261884" cy="338554"/>
            </a:xfrm>
            <a:prstGeom prst="rect">
              <a:avLst/>
            </a:prstGeom>
          </p:spPr>
          <p:txBody>
            <a:bodyPr wrap="square">
              <a:spAutoFit/>
            </a:bodyPr>
            <a:lstStyle/>
            <a:p>
              <a:pPr lvl="0">
                <a:defRPr/>
              </a:pPr>
              <a:r>
                <a:rPr lang="en-US" altLang="zh-CN" sz="1600" b="1" dirty="0">
                  <a:solidFill>
                    <a:srgbClr val="0456C4"/>
                  </a:solidFill>
                  <a:latin typeface="+mj-ea"/>
                </a:rPr>
                <a:t>(</a:t>
              </a:r>
              <a:r>
                <a:rPr lang="zh-CN" altLang="en-US" sz="1600" b="1" dirty="0">
                  <a:solidFill>
                    <a:srgbClr val="0456C4"/>
                  </a:solidFill>
                  <a:latin typeface="+mj-ea"/>
                </a:rPr>
                <a:t>拉取用户</a:t>
              </a:r>
              <a:r>
                <a:rPr lang="en-US" altLang="zh-CN" sz="1600" b="1" dirty="0">
                  <a:solidFill>
                    <a:srgbClr val="0456C4"/>
                  </a:solidFill>
                  <a:latin typeface="+mj-ea"/>
                </a:rPr>
                <a:t>)</a:t>
              </a:r>
              <a:endParaRPr lang="zh-CN" altLang="en-US" sz="1600" b="1" dirty="0">
                <a:solidFill>
                  <a:srgbClr val="0456C4"/>
                </a:solidFill>
                <a:latin typeface="+mj-ea"/>
              </a:endParaRPr>
            </a:p>
          </p:txBody>
        </p:sp>
      </p:grpSp>
      <p:grpSp>
        <p:nvGrpSpPr>
          <p:cNvPr id="11" name="组合 10">
            <a:extLst>
              <a:ext uri="{FF2B5EF4-FFF2-40B4-BE49-F238E27FC236}">
                <a16:creationId xmlns:a16="http://schemas.microsoft.com/office/drawing/2014/main" id="{02E395DE-129A-4AA2-80DB-A42069782678}"/>
              </a:ext>
            </a:extLst>
          </p:cNvPr>
          <p:cNvGrpSpPr/>
          <p:nvPr/>
        </p:nvGrpSpPr>
        <p:grpSpPr>
          <a:xfrm>
            <a:off x="7013649" y="3907544"/>
            <a:ext cx="1611637" cy="1008821"/>
            <a:chOff x="-20626" y="4040740"/>
            <a:chExt cx="1611637" cy="1008821"/>
          </a:xfrm>
        </p:grpSpPr>
        <p:sp>
          <p:nvSpPr>
            <p:cNvPr id="12" name="矩形 11">
              <a:extLst>
                <a:ext uri="{FF2B5EF4-FFF2-40B4-BE49-F238E27FC236}">
                  <a16:creationId xmlns:a16="http://schemas.microsoft.com/office/drawing/2014/main" id="{9D96F0E6-86E9-495C-B524-DF8976F8C6A3}"/>
                </a:ext>
              </a:extLst>
            </p:cNvPr>
            <p:cNvSpPr/>
            <p:nvPr/>
          </p:nvSpPr>
          <p:spPr>
            <a:xfrm>
              <a:off x="-20327" y="4403230"/>
              <a:ext cx="1611338" cy="646331"/>
            </a:xfrm>
            <a:prstGeom prst="rect">
              <a:avLst/>
            </a:prstGeom>
          </p:spPr>
          <p:txBody>
            <a:bodyPr wrap="square">
              <a:spAutoFit/>
            </a:bodyPr>
            <a:lstStyle/>
            <a:p>
              <a:pPr lvl="0">
                <a:defRPr/>
              </a:pPr>
              <a:r>
                <a:rPr lang="zh-CN" altLang="en-US" sz="1200" dirty="0">
                  <a:latin typeface="+mj-ea"/>
                </a:rPr>
                <a:t>在满足用户需求的过程中，驱动其为社区生成内容。</a:t>
              </a:r>
              <a:endParaRPr lang="zh-CN" altLang="en-US" sz="1600" dirty="0">
                <a:latin typeface="+mj-ea"/>
              </a:endParaRPr>
            </a:p>
          </p:txBody>
        </p:sp>
        <p:sp>
          <p:nvSpPr>
            <p:cNvPr id="13" name="矩形 12">
              <a:extLst>
                <a:ext uri="{FF2B5EF4-FFF2-40B4-BE49-F238E27FC236}">
                  <a16:creationId xmlns:a16="http://schemas.microsoft.com/office/drawing/2014/main" id="{CF736079-C680-4F1C-AC3B-9F4FF5976CBA}"/>
                </a:ext>
              </a:extLst>
            </p:cNvPr>
            <p:cNvSpPr/>
            <p:nvPr/>
          </p:nvSpPr>
          <p:spPr>
            <a:xfrm>
              <a:off x="-20626" y="4040740"/>
              <a:ext cx="1261884" cy="338554"/>
            </a:xfrm>
            <a:prstGeom prst="rect">
              <a:avLst/>
            </a:prstGeom>
          </p:spPr>
          <p:txBody>
            <a:bodyPr wrap="square">
              <a:spAutoFit/>
            </a:bodyPr>
            <a:lstStyle/>
            <a:p>
              <a:pPr lvl="0">
                <a:defRPr/>
              </a:pPr>
              <a:r>
                <a:rPr lang="en-US" altLang="zh-CN" sz="1600" b="1" dirty="0">
                  <a:solidFill>
                    <a:srgbClr val="0456C4"/>
                  </a:solidFill>
                  <a:latin typeface="+mj-ea"/>
                </a:rPr>
                <a:t>(</a:t>
              </a:r>
              <a:r>
                <a:rPr lang="zh-CN" altLang="en-US" sz="1600" b="1" dirty="0">
                  <a:solidFill>
                    <a:srgbClr val="0456C4"/>
                  </a:solidFill>
                  <a:latin typeface="+mj-ea"/>
                </a:rPr>
                <a:t>沉淀用户</a:t>
              </a:r>
              <a:r>
                <a:rPr lang="en-US" altLang="zh-CN" sz="1600" b="1" dirty="0">
                  <a:solidFill>
                    <a:srgbClr val="0456C4"/>
                  </a:solidFill>
                  <a:latin typeface="+mj-ea"/>
                </a:rPr>
                <a:t>)</a:t>
              </a:r>
              <a:endParaRPr lang="zh-CN" altLang="en-US" sz="1600" b="1" dirty="0">
                <a:solidFill>
                  <a:srgbClr val="0456C4"/>
                </a:solidFill>
                <a:latin typeface="+mj-ea"/>
              </a:endParaRPr>
            </a:p>
          </p:txBody>
        </p:sp>
      </p:grpSp>
      <p:sp>
        <p:nvSpPr>
          <p:cNvPr id="26" name="文本框 25">
            <a:extLst>
              <a:ext uri="{FF2B5EF4-FFF2-40B4-BE49-F238E27FC236}">
                <a16:creationId xmlns:a16="http://schemas.microsoft.com/office/drawing/2014/main" id="{5C0ACC92-58A2-4BDA-B9E4-6A78C0002739}"/>
              </a:ext>
            </a:extLst>
          </p:cNvPr>
          <p:cNvSpPr txBox="1"/>
          <p:nvPr/>
        </p:nvSpPr>
        <p:spPr>
          <a:xfrm>
            <a:off x="3179819" y="3429000"/>
            <a:ext cx="1723549" cy="461665"/>
          </a:xfrm>
          <a:prstGeom prst="rect">
            <a:avLst/>
          </a:prstGeom>
          <a:noFill/>
        </p:spPr>
        <p:txBody>
          <a:bodyPr wrap="none" rtlCol="0">
            <a:spAutoFit/>
          </a:bodyPr>
          <a:lstStyle/>
          <a:p>
            <a:r>
              <a:rPr lang="zh-CN" altLang="en-US" sz="2400" b="1" dirty="0"/>
              <a:t>工具型社区</a:t>
            </a:r>
          </a:p>
        </p:txBody>
      </p:sp>
      <p:cxnSp>
        <p:nvCxnSpPr>
          <p:cNvPr id="28" name="直接连接符 27">
            <a:extLst>
              <a:ext uri="{FF2B5EF4-FFF2-40B4-BE49-F238E27FC236}">
                <a16:creationId xmlns:a16="http://schemas.microsoft.com/office/drawing/2014/main" id="{262A2C8E-E4DA-4C56-AD0C-91C577ED6C97}"/>
              </a:ext>
            </a:extLst>
          </p:cNvPr>
          <p:cNvCxnSpPr/>
          <p:nvPr/>
        </p:nvCxnSpPr>
        <p:spPr>
          <a:xfrm>
            <a:off x="3260283" y="3409076"/>
            <a:ext cx="879614" cy="0"/>
          </a:xfrm>
          <a:prstGeom prst="line">
            <a:avLst/>
          </a:prstGeom>
          <a:ln w="38100">
            <a:solidFill>
              <a:srgbClr val="0456C4"/>
            </a:soli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7FF10E81-87F8-43F7-8309-D896F5F9C005}"/>
              </a:ext>
            </a:extLst>
          </p:cNvPr>
          <p:cNvSpPr txBox="1"/>
          <p:nvPr/>
        </p:nvSpPr>
        <p:spPr>
          <a:xfrm>
            <a:off x="7016214" y="3429000"/>
            <a:ext cx="2518638" cy="461665"/>
          </a:xfrm>
          <a:prstGeom prst="rect">
            <a:avLst/>
          </a:prstGeom>
          <a:noFill/>
        </p:spPr>
        <p:txBody>
          <a:bodyPr wrap="none" rtlCol="0">
            <a:spAutoFit/>
          </a:bodyPr>
          <a:lstStyle/>
          <a:p>
            <a:r>
              <a:rPr lang="zh-CN" altLang="en-US" sz="2400" b="1" dirty="0"/>
              <a:t>工具</a:t>
            </a:r>
            <a:r>
              <a:rPr lang="en-US" altLang="zh-CN" sz="2400" b="1" dirty="0"/>
              <a:t>+</a:t>
            </a:r>
            <a:r>
              <a:rPr lang="zh-CN" altLang="en-US" sz="2400" b="1" dirty="0"/>
              <a:t>内容型社区</a:t>
            </a:r>
          </a:p>
        </p:txBody>
      </p:sp>
      <p:cxnSp>
        <p:nvCxnSpPr>
          <p:cNvPr id="32" name="直接连接符 31">
            <a:extLst>
              <a:ext uri="{FF2B5EF4-FFF2-40B4-BE49-F238E27FC236}">
                <a16:creationId xmlns:a16="http://schemas.microsoft.com/office/drawing/2014/main" id="{6AAB651D-A8EF-48BD-9326-3DD25ABD24A6}"/>
              </a:ext>
            </a:extLst>
          </p:cNvPr>
          <p:cNvCxnSpPr/>
          <p:nvPr/>
        </p:nvCxnSpPr>
        <p:spPr>
          <a:xfrm>
            <a:off x="7086390" y="3409076"/>
            <a:ext cx="879614" cy="0"/>
          </a:xfrm>
          <a:prstGeom prst="line">
            <a:avLst/>
          </a:prstGeom>
          <a:ln w="38100">
            <a:solidFill>
              <a:srgbClr val="0456C4"/>
            </a:solidFill>
          </a:ln>
        </p:spPr>
        <p:style>
          <a:lnRef idx="1">
            <a:schemeClr val="accent1"/>
          </a:lnRef>
          <a:fillRef idx="0">
            <a:schemeClr val="accent1"/>
          </a:fillRef>
          <a:effectRef idx="0">
            <a:schemeClr val="accent1"/>
          </a:effectRef>
          <a:fontRef idx="minor">
            <a:schemeClr val="tx1"/>
          </a:fontRef>
        </p:style>
      </p:cxnSp>
      <p:sp>
        <p:nvSpPr>
          <p:cNvPr id="6" name="箭头: 右 5">
            <a:extLst>
              <a:ext uri="{FF2B5EF4-FFF2-40B4-BE49-F238E27FC236}">
                <a16:creationId xmlns:a16="http://schemas.microsoft.com/office/drawing/2014/main" id="{9A6193D8-F838-4508-8A1B-6D2254C6AC83}"/>
              </a:ext>
            </a:extLst>
          </p:cNvPr>
          <p:cNvSpPr/>
          <p:nvPr/>
        </p:nvSpPr>
        <p:spPr>
          <a:xfrm>
            <a:off x="5009250" y="3543361"/>
            <a:ext cx="1901082" cy="220919"/>
          </a:xfrm>
          <a:prstGeom prst="rightArrow">
            <a:avLst>
              <a:gd name="adj1" fmla="val 33073"/>
              <a:gd name="adj2" fmla="val 95236"/>
            </a:avLst>
          </a:prstGeom>
          <a:solidFill>
            <a:srgbClr val="0456C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47294EB4-3B69-4C44-8957-4A0527AD0E99}"/>
              </a:ext>
            </a:extLst>
          </p:cNvPr>
          <p:cNvSpPr/>
          <p:nvPr/>
        </p:nvSpPr>
        <p:spPr>
          <a:xfrm>
            <a:off x="5663606" y="3314004"/>
            <a:ext cx="592369" cy="307777"/>
          </a:xfrm>
          <a:prstGeom prst="rect">
            <a:avLst/>
          </a:prstGeom>
        </p:spPr>
        <p:txBody>
          <a:bodyPr wrap="square">
            <a:spAutoFit/>
          </a:bodyPr>
          <a:lstStyle/>
          <a:p>
            <a:pPr lvl="0">
              <a:defRPr/>
            </a:pPr>
            <a:r>
              <a:rPr lang="zh-CN" altLang="en-US" sz="1400" dirty="0">
                <a:solidFill>
                  <a:srgbClr val="0456C4"/>
                </a:solidFill>
                <a:latin typeface="+mj-ea"/>
              </a:rPr>
              <a:t>过渡</a:t>
            </a:r>
          </a:p>
        </p:txBody>
      </p:sp>
    </p:spTree>
    <p:extLst>
      <p:ext uri="{BB962C8B-B14F-4D97-AF65-F5344CB8AC3E}">
        <p14:creationId xmlns:p14="http://schemas.microsoft.com/office/powerpoint/2010/main" val="2485711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D3807927-EF59-48F1-A423-70249CC663A1}"/>
              </a:ext>
            </a:extLst>
          </p:cNvPr>
          <p:cNvSpPr/>
          <p:nvPr/>
        </p:nvSpPr>
        <p:spPr>
          <a:xfrm>
            <a:off x="695325" y="2336800"/>
            <a:ext cx="10801350" cy="2336800"/>
          </a:xfrm>
          <a:prstGeom prst="rect">
            <a:avLst/>
          </a:prstGeom>
          <a:solidFill>
            <a:srgbClr val="313337">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9">
            <a:extLst>
              <a:ext uri="{FF2B5EF4-FFF2-40B4-BE49-F238E27FC236}">
                <a16:creationId xmlns:a16="http://schemas.microsoft.com/office/drawing/2014/main" id="{6C7F3154-3D1F-4173-B136-86538DC73AD5}"/>
              </a:ext>
            </a:extLst>
          </p:cNvPr>
          <p:cNvSpPr/>
          <p:nvPr/>
        </p:nvSpPr>
        <p:spPr>
          <a:xfrm>
            <a:off x="1300163" y="1134610"/>
            <a:ext cx="1800000" cy="1800000"/>
          </a:xfrm>
          <a:prstGeom prst="rect">
            <a:avLst/>
          </a:prstGeom>
          <a:solidFill>
            <a:srgbClr val="0456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0">
            <a:extLst>
              <a:ext uri="{FF2B5EF4-FFF2-40B4-BE49-F238E27FC236}">
                <a16:creationId xmlns:a16="http://schemas.microsoft.com/office/drawing/2014/main" id="{75726612-A172-4170-AA0B-F98EA1A7C689}"/>
              </a:ext>
            </a:extLst>
          </p:cNvPr>
          <p:cNvSpPr/>
          <p:nvPr/>
        </p:nvSpPr>
        <p:spPr>
          <a:xfrm>
            <a:off x="9094742" y="4339771"/>
            <a:ext cx="1001486" cy="667658"/>
          </a:xfrm>
          <a:prstGeom prst="rect">
            <a:avLst/>
          </a:prstGeom>
          <a:solidFill>
            <a:srgbClr val="0456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1">
            <a:extLst>
              <a:ext uri="{FF2B5EF4-FFF2-40B4-BE49-F238E27FC236}">
                <a16:creationId xmlns:a16="http://schemas.microsoft.com/office/drawing/2014/main" id="{A7CA9598-D792-4546-B388-2F1EBF838D41}"/>
              </a:ext>
            </a:extLst>
          </p:cNvPr>
          <p:cNvSpPr/>
          <p:nvPr/>
        </p:nvSpPr>
        <p:spPr>
          <a:xfrm>
            <a:off x="9094742" y="5087465"/>
            <a:ext cx="1001486" cy="135700"/>
          </a:xfrm>
          <a:prstGeom prst="rect">
            <a:avLst/>
          </a:prstGeom>
          <a:solidFill>
            <a:srgbClr val="3133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a:extLst>
              <a:ext uri="{FF2B5EF4-FFF2-40B4-BE49-F238E27FC236}">
                <a16:creationId xmlns:a16="http://schemas.microsoft.com/office/drawing/2014/main" id="{BC497238-7FB9-457A-9703-9EF910DA6DB2}"/>
              </a:ext>
            </a:extLst>
          </p:cNvPr>
          <p:cNvSpPr txBox="1"/>
          <p:nvPr/>
        </p:nvSpPr>
        <p:spPr>
          <a:xfrm>
            <a:off x="1466629" y="1711445"/>
            <a:ext cx="1467068" cy="646331"/>
          </a:xfrm>
          <a:prstGeom prst="rect">
            <a:avLst/>
          </a:prstGeom>
          <a:noFill/>
        </p:spPr>
        <p:txBody>
          <a:bodyPr wrap="none" rtlCol="0">
            <a:spAutoFit/>
          </a:bodyPr>
          <a:lstStyle/>
          <a:p>
            <a:pPr algn="ctr"/>
            <a:r>
              <a:rPr lang="en-US" altLang="zh-CN" sz="3600" b="1" dirty="0">
                <a:solidFill>
                  <a:schemeClr val="bg1"/>
                </a:solidFill>
              </a:rPr>
              <a:t>Part 2</a:t>
            </a:r>
            <a:endParaRPr lang="zh-CN" altLang="en-US" sz="3600" b="1" dirty="0">
              <a:solidFill>
                <a:schemeClr val="bg1"/>
              </a:solidFill>
            </a:endParaRPr>
          </a:p>
        </p:txBody>
      </p:sp>
      <p:sp>
        <p:nvSpPr>
          <p:cNvPr id="8" name="矩形 7">
            <a:extLst>
              <a:ext uri="{FF2B5EF4-FFF2-40B4-BE49-F238E27FC236}">
                <a16:creationId xmlns:a16="http://schemas.microsoft.com/office/drawing/2014/main" id="{875D7824-5795-4180-9B3F-0C4C1D7705EA}"/>
              </a:ext>
            </a:extLst>
          </p:cNvPr>
          <p:cNvSpPr/>
          <p:nvPr/>
        </p:nvSpPr>
        <p:spPr>
          <a:xfrm>
            <a:off x="1632633" y="3039528"/>
            <a:ext cx="8926735" cy="931345"/>
          </a:xfrm>
          <a:prstGeom prst="rect">
            <a:avLst/>
          </a:prstGeom>
        </p:spPr>
        <p:txBody>
          <a:bodyPr wrap="square">
            <a:spAutoFit/>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zh-CN" altLang="en-US" sz="4800" b="1" spc="600" dirty="0">
                <a:solidFill>
                  <a:schemeClr val="bg1"/>
                </a:solidFill>
                <a:latin typeface="+mj-ea"/>
                <a:ea typeface="+mj-ea"/>
                <a:cs typeface="Times New Roman" panose="02020603050405020304" pitchFamily="18" charset="0"/>
              </a:rPr>
              <a:t>概述</a:t>
            </a:r>
            <a:endParaRPr kumimoji="0" lang="zh-CN" altLang="en-US" sz="4800" b="1" i="0" u="none" strike="noStrike" kern="1200" cap="none" spc="600" normalizeH="0" baseline="0" noProof="0" dirty="0">
              <a:ln>
                <a:noFill/>
              </a:ln>
              <a:solidFill>
                <a:schemeClr val="bg1"/>
              </a:solidFill>
              <a:uLnTx/>
              <a:uFillTx/>
              <a:latin typeface="+mj-ea"/>
              <a:ea typeface="+mj-ea"/>
            </a:endParaRPr>
          </a:p>
        </p:txBody>
      </p:sp>
    </p:spTree>
    <p:extLst>
      <p:ext uri="{BB962C8B-B14F-4D97-AF65-F5344CB8AC3E}">
        <p14:creationId xmlns:p14="http://schemas.microsoft.com/office/powerpoint/2010/main" val="696836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21361A3-7475-408C-BBB8-49F71B0D0017}"/>
              </a:ext>
            </a:extLst>
          </p:cNvPr>
          <p:cNvSpPr/>
          <p:nvPr/>
        </p:nvSpPr>
        <p:spPr>
          <a:xfrm>
            <a:off x="1" y="0"/>
            <a:ext cx="12192000" cy="3429000"/>
          </a:xfrm>
          <a:prstGeom prst="rect">
            <a:avLst/>
          </a:prstGeom>
          <a:solidFill>
            <a:srgbClr val="0456C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F19248FE-782C-4B3A-BE54-BC19E29D6AB3}"/>
              </a:ext>
            </a:extLst>
          </p:cNvPr>
          <p:cNvSpPr txBox="1"/>
          <p:nvPr/>
        </p:nvSpPr>
        <p:spPr>
          <a:xfrm>
            <a:off x="782320" y="731520"/>
            <a:ext cx="1005403" cy="584775"/>
          </a:xfrm>
          <a:prstGeom prst="rect">
            <a:avLst/>
          </a:prstGeom>
          <a:noFill/>
        </p:spPr>
        <p:txBody>
          <a:bodyPr wrap="none" rtlCol="0">
            <a:spAutoFit/>
          </a:bodyPr>
          <a:lstStyle/>
          <a:p>
            <a:r>
              <a:rPr lang="zh-CN" altLang="en-US" sz="3200" b="1" dirty="0">
                <a:solidFill>
                  <a:schemeClr val="bg1"/>
                </a:solidFill>
              </a:rPr>
              <a:t>总览</a:t>
            </a:r>
          </a:p>
        </p:txBody>
      </p:sp>
      <p:sp>
        <p:nvSpPr>
          <p:cNvPr id="4" name="文本框 3">
            <a:extLst>
              <a:ext uri="{FF2B5EF4-FFF2-40B4-BE49-F238E27FC236}">
                <a16:creationId xmlns:a16="http://schemas.microsoft.com/office/drawing/2014/main" id="{448F8DAD-322E-4AAE-B0E1-CF67BB2A97A3}"/>
              </a:ext>
            </a:extLst>
          </p:cNvPr>
          <p:cNvSpPr txBox="1"/>
          <p:nvPr/>
        </p:nvSpPr>
        <p:spPr>
          <a:xfrm>
            <a:off x="782320" y="1316295"/>
            <a:ext cx="2031325" cy="338554"/>
          </a:xfrm>
          <a:prstGeom prst="rect">
            <a:avLst/>
          </a:prstGeom>
          <a:noFill/>
        </p:spPr>
        <p:txBody>
          <a:bodyPr wrap="none" rtlCol="0">
            <a:spAutoFit/>
          </a:bodyPr>
          <a:lstStyle/>
          <a:p>
            <a:r>
              <a:rPr lang="zh-CN" altLang="en-US" sz="1600" dirty="0">
                <a:solidFill>
                  <a:schemeClr val="bg1"/>
                </a:solidFill>
              </a:rPr>
              <a:t>运营路线与产品路线</a:t>
            </a:r>
          </a:p>
        </p:txBody>
      </p:sp>
      <p:sp>
        <p:nvSpPr>
          <p:cNvPr id="5" name="矩形 4">
            <a:extLst>
              <a:ext uri="{FF2B5EF4-FFF2-40B4-BE49-F238E27FC236}">
                <a16:creationId xmlns:a16="http://schemas.microsoft.com/office/drawing/2014/main" id="{3D208BF3-DB00-4694-902A-61548BE9C6C8}"/>
              </a:ext>
            </a:extLst>
          </p:cNvPr>
          <p:cNvSpPr/>
          <p:nvPr/>
        </p:nvSpPr>
        <p:spPr>
          <a:xfrm>
            <a:off x="874712" y="2037367"/>
            <a:ext cx="10442575" cy="4185345"/>
          </a:xfrm>
          <a:prstGeom prst="rect">
            <a:avLst/>
          </a:prstGeom>
          <a:solidFill>
            <a:schemeClr val="bg1">
              <a:lumMod val="9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02E395DE-129A-4AA2-80DB-A42069782678}"/>
              </a:ext>
            </a:extLst>
          </p:cNvPr>
          <p:cNvGrpSpPr/>
          <p:nvPr/>
        </p:nvGrpSpPr>
        <p:grpSpPr>
          <a:xfrm>
            <a:off x="2980900" y="3158261"/>
            <a:ext cx="1415772" cy="660125"/>
            <a:chOff x="-20626" y="4040740"/>
            <a:chExt cx="1415772" cy="660125"/>
          </a:xfrm>
        </p:grpSpPr>
        <p:sp>
          <p:nvSpPr>
            <p:cNvPr id="12" name="矩形 11">
              <a:extLst>
                <a:ext uri="{FF2B5EF4-FFF2-40B4-BE49-F238E27FC236}">
                  <a16:creationId xmlns:a16="http://schemas.microsoft.com/office/drawing/2014/main" id="{9D96F0E6-86E9-495C-B524-DF8976F8C6A3}"/>
                </a:ext>
              </a:extLst>
            </p:cNvPr>
            <p:cNvSpPr/>
            <p:nvPr/>
          </p:nvSpPr>
          <p:spPr>
            <a:xfrm>
              <a:off x="-20626" y="4470033"/>
              <a:ext cx="1366977" cy="230832"/>
            </a:xfrm>
            <a:prstGeom prst="rect">
              <a:avLst/>
            </a:prstGeom>
          </p:spPr>
          <p:txBody>
            <a:bodyPr wrap="square">
              <a:spAutoFit/>
            </a:bodyPr>
            <a:lstStyle/>
            <a:p>
              <a:pPr lvl="0">
                <a:defRPr/>
              </a:pPr>
              <a:r>
                <a:rPr lang="zh-CN" altLang="en-US" sz="900" dirty="0">
                  <a:latin typeface="+mj-ea"/>
                </a:rPr>
                <a:t>验证可行性阶段</a:t>
              </a:r>
            </a:p>
          </p:txBody>
        </p:sp>
        <p:sp>
          <p:nvSpPr>
            <p:cNvPr id="13" name="矩形 12">
              <a:extLst>
                <a:ext uri="{FF2B5EF4-FFF2-40B4-BE49-F238E27FC236}">
                  <a16:creationId xmlns:a16="http://schemas.microsoft.com/office/drawing/2014/main" id="{CF736079-C680-4F1C-AC3B-9F4FF5976CBA}"/>
                </a:ext>
              </a:extLst>
            </p:cNvPr>
            <p:cNvSpPr/>
            <p:nvPr/>
          </p:nvSpPr>
          <p:spPr>
            <a:xfrm>
              <a:off x="-20626" y="4040740"/>
              <a:ext cx="1415772" cy="461665"/>
            </a:xfrm>
            <a:prstGeom prst="rect">
              <a:avLst/>
            </a:prstGeom>
          </p:spPr>
          <p:txBody>
            <a:bodyPr wrap="square">
              <a:spAutoFit/>
            </a:bodyPr>
            <a:lstStyle/>
            <a:p>
              <a:pPr lvl="0">
                <a:defRPr/>
              </a:pPr>
              <a:r>
                <a:rPr lang="en-US" altLang="zh-CN" sz="1200" b="1" dirty="0">
                  <a:solidFill>
                    <a:srgbClr val="0456C4"/>
                  </a:solidFill>
                  <a:latin typeface="+mj-ea"/>
                </a:rPr>
                <a:t>(</a:t>
              </a:r>
              <a:r>
                <a:rPr lang="zh-CN" altLang="en-US" sz="1200" b="1" dirty="0">
                  <a:solidFill>
                    <a:srgbClr val="0456C4"/>
                  </a:solidFill>
                  <a:latin typeface="+mj-ea"/>
                </a:rPr>
                <a:t>微信</a:t>
              </a:r>
              <a:r>
                <a:rPr lang="en-US" altLang="zh-CN" sz="1200" b="1" dirty="0">
                  <a:solidFill>
                    <a:srgbClr val="0456C4"/>
                  </a:solidFill>
                  <a:latin typeface="+mj-ea"/>
                </a:rPr>
                <a:t>/QQ</a:t>
              </a:r>
              <a:r>
                <a:rPr lang="zh-CN" altLang="en-US" sz="1200" b="1" dirty="0">
                  <a:solidFill>
                    <a:srgbClr val="0456C4"/>
                  </a:solidFill>
                  <a:latin typeface="+mj-ea"/>
                </a:rPr>
                <a:t>学习群</a:t>
              </a:r>
              <a:r>
                <a:rPr lang="en-US" altLang="zh-CN" sz="1200" b="1" dirty="0">
                  <a:solidFill>
                    <a:srgbClr val="0456C4"/>
                  </a:solidFill>
                  <a:latin typeface="+mj-ea"/>
                </a:rPr>
                <a:t>+</a:t>
              </a:r>
              <a:r>
                <a:rPr lang="zh-CN" altLang="en-US" sz="1200" b="1" dirty="0">
                  <a:solidFill>
                    <a:srgbClr val="0456C4"/>
                  </a:solidFill>
                  <a:latin typeface="+mj-ea"/>
                </a:rPr>
                <a:t>公众号</a:t>
              </a:r>
              <a:r>
                <a:rPr lang="en-US" altLang="zh-CN" sz="1200" b="1" dirty="0">
                  <a:solidFill>
                    <a:srgbClr val="0456C4"/>
                  </a:solidFill>
                  <a:latin typeface="+mj-ea"/>
                </a:rPr>
                <a:t>)</a:t>
              </a:r>
              <a:endParaRPr lang="zh-CN" altLang="en-US" sz="1200" b="1" dirty="0">
                <a:solidFill>
                  <a:srgbClr val="0456C4"/>
                </a:solidFill>
                <a:latin typeface="+mj-ea"/>
              </a:endParaRPr>
            </a:p>
          </p:txBody>
        </p:sp>
      </p:grpSp>
      <p:sp>
        <p:nvSpPr>
          <p:cNvPr id="26" name="文本框 25">
            <a:extLst>
              <a:ext uri="{FF2B5EF4-FFF2-40B4-BE49-F238E27FC236}">
                <a16:creationId xmlns:a16="http://schemas.microsoft.com/office/drawing/2014/main" id="{5C0ACC92-58A2-4BDA-B9E4-6A78C0002739}"/>
              </a:ext>
            </a:extLst>
          </p:cNvPr>
          <p:cNvSpPr txBox="1"/>
          <p:nvPr/>
        </p:nvSpPr>
        <p:spPr>
          <a:xfrm>
            <a:off x="1490206" y="3263982"/>
            <a:ext cx="1415772" cy="461665"/>
          </a:xfrm>
          <a:prstGeom prst="rect">
            <a:avLst/>
          </a:prstGeom>
          <a:noFill/>
        </p:spPr>
        <p:txBody>
          <a:bodyPr wrap="none" rtlCol="0">
            <a:spAutoFit/>
          </a:bodyPr>
          <a:lstStyle/>
          <a:p>
            <a:r>
              <a:rPr lang="zh-CN" altLang="en-US" sz="2400" b="1" dirty="0"/>
              <a:t>运营路线</a:t>
            </a:r>
          </a:p>
        </p:txBody>
      </p:sp>
      <p:cxnSp>
        <p:nvCxnSpPr>
          <p:cNvPr id="28" name="直接连接符 27">
            <a:extLst>
              <a:ext uri="{FF2B5EF4-FFF2-40B4-BE49-F238E27FC236}">
                <a16:creationId xmlns:a16="http://schemas.microsoft.com/office/drawing/2014/main" id="{262A2C8E-E4DA-4C56-AD0C-91C577ED6C97}"/>
              </a:ext>
            </a:extLst>
          </p:cNvPr>
          <p:cNvCxnSpPr/>
          <p:nvPr/>
        </p:nvCxnSpPr>
        <p:spPr>
          <a:xfrm>
            <a:off x="1570670" y="3244058"/>
            <a:ext cx="879614" cy="0"/>
          </a:xfrm>
          <a:prstGeom prst="line">
            <a:avLst/>
          </a:prstGeom>
          <a:ln w="38100">
            <a:solidFill>
              <a:srgbClr val="0456C4"/>
            </a:solidFill>
          </a:ln>
        </p:spPr>
        <p:style>
          <a:lnRef idx="1">
            <a:schemeClr val="accent1"/>
          </a:lnRef>
          <a:fillRef idx="0">
            <a:schemeClr val="accent1"/>
          </a:fillRef>
          <a:effectRef idx="0">
            <a:schemeClr val="accent1"/>
          </a:effectRef>
          <a:fontRef idx="minor">
            <a:schemeClr val="tx1"/>
          </a:fontRef>
        </p:style>
      </p:cxnSp>
      <p:sp>
        <p:nvSpPr>
          <p:cNvPr id="6" name="箭头: 右 5">
            <a:extLst>
              <a:ext uri="{FF2B5EF4-FFF2-40B4-BE49-F238E27FC236}">
                <a16:creationId xmlns:a16="http://schemas.microsoft.com/office/drawing/2014/main" id="{9A6193D8-F838-4508-8A1B-6D2254C6AC83}"/>
              </a:ext>
            </a:extLst>
          </p:cNvPr>
          <p:cNvSpPr/>
          <p:nvPr/>
        </p:nvSpPr>
        <p:spPr>
          <a:xfrm>
            <a:off x="2836632" y="4096499"/>
            <a:ext cx="7430866" cy="132140"/>
          </a:xfrm>
          <a:prstGeom prst="rightArrow">
            <a:avLst>
              <a:gd name="adj1" fmla="val 25635"/>
              <a:gd name="adj2" fmla="val 113632"/>
            </a:avLst>
          </a:prstGeom>
          <a:solidFill>
            <a:srgbClr val="0456C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47294EB4-3B69-4C44-8957-4A0527AD0E99}"/>
              </a:ext>
            </a:extLst>
          </p:cNvPr>
          <p:cNvSpPr/>
          <p:nvPr/>
        </p:nvSpPr>
        <p:spPr>
          <a:xfrm>
            <a:off x="9680985" y="4219768"/>
            <a:ext cx="735556" cy="307777"/>
          </a:xfrm>
          <a:prstGeom prst="rect">
            <a:avLst/>
          </a:prstGeom>
        </p:spPr>
        <p:txBody>
          <a:bodyPr wrap="square">
            <a:spAutoFit/>
          </a:bodyPr>
          <a:lstStyle/>
          <a:p>
            <a:pPr lvl="0">
              <a:defRPr/>
            </a:pPr>
            <a:r>
              <a:rPr lang="en-US" altLang="zh-CN" sz="1400" dirty="0">
                <a:solidFill>
                  <a:srgbClr val="0456C4"/>
                </a:solidFill>
                <a:latin typeface="+mj-ea"/>
              </a:rPr>
              <a:t>T </a:t>
            </a:r>
            <a:r>
              <a:rPr lang="zh-CN" altLang="en-US" sz="1400" dirty="0">
                <a:solidFill>
                  <a:srgbClr val="0456C4"/>
                </a:solidFill>
                <a:latin typeface="+mj-ea"/>
              </a:rPr>
              <a:t>时间</a:t>
            </a:r>
          </a:p>
        </p:txBody>
      </p:sp>
      <p:sp>
        <p:nvSpPr>
          <p:cNvPr id="18" name="文本框 17">
            <a:extLst>
              <a:ext uri="{FF2B5EF4-FFF2-40B4-BE49-F238E27FC236}">
                <a16:creationId xmlns:a16="http://schemas.microsoft.com/office/drawing/2014/main" id="{9A9133BF-8AA8-4797-807D-397460FD67E5}"/>
              </a:ext>
            </a:extLst>
          </p:cNvPr>
          <p:cNvSpPr txBox="1"/>
          <p:nvPr/>
        </p:nvSpPr>
        <p:spPr>
          <a:xfrm>
            <a:off x="1490206" y="4698845"/>
            <a:ext cx="1415772" cy="461665"/>
          </a:xfrm>
          <a:prstGeom prst="rect">
            <a:avLst/>
          </a:prstGeom>
          <a:noFill/>
        </p:spPr>
        <p:txBody>
          <a:bodyPr wrap="none" rtlCol="0">
            <a:spAutoFit/>
          </a:bodyPr>
          <a:lstStyle/>
          <a:p>
            <a:r>
              <a:rPr lang="zh-CN" altLang="en-US" sz="2400" b="1" dirty="0"/>
              <a:t>产品路线</a:t>
            </a:r>
          </a:p>
        </p:txBody>
      </p:sp>
      <p:cxnSp>
        <p:nvCxnSpPr>
          <p:cNvPr id="19" name="直接连接符 18">
            <a:extLst>
              <a:ext uri="{FF2B5EF4-FFF2-40B4-BE49-F238E27FC236}">
                <a16:creationId xmlns:a16="http://schemas.microsoft.com/office/drawing/2014/main" id="{DE203273-3B47-4F81-9C46-A8355F4E2E0B}"/>
              </a:ext>
            </a:extLst>
          </p:cNvPr>
          <p:cNvCxnSpPr/>
          <p:nvPr/>
        </p:nvCxnSpPr>
        <p:spPr>
          <a:xfrm>
            <a:off x="1570670" y="4678921"/>
            <a:ext cx="879614" cy="0"/>
          </a:xfrm>
          <a:prstGeom prst="line">
            <a:avLst/>
          </a:prstGeom>
          <a:ln w="38100">
            <a:solidFill>
              <a:srgbClr val="0456C4"/>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1ADCED2C-AEB0-4E83-AFEC-D58A141554B5}"/>
              </a:ext>
            </a:extLst>
          </p:cNvPr>
          <p:cNvCxnSpPr>
            <a:cxnSpLocks/>
          </p:cNvCxnSpPr>
          <p:nvPr/>
        </p:nvCxnSpPr>
        <p:spPr>
          <a:xfrm>
            <a:off x="4517539" y="2415396"/>
            <a:ext cx="0" cy="3441940"/>
          </a:xfrm>
          <a:prstGeom prst="line">
            <a:avLst/>
          </a:prstGeom>
          <a:ln w="1905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4860EFF5-E13F-41D4-9E7B-26B853925102}"/>
              </a:ext>
            </a:extLst>
          </p:cNvPr>
          <p:cNvCxnSpPr>
            <a:cxnSpLocks/>
          </p:cNvCxnSpPr>
          <p:nvPr/>
        </p:nvCxnSpPr>
        <p:spPr>
          <a:xfrm>
            <a:off x="6824181" y="2441276"/>
            <a:ext cx="0" cy="3398808"/>
          </a:xfrm>
          <a:prstGeom prst="line">
            <a:avLst/>
          </a:prstGeom>
          <a:ln w="1905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D6DDC7F3-A1AF-4253-A953-EBC942E4A99B}"/>
              </a:ext>
            </a:extLst>
          </p:cNvPr>
          <p:cNvCxnSpPr>
            <a:cxnSpLocks/>
          </p:cNvCxnSpPr>
          <p:nvPr/>
        </p:nvCxnSpPr>
        <p:spPr>
          <a:xfrm>
            <a:off x="9161940" y="2415396"/>
            <a:ext cx="0" cy="3387894"/>
          </a:xfrm>
          <a:prstGeom prst="line">
            <a:avLst/>
          </a:prstGeom>
          <a:ln w="1905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1" name="组合 40">
            <a:extLst>
              <a:ext uri="{FF2B5EF4-FFF2-40B4-BE49-F238E27FC236}">
                <a16:creationId xmlns:a16="http://schemas.microsoft.com/office/drawing/2014/main" id="{FB35DF02-7871-47DC-B620-126F91199D71}"/>
              </a:ext>
            </a:extLst>
          </p:cNvPr>
          <p:cNvGrpSpPr/>
          <p:nvPr/>
        </p:nvGrpSpPr>
        <p:grpSpPr>
          <a:xfrm>
            <a:off x="4600503" y="3158261"/>
            <a:ext cx="1026100" cy="664346"/>
            <a:chOff x="-20626" y="4040740"/>
            <a:chExt cx="1026100" cy="664346"/>
          </a:xfrm>
        </p:grpSpPr>
        <p:sp>
          <p:nvSpPr>
            <p:cNvPr id="42" name="矩形 41">
              <a:extLst>
                <a:ext uri="{FF2B5EF4-FFF2-40B4-BE49-F238E27FC236}">
                  <a16:creationId xmlns:a16="http://schemas.microsoft.com/office/drawing/2014/main" id="{9D2989F3-B687-4CD1-A714-EF19339F1670}"/>
                </a:ext>
              </a:extLst>
            </p:cNvPr>
            <p:cNvSpPr/>
            <p:nvPr/>
          </p:nvSpPr>
          <p:spPr>
            <a:xfrm>
              <a:off x="-16089" y="4270223"/>
              <a:ext cx="944952" cy="434863"/>
            </a:xfrm>
            <a:prstGeom prst="rect">
              <a:avLst/>
            </a:prstGeom>
          </p:spPr>
          <p:txBody>
            <a:bodyPr wrap="square">
              <a:spAutoFit/>
            </a:bodyPr>
            <a:lstStyle/>
            <a:p>
              <a:pPr>
                <a:lnSpc>
                  <a:spcPct val="130000"/>
                </a:lnSpc>
              </a:pPr>
              <a:r>
                <a:rPr lang="zh-CN" altLang="en-US" sz="900" dirty="0">
                  <a:latin typeface="+mj-ea"/>
                </a:rPr>
                <a:t>满足用户根本性需求</a:t>
              </a:r>
            </a:p>
          </p:txBody>
        </p:sp>
        <p:sp>
          <p:nvSpPr>
            <p:cNvPr id="43" name="矩形 42">
              <a:extLst>
                <a:ext uri="{FF2B5EF4-FFF2-40B4-BE49-F238E27FC236}">
                  <a16:creationId xmlns:a16="http://schemas.microsoft.com/office/drawing/2014/main" id="{175CD7D2-2214-4308-B3D5-B62FFC248833}"/>
                </a:ext>
              </a:extLst>
            </p:cNvPr>
            <p:cNvSpPr/>
            <p:nvPr/>
          </p:nvSpPr>
          <p:spPr>
            <a:xfrm>
              <a:off x="-20626" y="4040740"/>
              <a:ext cx="1026100" cy="276999"/>
            </a:xfrm>
            <a:prstGeom prst="rect">
              <a:avLst/>
            </a:prstGeom>
          </p:spPr>
          <p:txBody>
            <a:bodyPr wrap="square">
              <a:spAutoFit/>
            </a:bodyPr>
            <a:lstStyle/>
            <a:p>
              <a:pPr lvl="0">
                <a:defRPr/>
              </a:pPr>
              <a:r>
                <a:rPr lang="en-US" altLang="zh-CN" sz="1200" b="1" dirty="0">
                  <a:solidFill>
                    <a:srgbClr val="0456C4"/>
                  </a:solidFill>
                  <a:latin typeface="+mj-ea"/>
                </a:rPr>
                <a:t>(</a:t>
              </a:r>
              <a:r>
                <a:rPr lang="zh-CN" altLang="en-US" sz="1200" b="1" dirty="0">
                  <a:solidFill>
                    <a:srgbClr val="0456C4"/>
                  </a:solidFill>
                  <a:latin typeface="+mj-ea"/>
                </a:rPr>
                <a:t>工具型社区</a:t>
              </a:r>
              <a:r>
                <a:rPr lang="en-US" altLang="zh-CN" sz="1200" b="1" dirty="0">
                  <a:solidFill>
                    <a:srgbClr val="0456C4"/>
                  </a:solidFill>
                  <a:latin typeface="+mj-ea"/>
                </a:rPr>
                <a:t>)</a:t>
              </a:r>
              <a:endParaRPr lang="zh-CN" altLang="en-US" sz="1200" b="1" dirty="0">
                <a:solidFill>
                  <a:srgbClr val="0456C4"/>
                </a:solidFill>
                <a:latin typeface="+mj-ea"/>
              </a:endParaRPr>
            </a:p>
          </p:txBody>
        </p:sp>
      </p:grpSp>
      <p:grpSp>
        <p:nvGrpSpPr>
          <p:cNvPr id="44" name="组合 43">
            <a:extLst>
              <a:ext uri="{FF2B5EF4-FFF2-40B4-BE49-F238E27FC236}">
                <a16:creationId xmlns:a16="http://schemas.microsoft.com/office/drawing/2014/main" id="{DCF03CD4-6492-4A25-B873-C54D086FF68B}"/>
              </a:ext>
            </a:extLst>
          </p:cNvPr>
          <p:cNvGrpSpPr/>
          <p:nvPr/>
        </p:nvGrpSpPr>
        <p:grpSpPr>
          <a:xfrm>
            <a:off x="5737992" y="3143511"/>
            <a:ext cx="1026100" cy="851020"/>
            <a:chOff x="-20627" y="4040740"/>
            <a:chExt cx="1101783" cy="851020"/>
          </a:xfrm>
        </p:grpSpPr>
        <p:sp>
          <p:nvSpPr>
            <p:cNvPr id="45" name="矩形 44">
              <a:extLst>
                <a:ext uri="{FF2B5EF4-FFF2-40B4-BE49-F238E27FC236}">
                  <a16:creationId xmlns:a16="http://schemas.microsoft.com/office/drawing/2014/main" id="{F6DE1401-0AB3-48DC-9C1C-901EEDAF63BA}"/>
                </a:ext>
              </a:extLst>
            </p:cNvPr>
            <p:cNvSpPr/>
            <p:nvPr/>
          </p:nvSpPr>
          <p:spPr>
            <a:xfrm>
              <a:off x="-14860" y="4456897"/>
              <a:ext cx="1096016" cy="434863"/>
            </a:xfrm>
            <a:prstGeom prst="rect">
              <a:avLst/>
            </a:prstGeom>
          </p:spPr>
          <p:txBody>
            <a:bodyPr wrap="square">
              <a:spAutoFit/>
            </a:bodyPr>
            <a:lstStyle/>
            <a:p>
              <a:pPr lvl="0">
                <a:lnSpc>
                  <a:spcPct val="130000"/>
                </a:lnSpc>
                <a:defRPr/>
              </a:pPr>
              <a:r>
                <a:rPr lang="zh-CN" altLang="en-US" sz="900" dirty="0">
                  <a:latin typeface="+mj-ea"/>
                </a:rPr>
                <a:t>驱动用户生产内容，沉淀用户</a:t>
              </a:r>
            </a:p>
          </p:txBody>
        </p:sp>
        <p:sp>
          <p:nvSpPr>
            <p:cNvPr id="46" name="矩形 45">
              <a:extLst>
                <a:ext uri="{FF2B5EF4-FFF2-40B4-BE49-F238E27FC236}">
                  <a16:creationId xmlns:a16="http://schemas.microsoft.com/office/drawing/2014/main" id="{610EAB47-A512-45A1-9541-434A182DA10B}"/>
                </a:ext>
              </a:extLst>
            </p:cNvPr>
            <p:cNvSpPr/>
            <p:nvPr/>
          </p:nvSpPr>
          <p:spPr>
            <a:xfrm>
              <a:off x="-20627" y="4040740"/>
              <a:ext cx="1101783" cy="461665"/>
            </a:xfrm>
            <a:prstGeom prst="rect">
              <a:avLst/>
            </a:prstGeom>
          </p:spPr>
          <p:txBody>
            <a:bodyPr wrap="square">
              <a:spAutoFit/>
            </a:bodyPr>
            <a:lstStyle/>
            <a:p>
              <a:pPr lvl="0">
                <a:defRPr/>
              </a:pPr>
              <a:r>
                <a:rPr lang="en-US" altLang="zh-CN" sz="1200" b="1" dirty="0">
                  <a:solidFill>
                    <a:srgbClr val="0456C4"/>
                  </a:solidFill>
                  <a:latin typeface="+mj-ea"/>
                </a:rPr>
                <a:t>(</a:t>
              </a:r>
              <a:r>
                <a:rPr lang="zh-CN" altLang="en-US" sz="1200" b="1" dirty="0">
                  <a:solidFill>
                    <a:srgbClr val="0456C4"/>
                  </a:solidFill>
                  <a:latin typeface="+mj-ea"/>
                </a:rPr>
                <a:t>工具</a:t>
              </a:r>
              <a:r>
                <a:rPr lang="en-US" altLang="zh-CN" sz="1200" b="1" dirty="0">
                  <a:solidFill>
                    <a:srgbClr val="0456C4"/>
                  </a:solidFill>
                  <a:latin typeface="+mj-ea"/>
                </a:rPr>
                <a:t>+</a:t>
              </a:r>
              <a:r>
                <a:rPr lang="zh-CN" altLang="en-US" sz="1200" b="1" dirty="0">
                  <a:solidFill>
                    <a:srgbClr val="0456C4"/>
                  </a:solidFill>
                  <a:latin typeface="+mj-ea"/>
                </a:rPr>
                <a:t>内容型社区</a:t>
              </a:r>
              <a:r>
                <a:rPr lang="en-US" altLang="zh-CN" sz="1200" b="1" dirty="0">
                  <a:solidFill>
                    <a:srgbClr val="0456C4"/>
                  </a:solidFill>
                  <a:latin typeface="+mj-ea"/>
                </a:rPr>
                <a:t>)</a:t>
              </a:r>
              <a:endParaRPr lang="zh-CN" altLang="en-US" sz="1200" b="1" dirty="0">
                <a:solidFill>
                  <a:srgbClr val="0456C4"/>
                </a:solidFill>
                <a:latin typeface="+mj-ea"/>
              </a:endParaRPr>
            </a:p>
          </p:txBody>
        </p:sp>
      </p:grpSp>
      <p:grpSp>
        <p:nvGrpSpPr>
          <p:cNvPr id="50" name="组合 49">
            <a:extLst>
              <a:ext uri="{FF2B5EF4-FFF2-40B4-BE49-F238E27FC236}">
                <a16:creationId xmlns:a16="http://schemas.microsoft.com/office/drawing/2014/main" id="{467206B0-2D8A-4B59-9133-E1D7D66C7804}"/>
              </a:ext>
            </a:extLst>
          </p:cNvPr>
          <p:cNvGrpSpPr/>
          <p:nvPr/>
        </p:nvGrpSpPr>
        <p:grpSpPr>
          <a:xfrm>
            <a:off x="5178924" y="4352054"/>
            <a:ext cx="1118135" cy="873621"/>
            <a:chOff x="-20626" y="4040740"/>
            <a:chExt cx="1118135" cy="873621"/>
          </a:xfrm>
        </p:grpSpPr>
        <p:sp>
          <p:nvSpPr>
            <p:cNvPr id="51" name="矩形 50">
              <a:extLst>
                <a:ext uri="{FF2B5EF4-FFF2-40B4-BE49-F238E27FC236}">
                  <a16:creationId xmlns:a16="http://schemas.microsoft.com/office/drawing/2014/main" id="{0AD3721D-58FA-4F52-A7C8-EB8B021C6AA8}"/>
                </a:ext>
              </a:extLst>
            </p:cNvPr>
            <p:cNvSpPr/>
            <p:nvPr/>
          </p:nvSpPr>
          <p:spPr>
            <a:xfrm>
              <a:off x="-15779" y="4299449"/>
              <a:ext cx="1113288" cy="614912"/>
            </a:xfrm>
            <a:prstGeom prst="rect">
              <a:avLst/>
            </a:prstGeom>
          </p:spPr>
          <p:txBody>
            <a:bodyPr wrap="square">
              <a:spAutoFit/>
            </a:bodyPr>
            <a:lstStyle/>
            <a:p>
              <a:pPr lvl="0">
                <a:lnSpc>
                  <a:spcPct val="130000"/>
                </a:lnSpc>
                <a:defRPr/>
              </a:pPr>
              <a:r>
                <a:rPr lang="zh-CN" altLang="en-US" sz="900" dirty="0">
                  <a:latin typeface="+mj-ea"/>
                </a:rPr>
                <a:t>承载更多的用户量和实现更多类型的任务计划</a:t>
              </a:r>
            </a:p>
          </p:txBody>
        </p:sp>
        <p:sp>
          <p:nvSpPr>
            <p:cNvPr id="52" name="矩形 51">
              <a:extLst>
                <a:ext uri="{FF2B5EF4-FFF2-40B4-BE49-F238E27FC236}">
                  <a16:creationId xmlns:a16="http://schemas.microsoft.com/office/drawing/2014/main" id="{8299BD22-838D-4FB4-B90B-DFD20A4F4B92}"/>
                </a:ext>
              </a:extLst>
            </p:cNvPr>
            <p:cNvSpPr/>
            <p:nvPr/>
          </p:nvSpPr>
          <p:spPr>
            <a:xfrm>
              <a:off x="-20626" y="4040740"/>
              <a:ext cx="785256" cy="276999"/>
            </a:xfrm>
            <a:prstGeom prst="rect">
              <a:avLst/>
            </a:prstGeom>
          </p:spPr>
          <p:txBody>
            <a:bodyPr wrap="square">
              <a:spAutoFit/>
            </a:bodyPr>
            <a:lstStyle/>
            <a:p>
              <a:pPr lvl="0">
                <a:defRPr/>
              </a:pPr>
              <a:r>
                <a:rPr lang="en-US" altLang="zh-CN" sz="1200" b="1" dirty="0">
                  <a:solidFill>
                    <a:srgbClr val="0456C4"/>
                  </a:solidFill>
                  <a:latin typeface="+mj-ea"/>
                </a:rPr>
                <a:t>(APP)</a:t>
              </a:r>
              <a:endParaRPr lang="zh-CN" altLang="en-US" sz="1200" b="1" dirty="0">
                <a:solidFill>
                  <a:srgbClr val="0456C4"/>
                </a:solidFill>
                <a:latin typeface="+mj-ea"/>
              </a:endParaRPr>
            </a:p>
          </p:txBody>
        </p:sp>
      </p:grpSp>
      <p:grpSp>
        <p:nvGrpSpPr>
          <p:cNvPr id="53" name="组合 52">
            <a:extLst>
              <a:ext uri="{FF2B5EF4-FFF2-40B4-BE49-F238E27FC236}">
                <a16:creationId xmlns:a16="http://schemas.microsoft.com/office/drawing/2014/main" id="{88683C16-3DD3-4FE8-B54B-CDF48F3395C2}"/>
              </a:ext>
            </a:extLst>
          </p:cNvPr>
          <p:cNvGrpSpPr/>
          <p:nvPr/>
        </p:nvGrpSpPr>
        <p:grpSpPr>
          <a:xfrm>
            <a:off x="6988352" y="4390695"/>
            <a:ext cx="832126" cy="664327"/>
            <a:chOff x="-34149" y="4040740"/>
            <a:chExt cx="832126" cy="664327"/>
          </a:xfrm>
        </p:grpSpPr>
        <p:sp>
          <p:nvSpPr>
            <p:cNvPr id="54" name="矩形 53">
              <a:extLst>
                <a:ext uri="{FF2B5EF4-FFF2-40B4-BE49-F238E27FC236}">
                  <a16:creationId xmlns:a16="http://schemas.microsoft.com/office/drawing/2014/main" id="{7869C0B9-1294-4F0B-A39B-DF42A8749371}"/>
                </a:ext>
              </a:extLst>
            </p:cNvPr>
            <p:cNvSpPr/>
            <p:nvPr/>
          </p:nvSpPr>
          <p:spPr>
            <a:xfrm>
              <a:off x="-34149" y="4335735"/>
              <a:ext cx="832126" cy="369332"/>
            </a:xfrm>
            <a:prstGeom prst="rect">
              <a:avLst/>
            </a:prstGeom>
          </p:spPr>
          <p:txBody>
            <a:bodyPr wrap="square">
              <a:spAutoFit/>
            </a:bodyPr>
            <a:lstStyle/>
            <a:p>
              <a:pPr lvl="0">
                <a:defRPr/>
              </a:pPr>
              <a:r>
                <a:rPr lang="zh-CN" altLang="en-US" sz="900" dirty="0">
                  <a:latin typeface="+mj-ea"/>
                </a:rPr>
                <a:t>添加赛事板块</a:t>
              </a:r>
            </a:p>
          </p:txBody>
        </p:sp>
        <p:sp>
          <p:nvSpPr>
            <p:cNvPr id="55" name="矩形 54">
              <a:extLst>
                <a:ext uri="{FF2B5EF4-FFF2-40B4-BE49-F238E27FC236}">
                  <a16:creationId xmlns:a16="http://schemas.microsoft.com/office/drawing/2014/main" id="{0ED1F95B-FC98-4335-BA18-5E612D7F81B0}"/>
                </a:ext>
              </a:extLst>
            </p:cNvPr>
            <p:cNvSpPr/>
            <p:nvPr/>
          </p:nvSpPr>
          <p:spPr>
            <a:xfrm>
              <a:off x="-20626" y="4040740"/>
              <a:ext cx="785256" cy="276999"/>
            </a:xfrm>
            <a:prstGeom prst="rect">
              <a:avLst/>
            </a:prstGeom>
          </p:spPr>
          <p:txBody>
            <a:bodyPr wrap="square">
              <a:spAutoFit/>
            </a:bodyPr>
            <a:lstStyle/>
            <a:p>
              <a:pPr lvl="0">
                <a:defRPr/>
              </a:pPr>
              <a:r>
                <a:rPr lang="en-US" altLang="zh-CN" sz="1200" b="1" dirty="0">
                  <a:solidFill>
                    <a:srgbClr val="0456C4"/>
                  </a:solidFill>
                  <a:latin typeface="+mj-ea"/>
                </a:rPr>
                <a:t>(APP)</a:t>
              </a:r>
              <a:endParaRPr lang="zh-CN" altLang="en-US" sz="1200" b="1" dirty="0">
                <a:solidFill>
                  <a:srgbClr val="0456C4"/>
                </a:solidFill>
                <a:latin typeface="+mj-ea"/>
              </a:endParaRPr>
            </a:p>
          </p:txBody>
        </p:sp>
      </p:grpSp>
      <p:grpSp>
        <p:nvGrpSpPr>
          <p:cNvPr id="56" name="组合 55">
            <a:extLst>
              <a:ext uri="{FF2B5EF4-FFF2-40B4-BE49-F238E27FC236}">
                <a16:creationId xmlns:a16="http://schemas.microsoft.com/office/drawing/2014/main" id="{98F2E944-9D4A-40A9-9769-73C36AF04377}"/>
              </a:ext>
            </a:extLst>
          </p:cNvPr>
          <p:cNvGrpSpPr/>
          <p:nvPr/>
        </p:nvGrpSpPr>
        <p:grpSpPr>
          <a:xfrm>
            <a:off x="7853074" y="4395038"/>
            <a:ext cx="1241097" cy="500849"/>
            <a:chOff x="-20627" y="4040740"/>
            <a:chExt cx="1241097" cy="500849"/>
          </a:xfrm>
        </p:grpSpPr>
        <p:sp>
          <p:nvSpPr>
            <p:cNvPr id="57" name="矩形 56">
              <a:extLst>
                <a:ext uri="{FF2B5EF4-FFF2-40B4-BE49-F238E27FC236}">
                  <a16:creationId xmlns:a16="http://schemas.microsoft.com/office/drawing/2014/main" id="{CF95C177-1F5F-4C79-A4BA-9470D4712D9F}"/>
                </a:ext>
              </a:extLst>
            </p:cNvPr>
            <p:cNvSpPr/>
            <p:nvPr/>
          </p:nvSpPr>
          <p:spPr>
            <a:xfrm>
              <a:off x="-10437" y="4310757"/>
              <a:ext cx="1148199" cy="230832"/>
            </a:xfrm>
            <a:prstGeom prst="rect">
              <a:avLst/>
            </a:prstGeom>
          </p:spPr>
          <p:txBody>
            <a:bodyPr wrap="square">
              <a:spAutoFit/>
            </a:bodyPr>
            <a:lstStyle/>
            <a:p>
              <a:pPr lvl="0">
                <a:defRPr/>
              </a:pPr>
              <a:r>
                <a:rPr lang="zh-CN" altLang="en-US" sz="900" dirty="0">
                  <a:latin typeface="+mj-ea"/>
                </a:rPr>
                <a:t>用于赛事管理</a:t>
              </a:r>
            </a:p>
          </p:txBody>
        </p:sp>
        <p:sp>
          <p:nvSpPr>
            <p:cNvPr id="58" name="矩形 57">
              <a:extLst>
                <a:ext uri="{FF2B5EF4-FFF2-40B4-BE49-F238E27FC236}">
                  <a16:creationId xmlns:a16="http://schemas.microsoft.com/office/drawing/2014/main" id="{2A38CBB5-7B7C-4235-BB2A-6E8C9BEBD12A}"/>
                </a:ext>
              </a:extLst>
            </p:cNvPr>
            <p:cNvSpPr/>
            <p:nvPr/>
          </p:nvSpPr>
          <p:spPr>
            <a:xfrm>
              <a:off x="-20627" y="4040740"/>
              <a:ext cx="1241097" cy="276999"/>
            </a:xfrm>
            <a:prstGeom prst="rect">
              <a:avLst/>
            </a:prstGeom>
          </p:spPr>
          <p:txBody>
            <a:bodyPr wrap="square">
              <a:spAutoFit/>
            </a:bodyPr>
            <a:lstStyle/>
            <a:p>
              <a:pPr lvl="0">
                <a:defRPr/>
              </a:pPr>
              <a:r>
                <a:rPr lang="en-US" altLang="zh-CN" sz="1200" b="1" dirty="0">
                  <a:solidFill>
                    <a:srgbClr val="0456C4"/>
                  </a:solidFill>
                  <a:latin typeface="+mj-ea"/>
                </a:rPr>
                <a:t>(</a:t>
              </a:r>
              <a:r>
                <a:rPr lang="zh-CN" altLang="en-US" sz="1200" b="1" dirty="0">
                  <a:solidFill>
                    <a:srgbClr val="0456C4"/>
                  </a:solidFill>
                  <a:latin typeface="+mj-ea"/>
                </a:rPr>
                <a:t>赛事管理系统</a:t>
              </a:r>
              <a:r>
                <a:rPr lang="en-US" altLang="zh-CN" sz="1200" b="1" dirty="0">
                  <a:solidFill>
                    <a:srgbClr val="0456C4"/>
                  </a:solidFill>
                  <a:latin typeface="+mj-ea"/>
                </a:rPr>
                <a:t>)</a:t>
              </a:r>
              <a:endParaRPr lang="zh-CN" altLang="en-US" sz="1200" b="1" dirty="0">
                <a:solidFill>
                  <a:srgbClr val="0456C4"/>
                </a:solidFill>
                <a:latin typeface="+mj-ea"/>
              </a:endParaRPr>
            </a:p>
          </p:txBody>
        </p:sp>
      </p:grpSp>
      <p:grpSp>
        <p:nvGrpSpPr>
          <p:cNvPr id="60" name="组合 59">
            <a:extLst>
              <a:ext uri="{FF2B5EF4-FFF2-40B4-BE49-F238E27FC236}">
                <a16:creationId xmlns:a16="http://schemas.microsoft.com/office/drawing/2014/main" id="{4A432599-2AB1-4360-88E1-E33B38397F5C}"/>
              </a:ext>
            </a:extLst>
          </p:cNvPr>
          <p:cNvGrpSpPr/>
          <p:nvPr/>
        </p:nvGrpSpPr>
        <p:grpSpPr>
          <a:xfrm>
            <a:off x="6995660" y="3157084"/>
            <a:ext cx="1026100" cy="698144"/>
            <a:chOff x="-20627" y="4040740"/>
            <a:chExt cx="1101783" cy="698144"/>
          </a:xfrm>
        </p:grpSpPr>
        <p:sp>
          <p:nvSpPr>
            <p:cNvPr id="61" name="矩形 60">
              <a:extLst>
                <a:ext uri="{FF2B5EF4-FFF2-40B4-BE49-F238E27FC236}">
                  <a16:creationId xmlns:a16="http://schemas.microsoft.com/office/drawing/2014/main" id="{9914D0EF-FFA4-486B-BA4E-2F90B590AD3A}"/>
                </a:ext>
              </a:extLst>
            </p:cNvPr>
            <p:cNvSpPr/>
            <p:nvPr/>
          </p:nvSpPr>
          <p:spPr>
            <a:xfrm>
              <a:off x="-14863" y="4508052"/>
              <a:ext cx="944952" cy="230832"/>
            </a:xfrm>
            <a:prstGeom prst="rect">
              <a:avLst/>
            </a:prstGeom>
          </p:spPr>
          <p:txBody>
            <a:bodyPr wrap="square">
              <a:spAutoFit/>
            </a:bodyPr>
            <a:lstStyle/>
            <a:p>
              <a:pPr lvl="0">
                <a:defRPr/>
              </a:pPr>
              <a:r>
                <a:rPr lang="zh-CN" altLang="en-US" sz="900" dirty="0">
                  <a:latin typeface="+mj-ea"/>
                </a:rPr>
                <a:t>与赛事方合作</a:t>
              </a:r>
            </a:p>
          </p:txBody>
        </p:sp>
        <p:sp>
          <p:nvSpPr>
            <p:cNvPr id="62" name="矩形 61">
              <a:extLst>
                <a:ext uri="{FF2B5EF4-FFF2-40B4-BE49-F238E27FC236}">
                  <a16:creationId xmlns:a16="http://schemas.microsoft.com/office/drawing/2014/main" id="{1B8AC522-E5FA-40E7-8C11-C4598C23C089}"/>
                </a:ext>
              </a:extLst>
            </p:cNvPr>
            <p:cNvSpPr/>
            <p:nvPr/>
          </p:nvSpPr>
          <p:spPr>
            <a:xfrm>
              <a:off x="-20627" y="4040740"/>
              <a:ext cx="1101783" cy="461665"/>
            </a:xfrm>
            <a:prstGeom prst="rect">
              <a:avLst/>
            </a:prstGeom>
          </p:spPr>
          <p:txBody>
            <a:bodyPr wrap="square">
              <a:spAutoFit/>
            </a:bodyPr>
            <a:lstStyle/>
            <a:p>
              <a:pPr lvl="0">
                <a:defRPr/>
              </a:pPr>
              <a:r>
                <a:rPr lang="en-US" altLang="zh-CN" sz="1200" b="1" dirty="0">
                  <a:solidFill>
                    <a:srgbClr val="0456C4"/>
                  </a:solidFill>
                  <a:latin typeface="+mj-ea"/>
                </a:rPr>
                <a:t>(</a:t>
              </a:r>
              <a:r>
                <a:rPr lang="zh-CN" altLang="en-US" sz="1200" b="1" dirty="0">
                  <a:solidFill>
                    <a:srgbClr val="0456C4"/>
                  </a:solidFill>
                  <a:latin typeface="+mj-ea"/>
                </a:rPr>
                <a:t>赛事代发布</a:t>
              </a:r>
              <a:r>
                <a:rPr lang="en-US" altLang="zh-CN" sz="1200" b="1" dirty="0">
                  <a:solidFill>
                    <a:srgbClr val="0456C4"/>
                  </a:solidFill>
                  <a:latin typeface="+mj-ea"/>
                </a:rPr>
                <a:t>+</a:t>
              </a:r>
              <a:r>
                <a:rPr lang="zh-CN" altLang="en-US" sz="1200" b="1" dirty="0">
                  <a:solidFill>
                    <a:srgbClr val="0456C4"/>
                  </a:solidFill>
                  <a:latin typeface="+mj-ea"/>
                </a:rPr>
                <a:t>运营</a:t>
              </a:r>
              <a:r>
                <a:rPr lang="en-US" altLang="zh-CN" sz="1200" b="1" dirty="0">
                  <a:solidFill>
                    <a:srgbClr val="0456C4"/>
                  </a:solidFill>
                  <a:latin typeface="+mj-ea"/>
                </a:rPr>
                <a:t>)</a:t>
              </a:r>
              <a:endParaRPr lang="zh-CN" altLang="en-US" sz="1200" b="1" dirty="0">
                <a:solidFill>
                  <a:srgbClr val="0456C4"/>
                </a:solidFill>
                <a:latin typeface="+mj-ea"/>
              </a:endParaRPr>
            </a:p>
          </p:txBody>
        </p:sp>
      </p:grpSp>
    </p:spTree>
    <p:extLst>
      <p:ext uri="{BB962C8B-B14F-4D97-AF65-F5344CB8AC3E}">
        <p14:creationId xmlns:p14="http://schemas.microsoft.com/office/powerpoint/2010/main" val="2390445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813D93DD-BD61-4770-B964-B479C0901CA3}"/>
              </a:ext>
            </a:extLst>
          </p:cNvPr>
          <p:cNvCxnSpPr>
            <a:cxnSpLocks/>
          </p:cNvCxnSpPr>
          <p:nvPr/>
        </p:nvCxnSpPr>
        <p:spPr>
          <a:xfrm>
            <a:off x="874713" y="577094"/>
            <a:ext cx="2422002" cy="0"/>
          </a:xfrm>
          <a:prstGeom prst="line">
            <a:avLst/>
          </a:prstGeom>
          <a:ln w="60325">
            <a:solidFill>
              <a:srgbClr val="0456C4"/>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94D4FBBA-B100-42DF-BDDD-9B47C466E841}"/>
              </a:ext>
            </a:extLst>
          </p:cNvPr>
          <p:cNvSpPr/>
          <p:nvPr/>
        </p:nvSpPr>
        <p:spPr>
          <a:xfrm>
            <a:off x="702198" y="6723289"/>
            <a:ext cx="1001486" cy="134711"/>
          </a:xfrm>
          <a:prstGeom prst="rect">
            <a:avLst/>
          </a:prstGeom>
          <a:solidFill>
            <a:srgbClr val="455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5">
            <a:extLst>
              <a:ext uri="{FF2B5EF4-FFF2-40B4-BE49-F238E27FC236}">
                <a16:creationId xmlns:a16="http://schemas.microsoft.com/office/drawing/2014/main" id="{282A54FF-13C0-4D06-89AD-117B8A5D86B2}"/>
              </a:ext>
            </a:extLst>
          </p:cNvPr>
          <p:cNvSpPr/>
          <p:nvPr/>
        </p:nvSpPr>
        <p:spPr>
          <a:xfrm>
            <a:off x="11925300" y="0"/>
            <a:ext cx="266700" cy="6857999"/>
          </a:xfrm>
          <a:prstGeom prst="rect">
            <a:avLst/>
          </a:prstGeom>
          <a:solidFill>
            <a:srgbClr val="0456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直接箭头连接符 8">
            <a:extLst>
              <a:ext uri="{FF2B5EF4-FFF2-40B4-BE49-F238E27FC236}">
                <a16:creationId xmlns:a16="http://schemas.microsoft.com/office/drawing/2014/main" id="{1DC04DCD-F475-45EB-8F0C-13A78FCAEC8C}"/>
              </a:ext>
            </a:extLst>
          </p:cNvPr>
          <p:cNvCxnSpPr>
            <a:cxnSpLocks/>
          </p:cNvCxnSpPr>
          <p:nvPr/>
        </p:nvCxnSpPr>
        <p:spPr>
          <a:xfrm>
            <a:off x="695325" y="6187440"/>
            <a:ext cx="10937875"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6484CC87-E3A0-4CAB-91E3-701DACF2F7E5}"/>
              </a:ext>
            </a:extLst>
          </p:cNvPr>
          <p:cNvCxnSpPr>
            <a:cxnSpLocks/>
          </p:cNvCxnSpPr>
          <p:nvPr/>
        </p:nvCxnSpPr>
        <p:spPr>
          <a:xfrm flipV="1">
            <a:off x="695325" y="2095018"/>
            <a:ext cx="0" cy="4092422"/>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75388865-B3D1-4895-95E8-E4B89B1F37EB}"/>
              </a:ext>
            </a:extLst>
          </p:cNvPr>
          <p:cNvSpPr/>
          <p:nvPr/>
        </p:nvSpPr>
        <p:spPr>
          <a:xfrm>
            <a:off x="787076" y="4213033"/>
            <a:ext cx="2535129" cy="19045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1889DF72-34DE-49FF-A4DF-CA3F7D9C8C2D}"/>
              </a:ext>
            </a:extLst>
          </p:cNvPr>
          <p:cNvSpPr/>
          <p:nvPr/>
        </p:nvSpPr>
        <p:spPr>
          <a:xfrm>
            <a:off x="3509605" y="3745443"/>
            <a:ext cx="2535129" cy="23721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D3AC1F0B-4C9F-4992-A635-9E1A75B79C8C}"/>
              </a:ext>
            </a:extLst>
          </p:cNvPr>
          <p:cNvSpPr/>
          <p:nvPr/>
        </p:nvSpPr>
        <p:spPr>
          <a:xfrm>
            <a:off x="6232133" y="3277852"/>
            <a:ext cx="2535129" cy="28397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44704167-8FD4-43AF-82D4-7560581A4CBA}"/>
              </a:ext>
            </a:extLst>
          </p:cNvPr>
          <p:cNvSpPr/>
          <p:nvPr/>
        </p:nvSpPr>
        <p:spPr>
          <a:xfrm>
            <a:off x="8954662" y="2810261"/>
            <a:ext cx="2535129" cy="33073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a:extLst>
              <a:ext uri="{FF2B5EF4-FFF2-40B4-BE49-F238E27FC236}">
                <a16:creationId xmlns:a16="http://schemas.microsoft.com/office/drawing/2014/main" id="{783C73A6-53FE-43F8-BED7-8100F7347914}"/>
              </a:ext>
            </a:extLst>
          </p:cNvPr>
          <p:cNvCxnSpPr/>
          <p:nvPr/>
        </p:nvCxnSpPr>
        <p:spPr>
          <a:xfrm>
            <a:off x="787076" y="4213033"/>
            <a:ext cx="2535129" cy="0"/>
          </a:xfrm>
          <a:prstGeom prst="line">
            <a:avLst/>
          </a:prstGeom>
          <a:ln w="76200">
            <a:solidFill>
              <a:srgbClr val="0456C4"/>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B743A3A5-F511-4574-B887-44774E35BAFB}"/>
              </a:ext>
            </a:extLst>
          </p:cNvPr>
          <p:cNvCxnSpPr/>
          <p:nvPr/>
        </p:nvCxnSpPr>
        <p:spPr>
          <a:xfrm>
            <a:off x="3509605" y="3745443"/>
            <a:ext cx="2535129" cy="0"/>
          </a:xfrm>
          <a:prstGeom prst="line">
            <a:avLst/>
          </a:prstGeom>
          <a:ln w="76200">
            <a:solidFill>
              <a:srgbClr val="0456C4"/>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9846FA14-F20B-4EC7-AD49-BBEDC3CFE183}"/>
              </a:ext>
            </a:extLst>
          </p:cNvPr>
          <p:cNvCxnSpPr/>
          <p:nvPr/>
        </p:nvCxnSpPr>
        <p:spPr>
          <a:xfrm>
            <a:off x="6232133" y="3277852"/>
            <a:ext cx="2535129" cy="0"/>
          </a:xfrm>
          <a:prstGeom prst="line">
            <a:avLst/>
          </a:prstGeom>
          <a:ln w="76200">
            <a:solidFill>
              <a:srgbClr val="0456C4"/>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76024017-4CF2-4477-A24A-C22C0E5F581C}"/>
              </a:ext>
            </a:extLst>
          </p:cNvPr>
          <p:cNvCxnSpPr/>
          <p:nvPr/>
        </p:nvCxnSpPr>
        <p:spPr>
          <a:xfrm>
            <a:off x="8954662" y="2810261"/>
            <a:ext cx="2535129" cy="0"/>
          </a:xfrm>
          <a:prstGeom prst="line">
            <a:avLst/>
          </a:prstGeom>
          <a:ln w="76200">
            <a:solidFill>
              <a:srgbClr val="0456C4"/>
            </a:solidFill>
          </a:ln>
        </p:spPr>
        <p:style>
          <a:lnRef idx="1">
            <a:schemeClr val="accent1"/>
          </a:lnRef>
          <a:fillRef idx="0">
            <a:schemeClr val="accent1"/>
          </a:fillRef>
          <a:effectRef idx="0">
            <a:schemeClr val="accent1"/>
          </a:effectRef>
          <a:fontRef idx="minor">
            <a:schemeClr val="tx1"/>
          </a:fontRef>
        </p:style>
      </p:cxnSp>
      <p:grpSp>
        <p:nvGrpSpPr>
          <p:cNvPr id="30" name="组合 29">
            <a:extLst>
              <a:ext uri="{FF2B5EF4-FFF2-40B4-BE49-F238E27FC236}">
                <a16:creationId xmlns:a16="http://schemas.microsoft.com/office/drawing/2014/main" id="{E4C1E6F3-8147-4F3B-9227-F1F7382FA821}"/>
              </a:ext>
            </a:extLst>
          </p:cNvPr>
          <p:cNvGrpSpPr/>
          <p:nvPr/>
        </p:nvGrpSpPr>
        <p:grpSpPr>
          <a:xfrm>
            <a:off x="959929" y="4440441"/>
            <a:ext cx="2209278" cy="1712299"/>
            <a:chOff x="782319" y="5002909"/>
            <a:chExt cx="2629751" cy="1712299"/>
          </a:xfrm>
        </p:grpSpPr>
        <p:sp>
          <p:nvSpPr>
            <p:cNvPr id="31" name="文本框 30">
              <a:extLst>
                <a:ext uri="{FF2B5EF4-FFF2-40B4-BE49-F238E27FC236}">
                  <a16:creationId xmlns:a16="http://schemas.microsoft.com/office/drawing/2014/main" id="{AAA237E5-1143-4EE0-A112-EAA0E6CE7384}"/>
                </a:ext>
              </a:extLst>
            </p:cNvPr>
            <p:cNvSpPr txBox="1"/>
            <p:nvPr/>
          </p:nvSpPr>
          <p:spPr>
            <a:xfrm>
              <a:off x="782320" y="5002909"/>
              <a:ext cx="1318871" cy="461665"/>
            </a:xfrm>
            <a:prstGeom prst="rect">
              <a:avLst/>
            </a:prstGeom>
            <a:noFill/>
          </p:spPr>
          <p:txBody>
            <a:bodyPr wrap="none" rtlCol="0">
              <a:spAutoFit/>
            </a:bodyPr>
            <a:lstStyle/>
            <a:p>
              <a:r>
                <a:rPr lang="zh-CN" altLang="en-US" sz="2400" b="1" dirty="0">
                  <a:solidFill>
                    <a:srgbClr val="0456C4"/>
                  </a:solidFill>
                </a:rPr>
                <a:t>阶段一</a:t>
              </a:r>
            </a:p>
          </p:txBody>
        </p:sp>
        <p:sp>
          <p:nvSpPr>
            <p:cNvPr id="32" name="文本框 31">
              <a:extLst>
                <a:ext uri="{FF2B5EF4-FFF2-40B4-BE49-F238E27FC236}">
                  <a16:creationId xmlns:a16="http://schemas.microsoft.com/office/drawing/2014/main" id="{28E97938-AAAD-4949-8F58-7B9A079AD726}"/>
                </a:ext>
              </a:extLst>
            </p:cNvPr>
            <p:cNvSpPr txBox="1"/>
            <p:nvPr/>
          </p:nvSpPr>
          <p:spPr>
            <a:xfrm>
              <a:off x="782319" y="5466468"/>
              <a:ext cx="2629751" cy="1248740"/>
            </a:xfrm>
            <a:prstGeom prst="rect">
              <a:avLst/>
            </a:prstGeom>
            <a:noFill/>
          </p:spPr>
          <p:txBody>
            <a:bodyPr wrap="square" rtlCol="0">
              <a:spAutoFit/>
            </a:bodyPr>
            <a:lstStyle/>
            <a:p>
              <a:pPr>
                <a:lnSpc>
                  <a:spcPct val="120000"/>
                </a:lnSpc>
              </a:pPr>
              <a:r>
                <a:rPr lang="zh-CN" altLang="en-US" sz="1600" dirty="0">
                  <a:solidFill>
                    <a:schemeClr val="tx1">
                      <a:lumMod val="75000"/>
                      <a:lumOff val="25000"/>
                    </a:schemeClr>
                  </a:solidFill>
                </a:rPr>
                <a:t>创建微信学习群，拉拢并转化潜在目标用户，通过公众号运营验证业务可行性</a:t>
              </a:r>
            </a:p>
          </p:txBody>
        </p:sp>
      </p:grpSp>
      <p:grpSp>
        <p:nvGrpSpPr>
          <p:cNvPr id="33" name="组合 32">
            <a:extLst>
              <a:ext uri="{FF2B5EF4-FFF2-40B4-BE49-F238E27FC236}">
                <a16:creationId xmlns:a16="http://schemas.microsoft.com/office/drawing/2014/main" id="{0A326326-20A7-4F36-A96D-398336F0886A}"/>
              </a:ext>
            </a:extLst>
          </p:cNvPr>
          <p:cNvGrpSpPr/>
          <p:nvPr/>
        </p:nvGrpSpPr>
        <p:grpSpPr>
          <a:xfrm>
            <a:off x="3672530" y="4089653"/>
            <a:ext cx="2209278" cy="802113"/>
            <a:chOff x="782319" y="5002909"/>
            <a:chExt cx="2629751" cy="802113"/>
          </a:xfrm>
        </p:grpSpPr>
        <p:sp>
          <p:nvSpPr>
            <p:cNvPr id="34" name="文本框 33">
              <a:extLst>
                <a:ext uri="{FF2B5EF4-FFF2-40B4-BE49-F238E27FC236}">
                  <a16:creationId xmlns:a16="http://schemas.microsoft.com/office/drawing/2014/main" id="{E6212C39-3D0E-4D1B-8D7B-3961F0559C89}"/>
                </a:ext>
              </a:extLst>
            </p:cNvPr>
            <p:cNvSpPr txBox="1"/>
            <p:nvPr/>
          </p:nvSpPr>
          <p:spPr>
            <a:xfrm>
              <a:off x="782320" y="5002909"/>
              <a:ext cx="1318871" cy="461665"/>
            </a:xfrm>
            <a:prstGeom prst="rect">
              <a:avLst/>
            </a:prstGeom>
            <a:noFill/>
          </p:spPr>
          <p:txBody>
            <a:bodyPr wrap="none" rtlCol="0">
              <a:spAutoFit/>
            </a:bodyPr>
            <a:lstStyle/>
            <a:p>
              <a:r>
                <a:rPr lang="zh-CN" altLang="en-US" sz="2400" b="1" dirty="0">
                  <a:solidFill>
                    <a:srgbClr val="0456C4"/>
                  </a:solidFill>
                </a:rPr>
                <a:t>阶段二</a:t>
              </a:r>
            </a:p>
          </p:txBody>
        </p:sp>
        <p:sp>
          <p:nvSpPr>
            <p:cNvPr id="35" name="文本框 34">
              <a:extLst>
                <a:ext uri="{FF2B5EF4-FFF2-40B4-BE49-F238E27FC236}">
                  <a16:creationId xmlns:a16="http://schemas.microsoft.com/office/drawing/2014/main" id="{FA38C33F-1DAC-4816-9927-A2F61F2AD59D}"/>
                </a:ext>
              </a:extLst>
            </p:cNvPr>
            <p:cNvSpPr txBox="1"/>
            <p:nvPr/>
          </p:nvSpPr>
          <p:spPr>
            <a:xfrm>
              <a:off x="782319" y="5466468"/>
              <a:ext cx="2629751" cy="338554"/>
            </a:xfrm>
            <a:prstGeom prst="rect">
              <a:avLst/>
            </a:prstGeom>
            <a:noFill/>
          </p:spPr>
          <p:txBody>
            <a:bodyPr wrap="square" rtlCol="0">
              <a:spAutoFit/>
            </a:bodyPr>
            <a:lstStyle/>
            <a:p>
              <a:r>
                <a:rPr lang="zh-CN" altLang="en-US" sz="1600" dirty="0">
                  <a:solidFill>
                    <a:schemeClr val="tx1">
                      <a:lumMod val="75000"/>
                      <a:lumOff val="25000"/>
                    </a:schemeClr>
                  </a:solidFill>
                </a:rPr>
                <a:t>创建工具型社区</a:t>
              </a:r>
            </a:p>
          </p:txBody>
        </p:sp>
      </p:grpSp>
      <p:grpSp>
        <p:nvGrpSpPr>
          <p:cNvPr id="36" name="组合 35">
            <a:extLst>
              <a:ext uri="{FF2B5EF4-FFF2-40B4-BE49-F238E27FC236}">
                <a16:creationId xmlns:a16="http://schemas.microsoft.com/office/drawing/2014/main" id="{FDB921F2-D8D0-451D-B7F1-F8EB5E69B36E}"/>
              </a:ext>
            </a:extLst>
          </p:cNvPr>
          <p:cNvGrpSpPr/>
          <p:nvPr/>
        </p:nvGrpSpPr>
        <p:grpSpPr>
          <a:xfrm>
            <a:off x="6420111" y="3622062"/>
            <a:ext cx="2209278" cy="1121368"/>
            <a:chOff x="782319" y="5002909"/>
            <a:chExt cx="2629751" cy="1121368"/>
          </a:xfrm>
        </p:grpSpPr>
        <p:sp>
          <p:nvSpPr>
            <p:cNvPr id="37" name="文本框 36">
              <a:extLst>
                <a:ext uri="{FF2B5EF4-FFF2-40B4-BE49-F238E27FC236}">
                  <a16:creationId xmlns:a16="http://schemas.microsoft.com/office/drawing/2014/main" id="{C5C8BCAA-FF93-40EC-88C3-8459EB729FA9}"/>
                </a:ext>
              </a:extLst>
            </p:cNvPr>
            <p:cNvSpPr txBox="1"/>
            <p:nvPr/>
          </p:nvSpPr>
          <p:spPr>
            <a:xfrm>
              <a:off x="782320" y="5002909"/>
              <a:ext cx="1318871" cy="461665"/>
            </a:xfrm>
            <a:prstGeom prst="rect">
              <a:avLst/>
            </a:prstGeom>
            <a:noFill/>
          </p:spPr>
          <p:txBody>
            <a:bodyPr wrap="none" rtlCol="0">
              <a:spAutoFit/>
            </a:bodyPr>
            <a:lstStyle/>
            <a:p>
              <a:r>
                <a:rPr lang="zh-CN" altLang="en-US" sz="2400" b="1" dirty="0">
                  <a:solidFill>
                    <a:srgbClr val="0456C4"/>
                  </a:solidFill>
                </a:rPr>
                <a:t>阶段三</a:t>
              </a:r>
            </a:p>
          </p:txBody>
        </p:sp>
        <p:sp>
          <p:nvSpPr>
            <p:cNvPr id="38" name="文本框 37">
              <a:extLst>
                <a:ext uri="{FF2B5EF4-FFF2-40B4-BE49-F238E27FC236}">
                  <a16:creationId xmlns:a16="http://schemas.microsoft.com/office/drawing/2014/main" id="{B1355939-9BA8-4054-ACE3-692FA10C031E}"/>
                </a:ext>
              </a:extLst>
            </p:cNvPr>
            <p:cNvSpPr txBox="1"/>
            <p:nvPr/>
          </p:nvSpPr>
          <p:spPr>
            <a:xfrm>
              <a:off x="782319" y="5466468"/>
              <a:ext cx="2629751" cy="584775"/>
            </a:xfrm>
            <a:prstGeom prst="rect">
              <a:avLst/>
            </a:prstGeom>
            <a:noFill/>
          </p:spPr>
          <p:txBody>
            <a:bodyPr wrap="square" rtlCol="0">
              <a:spAutoFit/>
            </a:bodyPr>
            <a:lstStyle>
              <a:defPPr>
                <a:defRPr lang="zh-CN"/>
              </a:defPPr>
              <a:lvl1pPr>
                <a:lnSpc>
                  <a:spcPct val="120000"/>
                </a:lnSpc>
                <a:defRPr sz="1600">
                  <a:solidFill>
                    <a:schemeClr val="tx1">
                      <a:lumMod val="75000"/>
                      <a:lumOff val="25000"/>
                    </a:schemeClr>
                  </a:solidFill>
                </a:defRPr>
              </a:lvl1pPr>
            </a:lstStyle>
            <a:p>
              <a:r>
                <a:rPr lang="zh-CN" altLang="en-US" dirty="0"/>
                <a:t>社区过渡为工具</a:t>
              </a:r>
              <a:r>
                <a:rPr lang="en-US" altLang="zh-CN" dirty="0"/>
                <a:t>+</a:t>
              </a:r>
              <a:r>
                <a:rPr lang="zh-CN" altLang="en-US" dirty="0"/>
                <a:t>内容型社区，沉淀用户</a:t>
              </a:r>
            </a:p>
          </p:txBody>
        </p:sp>
      </p:grpSp>
      <p:grpSp>
        <p:nvGrpSpPr>
          <p:cNvPr id="39" name="组合 38">
            <a:extLst>
              <a:ext uri="{FF2B5EF4-FFF2-40B4-BE49-F238E27FC236}">
                <a16:creationId xmlns:a16="http://schemas.microsoft.com/office/drawing/2014/main" id="{FB240E91-A146-49CE-BF70-63C8E55CDD42}"/>
              </a:ext>
            </a:extLst>
          </p:cNvPr>
          <p:cNvGrpSpPr/>
          <p:nvPr/>
        </p:nvGrpSpPr>
        <p:grpSpPr>
          <a:xfrm>
            <a:off x="9117587" y="3154471"/>
            <a:ext cx="2209278" cy="1048334"/>
            <a:chOff x="782319" y="5002909"/>
            <a:chExt cx="2629751" cy="1048334"/>
          </a:xfrm>
        </p:grpSpPr>
        <p:sp>
          <p:nvSpPr>
            <p:cNvPr id="40" name="文本框 39">
              <a:extLst>
                <a:ext uri="{FF2B5EF4-FFF2-40B4-BE49-F238E27FC236}">
                  <a16:creationId xmlns:a16="http://schemas.microsoft.com/office/drawing/2014/main" id="{9CF03458-AB3C-4978-8145-77C8BC7BF340}"/>
                </a:ext>
              </a:extLst>
            </p:cNvPr>
            <p:cNvSpPr txBox="1"/>
            <p:nvPr/>
          </p:nvSpPr>
          <p:spPr>
            <a:xfrm>
              <a:off x="782320" y="5002909"/>
              <a:ext cx="1318871" cy="461665"/>
            </a:xfrm>
            <a:prstGeom prst="rect">
              <a:avLst/>
            </a:prstGeom>
            <a:noFill/>
          </p:spPr>
          <p:txBody>
            <a:bodyPr wrap="none" rtlCol="0">
              <a:spAutoFit/>
            </a:bodyPr>
            <a:lstStyle/>
            <a:p>
              <a:r>
                <a:rPr lang="zh-CN" altLang="en-US" sz="2400" b="1" dirty="0">
                  <a:solidFill>
                    <a:srgbClr val="0456C4"/>
                  </a:solidFill>
                </a:rPr>
                <a:t>阶段四</a:t>
              </a:r>
            </a:p>
          </p:txBody>
        </p:sp>
        <p:sp>
          <p:nvSpPr>
            <p:cNvPr id="41" name="文本框 40">
              <a:extLst>
                <a:ext uri="{FF2B5EF4-FFF2-40B4-BE49-F238E27FC236}">
                  <a16:creationId xmlns:a16="http://schemas.microsoft.com/office/drawing/2014/main" id="{A307C70F-7446-4EB5-8BBA-3FC85FB3BC64}"/>
                </a:ext>
              </a:extLst>
            </p:cNvPr>
            <p:cNvSpPr txBox="1"/>
            <p:nvPr/>
          </p:nvSpPr>
          <p:spPr>
            <a:xfrm>
              <a:off x="782319" y="5466468"/>
              <a:ext cx="2629751" cy="584775"/>
            </a:xfrm>
            <a:prstGeom prst="rect">
              <a:avLst/>
            </a:prstGeom>
            <a:noFill/>
          </p:spPr>
          <p:txBody>
            <a:bodyPr wrap="square" rtlCol="0">
              <a:spAutoFit/>
            </a:bodyPr>
            <a:lstStyle/>
            <a:p>
              <a:r>
                <a:rPr lang="zh-CN" altLang="en-US" sz="1600" dirty="0">
                  <a:solidFill>
                    <a:schemeClr val="tx1">
                      <a:lumMod val="75000"/>
                      <a:lumOff val="25000"/>
                    </a:schemeClr>
                  </a:solidFill>
                </a:rPr>
                <a:t>拓展赛事业务及其他业务</a:t>
              </a:r>
            </a:p>
          </p:txBody>
        </p:sp>
      </p:grpSp>
      <p:sp>
        <p:nvSpPr>
          <p:cNvPr id="42" name="文本框 41">
            <a:extLst>
              <a:ext uri="{FF2B5EF4-FFF2-40B4-BE49-F238E27FC236}">
                <a16:creationId xmlns:a16="http://schemas.microsoft.com/office/drawing/2014/main" id="{00AACCBC-10AD-46E9-A58F-4D2AAAF1A64B}"/>
              </a:ext>
            </a:extLst>
          </p:cNvPr>
          <p:cNvSpPr txBox="1"/>
          <p:nvPr/>
        </p:nvSpPr>
        <p:spPr>
          <a:xfrm>
            <a:off x="782320" y="731520"/>
            <a:ext cx="1826141" cy="584775"/>
          </a:xfrm>
          <a:prstGeom prst="rect">
            <a:avLst/>
          </a:prstGeom>
          <a:noFill/>
        </p:spPr>
        <p:txBody>
          <a:bodyPr wrap="none" rtlCol="0">
            <a:spAutoFit/>
          </a:bodyPr>
          <a:lstStyle/>
          <a:p>
            <a:r>
              <a:rPr lang="zh-CN" altLang="en-US" sz="3200" b="1" dirty="0"/>
              <a:t>阶段目标</a:t>
            </a:r>
          </a:p>
        </p:txBody>
      </p:sp>
      <p:sp>
        <p:nvSpPr>
          <p:cNvPr id="43" name="文本框 42">
            <a:extLst>
              <a:ext uri="{FF2B5EF4-FFF2-40B4-BE49-F238E27FC236}">
                <a16:creationId xmlns:a16="http://schemas.microsoft.com/office/drawing/2014/main" id="{61C28DCA-5EF4-4AD3-B456-EC60EAC20087}"/>
              </a:ext>
            </a:extLst>
          </p:cNvPr>
          <p:cNvSpPr txBox="1"/>
          <p:nvPr/>
        </p:nvSpPr>
        <p:spPr>
          <a:xfrm>
            <a:off x="1280189" y="3695045"/>
            <a:ext cx="1562030" cy="338554"/>
          </a:xfrm>
          <a:prstGeom prst="rect">
            <a:avLst/>
          </a:prstGeom>
          <a:noFill/>
        </p:spPr>
        <p:txBody>
          <a:bodyPr wrap="square" rtlCol="0">
            <a:spAutoFit/>
          </a:bodyPr>
          <a:lstStyle/>
          <a:p>
            <a:pPr algn="ctr"/>
            <a:r>
              <a:rPr lang="zh-CN" altLang="en-US" sz="1600" b="1" spc="300" dirty="0">
                <a:solidFill>
                  <a:srgbClr val="0456C4"/>
                </a:solidFill>
              </a:rPr>
              <a:t>冷启动阶段</a:t>
            </a:r>
          </a:p>
        </p:txBody>
      </p:sp>
      <p:sp>
        <p:nvSpPr>
          <p:cNvPr id="44" name="文本框 43">
            <a:extLst>
              <a:ext uri="{FF2B5EF4-FFF2-40B4-BE49-F238E27FC236}">
                <a16:creationId xmlns:a16="http://schemas.microsoft.com/office/drawing/2014/main" id="{BBA91162-7BA5-40D6-B89E-8652CBA07937}"/>
              </a:ext>
            </a:extLst>
          </p:cNvPr>
          <p:cNvSpPr txBox="1"/>
          <p:nvPr/>
        </p:nvSpPr>
        <p:spPr>
          <a:xfrm>
            <a:off x="3853363" y="3227455"/>
            <a:ext cx="1803129" cy="338554"/>
          </a:xfrm>
          <a:prstGeom prst="rect">
            <a:avLst/>
          </a:prstGeom>
          <a:noFill/>
        </p:spPr>
        <p:txBody>
          <a:bodyPr wrap="square" rtlCol="0">
            <a:spAutoFit/>
          </a:bodyPr>
          <a:lstStyle/>
          <a:p>
            <a:pPr algn="ctr"/>
            <a:r>
              <a:rPr lang="zh-CN" altLang="en-US" sz="1600" b="1" spc="300" dirty="0">
                <a:solidFill>
                  <a:srgbClr val="0456C4"/>
                </a:solidFill>
              </a:rPr>
              <a:t>社区初步阶段</a:t>
            </a:r>
          </a:p>
        </p:txBody>
      </p:sp>
      <p:sp>
        <p:nvSpPr>
          <p:cNvPr id="45" name="文本框 44">
            <a:extLst>
              <a:ext uri="{FF2B5EF4-FFF2-40B4-BE49-F238E27FC236}">
                <a16:creationId xmlns:a16="http://schemas.microsoft.com/office/drawing/2014/main" id="{AEFA64AC-D5A1-4BC8-AC1D-323E63C13586}"/>
              </a:ext>
            </a:extLst>
          </p:cNvPr>
          <p:cNvSpPr txBox="1"/>
          <p:nvPr/>
        </p:nvSpPr>
        <p:spPr>
          <a:xfrm>
            <a:off x="6474079" y="2747660"/>
            <a:ext cx="1803129" cy="338554"/>
          </a:xfrm>
          <a:prstGeom prst="rect">
            <a:avLst/>
          </a:prstGeom>
          <a:noFill/>
        </p:spPr>
        <p:txBody>
          <a:bodyPr wrap="square" rtlCol="0">
            <a:spAutoFit/>
          </a:bodyPr>
          <a:lstStyle/>
          <a:p>
            <a:pPr algn="ctr"/>
            <a:r>
              <a:rPr lang="zh-CN" altLang="en-US" sz="1600" b="1" spc="300" dirty="0">
                <a:solidFill>
                  <a:srgbClr val="0456C4"/>
                </a:solidFill>
              </a:rPr>
              <a:t>社区进阶阶段</a:t>
            </a:r>
          </a:p>
        </p:txBody>
      </p:sp>
      <p:sp>
        <p:nvSpPr>
          <p:cNvPr id="46" name="文本框 45">
            <a:extLst>
              <a:ext uri="{FF2B5EF4-FFF2-40B4-BE49-F238E27FC236}">
                <a16:creationId xmlns:a16="http://schemas.microsoft.com/office/drawing/2014/main" id="{6BF1C5E7-A7B8-40BC-8BD0-735B6A7020E6}"/>
              </a:ext>
            </a:extLst>
          </p:cNvPr>
          <p:cNvSpPr txBox="1"/>
          <p:nvPr/>
        </p:nvSpPr>
        <p:spPr>
          <a:xfrm>
            <a:off x="9199690" y="2301483"/>
            <a:ext cx="1803129" cy="338554"/>
          </a:xfrm>
          <a:prstGeom prst="rect">
            <a:avLst/>
          </a:prstGeom>
          <a:noFill/>
        </p:spPr>
        <p:txBody>
          <a:bodyPr wrap="square" rtlCol="0">
            <a:spAutoFit/>
          </a:bodyPr>
          <a:lstStyle/>
          <a:p>
            <a:pPr algn="ctr"/>
            <a:r>
              <a:rPr lang="zh-CN" altLang="en-US" sz="1600" b="1" spc="300" dirty="0">
                <a:solidFill>
                  <a:srgbClr val="0456C4"/>
                </a:solidFill>
              </a:rPr>
              <a:t>业务拓展阶段</a:t>
            </a:r>
          </a:p>
        </p:txBody>
      </p:sp>
    </p:spTree>
    <p:extLst>
      <p:ext uri="{BB962C8B-B14F-4D97-AF65-F5344CB8AC3E}">
        <p14:creationId xmlns:p14="http://schemas.microsoft.com/office/powerpoint/2010/main" val="1634580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D3807927-EF59-48F1-A423-70249CC663A1}"/>
              </a:ext>
            </a:extLst>
          </p:cNvPr>
          <p:cNvSpPr/>
          <p:nvPr/>
        </p:nvSpPr>
        <p:spPr>
          <a:xfrm>
            <a:off x="695325" y="2336800"/>
            <a:ext cx="10801350" cy="2336800"/>
          </a:xfrm>
          <a:prstGeom prst="rect">
            <a:avLst/>
          </a:prstGeom>
          <a:solidFill>
            <a:srgbClr val="313337">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9">
            <a:extLst>
              <a:ext uri="{FF2B5EF4-FFF2-40B4-BE49-F238E27FC236}">
                <a16:creationId xmlns:a16="http://schemas.microsoft.com/office/drawing/2014/main" id="{6C7F3154-3D1F-4173-B136-86538DC73AD5}"/>
              </a:ext>
            </a:extLst>
          </p:cNvPr>
          <p:cNvSpPr/>
          <p:nvPr/>
        </p:nvSpPr>
        <p:spPr>
          <a:xfrm>
            <a:off x="1300163" y="1134610"/>
            <a:ext cx="1800000" cy="1800000"/>
          </a:xfrm>
          <a:prstGeom prst="rect">
            <a:avLst/>
          </a:prstGeom>
          <a:solidFill>
            <a:srgbClr val="0456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0">
            <a:extLst>
              <a:ext uri="{FF2B5EF4-FFF2-40B4-BE49-F238E27FC236}">
                <a16:creationId xmlns:a16="http://schemas.microsoft.com/office/drawing/2014/main" id="{75726612-A172-4170-AA0B-F98EA1A7C689}"/>
              </a:ext>
            </a:extLst>
          </p:cNvPr>
          <p:cNvSpPr/>
          <p:nvPr/>
        </p:nvSpPr>
        <p:spPr>
          <a:xfrm>
            <a:off x="9094742" y="4339771"/>
            <a:ext cx="1001486" cy="667658"/>
          </a:xfrm>
          <a:prstGeom prst="rect">
            <a:avLst/>
          </a:prstGeom>
          <a:solidFill>
            <a:srgbClr val="0456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1">
            <a:extLst>
              <a:ext uri="{FF2B5EF4-FFF2-40B4-BE49-F238E27FC236}">
                <a16:creationId xmlns:a16="http://schemas.microsoft.com/office/drawing/2014/main" id="{A7CA9598-D792-4546-B388-2F1EBF838D41}"/>
              </a:ext>
            </a:extLst>
          </p:cNvPr>
          <p:cNvSpPr/>
          <p:nvPr/>
        </p:nvSpPr>
        <p:spPr>
          <a:xfrm>
            <a:off x="9094742" y="5087465"/>
            <a:ext cx="1001486" cy="135700"/>
          </a:xfrm>
          <a:prstGeom prst="rect">
            <a:avLst/>
          </a:prstGeom>
          <a:solidFill>
            <a:srgbClr val="3133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a:extLst>
              <a:ext uri="{FF2B5EF4-FFF2-40B4-BE49-F238E27FC236}">
                <a16:creationId xmlns:a16="http://schemas.microsoft.com/office/drawing/2014/main" id="{BC497238-7FB9-457A-9703-9EF910DA6DB2}"/>
              </a:ext>
            </a:extLst>
          </p:cNvPr>
          <p:cNvSpPr txBox="1"/>
          <p:nvPr/>
        </p:nvSpPr>
        <p:spPr>
          <a:xfrm>
            <a:off x="1466629" y="1711445"/>
            <a:ext cx="1467068" cy="646331"/>
          </a:xfrm>
          <a:prstGeom prst="rect">
            <a:avLst/>
          </a:prstGeom>
          <a:noFill/>
        </p:spPr>
        <p:txBody>
          <a:bodyPr wrap="none" rtlCol="0">
            <a:spAutoFit/>
          </a:bodyPr>
          <a:lstStyle/>
          <a:p>
            <a:pPr algn="ctr"/>
            <a:r>
              <a:rPr lang="en-US" altLang="zh-CN" sz="3600" b="1" dirty="0">
                <a:solidFill>
                  <a:schemeClr val="bg1"/>
                </a:solidFill>
              </a:rPr>
              <a:t>Part 3</a:t>
            </a:r>
            <a:endParaRPr lang="zh-CN" altLang="en-US" sz="3600" b="1" dirty="0">
              <a:solidFill>
                <a:schemeClr val="bg1"/>
              </a:solidFill>
            </a:endParaRPr>
          </a:p>
        </p:txBody>
      </p:sp>
      <p:sp>
        <p:nvSpPr>
          <p:cNvPr id="8" name="矩形 7">
            <a:extLst>
              <a:ext uri="{FF2B5EF4-FFF2-40B4-BE49-F238E27FC236}">
                <a16:creationId xmlns:a16="http://schemas.microsoft.com/office/drawing/2014/main" id="{875D7824-5795-4180-9B3F-0C4C1D7705EA}"/>
              </a:ext>
            </a:extLst>
          </p:cNvPr>
          <p:cNvSpPr/>
          <p:nvPr/>
        </p:nvSpPr>
        <p:spPr>
          <a:xfrm>
            <a:off x="1632633" y="3039528"/>
            <a:ext cx="8926735" cy="931345"/>
          </a:xfrm>
          <a:prstGeom prst="rect">
            <a:avLst/>
          </a:prstGeom>
        </p:spPr>
        <p:txBody>
          <a:bodyPr wrap="square">
            <a:spAutoFit/>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kumimoji="0" lang="zh-CN" altLang="en-US" sz="4800" b="1" i="0" u="none" strike="noStrike" kern="1200" cap="none" spc="600" normalizeH="0" baseline="0" noProof="0" dirty="0">
                <a:ln>
                  <a:noFill/>
                </a:ln>
                <a:solidFill>
                  <a:schemeClr val="bg1"/>
                </a:solidFill>
                <a:uLnTx/>
                <a:uFillTx/>
                <a:latin typeface="+mj-ea"/>
                <a:ea typeface="+mj-ea"/>
                <a:cs typeface="Times New Roman" panose="02020603050405020304" pitchFamily="18" charset="0"/>
              </a:rPr>
              <a:t>运营规划</a:t>
            </a:r>
            <a:endParaRPr kumimoji="0" lang="zh-CN" altLang="en-US" sz="4800" b="1" i="0" u="none" strike="noStrike" kern="1200" cap="none" spc="600" normalizeH="0" baseline="0" noProof="0" dirty="0">
              <a:ln>
                <a:noFill/>
              </a:ln>
              <a:solidFill>
                <a:schemeClr val="bg1"/>
              </a:solidFill>
              <a:uLnTx/>
              <a:uFillTx/>
              <a:latin typeface="+mj-ea"/>
              <a:ea typeface="+mj-ea"/>
            </a:endParaRPr>
          </a:p>
        </p:txBody>
      </p:sp>
    </p:spTree>
    <p:extLst>
      <p:ext uri="{BB962C8B-B14F-4D97-AF65-F5344CB8AC3E}">
        <p14:creationId xmlns:p14="http://schemas.microsoft.com/office/powerpoint/2010/main" val="1159280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220C997-08A1-4B9D-8C17-03E663EED9D4}"/>
              </a:ext>
            </a:extLst>
          </p:cNvPr>
          <p:cNvSpPr txBox="1"/>
          <p:nvPr/>
        </p:nvSpPr>
        <p:spPr>
          <a:xfrm>
            <a:off x="782320" y="731520"/>
            <a:ext cx="3329758" cy="584775"/>
          </a:xfrm>
          <a:prstGeom prst="rect">
            <a:avLst/>
          </a:prstGeom>
          <a:noFill/>
        </p:spPr>
        <p:txBody>
          <a:bodyPr wrap="none" rtlCol="0">
            <a:spAutoFit/>
          </a:bodyPr>
          <a:lstStyle/>
          <a:p>
            <a:r>
              <a:rPr lang="zh-CN" altLang="en-US" sz="3200" b="1" dirty="0"/>
              <a:t>第一阶段</a:t>
            </a:r>
            <a:r>
              <a:rPr lang="en-US" altLang="zh-CN" sz="3200" b="1" dirty="0"/>
              <a:t>(</a:t>
            </a:r>
            <a:r>
              <a:rPr lang="zh-CN" altLang="en-US" sz="3200" b="1" dirty="0"/>
              <a:t>冷启动</a:t>
            </a:r>
            <a:r>
              <a:rPr lang="en-US" altLang="zh-CN" sz="3200" b="1" dirty="0"/>
              <a:t>)</a:t>
            </a:r>
            <a:endParaRPr lang="zh-CN" altLang="en-US" sz="3200" b="1" dirty="0"/>
          </a:p>
        </p:txBody>
      </p:sp>
      <p:sp>
        <p:nvSpPr>
          <p:cNvPr id="3" name="文本框 2">
            <a:extLst>
              <a:ext uri="{FF2B5EF4-FFF2-40B4-BE49-F238E27FC236}">
                <a16:creationId xmlns:a16="http://schemas.microsoft.com/office/drawing/2014/main" id="{7A4FA745-3158-4068-B5D8-5565581BAD0F}"/>
              </a:ext>
            </a:extLst>
          </p:cNvPr>
          <p:cNvSpPr txBox="1"/>
          <p:nvPr/>
        </p:nvSpPr>
        <p:spPr>
          <a:xfrm>
            <a:off x="782319" y="1316295"/>
            <a:ext cx="3252786" cy="338554"/>
          </a:xfrm>
          <a:prstGeom prst="rect">
            <a:avLst/>
          </a:prstGeom>
          <a:noFill/>
        </p:spPr>
        <p:txBody>
          <a:bodyPr wrap="square" rtlCol="0">
            <a:spAutoFit/>
          </a:bodyPr>
          <a:lstStyle/>
          <a:p>
            <a:r>
              <a:rPr lang="zh-CN" altLang="en-US" sz="1600" dirty="0"/>
              <a:t>学习群</a:t>
            </a:r>
            <a:r>
              <a:rPr lang="en-US" altLang="zh-CN" sz="1600" dirty="0"/>
              <a:t>+</a:t>
            </a:r>
            <a:r>
              <a:rPr lang="zh-CN" altLang="en-US" sz="1600" dirty="0"/>
              <a:t>公众号，验证业务可行性</a:t>
            </a:r>
          </a:p>
        </p:txBody>
      </p:sp>
      <p:graphicFrame>
        <p:nvGraphicFramePr>
          <p:cNvPr id="4" name="图示 3">
            <a:extLst>
              <a:ext uri="{FF2B5EF4-FFF2-40B4-BE49-F238E27FC236}">
                <a16:creationId xmlns:a16="http://schemas.microsoft.com/office/drawing/2014/main" id="{31E27621-0EE3-4DF0-970A-D5D87004B6B7}"/>
              </a:ext>
            </a:extLst>
          </p:cNvPr>
          <p:cNvGraphicFramePr/>
          <p:nvPr>
            <p:extLst>
              <p:ext uri="{D42A27DB-BD31-4B8C-83A1-F6EECF244321}">
                <p14:modId xmlns:p14="http://schemas.microsoft.com/office/powerpoint/2010/main" val="3423852836"/>
              </p:ext>
            </p:extLst>
          </p:nvPr>
        </p:nvGraphicFramePr>
        <p:xfrm>
          <a:off x="1391700" y="2092111"/>
          <a:ext cx="8792536" cy="15493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本框 5">
            <a:extLst>
              <a:ext uri="{FF2B5EF4-FFF2-40B4-BE49-F238E27FC236}">
                <a16:creationId xmlns:a16="http://schemas.microsoft.com/office/drawing/2014/main" id="{5BF449F8-8AAC-49CB-BE47-B4E52684DA86}"/>
              </a:ext>
            </a:extLst>
          </p:cNvPr>
          <p:cNvSpPr txBox="1"/>
          <p:nvPr/>
        </p:nvSpPr>
        <p:spPr>
          <a:xfrm>
            <a:off x="1634981" y="4965610"/>
            <a:ext cx="8305973" cy="1745478"/>
          </a:xfrm>
          <a:prstGeom prst="rect">
            <a:avLst/>
          </a:prstGeom>
          <a:noFill/>
        </p:spPr>
        <p:txBody>
          <a:bodyPr wrap="square" rtlCol="0">
            <a:spAutoFit/>
          </a:bodyPr>
          <a:lstStyle/>
          <a:p>
            <a:pPr>
              <a:lnSpc>
                <a:spcPct val="130000"/>
              </a:lnSpc>
            </a:pPr>
            <a:r>
              <a:rPr lang="zh-CN" altLang="en-US" sz="1400" b="1" dirty="0">
                <a:latin typeface="+mn-ea"/>
              </a:rPr>
              <a:t>成本预估：</a:t>
            </a:r>
            <a:endParaRPr lang="en-US" altLang="zh-CN" sz="1400" b="1" dirty="0">
              <a:latin typeface="+mn-ea"/>
            </a:endParaRPr>
          </a:p>
          <a:p>
            <a:pPr marL="342900" indent="-342900">
              <a:lnSpc>
                <a:spcPct val="130000"/>
              </a:lnSpc>
              <a:buFont typeface="+mj-lt"/>
              <a:buAutoNum type="arabicPeriod"/>
            </a:pPr>
            <a:r>
              <a:rPr lang="zh-CN" altLang="en-US" sz="1400" dirty="0">
                <a:latin typeface="+mn-ea"/>
              </a:rPr>
              <a:t>创建微信群（成本较低）。</a:t>
            </a:r>
            <a:endParaRPr lang="en-US" altLang="zh-CN" sz="1400" dirty="0">
              <a:latin typeface="+mn-ea"/>
            </a:endParaRPr>
          </a:p>
          <a:p>
            <a:pPr marL="342900" indent="-342900">
              <a:lnSpc>
                <a:spcPct val="130000"/>
              </a:lnSpc>
              <a:buFont typeface="+mj-lt"/>
              <a:buAutoNum type="arabicPeriod"/>
            </a:pPr>
            <a:r>
              <a:rPr lang="zh-CN" altLang="en-US" sz="1400" dirty="0">
                <a:latin typeface="+mn-ea"/>
              </a:rPr>
              <a:t>开通公众号（成本较高）。</a:t>
            </a:r>
            <a:endParaRPr lang="en-US" altLang="zh-CN" sz="1400" dirty="0">
              <a:latin typeface="+mn-ea"/>
            </a:endParaRPr>
          </a:p>
          <a:p>
            <a:pPr marL="342900" indent="-342900">
              <a:lnSpc>
                <a:spcPct val="130000"/>
              </a:lnSpc>
              <a:buFont typeface="+mj-lt"/>
              <a:buAutoNum type="arabicPeriod"/>
            </a:pPr>
            <a:r>
              <a:rPr lang="zh-CN" altLang="en-US" sz="1400" dirty="0">
                <a:latin typeface="+mn-ea"/>
              </a:rPr>
              <a:t>学习计划和任务方案的设计，不同领域的知识内容和结构都不一样，需要针对不同领域的学生提供不一样的方案（需要较高成本）。</a:t>
            </a:r>
            <a:endParaRPr lang="en-US" altLang="zh-CN" sz="1400" dirty="0">
              <a:latin typeface="+mn-ea"/>
            </a:endParaRPr>
          </a:p>
          <a:p>
            <a:pPr marL="342900" indent="-342900">
              <a:lnSpc>
                <a:spcPct val="130000"/>
              </a:lnSpc>
              <a:buFont typeface="+mj-lt"/>
              <a:buAutoNum type="arabicPeriod"/>
            </a:pPr>
            <a:r>
              <a:rPr lang="zh-CN" altLang="en-US" sz="1400" dirty="0">
                <a:latin typeface="+mn-ea"/>
              </a:rPr>
              <a:t>针对不同学生可以用同一套激励机制（需要较低成本）。</a:t>
            </a:r>
          </a:p>
        </p:txBody>
      </p:sp>
      <p:sp>
        <p:nvSpPr>
          <p:cNvPr id="7" name="文本框 6">
            <a:extLst>
              <a:ext uri="{FF2B5EF4-FFF2-40B4-BE49-F238E27FC236}">
                <a16:creationId xmlns:a16="http://schemas.microsoft.com/office/drawing/2014/main" id="{3B07CB80-577B-4443-9F38-838E778C29FA}"/>
              </a:ext>
            </a:extLst>
          </p:cNvPr>
          <p:cNvSpPr txBox="1"/>
          <p:nvPr/>
        </p:nvSpPr>
        <p:spPr>
          <a:xfrm>
            <a:off x="1618202" y="3286878"/>
            <a:ext cx="1836375" cy="1509324"/>
          </a:xfrm>
          <a:prstGeom prst="rect">
            <a:avLst/>
          </a:prstGeom>
          <a:noFill/>
        </p:spPr>
        <p:txBody>
          <a:bodyPr wrap="square" rtlCol="0">
            <a:spAutoFit/>
          </a:bodyPr>
          <a:lstStyle/>
          <a:p>
            <a:pPr>
              <a:lnSpc>
                <a:spcPct val="130000"/>
              </a:lnSpc>
            </a:pPr>
            <a:r>
              <a:rPr lang="en-US" altLang="zh-CN" sz="1200" dirty="0">
                <a:latin typeface="+mn-ea"/>
              </a:rPr>
              <a:t>1</a:t>
            </a:r>
            <a:r>
              <a:rPr lang="zh-CN" altLang="en-US" sz="1200" dirty="0">
                <a:latin typeface="+mn-ea"/>
              </a:rPr>
              <a:t>、</a:t>
            </a:r>
            <a:r>
              <a:rPr lang="zh-CN" altLang="en-US" sz="1200" b="1" dirty="0">
                <a:latin typeface="+mn-ea"/>
              </a:rPr>
              <a:t>渠道选择：</a:t>
            </a:r>
            <a:r>
              <a:rPr lang="zh-CN" altLang="en-US" sz="1200" dirty="0">
                <a:latin typeface="+mn-ea"/>
              </a:rPr>
              <a:t>各大学生聚集的社区或平台。</a:t>
            </a:r>
            <a:endParaRPr lang="en-US" altLang="zh-CN" sz="1200" dirty="0">
              <a:latin typeface="+mn-ea"/>
            </a:endParaRPr>
          </a:p>
          <a:p>
            <a:pPr>
              <a:lnSpc>
                <a:spcPct val="130000"/>
              </a:lnSpc>
            </a:pPr>
            <a:r>
              <a:rPr lang="en-US" altLang="zh-CN" sz="1200" dirty="0">
                <a:latin typeface="+mn-ea"/>
              </a:rPr>
              <a:t>2</a:t>
            </a:r>
            <a:r>
              <a:rPr lang="zh-CN" altLang="en-US" sz="1200" dirty="0">
                <a:latin typeface="+mn-ea"/>
              </a:rPr>
              <a:t>、</a:t>
            </a:r>
            <a:r>
              <a:rPr lang="zh-CN" altLang="en-US" sz="1200" b="1" dirty="0">
                <a:latin typeface="+mn-ea"/>
              </a:rPr>
              <a:t>宣传方式：</a:t>
            </a:r>
            <a:r>
              <a:rPr lang="zh-CN" altLang="en-US" sz="1200" dirty="0">
                <a:latin typeface="+mn-ea"/>
              </a:rPr>
              <a:t>主要通过文章和海报的方式，要强调主题，吸引学生关注。</a:t>
            </a:r>
            <a:endParaRPr lang="en-US" altLang="zh-CN" sz="1200" dirty="0">
              <a:latin typeface="+mn-ea"/>
            </a:endParaRPr>
          </a:p>
        </p:txBody>
      </p:sp>
      <p:sp>
        <p:nvSpPr>
          <p:cNvPr id="8" name="文本框 7">
            <a:extLst>
              <a:ext uri="{FF2B5EF4-FFF2-40B4-BE49-F238E27FC236}">
                <a16:creationId xmlns:a16="http://schemas.microsoft.com/office/drawing/2014/main" id="{7A087A95-1C26-4988-816F-B7A7D66B6587}"/>
              </a:ext>
            </a:extLst>
          </p:cNvPr>
          <p:cNvSpPr txBox="1"/>
          <p:nvPr/>
        </p:nvSpPr>
        <p:spPr>
          <a:xfrm>
            <a:off x="3629400" y="3286878"/>
            <a:ext cx="1962210" cy="1509324"/>
          </a:xfrm>
          <a:prstGeom prst="rect">
            <a:avLst/>
          </a:prstGeom>
          <a:noFill/>
        </p:spPr>
        <p:txBody>
          <a:bodyPr wrap="square" rtlCol="0">
            <a:spAutoFit/>
          </a:bodyPr>
          <a:lstStyle/>
          <a:p>
            <a:pPr>
              <a:lnSpc>
                <a:spcPct val="130000"/>
              </a:lnSpc>
            </a:pPr>
            <a:r>
              <a:rPr lang="en-US" altLang="zh-CN" sz="1200" dirty="0">
                <a:latin typeface="+mn-ea"/>
              </a:rPr>
              <a:t>1</a:t>
            </a:r>
            <a:r>
              <a:rPr lang="zh-CN" altLang="en-US" sz="1200" dirty="0">
                <a:latin typeface="+mn-ea"/>
              </a:rPr>
              <a:t>、创建</a:t>
            </a:r>
            <a:r>
              <a:rPr lang="zh-CN" altLang="en-US" sz="1200" b="1" dirty="0">
                <a:latin typeface="+mn-ea"/>
              </a:rPr>
              <a:t>微信群</a:t>
            </a:r>
            <a:r>
              <a:rPr lang="zh-CN" altLang="en-US" sz="1200" dirty="0">
                <a:latin typeface="+mn-ea"/>
              </a:rPr>
              <a:t>来承载拉新的用户。</a:t>
            </a:r>
            <a:endParaRPr lang="en-US" altLang="zh-CN" sz="1200" dirty="0">
              <a:latin typeface="+mn-ea"/>
            </a:endParaRPr>
          </a:p>
          <a:p>
            <a:pPr>
              <a:lnSpc>
                <a:spcPct val="130000"/>
              </a:lnSpc>
            </a:pPr>
            <a:r>
              <a:rPr lang="en-US" altLang="zh-CN" sz="1200" dirty="0">
                <a:latin typeface="+mn-ea"/>
              </a:rPr>
              <a:t>2</a:t>
            </a:r>
            <a:r>
              <a:rPr lang="zh-CN" altLang="en-US" sz="1200" dirty="0">
                <a:latin typeface="+mn-ea"/>
              </a:rPr>
              <a:t>、向用户讲解学习任务的完成规则，看用户的响应程度，初步验证业务是否可行。</a:t>
            </a:r>
            <a:endParaRPr lang="en-US" altLang="zh-CN" sz="1200" dirty="0">
              <a:latin typeface="+mn-ea"/>
            </a:endParaRPr>
          </a:p>
        </p:txBody>
      </p:sp>
      <p:sp>
        <p:nvSpPr>
          <p:cNvPr id="9" name="文本框 8">
            <a:extLst>
              <a:ext uri="{FF2B5EF4-FFF2-40B4-BE49-F238E27FC236}">
                <a16:creationId xmlns:a16="http://schemas.microsoft.com/office/drawing/2014/main" id="{8DEF6762-0973-4D46-AA5C-EFCAD6D5530E}"/>
              </a:ext>
            </a:extLst>
          </p:cNvPr>
          <p:cNvSpPr txBox="1"/>
          <p:nvPr/>
        </p:nvSpPr>
        <p:spPr>
          <a:xfrm>
            <a:off x="5866762" y="3285272"/>
            <a:ext cx="1836375" cy="1509324"/>
          </a:xfrm>
          <a:prstGeom prst="rect">
            <a:avLst/>
          </a:prstGeom>
          <a:noFill/>
        </p:spPr>
        <p:txBody>
          <a:bodyPr wrap="square" rtlCol="0">
            <a:spAutoFit/>
          </a:bodyPr>
          <a:lstStyle/>
          <a:p>
            <a:pPr>
              <a:lnSpc>
                <a:spcPct val="130000"/>
              </a:lnSpc>
            </a:pPr>
            <a:r>
              <a:rPr lang="en-US" altLang="zh-CN" sz="1200" dirty="0">
                <a:latin typeface="+mn-ea"/>
              </a:rPr>
              <a:t>1</a:t>
            </a:r>
            <a:r>
              <a:rPr lang="zh-CN" altLang="en-US" sz="1200" dirty="0">
                <a:latin typeface="+mn-ea"/>
              </a:rPr>
              <a:t>、开通</a:t>
            </a:r>
            <a:r>
              <a:rPr lang="zh-CN" altLang="en-US" sz="1200" b="1" dirty="0">
                <a:latin typeface="+mn-ea"/>
              </a:rPr>
              <a:t>公众号</a:t>
            </a:r>
            <a:r>
              <a:rPr lang="zh-CN" altLang="en-US" sz="1200" dirty="0">
                <a:latin typeface="+mn-ea"/>
              </a:rPr>
              <a:t>，先设置简单的学习任务供用户完成。</a:t>
            </a:r>
            <a:endParaRPr lang="en-US" altLang="zh-CN" sz="1200" dirty="0">
              <a:latin typeface="+mn-ea"/>
            </a:endParaRPr>
          </a:p>
          <a:p>
            <a:pPr>
              <a:lnSpc>
                <a:spcPct val="130000"/>
              </a:lnSpc>
            </a:pPr>
            <a:r>
              <a:rPr lang="en-US" altLang="zh-CN" sz="1200" dirty="0">
                <a:latin typeface="+mn-ea"/>
              </a:rPr>
              <a:t>2</a:t>
            </a:r>
            <a:r>
              <a:rPr lang="zh-CN" altLang="en-US" sz="1200" dirty="0">
                <a:latin typeface="+mn-ea"/>
              </a:rPr>
              <a:t>、根据用户完成学习任务的情况，进一步验证业务可行性。</a:t>
            </a:r>
            <a:endParaRPr lang="en-US" altLang="zh-CN" sz="1200" dirty="0">
              <a:latin typeface="+mn-ea"/>
            </a:endParaRPr>
          </a:p>
        </p:txBody>
      </p:sp>
      <p:sp>
        <p:nvSpPr>
          <p:cNvPr id="11" name="文本框 10">
            <a:extLst>
              <a:ext uri="{FF2B5EF4-FFF2-40B4-BE49-F238E27FC236}">
                <a16:creationId xmlns:a16="http://schemas.microsoft.com/office/drawing/2014/main" id="{D6A435B4-AD40-4213-B23D-FC8DF1506634}"/>
              </a:ext>
            </a:extLst>
          </p:cNvPr>
          <p:cNvSpPr txBox="1"/>
          <p:nvPr/>
        </p:nvSpPr>
        <p:spPr>
          <a:xfrm>
            <a:off x="2536389" y="1894688"/>
            <a:ext cx="6406275" cy="338554"/>
          </a:xfrm>
          <a:prstGeom prst="rect">
            <a:avLst/>
          </a:prstGeom>
          <a:noFill/>
        </p:spPr>
        <p:txBody>
          <a:bodyPr wrap="square" rtlCol="0">
            <a:spAutoFit/>
          </a:bodyPr>
          <a:lstStyle/>
          <a:p>
            <a:pPr marL="285750" indent="-285750" algn="ctr">
              <a:buFont typeface="Wingdings" panose="05000000000000000000" pitchFamily="2" charset="2"/>
              <a:buChar char="u"/>
            </a:pPr>
            <a:r>
              <a:rPr lang="zh-CN" altLang="en-US" sz="1600" spc="300" dirty="0">
                <a:solidFill>
                  <a:srgbClr val="0456C4"/>
                </a:solidFill>
              </a:rPr>
              <a:t>选择比较热门或人数较多的专业领域的学生作为切入点</a:t>
            </a:r>
          </a:p>
        </p:txBody>
      </p:sp>
      <p:sp>
        <p:nvSpPr>
          <p:cNvPr id="12" name="文本框 11">
            <a:extLst>
              <a:ext uri="{FF2B5EF4-FFF2-40B4-BE49-F238E27FC236}">
                <a16:creationId xmlns:a16="http://schemas.microsoft.com/office/drawing/2014/main" id="{4C24F90F-3861-4451-BDAF-6EF47171066E}"/>
              </a:ext>
            </a:extLst>
          </p:cNvPr>
          <p:cNvSpPr txBox="1"/>
          <p:nvPr/>
        </p:nvSpPr>
        <p:spPr>
          <a:xfrm>
            <a:off x="8003795" y="3285272"/>
            <a:ext cx="1836375" cy="1509324"/>
          </a:xfrm>
          <a:prstGeom prst="rect">
            <a:avLst/>
          </a:prstGeom>
          <a:noFill/>
        </p:spPr>
        <p:txBody>
          <a:bodyPr wrap="square" rtlCol="0">
            <a:spAutoFit/>
          </a:bodyPr>
          <a:lstStyle/>
          <a:p>
            <a:pPr>
              <a:lnSpc>
                <a:spcPct val="130000"/>
              </a:lnSpc>
            </a:pPr>
            <a:r>
              <a:rPr lang="en-US" altLang="zh-CN" sz="1200" dirty="0">
                <a:latin typeface="+mn-ea"/>
              </a:rPr>
              <a:t>1</a:t>
            </a:r>
            <a:r>
              <a:rPr lang="zh-CN" altLang="en-US" sz="1200" dirty="0">
                <a:latin typeface="+mn-ea"/>
              </a:rPr>
              <a:t>、增加学习任务的数量和任务层级，吸引用户继续使用下去。</a:t>
            </a:r>
            <a:endParaRPr lang="en-US" altLang="zh-CN" sz="1200" dirty="0">
              <a:latin typeface="+mn-ea"/>
            </a:endParaRPr>
          </a:p>
          <a:p>
            <a:pPr>
              <a:lnSpc>
                <a:spcPct val="130000"/>
              </a:lnSpc>
            </a:pPr>
            <a:r>
              <a:rPr lang="en-US" altLang="zh-CN" sz="1200" dirty="0">
                <a:latin typeface="+mn-ea"/>
              </a:rPr>
              <a:t>2</a:t>
            </a:r>
            <a:r>
              <a:rPr lang="zh-CN" altLang="en-US" sz="1200" dirty="0">
                <a:latin typeface="+mn-ea"/>
              </a:rPr>
              <a:t>、增加其他专业领域的学习任务，用同样的方式进行拉新转化。</a:t>
            </a:r>
            <a:endParaRPr lang="en-US" altLang="zh-CN" sz="1200" dirty="0">
              <a:latin typeface="+mn-ea"/>
            </a:endParaRPr>
          </a:p>
        </p:txBody>
      </p:sp>
    </p:spTree>
    <p:extLst>
      <p:ext uri="{BB962C8B-B14F-4D97-AF65-F5344CB8AC3E}">
        <p14:creationId xmlns:p14="http://schemas.microsoft.com/office/powerpoint/2010/main" val="1212534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220C997-08A1-4B9D-8C17-03E663EED9D4}"/>
              </a:ext>
            </a:extLst>
          </p:cNvPr>
          <p:cNvSpPr txBox="1"/>
          <p:nvPr/>
        </p:nvSpPr>
        <p:spPr>
          <a:xfrm>
            <a:off x="782320" y="731520"/>
            <a:ext cx="1826141" cy="584775"/>
          </a:xfrm>
          <a:prstGeom prst="rect">
            <a:avLst/>
          </a:prstGeom>
          <a:noFill/>
        </p:spPr>
        <p:txBody>
          <a:bodyPr wrap="none" rtlCol="0">
            <a:spAutoFit/>
          </a:bodyPr>
          <a:lstStyle/>
          <a:p>
            <a:r>
              <a:rPr lang="zh-CN" altLang="en-US" sz="3200" b="1" dirty="0"/>
              <a:t>第二阶段</a:t>
            </a:r>
          </a:p>
        </p:txBody>
      </p:sp>
      <p:sp>
        <p:nvSpPr>
          <p:cNvPr id="3" name="文本框 2">
            <a:extLst>
              <a:ext uri="{FF2B5EF4-FFF2-40B4-BE49-F238E27FC236}">
                <a16:creationId xmlns:a16="http://schemas.microsoft.com/office/drawing/2014/main" id="{7A4FA745-3158-4068-B5D8-5565581BAD0F}"/>
              </a:ext>
            </a:extLst>
          </p:cNvPr>
          <p:cNvSpPr txBox="1"/>
          <p:nvPr/>
        </p:nvSpPr>
        <p:spPr>
          <a:xfrm>
            <a:off x="782319" y="1316295"/>
            <a:ext cx="1902157" cy="338554"/>
          </a:xfrm>
          <a:prstGeom prst="rect">
            <a:avLst/>
          </a:prstGeom>
          <a:noFill/>
        </p:spPr>
        <p:txBody>
          <a:bodyPr wrap="square" rtlCol="0">
            <a:spAutoFit/>
          </a:bodyPr>
          <a:lstStyle/>
          <a:p>
            <a:r>
              <a:rPr lang="zh-CN" altLang="en-US" sz="1600" dirty="0"/>
              <a:t>工具型社区的运营</a:t>
            </a:r>
          </a:p>
        </p:txBody>
      </p:sp>
      <p:sp>
        <p:nvSpPr>
          <p:cNvPr id="5" name="文本框 4">
            <a:extLst>
              <a:ext uri="{FF2B5EF4-FFF2-40B4-BE49-F238E27FC236}">
                <a16:creationId xmlns:a16="http://schemas.microsoft.com/office/drawing/2014/main" id="{367AF01E-288F-4A17-8AFB-E5726BE70490}"/>
              </a:ext>
            </a:extLst>
          </p:cNvPr>
          <p:cNvSpPr txBox="1"/>
          <p:nvPr/>
        </p:nvSpPr>
        <p:spPr>
          <a:xfrm>
            <a:off x="1584646" y="4641261"/>
            <a:ext cx="7304667" cy="700898"/>
          </a:xfrm>
          <a:prstGeom prst="rect">
            <a:avLst/>
          </a:prstGeom>
          <a:noFill/>
        </p:spPr>
        <p:txBody>
          <a:bodyPr wrap="square" rtlCol="0">
            <a:spAutoFit/>
          </a:bodyPr>
          <a:lstStyle/>
          <a:p>
            <a:pPr>
              <a:lnSpc>
                <a:spcPct val="130000"/>
              </a:lnSpc>
            </a:pPr>
            <a:r>
              <a:rPr lang="zh-CN" altLang="en-US" sz="1600" dirty="0"/>
              <a:t>成本预估：</a:t>
            </a:r>
            <a:endParaRPr lang="en-US" altLang="zh-CN" sz="1600" dirty="0"/>
          </a:p>
          <a:p>
            <a:pPr>
              <a:lnSpc>
                <a:spcPct val="130000"/>
              </a:lnSpc>
            </a:pPr>
            <a:r>
              <a:rPr lang="en-US" altLang="zh-CN" sz="1600" dirty="0"/>
              <a:t>1</a:t>
            </a:r>
            <a:r>
              <a:rPr lang="zh-CN" altLang="en-US" sz="1600" dirty="0"/>
              <a:t>、</a:t>
            </a:r>
            <a:r>
              <a:rPr lang="en-US" altLang="zh-CN" sz="1600" dirty="0"/>
              <a:t>APP</a:t>
            </a:r>
            <a:r>
              <a:rPr lang="zh-CN" altLang="en-US" sz="1600" dirty="0"/>
              <a:t>开发（需要较高成本）。</a:t>
            </a:r>
            <a:endParaRPr lang="en-US" altLang="zh-CN" sz="1600" dirty="0"/>
          </a:p>
        </p:txBody>
      </p:sp>
      <p:graphicFrame>
        <p:nvGraphicFramePr>
          <p:cNvPr id="6" name="图示 5">
            <a:extLst>
              <a:ext uri="{FF2B5EF4-FFF2-40B4-BE49-F238E27FC236}">
                <a16:creationId xmlns:a16="http://schemas.microsoft.com/office/drawing/2014/main" id="{219DF944-08EE-4B35-8A9A-7806403892C7}"/>
              </a:ext>
            </a:extLst>
          </p:cNvPr>
          <p:cNvGraphicFramePr/>
          <p:nvPr>
            <p:extLst>
              <p:ext uri="{D42A27DB-BD31-4B8C-83A1-F6EECF244321}">
                <p14:modId xmlns:p14="http://schemas.microsoft.com/office/powerpoint/2010/main" val="1210850783"/>
              </p:ext>
            </p:extLst>
          </p:nvPr>
        </p:nvGraphicFramePr>
        <p:xfrm>
          <a:off x="1403431" y="1515841"/>
          <a:ext cx="8792536" cy="15493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文本框 6">
            <a:extLst>
              <a:ext uri="{FF2B5EF4-FFF2-40B4-BE49-F238E27FC236}">
                <a16:creationId xmlns:a16="http://schemas.microsoft.com/office/drawing/2014/main" id="{177A0D29-D856-4E76-B025-B250859CE2CE}"/>
              </a:ext>
            </a:extLst>
          </p:cNvPr>
          <p:cNvSpPr txBox="1"/>
          <p:nvPr/>
        </p:nvSpPr>
        <p:spPr>
          <a:xfrm>
            <a:off x="1584646" y="2794072"/>
            <a:ext cx="1836375" cy="1029193"/>
          </a:xfrm>
          <a:prstGeom prst="rect">
            <a:avLst/>
          </a:prstGeom>
          <a:noFill/>
        </p:spPr>
        <p:txBody>
          <a:bodyPr wrap="square" rtlCol="0">
            <a:spAutoFit/>
          </a:bodyPr>
          <a:lstStyle/>
          <a:p>
            <a:pPr>
              <a:lnSpc>
                <a:spcPct val="130000"/>
              </a:lnSpc>
            </a:pPr>
            <a:r>
              <a:rPr lang="en-US" altLang="zh-CN" sz="1200" dirty="0">
                <a:latin typeface="+mn-ea"/>
              </a:rPr>
              <a:t>1</a:t>
            </a:r>
            <a:r>
              <a:rPr lang="zh-CN" altLang="en-US" sz="1200" dirty="0">
                <a:latin typeface="+mn-ea"/>
              </a:rPr>
              <a:t>、开发</a:t>
            </a:r>
            <a:r>
              <a:rPr lang="en-US" altLang="zh-CN" sz="1200" b="1" dirty="0">
                <a:latin typeface="+mn-ea"/>
              </a:rPr>
              <a:t>APP</a:t>
            </a:r>
            <a:r>
              <a:rPr lang="zh-CN" altLang="en-US" sz="1200" dirty="0">
                <a:latin typeface="+mn-ea"/>
              </a:rPr>
              <a:t>，将公众号的用户迁移至</a:t>
            </a:r>
            <a:r>
              <a:rPr lang="en-US" altLang="zh-CN" sz="1200" dirty="0">
                <a:latin typeface="+mn-ea"/>
              </a:rPr>
              <a:t>APP</a:t>
            </a:r>
            <a:r>
              <a:rPr lang="zh-CN" altLang="en-US" sz="1200" dirty="0">
                <a:latin typeface="+mn-ea"/>
              </a:rPr>
              <a:t>上。</a:t>
            </a:r>
            <a:endParaRPr lang="en-US" altLang="zh-CN" sz="1200" dirty="0">
              <a:latin typeface="+mn-ea"/>
            </a:endParaRPr>
          </a:p>
          <a:p>
            <a:pPr>
              <a:lnSpc>
                <a:spcPct val="130000"/>
              </a:lnSpc>
            </a:pPr>
            <a:r>
              <a:rPr lang="en-US" altLang="zh-CN" sz="1200" dirty="0">
                <a:latin typeface="+mn-ea"/>
              </a:rPr>
              <a:t>2</a:t>
            </a:r>
            <a:r>
              <a:rPr lang="zh-CN" altLang="en-US" sz="1200" dirty="0">
                <a:latin typeface="+mn-ea"/>
              </a:rPr>
              <a:t>、继续增加学习任务的数量和任务层级。</a:t>
            </a:r>
            <a:endParaRPr lang="en-US" altLang="zh-CN" sz="1200" dirty="0">
              <a:latin typeface="+mn-ea"/>
            </a:endParaRPr>
          </a:p>
        </p:txBody>
      </p:sp>
      <p:sp>
        <p:nvSpPr>
          <p:cNvPr id="8" name="文本框 7">
            <a:extLst>
              <a:ext uri="{FF2B5EF4-FFF2-40B4-BE49-F238E27FC236}">
                <a16:creationId xmlns:a16="http://schemas.microsoft.com/office/drawing/2014/main" id="{3B4655A2-7B48-48AF-83E9-C52A1DB7BF0B}"/>
              </a:ext>
            </a:extLst>
          </p:cNvPr>
          <p:cNvSpPr txBox="1"/>
          <p:nvPr/>
        </p:nvSpPr>
        <p:spPr>
          <a:xfrm>
            <a:off x="3728406" y="2794072"/>
            <a:ext cx="1907495" cy="1029193"/>
          </a:xfrm>
          <a:prstGeom prst="rect">
            <a:avLst/>
          </a:prstGeom>
          <a:noFill/>
        </p:spPr>
        <p:txBody>
          <a:bodyPr wrap="square" rtlCol="0">
            <a:spAutoFit/>
          </a:bodyPr>
          <a:lstStyle/>
          <a:p>
            <a:pPr>
              <a:lnSpc>
                <a:spcPct val="130000"/>
              </a:lnSpc>
            </a:pPr>
            <a:r>
              <a:rPr lang="en-US" altLang="zh-CN" sz="1200" dirty="0">
                <a:latin typeface="+mn-ea"/>
              </a:rPr>
              <a:t>1</a:t>
            </a:r>
            <a:r>
              <a:rPr lang="zh-CN" altLang="en-US" sz="1200" dirty="0">
                <a:latin typeface="+mn-ea"/>
              </a:rPr>
              <a:t>、积累一定用户数量和大多数用户完成了常规的单人任务后，添加“</a:t>
            </a:r>
            <a:r>
              <a:rPr lang="zh-CN" altLang="en-US" sz="1200" b="1" dirty="0">
                <a:latin typeface="+mn-ea"/>
              </a:rPr>
              <a:t>群体竞争</a:t>
            </a:r>
            <a:r>
              <a:rPr lang="zh-CN" altLang="en-US" sz="1200" dirty="0">
                <a:latin typeface="+mn-ea"/>
              </a:rPr>
              <a:t>”的任务模式。</a:t>
            </a:r>
            <a:endParaRPr lang="en-US" altLang="zh-CN" sz="1200" dirty="0">
              <a:latin typeface="+mn-ea"/>
            </a:endParaRPr>
          </a:p>
        </p:txBody>
      </p:sp>
      <p:sp>
        <p:nvSpPr>
          <p:cNvPr id="9" name="文本框 8">
            <a:extLst>
              <a:ext uri="{FF2B5EF4-FFF2-40B4-BE49-F238E27FC236}">
                <a16:creationId xmlns:a16="http://schemas.microsoft.com/office/drawing/2014/main" id="{D0F40027-8F6D-4C4D-9116-B56D36FC2441}"/>
              </a:ext>
            </a:extLst>
          </p:cNvPr>
          <p:cNvSpPr txBox="1"/>
          <p:nvPr/>
        </p:nvSpPr>
        <p:spPr>
          <a:xfrm>
            <a:off x="5799699" y="2802663"/>
            <a:ext cx="1998711" cy="1509324"/>
          </a:xfrm>
          <a:prstGeom prst="rect">
            <a:avLst/>
          </a:prstGeom>
          <a:noFill/>
        </p:spPr>
        <p:txBody>
          <a:bodyPr wrap="square" rtlCol="0">
            <a:spAutoFit/>
          </a:bodyPr>
          <a:lstStyle/>
          <a:p>
            <a:pPr>
              <a:lnSpc>
                <a:spcPct val="130000"/>
              </a:lnSpc>
            </a:pPr>
            <a:r>
              <a:rPr lang="en-US" altLang="zh-CN" sz="1200" dirty="0">
                <a:latin typeface="+mn-ea"/>
              </a:rPr>
              <a:t>1</a:t>
            </a:r>
            <a:r>
              <a:rPr lang="zh-CN" altLang="en-US" sz="1200" dirty="0">
                <a:latin typeface="+mn-ea"/>
              </a:rPr>
              <a:t>、添加“</a:t>
            </a:r>
            <a:r>
              <a:rPr lang="zh-CN" altLang="en-US" sz="1200" b="1" dirty="0">
                <a:latin typeface="+mn-ea"/>
              </a:rPr>
              <a:t>组队模式</a:t>
            </a:r>
            <a:r>
              <a:rPr lang="zh-CN" altLang="en-US" sz="1200" dirty="0">
                <a:latin typeface="+mn-ea"/>
              </a:rPr>
              <a:t>”，用户需要组队来完成学习任务，以此促进用户分享拉新。</a:t>
            </a:r>
            <a:endParaRPr lang="en-US" altLang="zh-CN" sz="1200" dirty="0">
              <a:latin typeface="+mn-ea"/>
            </a:endParaRPr>
          </a:p>
          <a:p>
            <a:pPr>
              <a:lnSpc>
                <a:spcPct val="130000"/>
              </a:lnSpc>
            </a:pPr>
            <a:r>
              <a:rPr lang="en-US" altLang="zh-CN" sz="1200" dirty="0">
                <a:latin typeface="+mn-ea"/>
              </a:rPr>
              <a:t>2</a:t>
            </a:r>
            <a:r>
              <a:rPr lang="zh-CN" altLang="en-US" sz="1200" dirty="0">
                <a:latin typeface="+mn-ea"/>
              </a:rPr>
              <a:t>、“组队模式”可以让用户间达成一定的合作关系。</a:t>
            </a:r>
            <a:endParaRPr lang="en-US" altLang="zh-CN" sz="1200" dirty="0">
              <a:latin typeface="+mn-ea"/>
            </a:endParaRPr>
          </a:p>
        </p:txBody>
      </p:sp>
      <p:sp>
        <p:nvSpPr>
          <p:cNvPr id="10" name="文本框 9">
            <a:extLst>
              <a:ext uri="{FF2B5EF4-FFF2-40B4-BE49-F238E27FC236}">
                <a16:creationId xmlns:a16="http://schemas.microsoft.com/office/drawing/2014/main" id="{19F9103C-4870-4C6D-B0BB-8E61CC8506D2}"/>
              </a:ext>
            </a:extLst>
          </p:cNvPr>
          <p:cNvSpPr txBox="1"/>
          <p:nvPr/>
        </p:nvSpPr>
        <p:spPr>
          <a:xfrm>
            <a:off x="7944806" y="2794072"/>
            <a:ext cx="1998711" cy="1029193"/>
          </a:xfrm>
          <a:prstGeom prst="rect">
            <a:avLst/>
          </a:prstGeom>
          <a:noFill/>
        </p:spPr>
        <p:txBody>
          <a:bodyPr wrap="square" rtlCol="0">
            <a:spAutoFit/>
          </a:bodyPr>
          <a:lstStyle/>
          <a:p>
            <a:pPr>
              <a:lnSpc>
                <a:spcPct val="130000"/>
              </a:lnSpc>
            </a:pPr>
            <a:r>
              <a:rPr lang="en-US" altLang="zh-CN" sz="1200" dirty="0">
                <a:latin typeface="+mn-ea"/>
              </a:rPr>
              <a:t>1</a:t>
            </a:r>
            <a:r>
              <a:rPr lang="zh-CN" altLang="en-US" sz="1200" dirty="0">
                <a:latin typeface="+mn-ea"/>
              </a:rPr>
              <a:t>、收集</a:t>
            </a:r>
            <a:r>
              <a:rPr lang="en-US" altLang="zh-CN" sz="1200" dirty="0">
                <a:latin typeface="+mn-ea"/>
              </a:rPr>
              <a:t>APP</a:t>
            </a:r>
            <a:r>
              <a:rPr lang="zh-CN" altLang="en-US" sz="1200" dirty="0">
                <a:latin typeface="+mn-ea"/>
              </a:rPr>
              <a:t>的用户活跃度、留存、新增用户数等数据并分析，验证新的任务模式是否有效。</a:t>
            </a:r>
            <a:endParaRPr lang="en-US" altLang="zh-CN" sz="1200" dirty="0">
              <a:latin typeface="+mn-ea"/>
            </a:endParaRPr>
          </a:p>
        </p:txBody>
      </p:sp>
    </p:spTree>
    <p:extLst>
      <p:ext uri="{BB962C8B-B14F-4D97-AF65-F5344CB8AC3E}">
        <p14:creationId xmlns:p14="http://schemas.microsoft.com/office/powerpoint/2010/main" val="3005967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D3807927-EF59-48F1-A423-70249CC663A1}"/>
              </a:ext>
            </a:extLst>
          </p:cNvPr>
          <p:cNvSpPr/>
          <p:nvPr/>
        </p:nvSpPr>
        <p:spPr>
          <a:xfrm>
            <a:off x="695325" y="2336800"/>
            <a:ext cx="10801350" cy="2336800"/>
          </a:xfrm>
          <a:prstGeom prst="rect">
            <a:avLst/>
          </a:prstGeom>
          <a:solidFill>
            <a:srgbClr val="313337">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9">
            <a:extLst>
              <a:ext uri="{FF2B5EF4-FFF2-40B4-BE49-F238E27FC236}">
                <a16:creationId xmlns:a16="http://schemas.microsoft.com/office/drawing/2014/main" id="{6C7F3154-3D1F-4173-B136-86538DC73AD5}"/>
              </a:ext>
            </a:extLst>
          </p:cNvPr>
          <p:cNvSpPr/>
          <p:nvPr/>
        </p:nvSpPr>
        <p:spPr>
          <a:xfrm>
            <a:off x="1300163" y="1134610"/>
            <a:ext cx="1800000" cy="1800000"/>
          </a:xfrm>
          <a:prstGeom prst="rect">
            <a:avLst/>
          </a:prstGeom>
          <a:solidFill>
            <a:srgbClr val="0456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0">
            <a:extLst>
              <a:ext uri="{FF2B5EF4-FFF2-40B4-BE49-F238E27FC236}">
                <a16:creationId xmlns:a16="http://schemas.microsoft.com/office/drawing/2014/main" id="{75726612-A172-4170-AA0B-F98EA1A7C689}"/>
              </a:ext>
            </a:extLst>
          </p:cNvPr>
          <p:cNvSpPr/>
          <p:nvPr/>
        </p:nvSpPr>
        <p:spPr>
          <a:xfrm>
            <a:off x="9094742" y="4339771"/>
            <a:ext cx="1001486" cy="667658"/>
          </a:xfrm>
          <a:prstGeom prst="rect">
            <a:avLst/>
          </a:prstGeom>
          <a:solidFill>
            <a:srgbClr val="0456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1">
            <a:extLst>
              <a:ext uri="{FF2B5EF4-FFF2-40B4-BE49-F238E27FC236}">
                <a16:creationId xmlns:a16="http://schemas.microsoft.com/office/drawing/2014/main" id="{A7CA9598-D792-4546-B388-2F1EBF838D41}"/>
              </a:ext>
            </a:extLst>
          </p:cNvPr>
          <p:cNvSpPr/>
          <p:nvPr/>
        </p:nvSpPr>
        <p:spPr>
          <a:xfrm>
            <a:off x="9094742" y="5087465"/>
            <a:ext cx="1001486" cy="135700"/>
          </a:xfrm>
          <a:prstGeom prst="rect">
            <a:avLst/>
          </a:prstGeom>
          <a:solidFill>
            <a:srgbClr val="3133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a:extLst>
              <a:ext uri="{FF2B5EF4-FFF2-40B4-BE49-F238E27FC236}">
                <a16:creationId xmlns:a16="http://schemas.microsoft.com/office/drawing/2014/main" id="{BC497238-7FB9-457A-9703-9EF910DA6DB2}"/>
              </a:ext>
            </a:extLst>
          </p:cNvPr>
          <p:cNvSpPr txBox="1"/>
          <p:nvPr/>
        </p:nvSpPr>
        <p:spPr>
          <a:xfrm>
            <a:off x="1466629" y="1711445"/>
            <a:ext cx="1467068" cy="646331"/>
          </a:xfrm>
          <a:prstGeom prst="rect">
            <a:avLst/>
          </a:prstGeom>
          <a:noFill/>
        </p:spPr>
        <p:txBody>
          <a:bodyPr wrap="none" rtlCol="0">
            <a:spAutoFit/>
          </a:bodyPr>
          <a:lstStyle/>
          <a:p>
            <a:pPr algn="ctr"/>
            <a:r>
              <a:rPr lang="en-US" altLang="zh-CN" sz="3600" b="1" dirty="0">
                <a:solidFill>
                  <a:schemeClr val="bg1"/>
                </a:solidFill>
              </a:rPr>
              <a:t>Part 4</a:t>
            </a:r>
            <a:endParaRPr lang="zh-CN" altLang="en-US" sz="3600" b="1" dirty="0">
              <a:solidFill>
                <a:schemeClr val="bg1"/>
              </a:solidFill>
            </a:endParaRPr>
          </a:p>
        </p:txBody>
      </p:sp>
      <p:sp>
        <p:nvSpPr>
          <p:cNvPr id="8" name="矩形 7">
            <a:extLst>
              <a:ext uri="{FF2B5EF4-FFF2-40B4-BE49-F238E27FC236}">
                <a16:creationId xmlns:a16="http://schemas.microsoft.com/office/drawing/2014/main" id="{875D7824-5795-4180-9B3F-0C4C1D7705EA}"/>
              </a:ext>
            </a:extLst>
          </p:cNvPr>
          <p:cNvSpPr/>
          <p:nvPr/>
        </p:nvSpPr>
        <p:spPr>
          <a:xfrm>
            <a:off x="1632633" y="3039528"/>
            <a:ext cx="8926735" cy="931345"/>
          </a:xfrm>
          <a:prstGeom prst="rect">
            <a:avLst/>
          </a:prstGeom>
        </p:spPr>
        <p:txBody>
          <a:bodyPr wrap="square">
            <a:spAutoFit/>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kumimoji="0" lang="zh-CN" altLang="en-US" sz="4800" b="1" i="0" u="none" strike="noStrike" kern="1200" cap="none" spc="600" normalizeH="0" baseline="0" noProof="0" dirty="0">
                <a:ln>
                  <a:noFill/>
                </a:ln>
                <a:solidFill>
                  <a:schemeClr val="bg1"/>
                </a:solidFill>
                <a:uLnTx/>
                <a:uFillTx/>
                <a:latin typeface="+mj-ea"/>
                <a:ea typeface="+mj-ea"/>
                <a:cs typeface="Times New Roman" panose="02020603050405020304" pitchFamily="18" charset="0"/>
              </a:rPr>
              <a:t>产品规划</a:t>
            </a:r>
            <a:endParaRPr kumimoji="0" lang="zh-CN" altLang="en-US" sz="4800" b="1" i="0" u="none" strike="noStrike" kern="1200" cap="none" spc="600" normalizeH="0" baseline="0" noProof="0" dirty="0">
              <a:ln>
                <a:noFill/>
              </a:ln>
              <a:solidFill>
                <a:schemeClr val="bg1"/>
              </a:solidFill>
              <a:uLnTx/>
              <a:uFillTx/>
              <a:latin typeface="+mj-ea"/>
              <a:ea typeface="+mj-ea"/>
            </a:endParaRPr>
          </a:p>
        </p:txBody>
      </p:sp>
    </p:spTree>
    <p:extLst>
      <p:ext uri="{BB962C8B-B14F-4D97-AF65-F5344CB8AC3E}">
        <p14:creationId xmlns:p14="http://schemas.microsoft.com/office/powerpoint/2010/main" val="3625116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DBB8DF09-77F5-458F-8919-DF638BB440F0}"/>
              </a:ext>
            </a:extLst>
          </p:cNvPr>
          <p:cNvSpPr/>
          <p:nvPr/>
        </p:nvSpPr>
        <p:spPr>
          <a:xfrm>
            <a:off x="0" y="2776756"/>
            <a:ext cx="12192000" cy="4081244"/>
          </a:xfrm>
          <a:prstGeom prst="rect">
            <a:avLst/>
          </a:prstGeom>
          <a:solidFill>
            <a:srgbClr val="0456C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4220C997-08A1-4B9D-8C17-03E663EED9D4}"/>
              </a:ext>
            </a:extLst>
          </p:cNvPr>
          <p:cNvSpPr txBox="1"/>
          <p:nvPr/>
        </p:nvSpPr>
        <p:spPr>
          <a:xfrm>
            <a:off x="782320" y="731520"/>
            <a:ext cx="1005403" cy="584775"/>
          </a:xfrm>
          <a:prstGeom prst="rect">
            <a:avLst/>
          </a:prstGeom>
          <a:noFill/>
        </p:spPr>
        <p:txBody>
          <a:bodyPr wrap="none" rtlCol="0">
            <a:spAutoFit/>
          </a:bodyPr>
          <a:lstStyle/>
          <a:p>
            <a:r>
              <a:rPr lang="zh-CN" altLang="en-US" sz="3200" b="1" dirty="0"/>
              <a:t>前言</a:t>
            </a:r>
          </a:p>
        </p:txBody>
      </p:sp>
      <p:sp>
        <p:nvSpPr>
          <p:cNvPr id="4" name="文本框 3">
            <a:extLst>
              <a:ext uri="{FF2B5EF4-FFF2-40B4-BE49-F238E27FC236}">
                <a16:creationId xmlns:a16="http://schemas.microsoft.com/office/drawing/2014/main" id="{3EA37ACD-5FCA-476B-A0C9-BE5DB0848DA4}"/>
              </a:ext>
            </a:extLst>
          </p:cNvPr>
          <p:cNvSpPr txBox="1"/>
          <p:nvPr/>
        </p:nvSpPr>
        <p:spPr>
          <a:xfrm>
            <a:off x="782320" y="1414508"/>
            <a:ext cx="5870150" cy="338554"/>
          </a:xfrm>
          <a:prstGeom prst="rect">
            <a:avLst/>
          </a:prstGeom>
          <a:noFill/>
        </p:spPr>
        <p:txBody>
          <a:bodyPr wrap="square" rtlCol="0">
            <a:spAutoFit/>
          </a:bodyPr>
          <a:lstStyle/>
          <a:p>
            <a:r>
              <a:rPr lang="zh-CN" altLang="en-US" sz="1600" spc="300" dirty="0">
                <a:solidFill>
                  <a:srgbClr val="0456C4"/>
                </a:solidFill>
              </a:rPr>
              <a:t>本项目的最终目标是实现为学生提供赛事服务的平台。</a:t>
            </a:r>
          </a:p>
        </p:txBody>
      </p:sp>
      <p:pic>
        <p:nvPicPr>
          <p:cNvPr id="9" name="图片 8">
            <a:extLst>
              <a:ext uri="{FF2B5EF4-FFF2-40B4-BE49-F238E27FC236}">
                <a16:creationId xmlns:a16="http://schemas.microsoft.com/office/drawing/2014/main" id="{E442E228-C62F-45DB-9AB4-4DF510B7FA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188" y="3289024"/>
            <a:ext cx="9865623" cy="3243324"/>
          </a:xfrm>
          <a:prstGeom prst="rect">
            <a:avLst/>
          </a:prstGeom>
        </p:spPr>
      </p:pic>
      <p:sp>
        <p:nvSpPr>
          <p:cNvPr id="6" name="文本框 5">
            <a:extLst>
              <a:ext uri="{FF2B5EF4-FFF2-40B4-BE49-F238E27FC236}">
                <a16:creationId xmlns:a16="http://schemas.microsoft.com/office/drawing/2014/main" id="{E4261FDA-8529-4881-9366-BB31A99AFC95}"/>
              </a:ext>
            </a:extLst>
          </p:cNvPr>
          <p:cNvSpPr txBox="1"/>
          <p:nvPr/>
        </p:nvSpPr>
        <p:spPr>
          <a:xfrm>
            <a:off x="782320" y="1851275"/>
            <a:ext cx="5870150" cy="338554"/>
          </a:xfrm>
          <a:prstGeom prst="rect">
            <a:avLst/>
          </a:prstGeom>
          <a:noFill/>
        </p:spPr>
        <p:txBody>
          <a:bodyPr wrap="square" rtlCol="0">
            <a:spAutoFit/>
          </a:bodyPr>
          <a:lstStyle/>
          <a:p>
            <a:r>
              <a:rPr lang="zh-CN" altLang="en-US" sz="1600" spc="300" dirty="0">
                <a:solidFill>
                  <a:srgbClr val="0456C4"/>
                </a:solidFill>
              </a:rPr>
              <a:t>限制条件：缺少资源、缺少资金。</a:t>
            </a:r>
          </a:p>
        </p:txBody>
      </p:sp>
      <p:sp>
        <p:nvSpPr>
          <p:cNvPr id="7" name="文本框 6">
            <a:extLst>
              <a:ext uri="{FF2B5EF4-FFF2-40B4-BE49-F238E27FC236}">
                <a16:creationId xmlns:a16="http://schemas.microsoft.com/office/drawing/2014/main" id="{A302ABAB-E654-4FD5-B8BA-6E7D5A61ED73}"/>
              </a:ext>
            </a:extLst>
          </p:cNvPr>
          <p:cNvSpPr txBox="1"/>
          <p:nvPr/>
        </p:nvSpPr>
        <p:spPr>
          <a:xfrm>
            <a:off x="782320" y="2288042"/>
            <a:ext cx="10458928" cy="338554"/>
          </a:xfrm>
          <a:prstGeom prst="rect">
            <a:avLst/>
          </a:prstGeom>
          <a:noFill/>
        </p:spPr>
        <p:txBody>
          <a:bodyPr wrap="square" rtlCol="0">
            <a:spAutoFit/>
          </a:bodyPr>
          <a:lstStyle/>
          <a:p>
            <a:r>
              <a:rPr lang="zh-CN" altLang="en-US" sz="1600" spc="300" dirty="0">
                <a:solidFill>
                  <a:srgbClr val="0456C4"/>
                </a:solidFill>
              </a:rPr>
              <a:t>目标调整：先通过某种方式留存用户，在此基础上拓展赛事业务。</a:t>
            </a:r>
          </a:p>
        </p:txBody>
      </p:sp>
    </p:spTree>
    <p:extLst>
      <p:ext uri="{BB962C8B-B14F-4D97-AF65-F5344CB8AC3E}">
        <p14:creationId xmlns:p14="http://schemas.microsoft.com/office/powerpoint/2010/main" val="1176949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220C997-08A1-4B9D-8C17-03E663EED9D4}"/>
              </a:ext>
            </a:extLst>
          </p:cNvPr>
          <p:cNvSpPr txBox="1"/>
          <p:nvPr/>
        </p:nvSpPr>
        <p:spPr>
          <a:xfrm>
            <a:off x="782320" y="731520"/>
            <a:ext cx="3057247" cy="584775"/>
          </a:xfrm>
          <a:prstGeom prst="rect">
            <a:avLst/>
          </a:prstGeom>
          <a:noFill/>
        </p:spPr>
        <p:txBody>
          <a:bodyPr wrap="none" rtlCol="0">
            <a:spAutoFit/>
          </a:bodyPr>
          <a:lstStyle/>
          <a:p>
            <a:r>
              <a:rPr lang="zh-CN" altLang="en-US" sz="3200" b="1" dirty="0"/>
              <a:t>阶段性功能规划</a:t>
            </a:r>
          </a:p>
        </p:txBody>
      </p:sp>
      <p:sp>
        <p:nvSpPr>
          <p:cNvPr id="4" name="文本框 3">
            <a:extLst>
              <a:ext uri="{FF2B5EF4-FFF2-40B4-BE49-F238E27FC236}">
                <a16:creationId xmlns:a16="http://schemas.microsoft.com/office/drawing/2014/main" id="{3EA37ACD-5FCA-476B-A0C9-BE5DB0848DA4}"/>
              </a:ext>
            </a:extLst>
          </p:cNvPr>
          <p:cNvSpPr txBox="1"/>
          <p:nvPr/>
        </p:nvSpPr>
        <p:spPr>
          <a:xfrm>
            <a:off x="782320" y="1537239"/>
            <a:ext cx="10711342" cy="1981696"/>
          </a:xfrm>
          <a:prstGeom prst="rect">
            <a:avLst/>
          </a:prstGeom>
          <a:noFill/>
        </p:spPr>
        <p:txBody>
          <a:bodyPr wrap="square" rtlCol="0">
            <a:spAutoFit/>
          </a:bodyPr>
          <a:lstStyle/>
          <a:p>
            <a:pPr>
              <a:lnSpc>
                <a:spcPct val="130000"/>
              </a:lnSpc>
            </a:pPr>
            <a:r>
              <a:rPr lang="zh-CN" altLang="en-US" sz="1600" spc="300" dirty="0">
                <a:solidFill>
                  <a:srgbClr val="0456C4"/>
                </a:solidFill>
                <a:latin typeface="+mn-ea"/>
              </a:rPr>
              <a:t>版本</a:t>
            </a:r>
            <a:r>
              <a:rPr lang="en-US" altLang="zh-CN" sz="1600" spc="300" dirty="0">
                <a:solidFill>
                  <a:srgbClr val="0456C4"/>
                </a:solidFill>
                <a:latin typeface="+mn-ea"/>
              </a:rPr>
              <a:t>1</a:t>
            </a:r>
            <a:r>
              <a:rPr lang="zh-CN" altLang="en-US" sz="1600" spc="300" dirty="0">
                <a:solidFill>
                  <a:srgbClr val="0456C4"/>
                </a:solidFill>
                <a:latin typeface="+mn-ea"/>
              </a:rPr>
              <a:t>：以</a:t>
            </a:r>
            <a:r>
              <a:rPr lang="en-US" altLang="zh-CN" sz="1600" spc="300" dirty="0">
                <a:solidFill>
                  <a:srgbClr val="0456C4"/>
                </a:solidFill>
                <a:latin typeface="+mn-ea"/>
              </a:rPr>
              <a:t>APP</a:t>
            </a:r>
            <a:r>
              <a:rPr lang="zh-CN" altLang="en-US" sz="1600" spc="300" dirty="0">
                <a:solidFill>
                  <a:srgbClr val="0456C4"/>
                </a:solidFill>
                <a:latin typeface="+mn-ea"/>
              </a:rPr>
              <a:t>作为产品的开端，设置了任务模块和我的模块。</a:t>
            </a:r>
            <a:endParaRPr lang="en-US" altLang="zh-CN" sz="1600" spc="300" dirty="0">
              <a:solidFill>
                <a:srgbClr val="0456C4"/>
              </a:solidFill>
              <a:latin typeface="+mn-ea"/>
            </a:endParaRPr>
          </a:p>
          <a:p>
            <a:pPr>
              <a:lnSpc>
                <a:spcPct val="130000"/>
              </a:lnSpc>
            </a:pPr>
            <a:r>
              <a:rPr lang="zh-CN" altLang="en-US" sz="1600" spc="300" dirty="0">
                <a:solidFill>
                  <a:srgbClr val="0456C4"/>
                </a:solidFill>
                <a:latin typeface="+mn-ea"/>
              </a:rPr>
              <a:t>版本</a:t>
            </a:r>
            <a:r>
              <a:rPr lang="en-US" altLang="zh-CN" sz="1600" spc="300" dirty="0">
                <a:solidFill>
                  <a:srgbClr val="0456C4"/>
                </a:solidFill>
                <a:latin typeface="+mn-ea"/>
              </a:rPr>
              <a:t>2</a:t>
            </a:r>
            <a:r>
              <a:rPr lang="zh-CN" altLang="en-US" sz="1600" spc="300" dirty="0">
                <a:solidFill>
                  <a:srgbClr val="0456C4"/>
                </a:solidFill>
                <a:latin typeface="+mn-ea"/>
              </a:rPr>
              <a:t>：添加“群体竞争”板块，我的账户功能。</a:t>
            </a:r>
            <a:endParaRPr lang="en-US" altLang="zh-CN" sz="1600" spc="300" dirty="0">
              <a:solidFill>
                <a:srgbClr val="0456C4"/>
              </a:solidFill>
              <a:latin typeface="+mn-ea"/>
            </a:endParaRPr>
          </a:p>
          <a:p>
            <a:pPr>
              <a:lnSpc>
                <a:spcPct val="130000"/>
              </a:lnSpc>
            </a:pPr>
            <a:r>
              <a:rPr lang="zh-CN" altLang="en-US" sz="1600" spc="300" dirty="0">
                <a:solidFill>
                  <a:srgbClr val="0456C4"/>
                </a:solidFill>
                <a:latin typeface="+mn-ea"/>
              </a:rPr>
              <a:t>版本</a:t>
            </a:r>
            <a:r>
              <a:rPr lang="en-US" altLang="zh-CN" sz="1600" spc="300" dirty="0">
                <a:solidFill>
                  <a:srgbClr val="0456C4"/>
                </a:solidFill>
                <a:latin typeface="+mn-ea"/>
              </a:rPr>
              <a:t>3</a:t>
            </a:r>
            <a:r>
              <a:rPr lang="zh-CN" altLang="en-US" sz="1600" spc="300" dirty="0">
                <a:solidFill>
                  <a:srgbClr val="0456C4"/>
                </a:solidFill>
                <a:latin typeface="+mn-ea"/>
              </a:rPr>
              <a:t>：添加“组队模式”板块，消息功能，关注功能，邀请好友等。</a:t>
            </a:r>
            <a:endParaRPr lang="en-US" altLang="zh-CN" sz="1600" spc="300" dirty="0">
              <a:solidFill>
                <a:srgbClr val="0456C4"/>
              </a:solidFill>
              <a:latin typeface="+mn-ea"/>
            </a:endParaRPr>
          </a:p>
          <a:p>
            <a:pPr>
              <a:lnSpc>
                <a:spcPct val="130000"/>
              </a:lnSpc>
            </a:pPr>
            <a:r>
              <a:rPr lang="zh-CN" altLang="en-US" sz="1600" spc="300" dirty="0">
                <a:solidFill>
                  <a:srgbClr val="0456C4"/>
                </a:solidFill>
                <a:latin typeface="+mn-ea"/>
              </a:rPr>
              <a:t>版本</a:t>
            </a:r>
            <a:r>
              <a:rPr lang="en-US" altLang="zh-CN" sz="1600" spc="300" dirty="0">
                <a:solidFill>
                  <a:srgbClr val="0456C4"/>
                </a:solidFill>
                <a:latin typeface="+mn-ea"/>
              </a:rPr>
              <a:t>4</a:t>
            </a:r>
            <a:r>
              <a:rPr lang="zh-CN" altLang="en-US" sz="1600" spc="300" dirty="0">
                <a:solidFill>
                  <a:srgbClr val="0456C4"/>
                </a:solidFill>
                <a:latin typeface="+mn-ea"/>
              </a:rPr>
              <a:t>：加入“社区内容”模块，有关注、话题、问答等分区，用户可以发布内容，评论、点赞等，主要用于用户交流和沉淀内容。</a:t>
            </a:r>
            <a:endParaRPr lang="en-US" altLang="zh-CN" sz="1600" spc="300" dirty="0">
              <a:solidFill>
                <a:srgbClr val="0456C4"/>
              </a:solidFill>
              <a:latin typeface="+mn-ea"/>
            </a:endParaRPr>
          </a:p>
          <a:p>
            <a:pPr>
              <a:lnSpc>
                <a:spcPct val="130000"/>
              </a:lnSpc>
            </a:pPr>
            <a:r>
              <a:rPr lang="zh-CN" altLang="en-US" sz="1600" spc="300" dirty="0">
                <a:solidFill>
                  <a:srgbClr val="0456C4"/>
                </a:solidFill>
                <a:latin typeface="+mn-ea"/>
              </a:rPr>
              <a:t>版本</a:t>
            </a:r>
            <a:r>
              <a:rPr lang="en-US" altLang="zh-CN" sz="1600" spc="300" dirty="0">
                <a:solidFill>
                  <a:srgbClr val="0456C4"/>
                </a:solidFill>
                <a:latin typeface="+mn-ea"/>
              </a:rPr>
              <a:t>5</a:t>
            </a:r>
            <a:r>
              <a:rPr lang="zh-CN" altLang="en-US" sz="1600" spc="300" dirty="0">
                <a:solidFill>
                  <a:srgbClr val="0456C4"/>
                </a:solidFill>
                <a:latin typeface="+mn-ea"/>
              </a:rPr>
              <a:t>：添加发现模块，主要用于拓展业务，在发现下接入赛事，用户可以搜索赛事、参加比赛。</a:t>
            </a:r>
            <a:endParaRPr lang="en-US" altLang="zh-CN" sz="1600" spc="300" dirty="0">
              <a:solidFill>
                <a:srgbClr val="0456C4"/>
              </a:solidFill>
              <a:latin typeface="+mn-ea"/>
            </a:endParaRPr>
          </a:p>
        </p:txBody>
      </p:sp>
    </p:spTree>
    <p:extLst>
      <p:ext uri="{BB962C8B-B14F-4D97-AF65-F5344CB8AC3E}">
        <p14:creationId xmlns:p14="http://schemas.microsoft.com/office/powerpoint/2010/main" val="2758229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矩形 100">
            <a:extLst>
              <a:ext uri="{FF2B5EF4-FFF2-40B4-BE49-F238E27FC236}">
                <a16:creationId xmlns:a16="http://schemas.microsoft.com/office/drawing/2014/main" id="{9B81B90C-FE8D-4798-BC3A-61469E80DC5F}"/>
              </a:ext>
            </a:extLst>
          </p:cNvPr>
          <p:cNvSpPr/>
          <p:nvPr/>
        </p:nvSpPr>
        <p:spPr>
          <a:xfrm>
            <a:off x="5242561" y="1"/>
            <a:ext cx="6949440" cy="6858000"/>
          </a:xfrm>
          <a:prstGeom prst="rect">
            <a:avLst/>
          </a:prstGeom>
          <a:solidFill>
            <a:srgbClr val="0456C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a:extLst>
              <a:ext uri="{FF2B5EF4-FFF2-40B4-BE49-F238E27FC236}">
                <a16:creationId xmlns:a16="http://schemas.microsoft.com/office/drawing/2014/main" id="{94A13B3F-5657-41DC-A44D-6D656F1581A0}"/>
              </a:ext>
            </a:extLst>
          </p:cNvPr>
          <p:cNvSpPr txBox="1"/>
          <p:nvPr/>
        </p:nvSpPr>
        <p:spPr>
          <a:xfrm>
            <a:off x="782320" y="731520"/>
            <a:ext cx="1233030" cy="584775"/>
          </a:xfrm>
          <a:prstGeom prst="rect">
            <a:avLst/>
          </a:prstGeom>
          <a:noFill/>
        </p:spPr>
        <p:txBody>
          <a:bodyPr wrap="none" rtlCol="0">
            <a:spAutoFit/>
          </a:bodyPr>
          <a:lstStyle/>
          <a:p>
            <a:r>
              <a:rPr lang="zh-CN" altLang="en-US" sz="3200" b="1" dirty="0"/>
              <a:t>版本</a:t>
            </a:r>
            <a:r>
              <a:rPr lang="en-US" altLang="zh-CN" sz="3200" b="1" dirty="0"/>
              <a:t>1</a:t>
            </a:r>
            <a:endParaRPr lang="zh-CN" altLang="en-US" sz="3200" b="1" dirty="0"/>
          </a:p>
        </p:txBody>
      </p:sp>
      <p:sp>
        <p:nvSpPr>
          <p:cNvPr id="78" name="矩形 77">
            <a:extLst>
              <a:ext uri="{FF2B5EF4-FFF2-40B4-BE49-F238E27FC236}">
                <a16:creationId xmlns:a16="http://schemas.microsoft.com/office/drawing/2014/main" id="{6AA01603-4DEC-4667-ACF1-593F705C7D75}"/>
              </a:ext>
            </a:extLst>
          </p:cNvPr>
          <p:cNvSpPr/>
          <p:nvPr/>
        </p:nvSpPr>
        <p:spPr>
          <a:xfrm>
            <a:off x="782320" y="1516266"/>
            <a:ext cx="3965849" cy="3021981"/>
          </a:xfrm>
          <a:prstGeom prst="rect">
            <a:avLst/>
          </a:prstGeom>
        </p:spPr>
        <p:txBody>
          <a:bodyPr wrap="square">
            <a:spAutoFit/>
          </a:bodyPr>
          <a:lstStyle/>
          <a:p>
            <a:pPr lvl="0">
              <a:lnSpc>
                <a:spcPct val="130000"/>
              </a:lnSpc>
              <a:defRPr/>
            </a:pPr>
            <a:r>
              <a:rPr lang="zh-CN" altLang="en-US" sz="1600" dirty="0">
                <a:solidFill>
                  <a:srgbClr val="313337"/>
                </a:solidFill>
                <a:latin typeface="+mj-ea"/>
              </a:rPr>
              <a:t>版本</a:t>
            </a:r>
            <a:r>
              <a:rPr lang="en-US" altLang="zh-CN" sz="1600" dirty="0">
                <a:solidFill>
                  <a:srgbClr val="313337"/>
                </a:solidFill>
                <a:latin typeface="+mj-ea"/>
              </a:rPr>
              <a:t>1</a:t>
            </a:r>
            <a:r>
              <a:rPr lang="zh-CN" altLang="en-US" sz="1600" dirty="0">
                <a:solidFill>
                  <a:srgbClr val="313337"/>
                </a:solidFill>
                <a:latin typeface="+mj-ea"/>
              </a:rPr>
              <a:t>主要设置任务模块和我的模块作为基础，最小化支撑起业务的运行。</a:t>
            </a:r>
            <a:endParaRPr lang="en-US" altLang="zh-CN" sz="1600" dirty="0">
              <a:solidFill>
                <a:srgbClr val="313337"/>
              </a:solidFill>
              <a:latin typeface="+mj-ea"/>
            </a:endParaRPr>
          </a:p>
          <a:p>
            <a:pPr lvl="0">
              <a:lnSpc>
                <a:spcPct val="130000"/>
              </a:lnSpc>
              <a:defRPr/>
            </a:pPr>
            <a:endParaRPr lang="en-US" altLang="zh-CN" sz="500" dirty="0">
              <a:solidFill>
                <a:srgbClr val="313337"/>
              </a:solidFill>
              <a:latin typeface="+mj-ea"/>
            </a:endParaRPr>
          </a:p>
          <a:p>
            <a:pPr lvl="0">
              <a:lnSpc>
                <a:spcPct val="130000"/>
              </a:lnSpc>
              <a:defRPr/>
            </a:pPr>
            <a:r>
              <a:rPr lang="zh-CN" altLang="en-US" sz="1600" dirty="0">
                <a:solidFill>
                  <a:srgbClr val="0456C4"/>
                </a:solidFill>
                <a:latin typeface="+mj-ea"/>
              </a:rPr>
              <a:t>主要功能：</a:t>
            </a:r>
            <a:endParaRPr lang="en-US" altLang="zh-CN" sz="1600" dirty="0">
              <a:solidFill>
                <a:srgbClr val="0456C4"/>
              </a:solidFill>
              <a:latin typeface="+mj-ea"/>
            </a:endParaRPr>
          </a:p>
          <a:p>
            <a:pPr lvl="0">
              <a:lnSpc>
                <a:spcPct val="130000"/>
              </a:lnSpc>
              <a:defRPr/>
            </a:pPr>
            <a:r>
              <a:rPr lang="en-US" altLang="zh-CN" sz="1600" dirty="0">
                <a:solidFill>
                  <a:srgbClr val="313337"/>
                </a:solidFill>
                <a:latin typeface="+mj-ea"/>
              </a:rPr>
              <a:t>1</a:t>
            </a:r>
            <a:r>
              <a:rPr lang="zh-CN" altLang="en-US" sz="1600" dirty="0">
                <a:solidFill>
                  <a:srgbClr val="313337"/>
                </a:solidFill>
                <a:latin typeface="+mj-ea"/>
              </a:rPr>
              <a:t>、单人的任务模式；</a:t>
            </a:r>
            <a:endParaRPr lang="en-US" altLang="zh-CN" sz="1600" dirty="0">
              <a:solidFill>
                <a:srgbClr val="313337"/>
              </a:solidFill>
              <a:latin typeface="+mj-ea"/>
            </a:endParaRPr>
          </a:p>
          <a:p>
            <a:pPr lvl="0">
              <a:lnSpc>
                <a:spcPct val="130000"/>
              </a:lnSpc>
              <a:defRPr/>
            </a:pPr>
            <a:r>
              <a:rPr lang="en-US" altLang="zh-CN" sz="1600" dirty="0">
                <a:solidFill>
                  <a:srgbClr val="313337"/>
                </a:solidFill>
                <a:latin typeface="+mj-ea"/>
              </a:rPr>
              <a:t>2</a:t>
            </a:r>
            <a:r>
              <a:rPr lang="zh-CN" altLang="en-US" sz="1600" dirty="0">
                <a:solidFill>
                  <a:srgbClr val="313337"/>
                </a:solidFill>
                <a:latin typeface="+mj-ea"/>
              </a:rPr>
              <a:t>、用户成长路线；</a:t>
            </a:r>
            <a:endParaRPr lang="en-US" altLang="zh-CN" sz="1600" dirty="0">
              <a:solidFill>
                <a:srgbClr val="313337"/>
              </a:solidFill>
              <a:latin typeface="+mj-ea"/>
            </a:endParaRPr>
          </a:p>
          <a:p>
            <a:pPr lvl="0">
              <a:lnSpc>
                <a:spcPct val="130000"/>
              </a:lnSpc>
              <a:defRPr/>
            </a:pPr>
            <a:r>
              <a:rPr lang="en-US" altLang="zh-CN" sz="1600" dirty="0">
                <a:solidFill>
                  <a:srgbClr val="313337"/>
                </a:solidFill>
                <a:latin typeface="+mj-ea"/>
              </a:rPr>
              <a:t>3</a:t>
            </a:r>
            <a:r>
              <a:rPr lang="zh-CN" altLang="en-US" sz="1600" dirty="0">
                <a:solidFill>
                  <a:srgbClr val="313337"/>
                </a:solidFill>
                <a:latin typeface="+mj-ea"/>
              </a:rPr>
              <a:t>、任务记录；</a:t>
            </a:r>
            <a:endParaRPr lang="en-US" altLang="zh-CN" sz="1600" dirty="0">
              <a:solidFill>
                <a:srgbClr val="313337"/>
              </a:solidFill>
              <a:latin typeface="+mj-ea"/>
            </a:endParaRPr>
          </a:p>
          <a:p>
            <a:pPr lvl="0">
              <a:lnSpc>
                <a:spcPct val="130000"/>
              </a:lnSpc>
              <a:defRPr/>
            </a:pPr>
            <a:r>
              <a:rPr lang="en-US" altLang="zh-CN" sz="1600" dirty="0">
                <a:solidFill>
                  <a:srgbClr val="313337"/>
                </a:solidFill>
                <a:latin typeface="+mj-ea"/>
              </a:rPr>
              <a:t>4</a:t>
            </a:r>
            <a:r>
              <a:rPr lang="zh-CN" altLang="en-US" sz="1600" dirty="0">
                <a:solidFill>
                  <a:srgbClr val="313337"/>
                </a:solidFill>
                <a:latin typeface="+mj-ea"/>
              </a:rPr>
              <a:t>、任务进度；</a:t>
            </a:r>
            <a:endParaRPr lang="en-US" altLang="zh-CN" sz="1600" dirty="0">
              <a:solidFill>
                <a:srgbClr val="313337"/>
              </a:solidFill>
              <a:latin typeface="+mj-ea"/>
            </a:endParaRPr>
          </a:p>
          <a:p>
            <a:pPr lvl="0">
              <a:lnSpc>
                <a:spcPct val="130000"/>
              </a:lnSpc>
              <a:defRPr/>
            </a:pPr>
            <a:r>
              <a:rPr lang="en-US" altLang="zh-CN" sz="1600" dirty="0">
                <a:solidFill>
                  <a:srgbClr val="313337"/>
                </a:solidFill>
                <a:latin typeface="+mj-ea"/>
              </a:rPr>
              <a:t>5</a:t>
            </a:r>
            <a:r>
              <a:rPr lang="zh-CN" altLang="en-US" sz="1600" dirty="0">
                <a:solidFill>
                  <a:srgbClr val="313337"/>
                </a:solidFill>
                <a:latin typeface="+mj-ea"/>
              </a:rPr>
              <a:t>、个人主页；</a:t>
            </a:r>
            <a:endParaRPr lang="en-US" altLang="zh-CN" sz="1600" dirty="0">
              <a:solidFill>
                <a:srgbClr val="313337"/>
              </a:solidFill>
              <a:latin typeface="+mj-ea"/>
            </a:endParaRPr>
          </a:p>
          <a:p>
            <a:pPr lvl="0">
              <a:lnSpc>
                <a:spcPct val="130000"/>
              </a:lnSpc>
              <a:defRPr/>
            </a:pPr>
            <a:r>
              <a:rPr lang="en-US" altLang="zh-CN" sz="1600" dirty="0">
                <a:solidFill>
                  <a:srgbClr val="313337"/>
                </a:solidFill>
                <a:latin typeface="+mj-ea"/>
              </a:rPr>
              <a:t>6</a:t>
            </a:r>
            <a:r>
              <a:rPr lang="zh-CN" altLang="en-US" sz="1600" dirty="0">
                <a:solidFill>
                  <a:srgbClr val="313337"/>
                </a:solidFill>
                <a:latin typeface="+mj-ea"/>
              </a:rPr>
              <a:t>、设置。</a:t>
            </a:r>
          </a:p>
        </p:txBody>
      </p:sp>
      <p:pic>
        <p:nvPicPr>
          <p:cNvPr id="5" name="图片 4">
            <a:extLst>
              <a:ext uri="{FF2B5EF4-FFF2-40B4-BE49-F238E27FC236}">
                <a16:creationId xmlns:a16="http://schemas.microsoft.com/office/drawing/2014/main" id="{7B910ACE-A47A-48D7-AEBE-E8A7F6435D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2160" y="1254783"/>
            <a:ext cx="5465128" cy="4348434"/>
          </a:xfrm>
          <a:prstGeom prst="rect">
            <a:avLst/>
          </a:prstGeom>
        </p:spPr>
      </p:pic>
    </p:spTree>
    <p:extLst>
      <p:ext uri="{BB962C8B-B14F-4D97-AF65-F5344CB8AC3E}">
        <p14:creationId xmlns:p14="http://schemas.microsoft.com/office/powerpoint/2010/main" val="1363962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矩形 100">
            <a:extLst>
              <a:ext uri="{FF2B5EF4-FFF2-40B4-BE49-F238E27FC236}">
                <a16:creationId xmlns:a16="http://schemas.microsoft.com/office/drawing/2014/main" id="{9B81B90C-FE8D-4798-BC3A-61469E80DC5F}"/>
              </a:ext>
            </a:extLst>
          </p:cNvPr>
          <p:cNvSpPr/>
          <p:nvPr/>
        </p:nvSpPr>
        <p:spPr>
          <a:xfrm>
            <a:off x="5242561" y="1"/>
            <a:ext cx="6949440" cy="6858000"/>
          </a:xfrm>
          <a:prstGeom prst="rect">
            <a:avLst/>
          </a:prstGeom>
          <a:solidFill>
            <a:srgbClr val="0456C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a:extLst>
              <a:ext uri="{FF2B5EF4-FFF2-40B4-BE49-F238E27FC236}">
                <a16:creationId xmlns:a16="http://schemas.microsoft.com/office/drawing/2014/main" id="{94A13B3F-5657-41DC-A44D-6D656F1581A0}"/>
              </a:ext>
            </a:extLst>
          </p:cNvPr>
          <p:cNvSpPr txBox="1"/>
          <p:nvPr/>
        </p:nvSpPr>
        <p:spPr>
          <a:xfrm>
            <a:off x="782320" y="731520"/>
            <a:ext cx="1233030" cy="584775"/>
          </a:xfrm>
          <a:prstGeom prst="rect">
            <a:avLst/>
          </a:prstGeom>
          <a:noFill/>
        </p:spPr>
        <p:txBody>
          <a:bodyPr wrap="none" rtlCol="0">
            <a:spAutoFit/>
          </a:bodyPr>
          <a:lstStyle/>
          <a:p>
            <a:r>
              <a:rPr lang="zh-CN" altLang="en-US" sz="3200" b="1" dirty="0"/>
              <a:t>版本</a:t>
            </a:r>
            <a:r>
              <a:rPr lang="en-US" altLang="zh-CN" sz="3200" b="1" dirty="0"/>
              <a:t>2</a:t>
            </a:r>
            <a:endParaRPr lang="zh-CN" altLang="en-US" sz="3200" b="1" dirty="0"/>
          </a:p>
        </p:txBody>
      </p:sp>
      <p:pic>
        <p:nvPicPr>
          <p:cNvPr id="6" name="图片 5">
            <a:extLst>
              <a:ext uri="{FF2B5EF4-FFF2-40B4-BE49-F238E27FC236}">
                <a16:creationId xmlns:a16="http://schemas.microsoft.com/office/drawing/2014/main" id="{4952136C-2A1D-4F19-8E7D-0258C49453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2161" y="1254783"/>
            <a:ext cx="5465128" cy="4348433"/>
          </a:xfrm>
          <a:prstGeom prst="rect">
            <a:avLst/>
          </a:prstGeom>
        </p:spPr>
      </p:pic>
      <p:sp>
        <p:nvSpPr>
          <p:cNvPr id="2" name="矩形 1">
            <a:extLst>
              <a:ext uri="{FF2B5EF4-FFF2-40B4-BE49-F238E27FC236}">
                <a16:creationId xmlns:a16="http://schemas.microsoft.com/office/drawing/2014/main" id="{4476A6CE-51FB-43DA-AD91-B09C842A5411}"/>
              </a:ext>
            </a:extLst>
          </p:cNvPr>
          <p:cNvSpPr/>
          <p:nvPr/>
        </p:nvSpPr>
        <p:spPr>
          <a:xfrm>
            <a:off x="6385560" y="1720270"/>
            <a:ext cx="495300" cy="248230"/>
          </a:xfrm>
          <a:prstGeom prst="rect">
            <a:avLst/>
          </a:prstGeom>
          <a:noFill/>
          <a:ln w="12700"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2D3BB79E-4EDA-473D-9446-463195C40834}"/>
              </a:ext>
            </a:extLst>
          </p:cNvPr>
          <p:cNvSpPr/>
          <p:nvPr/>
        </p:nvSpPr>
        <p:spPr>
          <a:xfrm>
            <a:off x="10156061" y="4035632"/>
            <a:ext cx="533400" cy="248230"/>
          </a:xfrm>
          <a:prstGeom prst="rect">
            <a:avLst/>
          </a:prstGeom>
          <a:noFill/>
          <a:ln w="12700"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528C70F8-C21A-4B8B-9965-451831B21E1A}"/>
              </a:ext>
            </a:extLst>
          </p:cNvPr>
          <p:cNvSpPr/>
          <p:nvPr/>
        </p:nvSpPr>
        <p:spPr>
          <a:xfrm>
            <a:off x="782320" y="1516266"/>
            <a:ext cx="3965849" cy="2081724"/>
          </a:xfrm>
          <a:prstGeom prst="rect">
            <a:avLst/>
          </a:prstGeom>
        </p:spPr>
        <p:txBody>
          <a:bodyPr wrap="square">
            <a:spAutoFit/>
          </a:bodyPr>
          <a:lstStyle/>
          <a:p>
            <a:pPr lvl="0">
              <a:lnSpc>
                <a:spcPct val="130000"/>
              </a:lnSpc>
              <a:defRPr/>
            </a:pPr>
            <a:r>
              <a:rPr lang="zh-CN" altLang="en-US" sz="1600" dirty="0">
                <a:solidFill>
                  <a:srgbClr val="313337"/>
                </a:solidFill>
                <a:latin typeface="+mj-ea"/>
              </a:rPr>
              <a:t>版本</a:t>
            </a:r>
            <a:r>
              <a:rPr lang="en-US" altLang="zh-CN" sz="1600" dirty="0">
                <a:solidFill>
                  <a:srgbClr val="313337"/>
                </a:solidFill>
                <a:latin typeface="+mj-ea"/>
              </a:rPr>
              <a:t>2</a:t>
            </a:r>
            <a:r>
              <a:rPr lang="zh-CN" altLang="en-US" sz="1600" dirty="0">
                <a:solidFill>
                  <a:srgbClr val="313337"/>
                </a:solidFill>
                <a:latin typeface="+mj-ea"/>
              </a:rPr>
              <a:t>主要添加群体竞争模式，目的是通过用户间竞争来促进其完成学习任务。</a:t>
            </a:r>
            <a:endParaRPr lang="en-US" altLang="zh-CN" sz="1600" dirty="0">
              <a:solidFill>
                <a:srgbClr val="313337"/>
              </a:solidFill>
              <a:latin typeface="+mj-ea"/>
            </a:endParaRPr>
          </a:p>
          <a:p>
            <a:pPr lvl="0">
              <a:lnSpc>
                <a:spcPct val="130000"/>
              </a:lnSpc>
              <a:defRPr/>
            </a:pPr>
            <a:endParaRPr lang="en-US" altLang="zh-CN" sz="500" dirty="0">
              <a:solidFill>
                <a:srgbClr val="313337"/>
              </a:solidFill>
              <a:latin typeface="+mj-ea"/>
            </a:endParaRPr>
          </a:p>
          <a:p>
            <a:pPr lvl="0">
              <a:lnSpc>
                <a:spcPct val="130000"/>
              </a:lnSpc>
              <a:defRPr/>
            </a:pPr>
            <a:r>
              <a:rPr lang="zh-CN" altLang="en-US" sz="1600" dirty="0">
                <a:solidFill>
                  <a:srgbClr val="0456C4"/>
                </a:solidFill>
                <a:latin typeface="+mj-ea"/>
              </a:rPr>
              <a:t>主要功能：</a:t>
            </a:r>
            <a:endParaRPr lang="en-US" altLang="zh-CN" sz="1600" dirty="0">
              <a:solidFill>
                <a:srgbClr val="0456C4"/>
              </a:solidFill>
              <a:latin typeface="+mj-ea"/>
            </a:endParaRPr>
          </a:p>
          <a:p>
            <a:pPr lvl="0">
              <a:lnSpc>
                <a:spcPct val="130000"/>
              </a:lnSpc>
              <a:defRPr/>
            </a:pPr>
            <a:r>
              <a:rPr lang="en-US" altLang="zh-CN" sz="1600" dirty="0">
                <a:solidFill>
                  <a:srgbClr val="313337"/>
                </a:solidFill>
                <a:latin typeface="+mj-ea"/>
              </a:rPr>
              <a:t>1</a:t>
            </a:r>
            <a:r>
              <a:rPr lang="zh-CN" altLang="en-US" sz="1600" dirty="0">
                <a:solidFill>
                  <a:srgbClr val="313337"/>
                </a:solidFill>
                <a:latin typeface="+mj-ea"/>
              </a:rPr>
              <a:t>、群体竞争；</a:t>
            </a:r>
            <a:endParaRPr lang="en-US" altLang="zh-CN" sz="1600" dirty="0">
              <a:solidFill>
                <a:srgbClr val="313337"/>
              </a:solidFill>
              <a:latin typeface="+mj-ea"/>
            </a:endParaRPr>
          </a:p>
          <a:p>
            <a:pPr lvl="0">
              <a:lnSpc>
                <a:spcPct val="130000"/>
              </a:lnSpc>
              <a:defRPr/>
            </a:pPr>
            <a:r>
              <a:rPr lang="en-US" altLang="zh-CN" sz="1600" dirty="0">
                <a:solidFill>
                  <a:srgbClr val="313337"/>
                </a:solidFill>
                <a:latin typeface="+mj-ea"/>
              </a:rPr>
              <a:t>2</a:t>
            </a:r>
            <a:r>
              <a:rPr lang="zh-CN" altLang="en-US" sz="1600" dirty="0">
                <a:solidFill>
                  <a:srgbClr val="313337"/>
                </a:solidFill>
                <a:latin typeface="+mj-ea"/>
              </a:rPr>
              <a:t>、排行榜；</a:t>
            </a:r>
            <a:endParaRPr lang="en-US" altLang="zh-CN" sz="1600" dirty="0">
              <a:solidFill>
                <a:srgbClr val="313337"/>
              </a:solidFill>
              <a:latin typeface="+mj-ea"/>
            </a:endParaRPr>
          </a:p>
          <a:p>
            <a:pPr lvl="0">
              <a:lnSpc>
                <a:spcPct val="130000"/>
              </a:lnSpc>
              <a:defRPr/>
            </a:pPr>
            <a:r>
              <a:rPr lang="en-US" altLang="zh-CN" sz="1600" dirty="0">
                <a:solidFill>
                  <a:srgbClr val="313337"/>
                </a:solidFill>
                <a:latin typeface="+mj-ea"/>
              </a:rPr>
              <a:t>3</a:t>
            </a:r>
            <a:r>
              <a:rPr lang="zh-CN" altLang="en-US" sz="1600" dirty="0">
                <a:solidFill>
                  <a:srgbClr val="313337"/>
                </a:solidFill>
                <a:latin typeface="+mj-ea"/>
              </a:rPr>
              <a:t>、我的账户。</a:t>
            </a:r>
            <a:endParaRPr lang="en-US" altLang="zh-CN" sz="1600" dirty="0">
              <a:solidFill>
                <a:srgbClr val="313337"/>
              </a:solidFill>
              <a:latin typeface="+mj-ea"/>
            </a:endParaRPr>
          </a:p>
        </p:txBody>
      </p:sp>
    </p:spTree>
    <p:extLst>
      <p:ext uri="{BB962C8B-B14F-4D97-AF65-F5344CB8AC3E}">
        <p14:creationId xmlns:p14="http://schemas.microsoft.com/office/powerpoint/2010/main" val="3995626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矩形 100">
            <a:extLst>
              <a:ext uri="{FF2B5EF4-FFF2-40B4-BE49-F238E27FC236}">
                <a16:creationId xmlns:a16="http://schemas.microsoft.com/office/drawing/2014/main" id="{9B81B90C-FE8D-4798-BC3A-61469E80DC5F}"/>
              </a:ext>
            </a:extLst>
          </p:cNvPr>
          <p:cNvSpPr/>
          <p:nvPr/>
        </p:nvSpPr>
        <p:spPr>
          <a:xfrm>
            <a:off x="5242561" y="1"/>
            <a:ext cx="6949440" cy="6858000"/>
          </a:xfrm>
          <a:prstGeom prst="rect">
            <a:avLst/>
          </a:prstGeom>
          <a:solidFill>
            <a:srgbClr val="0456C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a:extLst>
              <a:ext uri="{FF2B5EF4-FFF2-40B4-BE49-F238E27FC236}">
                <a16:creationId xmlns:a16="http://schemas.microsoft.com/office/drawing/2014/main" id="{94A13B3F-5657-41DC-A44D-6D656F1581A0}"/>
              </a:ext>
            </a:extLst>
          </p:cNvPr>
          <p:cNvSpPr txBox="1"/>
          <p:nvPr/>
        </p:nvSpPr>
        <p:spPr>
          <a:xfrm>
            <a:off x="782320" y="731520"/>
            <a:ext cx="1233030" cy="584775"/>
          </a:xfrm>
          <a:prstGeom prst="rect">
            <a:avLst/>
          </a:prstGeom>
          <a:noFill/>
        </p:spPr>
        <p:txBody>
          <a:bodyPr wrap="none" rtlCol="0">
            <a:spAutoFit/>
          </a:bodyPr>
          <a:lstStyle/>
          <a:p>
            <a:r>
              <a:rPr lang="zh-CN" altLang="en-US" sz="3200" b="1" dirty="0"/>
              <a:t>版本</a:t>
            </a:r>
            <a:r>
              <a:rPr lang="en-US" altLang="zh-CN" sz="3200" b="1" dirty="0"/>
              <a:t>3</a:t>
            </a:r>
            <a:endParaRPr lang="zh-CN" altLang="en-US" sz="3200" b="1" dirty="0"/>
          </a:p>
        </p:txBody>
      </p:sp>
      <p:pic>
        <p:nvPicPr>
          <p:cNvPr id="6" name="图片 5">
            <a:extLst>
              <a:ext uri="{FF2B5EF4-FFF2-40B4-BE49-F238E27FC236}">
                <a16:creationId xmlns:a16="http://schemas.microsoft.com/office/drawing/2014/main" id="{12D4B005-45A9-42FB-97CB-B382CE392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2161" y="1254783"/>
            <a:ext cx="5465128" cy="4338797"/>
          </a:xfrm>
          <a:prstGeom prst="rect">
            <a:avLst/>
          </a:prstGeom>
        </p:spPr>
      </p:pic>
      <p:sp>
        <p:nvSpPr>
          <p:cNvPr id="10" name="矩形 9">
            <a:extLst>
              <a:ext uri="{FF2B5EF4-FFF2-40B4-BE49-F238E27FC236}">
                <a16:creationId xmlns:a16="http://schemas.microsoft.com/office/drawing/2014/main" id="{3CBE404F-5F3D-4B22-A536-5669EB03D3E8}"/>
              </a:ext>
            </a:extLst>
          </p:cNvPr>
          <p:cNvSpPr/>
          <p:nvPr/>
        </p:nvSpPr>
        <p:spPr>
          <a:xfrm>
            <a:off x="6385560" y="1938710"/>
            <a:ext cx="495300" cy="248230"/>
          </a:xfrm>
          <a:prstGeom prst="rect">
            <a:avLst/>
          </a:prstGeom>
          <a:noFill/>
          <a:ln w="12700"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418B5CC-0F66-4186-8847-DFC8C039D1A1}"/>
              </a:ext>
            </a:extLst>
          </p:cNvPr>
          <p:cNvSpPr/>
          <p:nvPr/>
        </p:nvSpPr>
        <p:spPr>
          <a:xfrm>
            <a:off x="10051549" y="2282658"/>
            <a:ext cx="495300" cy="248230"/>
          </a:xfrm>
          <a:prstGeom prst="rect">
            <a:avLst/>
          </a:prstGeom>
          <a:noFill/>
          <a:ln w="12700"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7C8ED7C7-2509-436E-8D9D-002D61D1D45A}"/>
              </a:ext>
            </a:extLst>
          </p:cNvPr>
          <p:cNvSpPr/>
          <p:nvPr/>
        </p:nvSpPr>
        <p:spPr>
          <a:xfrm>
            <a:off x="10769600" y="3586480"/>
            <a:ext cx="325120" cy="756920"/>
          </a:xfrm>
          <a:prstGeom prst="rect">
            <a:avLst/>
          </a:prstGeom>
          <a:noFill/>
          <a:ln w="12700"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9C2B27E1-F810-43D7-9371-8F6EBBC1D1E7}"/>
              </a:ext>
            </a:extLst>
          </p:cNvPr>
          <p:cNvSpPr/>
          <p:nvPr/>
        </p:nvSpPr>
        <p:spPr>
          <a:xfrm>
            <a:off x="782320" y="1516266"/>
            <a:ext cx="3965849" cy="3362074"/>
          </a:xfrm>
          <a:prstGeom prst="rect">
            <a:avLst/>
          </a:prstGeom>
        </p:spPr>
        <p:txBody>
          <a:bodyPr wrap="square">
            <a:spAutoFit/>
          </a:bodyPr>
          <a:lstStyle/>
          <a:p>
            <a:pPr lvl="0">
              <a:lnSpc>
                <a:spcPct val="130000"/>
              </a:lnSpc>
              <a:defRPr/>
            </a:pPr>
            <a:r>
              <a:rPr lang="zh-CN" altLang="en-US" sz="1600" dirty="0">
                <a:solidFill>
                  <a:srgbClr val="313337"/>
                </a:solidFill>
                <a:latin typeface="+mj-ea"/>
              </a:rPr>
              <a:t>版本</a:t>
            </a:r>
            <a:r>
              <a:rPr lang="en-US" altLang="zh-CN" sz="1600" dirty="0">
                <a:solidFill>
                  <a:srgbClr val="313337"/>
                </a:solidFill>
                <a:latin typeface="+mj-ea"/>
              </a:rPr>
              <a:t>3</a:t>
            </a:r>
            <a:r>
              <a:rPr lang="zh-CN" altLang="en-US" sz="1600" dirty="0">
                <a:solidFill>
                  <a:srgbClr val="313337"/>
                </a:solidFill>
                <a:latin typeface="+mj-ea"/>
              </a:rPr>
              <a:t>主要添加组队模式，用户通过组队竞争的方式来完成学习任务，目的是让用户间可以建立一种关系来维系用户间的交流，其次是促进用户分享拉新，和朋友组队来共同学习。</a:t>
            </a:r>
            <a:endParaRPr lang="en-US" altLang="zh-CN" sz="1600" dirty="0">
              <a:solidFill>
                <a:srgbClr val="313337"/>
              </a:solidFill>
              <a:latin typeface="+mj-ea"/>
            </a:endParaRPr>
          </a:p>
          <a:p>
            <a:pPr lvl="0">
              <a:lnSpc>
                <a:spcPct val="130000"/>
              </a:lnSpc>
              <a:defRPr/>
            </a:pPr>
            <a:endParaRPr lang="en-US" altLang="zh-CN" sz="500" dirty="0">
              <a:solidFill>
                <a:srgbClr val="313337"/>
              </a:solidFill>
              <a:latin typeface="+mj-ea"/>
            </a:endParaRPr>
          </a:p>
          <a:p>
            <a:pPr lvl="0">
              <a:lnSpc>
                <a:spcPct val="130000"/>
              </a:lnSpc>
              <a:defRPr/>
            </a:pPr>
            <a:r>
              <a:rPr lang="zh-CN" altLang="en-US" sz="1600" dirty="0">
                <a:solidFill>
                  <a:srgbClr val="0456C4"/>
                </a:solidFill>
                <a:latin typeface="+mj-ea"/>
              </a:rPr>
              <a:t>主要功能：</a:t>
            </a:r>
            <a:endParaRPr lang="en-US" altLang="zh-CN" sz="1600" dirty="0">
              <a:solidFill>
                <a:srgbClr val="0456C4"/>
              </a:solidFill>
              <a:latin typeface="+mj-ea"/>
            </a:endParaRPr>
          </a:p>
          <a:p>
            <a:pPr lvl="0">
              <a:lnSpc>
                <a:spcPct val="130000"/>
              </a:lnSpc>
              <a:defRPr/>
            </a:pPr>
            <a:r>
              <a:rPr lang="en-US" altLang="zh-CN" sz="1600" dirty="0">
                <a:solidFill>
                  <a:srgbClr val="313337"/>
                </a:solidFill>
                <a:latin typeface="+mj-ea"/>
              </a:rPr>
              <a:t>1</a:t>
            </a:r>
            <a:r>
              <a:rPr lang="zh-CN" altLang="en-US" sz="1600" dirty="0">
                <a:solidFill>
                  <a:srgbClr val="313337"/>
                </a:solidFill>
                <a:latin typeface="+mj-ea"/>
              </a:rPr>
              <a:t>、组队模式；</a:t>
            </a:r>
            <a:endParaRPr lang="en-US" altLang="zh-CN" sz="1600" dirty="0">
              <a:solidFill>
                <a:srgbClr val="313337"/>
              </a:solidFill>
              <a:latin typeface="+mj-ea"/>
            </a:endParaRPr>
          </a:p>
          <a:p>
            <a:pPr lvl="0">
              <a:lnSpc>
                <a:spcPct val="130000"/>
              </a:lnSpc>
              <a:defRPr/>
            </a:pPr>
            <a:r>
              <a:rPr lang="en-US" altLang="zh-CN" sz="1600" dirty="0">
                <a:solidFill>
                  <a:srgbClr val="313337"/>
                </a:solidFill>
                <a:latin typeface="+mj-ea"/>
              </a:rPr>
              <a:t>2</a:t>
            </a:r>
            <a:r>
              <a:rPr lang="zh-CN" altLang="en-US" sz="1600" dirty="0">
                <a:solidFill>
                  <a:srgbClr val="313337"/>
                </a:solidFill>
                <a:latin typeface="+mj-ea"/>
              </a:rPr>
              <a:t>、消息；</a:t>
            </a:r>
            <a:endParaRPr lang="en-US" altLang="zh-CN" sz="1600" dirty="0">
              <a:solidFill>
                <a:srgbClr val="313337"/>
              </a:solidFill>
              <a:latin typeface="+mj-ea"/>
            </a:endParaRPr>
          </a:p>
          <a:p>
            <a:pPr lvl="0">
              <a:lnSpc>
                <a:spcPct val="130000"/>
              </a:lnSpc>
              <a:defRPr/>
            </a:pPr>
            <a:r>
              <a:rPr lang="en-US" altLang="zh-CN" sz="1600" dirty="0">
                <a:solidFill>
                  <a:srgbClr val="313337"/>
                </a:solidFill>
                <a:latin typeface="+mj-ea"/>
              </a:rPr>
              <a:t>3</a:t>
            </a:r>
            <a:r>
              <a:rPr lang="zh-CN" altLang="en-US" sz="1600" dirty="0">
                <a:solidFill>
                  <a:srgbClr val="313337"/>
                </a:solidFill>
                <a:latin typeface="+mj-ea"/>
              </a:rPr>
              <a:t>、关注；</a:t>
            </a:r>
            <a:endParaRPr lang="en-US" altLang="zh-CN" sz="1600" dirty="0">
              <a:solidFill>
                <a:srgbClr val="313337"/>
              </a:solidFill>
              <a:latin typeface="+mj-ea"/>
            </a:endParaRPr>
          </a:p>
          <a:p>
            <a:pPr lvl="0">
              <a:lnSpc>
                <a:spcPct val="130000"/>
              </a:lnSpc>
              <a:defRPr/>
            </a:pPr>
            <a:r>
              <a:rPr lang="en-US" altLang="zh-CN" sz="1600" dirty="0">
                <a:solidFill>
                  <a:srgbClr val="313337"/>
                </a:solidFill>
                <a:latin typeface="+mj-ea"/>
              </a:rPr>
              <a:t>4</a:t>
            </a:r>
            <a:r>
              <a:rPr lang="zh-CN" altLang="en-US" sz="1600" dirty="0">
                <a:solidFill>
                  <a:srgbClr val="313337"/>
                </a:solidFill>
                <a:latin typeface="+mj-ea"/>
              </a:rPr>
              <a:t>、粉丝。</a:t>
            </a:r>
            <a:endParaRPr lang="en-US" altLang="zh-CN" sz="1600" dirty="0">
              <a:solidFill>
                <a:srgbClr val="313337"/>
              </a:solidFill>
              <a:latin typeface="+mj-ea"/>
            </a:endParaRPr>
          </a:p>
        </p:txBody>
      </p:sp>
    </p:spTree>
    <p:extLst>
      <p:ext uri="{BB962C8B-B14F-4D97-AF65-F5344CB8AC3E}">
        <p14:creationId xmlns:p14="http://schemas.microsoft.com/office/powerpoint/2010/main" val="900553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矩形 100">
            <a:extLst>
              <a:ext uri="{FF2B5EF4-FFF2-40B4-BE49-F238E27FC236}">
                <a16:creationId xmlns:a16="http://schemas.microsoft.com/office/drawing/2014/main" id="{9B81B90C-FE8D-4798-BC3A-61469E80DC5F}"/>
              </a:ext>
            </a:extLst>
          </p:cNvPr>
          <p:cNvSpPr/>
          <p:nvPr/>
        </p:nvSpPr>
        <p:spPr>
          <a:xfrm>
            <a:off x="5242561" y="1"/>
            <a:ext cx="6949440" cy="6858000"/>
          </a:xfrm>
          <a:prstGeom prst="rect">
            <a:avLst/>
          </a:prstGeom>
          <a:solidFill>
            <a:srgbClr val="0456C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a:extLst>
              <a:ext uri="{FF2B5EF4-FFF2-40B4-BE49-F238E27FC236}">
                <a16:creationId xmlns:a16="http://schemas.microsoft.com/office/drawing/2014/main" id="{94A13B3F-5657-41DC-A44D-6D656F1581A0}"/>
              </a:ext>
            </a:extLst>
          </p:cNvPr>
          <p:cNvSpPr txBox="1"/>
          <p:nvPr/>
        </p:nvSpPr>
        <p:spPr>
          <a:xfrm>
            <a:off x="782320" y="731520"/>
            <a:ext cx="1233030" cy="584775"/>
          </a:xfrm>
          <a:prstGeom prst="rect">
            <a:avLst/>
          </a:prstGeom>
          <a:noFill/>
        </p:spPr>
        <p:txBody>
          <a:bodyPr wrap="none" rtlCol="0">
            <a:spAutoFit/>
          </a:bodyPr>
          <a:lstStyle/>
          <a:p>
            <a:r>
              <a:rPr lang="zh-CN" altLang="en-US" sz="3200" b="1" dirty="0"/>
              <a:t>版本</a:t>
            </a:r>
            <a:r>
              <a:rPr lang="en-US" altLang="zh-CN" sz="3200" b="1" dirty="0"/>
              <a:t>4</a:t>
            </a:r>
            <a:endParaRPr lang="zh-CN" altLang="en-US" sz="3200" b="1" dirty="0"/>
          </a:p>
        </p:txBody>
      </p:sp>
      <p:pic>
        <p:nvPicPr>
          <p:cNvPr id="3" name="图片 2">
            <a:extLst>
              <a:ext uri="{FF2B5EF4-FFF2-40B4-BE49-F238E27FC236}">
                <a16:creationId xmlns:a16="http://schemas.microsoft.com/office/drawing/2014/main" id="{01DC12A6-003C-44B3-9478-DFC8B37F11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2160" y="1254783"/>
            <a:ext cx="5477267" cy="4348434"/>
          </a:xfrm>
          <a:prstGeom prst="rect">
            <a:avLst/>
          </a:prstGeom>
        </p:spPr>
      </p:pic>
      <p:sp>
        <p:nvSpPr>
          <p:cNvPr id="8" name="矩形 7">
            <a:extLst>
              <a:ext uri="{FF2B5EF4-FFF2-40B4-BE49-F238E27FC236}">
                <a16:creationId xmlns:a16="http://schemas.microsoft.com/office/drawing/2014/main" id="{082E4015-35F9-4C99-99E3-54BB1AFE4FEA}"/>
              </a:ext>
            </a:extLst>
          </p:cNvPr>
          <p:cNvSpPr/>
          <p:nvPr/>
        </p:nvSpPr>
        <p:spPr>
          <a:xfrm>
            <a:off x="6507992" y="4118994"/>
            <a:ext cx="1704829" cy="1266738"/>
          </a:xfrm>
          <a:prstGeom prst="rect">
            <a:avLst/>
          </a:prstGeom>
          <a:noFill/>
          <a:ln w="12700"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C97D6A5C-60A6-42DD-8D3F-27E3E9844477}"/>
              </a:ext>
            </a:extLst>
          </p:cNvPr>
          <p:cNvSpPr/>
          <p:nvPr/>
        </p:nvSpPr>
        <p:spPr>
          <a:xfrm>
            <a:off x="782320" y="1516266"/>
            <a:ext cx="3965849" cy="3041987"/>
          </a:xfrm>
          <a:prstGeom prst="rect">
            <a:avLst/>
          </a:prstGeom>
        </p:spPr>
        <p:txBody>
          <a:bodyPr wrap="square">
            <a:spAutoFit/>
          </a:bodyPr>
          <a:lstStyle/>
          <a:p>
            <a:pPr lvl="0">
              <a:lnSpc>
                <a:spcPct val="130000"/>
              </a:lnSpc>
              <a:defRPr/>
            </a:pPr>
            <a:r>
              <a:rPr lang="zh-CN" altLang="en-US" sz="1600" dirty="0">
                <a:solidFill>
                  <a:srgbClr val="313337"/>
                </a:solidFill>
                <a:latin typeface="+mj-ea"/>
              </a:rPr>
              <a:t>版本</a:t>
            </a:r>
            <a:r>
              <a:rPr lang="en-US" altLang="zh-CN" sz="1600" dirty="0">
                <a:solidFill>
                  <a:srgbClr val="313337"/>
                </a:solidFill>
                <a:latin typeface="+mj-ea"/>
              </a:rPr>
              <a:t>4</a:t>
            </a:r>
            <a:r>
              <a:rPr lang="zh-CN" altLang="en-US" sz="1600" dirty="0">
                <a:solidFill>
                  <a:srgbClr val="313337"/>
                </a:solidFill>
                <a:latin typeface="+mj-ea"/>
              </a:rPr>
              <a:t>主要添加了社区模块，支持用户发布内容和浏览内容，目的是方便用户间进行交流，同时为社区积累更多内容，沉淀用户，增加用户粘性。</a:t>
            </a:r>
            <a:endParaRPr lang="en-US" altLang="zh-CN" sz="1600" dirty="0">
              <a:solidFill>
                <a:srgbClr val="313337"/>
              </a:solidFill>
              <a:latin typeface="+mj-ea"/>
            </a:endParaRPr>
          </a:p>
          <a:p>
            <a:pPr lvl="0">
              <a:lnSpc>
                <a:spcPct val="130000"/>
              </a:lnSpc>
              <a:defRPr/>
            </a:pPr>
            <a:endParaRPr lang="en-US" altLang="zh-CN" sz="500" dirty="0">
              <a:solidFill>
                <a:srgbClr val="313337"/>
              </a:solidFill>
              <a:latin typeface="+mj-ea"/>
            </a:endParaRPr>
          </a:p>
          <a:p>
            <a:pPr lvl="0">
              <a:lnSpc>
                <a:spcPct val="130000"/>
              </a:lnSpc>
              <a:defRPr/>
            </a:pPr>
            <a:r>
              <a:rPr lang="zh-CN" altLang="en-US" sz="1600" dirty="0">
                <a:solidFill>
                  <a:srgbClr val="0456C4"/>
                </a:solidFill>
                <a:latin typeface="+mj-ea"/>
              </a:rPr>
              <a:t>主要功能：</a:t>
            </a:r>
            <a:endParaRPr lang="en-US" altLang="zh-CN" sz="1600" dirty="0">
              <a:solidFill>
                <a:srgbClr val="0456C4"/>
              </a:solidFill>
              <a:latin typeface="+mj-ea"/>
            </a:endParaRPr>
          </a:p>
          <a:p>
            <a:pPr lvl="0">
              <a:lnSpc>
                <a:spcPct val="130000"/>
              </a:lnSpc>
              <a:defRPr/>
            </a:pPr>
            <a:r>
              <a:rPr lang="en-US" altLang="zh-CN" sz="1600" dirty="0">
                <a:solidFill>
                  <a:srgbClr val="313337"/>
                </a:solidFill>
                <a:latin typeface="+mj-ea"/>
              </a:rPr>
              <a:t>1</a:t>
            </a:r>
            <a:r>
              <a:rPr lang="zh-CN" altLang="en-US" sz="1600" dirty="0">
                <a:solidFill>
                  <a:srgbClr val="313337"/>
                </a:solidFill>
                <a:latin typeface="+mj-ea"/>
              </a:rPr>
              <a:t>、发布内容；</a:t>
            </a:r>
            <a:endParaRPr lang="en-US" altLang="zh-CN" sz="1600" dirty="0">
              <a:solidFill>
                <a:srgbClr val="313337"/>
              </a:solidFill>
              <a:latin typeface="+mj-ea"/>
            </a:endParaRPr>
          </a:p>
          <a:p>
            <a:pPr lvl="0">
              <a:lnSpc>
                <a:spcPct val="130000"/>
              </a:lnSpc>
              <a:defRPr/>
            </a:pPr>
            <a:r>
              <a:rPr lang="en-US" altLang="zh-CN" sz="1600" dirty="0">
                <a:solidFill>
                  <a:srgbClr val="313337"/>
                </a:solidFill>
                <a:latin typeface="+mj-ea"/>
              </a:rPr>
              <a:t>2</a:t>
            </a:r>
            <a:r>
              <a:rPr lang="zh-CN" altLang="en-US" sz="1600" dirty="0">
                <a:solidFill>
                  <a:srgbClr val="313337"/>
                </a:solidFill>
                <a:latin typeface="+mj-ea"/>
              </a:rPr>
              <a:t>、话题；</a:t>
            </a:r>
            <a:endParaRPr lang="en-US" altLang="zh-CN" sz="1600" dirty="0">
              <a:solidFill>
                <a:srgbClr val="313337"/>
              </a:solidFill>
              <a:latin typeface="+mj-ea"/>
            </a:endParaRPr>
          </a:p>
          <a:p>
            <a:pPr lvl="0">
              <a:lnSpc>
                <a:spcPct val="130000"/>
              </a:lnSpc>
              <a:defRPr/>
            </a:pPr>
            <a:r>
              <a:rPr lang="en-US" altLang="zh-CN" sz="1600" dirty="0">
                <a:solidFill>
                  <a:srgbClr val="313337"/>
                </a:solidFill>
                <a:latin typeface="+mj-ea"/>
              </a:rPr>
              <a:t>3</a:t>
            </a:r>
            <a:r>
              <a:rPr lang="zh-CN" altLang="en-US" sz="1600" dirty="0">
                <a:solidFill>
                  <a:srgbClr val="313337"/>
                </a:solidFill>
                <a:latin typeface="+mj-ea"/>
              </a:rPr>
              <a:t>、问答；</a:t>
            </a:r>
            <a:endParaRPr lang="en-US" altLang="zh-CN" sz="1600" dirty="0">
              <a:solidFill>
                <a:srgbClr val="313337"/>
              </a:solidFill>
              <a:latin typeface="+mj-ea"/>
            </a:endParaRPr>
          </a:p>
          <a:p>
            <a:pPr lvl="0">
              <a:lnSpc>
                <a:spcPct val="130000"/>
              </a:lnSpc>
              <a:defRPr/>
            </a:pPr>
            <a:r>
              <a:rPr lang="en-US" altLang="zh-CN" sz="1600" dirty="0">
                <a:solidFill>
                  <a:srgbClr val="313337"/>
                </a:solidFill>
                <a:latin typeface="+mj-ea"/>
              </a:rPr>
              <a:t>4</a:t>
            </a:r>
            <a:r>
              <a:rPr lang="zh-CN" altLang="en-US" sz="1600" dirty="0">
                <a:solidFill>
                  <a:srgbClr val="313337"/>
                </a:solidFill>
                <a:latin typeface="+mj-ea"/>
              </a:rPr>
              <a:t>、点赞、评论。</a:t>
            </a:r>
            <a:endParaRPr lang="en-US" altLang="zh-CN" sz="1600" dirty="0">
              <a:solidFill>
                <a:srgbClr val="313337"/>
              </a:solidFill>
              <a:latin typeface="+mj-ea"/>
            </a:endParaRPr>
          </a:p>
        </p:txBody>
      </p:sp>
    </p:spTree>
    <p:extLst>
      <p:ext uri="{BB962C8B-B14F-4D97-AF65-F5344CB8AC3E}">
        <p14:creationId xmlns:p14="http://schemas.microsoft.com/office/powerpoint/2010/main" val="2912456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矩形 100">
            <a:extLst>
              <a:ext uri="{FF2B5EF4-FFF2-40B4-BE49-F238E27FC236}">
                <a16:creationId xmlns:a16="http://schemas.microsoft.com/office/drawing/2014/main" id="{9B81B90C-FE8D-4798-BC3A-61469E80DC5F}"/>
              </a:ext>
            </a:extLst>
          </p:cNvPr>
          <p:cNvSpPr/>
          <p:nvPr/>
        </p:nvSpPr>
        <p:spPr>
          <a:xfrm>
            <a:off x="5242561" y="1"/>
            <a:ext cx="6949440" cy="6858000"/>
          </a:xfrm>
          <a:prstGeom prst="rect">
            <a:avLst/>
          </a:prstGeom>
          <a:solidFill>
            <a:srgbClr val="0456C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a:extLst>
              <a:ext uri="{FF2B5EF4-FFF2-40B4-BE49-F238E27FC236}">
                <a16:creationId xmlns:a16="http://schemas.microsoft.com/office/drawing/2014/main" id="{94A13B3F-5657-41DC-A44D-6D656F1581A0}"/>
              </a:ext>
            </a:extLst>
          </p:cNvPr>
          <p:cNvSpPr txBox="1"/>
          <p:nvPr/>
        </p:nvSpPr>
        <p:spPr>
          <a:xfrm>
            <a:off x="782320" y="731520"/>
            <a:ext cx="1233030" cy="584775"/>
          </a:xfrm>
          <a:prstGeom prst="rect">
            <a:avLst/>
          </a:prstGeom>
          <a:noFill/>
        </p:spPr>
        <p:txBody>
          <a:bodyPr wrap="none" rtlCol="0">
            <a:spAutoFit/>
          </a:bodyPr>
          <a:lstStyle/>
          <a:p>
            <a:r>
              <a:rPr lang="zh-CN" altLang="en-US" sz="3200" b="1" dirty="0"/>
              <a:t>版本</a:t>
            </a:r>
            <a:r>
              <a:rPr lang="en-US" altLang="zh-CN" sz="3200" b="1" dirty="0"/>
              <a:t>5</a:t>
            </a:r>
            <a:endParaRPr lang="zh-CN" altLang="en-US" sz="3200" b="1" dirty="0"/>
          </a:p>
        </p:txBody>
      </p:sp>
      <p:pic>
        <p:nvPicPr>
          <p:cNvPr id="4" name="图片 3">
            <a:extLst>
              <a:ext uri="{FF2B5EF4-FFF2-40B4-BE49-F238E27FC236}">
                <a16:creationId xmlns:a16="http://schemas.microsoft.com/office/drawing/2014/main" id="{C2D01538-50D3-425A-BE0A-B41A1DD0E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2160" y="1250255"/>
            <a:ext cx="5477267" cy="4348434"/>
          </a:xfrm>
          <a:prstGeom prst="rect">
            <a:avLst/>
          </a:prstGeom>
        </p:spPr>
      </p:pic>
      <p:sp>
        <p:nvSpPr>
          <p:cNvPr id="8" name="矩形 7">
            <a:extLst>
              <a:ext uri="{FF2B5EF4-FFF2-40B4-BE49-F238E27FC236}">
                <a16:creationId xmlns:a16="http://schemas.microsoft.com/office/drawing/2014/main" id="{24649AE6-F16C-4E59-9CAD-1A4466166393}"/>
              </a:ext>
            </a:extLst>
          </p:cNvPr>
          <p:cNvSpPr/>
          <p:nvPr/>
        </p:nvSpPr>
        <p:spPr>
          <a:xfrm>
            <a:off x="9487950" y="2248250"/>
            <a:ext cx="1677798" cy="1241570"/>
          </a:xfrm>
          <a:prstGeom prst="rect">
            <a:avLst/>
          </a:prstGeom>
          <a:noFill/>
          <a:ln w="12700"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59A2EB4-8DE9-4677-8F20-F0D52568F0EF}"/>
              </a:ext>
            </a:extLst>
          </p:cNvPr>
          <p:cNvSpPr/>
          <p:nvPr/>
        </p:nvSpPr>
        <p:spPr>
          <a:xfrm>
            <a:off x="782320" y="1516266"/>
            <a:ext cx="3965849" cy="2081724"/>
          </a:xfrm>
          <a:prstGeom prst="rect">
            <a:avLst/>
          </a:prstGeom>
        </p:spPr>
        <p:txBody>
          <a:bodyPr wrap="square">
            <a:spAutoFit/>
          </a:bodyPr>
          <a:lstStyle/>
          <a:p>
            <a:pPr lvl="0">
              <a:lnSpc>
                <a:spcPct val="130000"/>
              </a:lnSpc>
              <a:defRPr/>
            </a:pPr>
            <a:r>
              <a:rPr lang="zh-CN" altLang="en-US" sz="1600" dirty="0">
                <a:solidFill>
                  <a:srgbClr val="313337"/>
                </a:solidFill>
                <a:latin typeface="+mj-ea"/>
              </a:rPr>
              <a:t>版本</a:t>
            </a:r>
            <a:r>
              <a:rPr lang="en-US" altLang="zh-CN" sz="1600" dirty="0">
                <a:solidFill>
                  <a:srgbClr val="313337"/>
                </a:solidFill>
                <a:latin typeface="+mj-ea"/>
              </a:rPr>
              <a:t>5</a:t>
            </a:r>
            <a:r>
              <a:rPr lang="zh-CN" altLang="en-US" sz="1600" dirty="0">
                <a:solidFill>
                  <a:srgbClr val="313337"/>
                </a:solidFill>
                <a:latin typeface="+mj-ea"/>
              </a:rPr>
              <a:t>主要添加了发现模块，在该模块下拓展了赛事业务，用户可以在此搜索相关比赛和报名参赛。</a:t>
            </a:r>
            <a:endParaRPr lang="en-US" altLang="zh-CN" sz="1600" dirty="0">
              <a:solidFill>
                <a:srgbClr val="313337"/>
              </a:solidFill>
              <a:latin typeface="+mj-ea"/>
            </a:endParaRPr>
          </a:p>
          <a:p>
            <a:pPr lvl="0">
              <a:lnSpc>
                <a:spcPct val="130000"/>
              </a:lnSpc>
              <a:defRPr/>
            </a:pPr>
            <a:endParaRPr lang="en-US" altLang="zh-CN" sz="500" dirty="0">
              <a:solidFill>
                <a:srgbClr val="313337"/>
              </a:solidFill>
              <a:latin typeface="+mj-ea"/>
            </a:endParaRPr>
          </a:p>
          <a:p>
            <a:pPr lvl="0">
              <a:lnSpc>
                <a:spcPct val="130000"/>
              </a:lnSpc>
              <a:defRPr/>
            </a:pPr>
            <a:r>
              <a:rPr lang="zh-CN" altLang="en-US" sz="1600" dirty="0">
                <a:solidFill>
                  <a:srgbClr val="0456C4"/>
                </a:solidFill>
                <a:latin typeface="+mj-ea"/>
              </a:rPr>
              <a:t>主要功能：</a:t>
            </a:r>
            <a:endParaRPr lang="en-US" altLang="zh-CN" sz="1600" dirty="0">
              <a:solidFill>
                <a:srgbClr val="0456C4"/>
              </a:solidFill>
              <a:latin typeface="+mj-ea"/>
            </a:endParaRPr>
          </a:p>
          <a:p>
            <a:pPr lvl="0">
              <a:lnSpc>
                <a:spcPct val="130000"/>
              </a:lnSpc>
              <a:defRPr/>
            </a:pPr>
            <a:r>
              <a:rPr lang="en-US" altLang="zh-CN" sz="1600" dirty="0">
                <a:solidFill>
                  <a:srgbClr val="313337"/>
                </a:solidFill>
                <a:latin typeface="+mj-ea"/>
              </a:rPr>
              <a:t>1</a:t>
            </a:r>
            <a:r>
              <a:rPr lang="zh-CN" altLang="en-US" sz="1600" dirty="0">
                <a:solidFill>
                  <a:srgbClr val="313337"/>
                </a:solidFill>
                <a:latin typeface="+mj-ea"/>
              </a:rPr>
              <a:t>、赛事搜索；</a:t>
            </a:r>
            <a:endParaRPr lang="en-US" altLang="zh-CN" sz="1600" dirty="0">
              <a:solidFill>
                <a:srgbClr val="313337"/>
              </a:solidFill>
              <a:latin typeface="+mj-ea"/>
            </a:endParaRPr>
          </a:p>
          <a:p>
            <a:pPr lvl="0">
              <a:lnSpc>
                <a:spcPct val="130000"/>
              </a:lnSpc>
              <a:defRPr/>
            </a:pPr>
            <a:r>
              <a:rPr lang="en-US" altLang="zh-CN" sz="1600" dirty="0">
                <a:solidFill>
                  <a:srgbClr val="313337"/>
                </a:solidFill>
                <a:latin typeface="+mj-ea"/>
              </a:rPr>
              <a:t>2</a:t>
            </a:r>
            <a:r>
              <a:rPr lang="zh-CN" altLang="en-US" sz="1600" dirty="0">
                <a:solidFill>
                  <a:srgbClr val="313337"/>
                </a:solidFill>
                <a:latin typeface="+mj-ea"/>
              </a:rPr>
              <a:t>、赛事报名。</a:t>
            </a:r>
            <a:endParaRPr lang="en-US" altLang="zh-CN" sz="1600" dirty="0">
              <a:solidFill>
                <a:srgbClr val="313337"/>
              </a:solidFill>
              <a:latin typeface="+mj-ea"/>
            </a:endParaRPr>
          </a:p>
        </p:txBody>
      </p:sp>
    </p:spTree>
    <p:extLst>
      <p:ext uri="{BB962C8B-B14F-4D97-AF65-F5344CB8AC3E}">
        <p14:creationId xmlns:p14="http://schemas.microsoft.com/office/powerpoint/2010/main" val="1111462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21361A3-7475-408C-BBB8-49F71B0D0017}"/>
              </a:ext>
            </a:extLst>
          </p:cNvPr>
          <p:cNvSpPr/>
          <p:nvPr/>
        </p:nvSpPr>
        <p:spPr>
          <a:xfrm>
            <a:off x="1" y="0"/>
            <a:ext cx="12192000" cy="3429000"/>
          </a:xfrm>
          <a:prstGeom prst="rect">
            <a:avLst/>
          </a:prstGeom>
          <a:solidFill>
            <a:srgbClr val="0456C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F19248FE-782C-4B3A-BE54-BC19E29D6AB3}"/>
              </a:ext>
            </a:extLst>
          </p:cNvPr>
          <p:cNvSpPr txBox="1"/>
          <p:nvPr/>
        </p:nvSpPr>
        <p:spPr>
          <a:xfrm>
            <a:off x="782320" y="731520"/>
            <a:ext cx="1826141" cy="584775"/>
          </a:xfrm>
          <a:prstGeom prst="rect">
            <a:avLst/>
          </a:prstGeom>
          <a:noFill/>
        </p:spPr>
        <p:txBody>
          <a:bodyPr wrap="none" rtlCol="0">
            <a:spAutoFit/>
          </a:bodyPr>
          <a:lstStyle/>
          <a:p>
            <a:r>
              <a:rPr lang="zh-CN" altLang="en-US" sz="3200" b="1" dirty="0">
                <a:solidFill>
                  <a:schemeClr val="bg1"/>
                </a:solidFill>
              </a:rPr>
              <a:t>产品原型</a:t>
            </a:r>
          </a:p>
        </p:txBody>
      </p:sp>
      <p:sp>
        <p:nvSpPr>
          <p:cNvPr id="5" name="矩形 4">
            <a:extLst>
              <a:ext uri="{FF2B5EF4-FFF2-40B4-BE49-F238E27FC236}">
                <a16:creationId xmlns:a16="http://schemas.microsoft.com/office/drawing/2014/main" id="{3D208BF3-DB00-4694-902A-61548BE9C6C8}"/>
              </a:ext>
            </a:extLst>
          </p:cNvPr>
          <p:cNvSpPr/>
          <p:nvPr/>
        </p:nvSpPr>
        <p:spPr>
          <a:xfrm>
            <a:off x="874713" y="1803633"/>
            <a:ext cx="10442575" cy="4756558"/>
          </a:xfrm>
          <a:prstGeom prst="rect">
            <a:avLst/>
          </a:prstGeom>
          <a:solidFill>
            <a:schemeClr val="bg1">
              <a:lumMod val="9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F13ECEA9-9108-4201-838D-65C7C4323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2875" y="2381912"/>
            <a:ext cx="2023988" cy="3600000"/>
          </a:xfrm>
          <a:prstGeom prst="rect">
            <a:avLst/>
          </a:prstGeom>
        </p:spPr>
      </p:pic>
      <p:sp>
        <p:nvSpPr>
          <p:cNvPr id="7" name="文本框 6">
            <a:extLst>
              <a:ext uri="{FF2B5EF4-FFF2-40B4-BE49-F238E27FC236}">
                <a16:creationId xmlns:a16="http://schemas.microsoft.com/office/drawing/2014/main" id="{F088BBC6-BDB8-4E0D-8772-9938184ED1D4}"/>
              </a:ext>
            </a:extLst>
          </p:cNvPr>
          <p:cNvSpPr txBox="1"/>
          <p:nvPr/>
        </p:nvSpPr>
        <p:spPr>
          <a:xfrm>
            <a:off x="8475787" y="6130696"/>
            <a:ext cx="598164" cy="246221"/>
          </a:xfrm>
          <a:prstGeom prst="rect">
            <a:avLst/>
          </a:prstGeom>
          <a:noFill/>
        </p:spPr>
        <p:txBody>
          <a:bodyPr wrap="square" rtlCol="0">
            <a:spAutoFit/>
          </a:bodyPr>
          <a:lstStyle/>
          <a:p>
            <a:r>
              <a:rPr lang="zh-CN" altLang="en-US" sz="1000" dirty="0"/>
              <a:t>社区页</a:t>
            </a:r>
          </a:p>
        </p:txBody>
      </p:sp>
      <p:pic>
        <p:nvPicPr>
          <p:cNvPr id="9" name="图片 8">
            <a:extLst>
              <a:ext uri="{FF2B5EF4-FFF2-40B4-BE49-F238E27FC236}">
                <a16:creationId xmlns:a16="http://schemas.microsoft.com/office/drawing/2014/main" id="{AE6471D2-E4A5-4F34-9D5A-F0C2989B29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2012" y="2381912"/>
            <a:ext cx="2023988" cy="3600000"/>
          </a:xfrm>
          <a:prstGeom prst="rect">
            <a:avLst/>
          </a:prstGeom>
        </p:spPr>
      </p:pic>
      <p:sp>
        <p:nvSpPr>
          <p:cNvPr id="10" name="文本框 9">
            <a:extLst>
              <a:ext uri="{FF2B5EF4-FFF2-40B4-BE49-F238E27FC236}">
                <a16:creationId xmlns:a16="http://schemas.microsoft.com/office/drawing/2014/main" id="{C4DE6279-C8F0-4882-8C83-E5EDAC2345E9}"/>
              </a:ext>
            </a:extLst>
          </p:cNvPr>
          <p:cNvSpPr txBox="1"/>
          <p:nvPr/>
        </p:nvSpPr>
        <p:spPr>
          <a:xfrm>
            <a:off x="4754444" y="6069735"/>
            <a:ext cx="784482" cy="246221"/>
          </a:xfrm>
          <a:prstGeom prst="rect">
            <a:avLst/>
          </a:prstGeom>
          <a:noFill/>
        </p:spPr>
        <p:txBody>
          <a:bodyPr wrap="square" rtlCol="0">
            <a:spAutoFit/>
          </a:bodyPr>
          <a:lstStyle/>
          <a:p>
            <a:r>
              <a:rPr lang="zh-CN" altLang="en-US" sz="1000" dirty="0"/>
              <a:t>我的任务</a:t>
            </a:r>
          </a:p>
        </p:txBody>
      </p:sp>
      <p:sp>
        <p:nvSpPr>
          <p:cNvPr id="11" name="文本框 10">
            <a:extLst>
              <a:ext uri="{FF2B5EF4-FFF2-40B4-BE49-F238E27FC236}">
                <a16:creationId xmlns:a16="http://schemas.microsoft.com/office/drawing/2014/main" id="{84E7984C-E8D5-44AB-9A02-E40FCB7722F2}"/>
              </a:ext>
            </a:extLst>
          </p:cNvPr>
          <p:cNvSpPr txBox="1"/>
          <p:nvPr/>
        </p:nvSpPr>
        <p:spPr>
          <a:xfrm>
            <a:off x="2261522" y="6069735"/>
            <a:ext cx="598164" cy="246221"/>
          </a:xfrm>
          <a:prstGeom prst="rect">
            <a:avLst/>
          </a:prstGeom>
          <a:noFill/>
        </p:spPr>
        <p:txBody>
          <a:bodyPr wrap="square" rtlCol="0">
            <a:spAutoFit/>
          </a:bodyPr>
          <a:lstStyle/>
          <a:p>
            <a:r>
              <a:rPr lang="zh-CN" altLang="en-US" sz="1000" dirty="0"/>
              <a:t>任务页</a:t>
            </a:r>
          </a:p>
        </p:txBody>
      </p:sp>
      <p:pic>
        <p:nvPicPr>
          <p:cNvPr id="13" name="图片 12">
            <a:extLst>
              <a:ext uri="{FF2B5EF4-FFF2-40B4-BE49-F238E27FC236}">
                <a16:creationId xmlns:a16="http://schemas.microsoft.com/office/drawing/2014/main" id="{1901E61C-EC35-4BAF-BFDC-1B2F59C5AE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0668" y="2381912"/>
            <a:ext cx="2023988" cy="3600000"/>
          </a:xfrm>
          <a:prstGeom prst="rect">
            <a:avLst/>
          </a:prstGeom>
        </p:spPr>
      </p:pic>
      <p:sp>
        <p:nvSpPr>
          <p:cNvPr id="14" name="文本框 13">
            <a:extLst>
              <a:ext uri="{FF2B5EF4-FFF2-40B4-BE49-F238E27FC236}">
                <a16:creationId xmlns:a16="http://schemas.microsoft.com/office/drawing/2014/main" id="{6FACC7CA-5A85-42A5-B05F-314CDB55EB6C}"/>
              </a:ext>
            </a:extLst>
          </p:cNvPr>
          <p:cNvSpPr txBox="1"/>
          <p:nvPr/>
        </p:nvSpPr>
        <p:spPr>
          <a:xfrm>
            <a:off x="782320" y="1315904"/>
            <a:ext cx="681597" cy="323165"/>
          </a:xfrm>
          <a:prstGeom prst="rect">
            <a:avLst/>
          </a:prstGeom>
          <a:noFill/>
        </p:spPr>
        <p:txBody>
          <a:bodyPr wrap="none" rtlCol="0">
            <a:spAutoFit/>
          </a:bodyPr>
          <a:lstStyle/>
          <a:p>
            <a:r>
              <a:rPr lang="zh-CN" altLang="en-US" sz="1500" dirty="0">
                <a:solidFill>
                  <a:schemeClr val="bg1"/>
                </a:solidFill>
                <a:latin typeface="+mj-ea"/>
                <a:ea typeface="+mj-ea"/>
              </a:rPr>
              <a:t>版本</a:t>
            </a:r>
            <a:r>
              <a:rPr lang="en-US" altLang="zh-CN" sz="1500" dirty="0">
                <a:solidFill>
                  <a:schemeClr val="bg1"/>
                </a:solidFill>
                <a:latin typeface="+mj-ea"/>
                <a:ea typeface="+mj-ea"/>
              </a:rPr>
              <a:t>5</a:t>
            </a:r>
            <a:endParaRPr lang="zh-CN" altLang="en-US" sz="1500" dirty="0">
              <a:solidFill>
                <a:schemeClr val="bg1"/>
              </a:solidFill>
              <a:latin typeface="+mj-ea"/>
              <a:ea typeface="+mj-ea"/>
            </a:endParaRPr>
          </a:p>
        </p:txBody>
      </p:sp>
    </p:spTree>
    <p:extLst>
      <p:ext uri="{BB962C8B-B14F-4D97-AF65-F5344CB8AC3E}">
        <p14:creationId xmlns:p14="http://schemas.microsoft.com/office/powerpoint/2010/main" val="208033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21361A3-7475-408C-BBB8-49F71B0D0017}"/>
              </a:ext>
            </a:extLst>
          </p:cNvPr>
          <p:cNvSpPr/>
          <p:nvPr/>
        </p:nvSpPr>
        <p:spPr>
          <a:xfrm>
            <a:off x="1" y="0"/>
            <a:ext cx="12192000" cy="3429000"/>
          </a:xfrm>
          <a:prstGeom prst="rect">
            <a:avLst/>
          </a:prstGeom>
          <a:solidFill>
            <a:srgbClr val="0456C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F19248FE-782C-4B3A-BE54-BC19E29D6AB3}"/>
              </a:ext>
            </a:extLst>
          </p:cNvPr>
          <p:cNvSpPr txBox="1"/>
          <p:nvPr/>
        </p:nvSpPr>
        <p:spPr>
          <a:xfrm>
            <a:off x="782320" y="731520"/>
            <a:ext cx="1826141" cy="584775"/>
          </a:xfrm>
          <a:prstGeom prst="rect">
            <a:avLst/>
          </a:prstGeom>
          <a:noFill/>
        </p:spPr>
        <p:txBody>
          <a:bodyPr wrap="none" rtlCol="0">
            <a:spAutoFit/>
          </a:bodyPr>
          <a:lstStyle/>
          <a:p>
            <a:r>
              <a:rPr lang="zh-CN" altLang="en-US" sz="3200" b="1" dirty="0">
                <a:solidFill>
                  <a:schemeClr val="bg1"/>
                </a:solidFill>
              </a:rPr>
              <a:t>产品原型</a:t>
            </a:r>
          </a:p>
        </p:txBody>
      </p:sp>
      <p:sp>
        <p:nvSpPr>
          <p:cNvPr id="5" name="矩形 4">
            <a:extLst>
              <a:ext uri="{FF2B5EF4-FFF2-40B4-BE49-F238E27FC236}">
                <a16:creationId xmlns:a16="http://schemas.microsoft.com/office/drawing/2014/main" id="{3D208BF3-DB00-4694-902A-61548BE9C6C8}"/>
              </a:ext>
            </a:extLst>
          </p:cNvPr>
          <p:cNvSpPr/>
          <p:nvPr/>
        </p:nvSpPr>
        <p:spPr>
          <a:xfrm>
            <a:off x="874713" y="1803633"/>
            <a:ext cx="10442575" cy="4756558"/>
          </a:xfrm>
          <a:prstGeom prst="rect">
            <a:avLst/>
          </a:prstGeom>
          <a:solidFill>
            <a:schemeClr val="bg1">
              <a:lumMod val="9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0FBE5BC0-0032-4353-B9A7-77F0AFC19F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920" y="2360520"/>
            <a:ext cx="2023988" cy="3600000"/>
          </a:xfrm>
          <a:prstGeom prst="rect">
            <a:avLst/>
          </a:prstGeom>
        </p:spPr>
      </p:pic>
      <p:pic>
        <p:nvPicPr>
          <p:cNvPr id="15" name="图片 14">
            <a:extLst>
              <a:ext uri="{FF2B5EF4-FFF2-40B4-BE49-F238E27FC236}">
                <a16:creationId xmlns:a16="http://schemas.microsoft.com/office/drawing/2014/main" id="{F0EF10B2-3475-455A-8040-49AA495395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6288" y="2360520"/>
            <a:ext cx="2023988" cy="3600000"/>
          </a:xfrm>
          <a:prstGeom prst="rect">
            <a:avLst/>
          </a:prstGeom>
        </p:spPr>
      </p:pic>
      <p:sp>
        <p:nvSpPr>
          <p:cNvPr id="16" name="文本框 15">
            <a:extLst>
              <a:ext uri="{FF2B5EF4-FFF2-40B4-BE49-F238E27FC236}">
                <a16:creationId xmlns:a16="http://schemas.microsoft.com/office/drawing/2014/main" id="{0C27D49A-C718-49DE-B87B-E4D50408CD70}"/>
              </a:ext>
            </a:extLst>
          </p:cNvPr>
          <p:cNvSpPr txBox="1"/>
          <p:nvPr/>
        </p:nvSpPr>
        <p:spPr>
          <a:xfrm>
            <a:off x="2119220" y="6037738"/>
            <a:ext cx="569387" cy="246221"/>
          </a:xfrm>
          <a:prstGeom prst="rect">
            <a:avLst/>
          </a:prstGeom>
          <a:noFill/>
        </p:spPr>
        <p:txBody>
          <a:bodyPr wrap="none" rtlCol="0">
            <a:spAutoFit/>
          </a:bodyPr>
          <a:lstStyle/>
          <a:p>
            <a:r>
              <a:rPr lang="zh-CN" altLang="en-US" sz="1000" dirty="0"/>
              <a:t>发现页</a:t>
            </a:r>
          </a:p>
        </p:txBody>
      </p:sp>
      <p:sp>
        <p:nvSpPr>
          <p:cNvPr id="17" name="文本框 16">
            <a:extLst>
              <a:ext uri="{FF2B5EF4-FFF2-40B4-BE49-F238E27FC236}">
                <a16:creationId xmlns:a16="http://schemas.microsoft.com/office/drawing/2014/main" id="{2A07612B-F2A3-4F70-9F25-A83EB39E7D3C}"/>
              </a:ext>
            </a:extLst>
          </p:cNvPr>
          <p:cNvSpPr txBox="1"/>
          <p:nvPr/>
        </p:nvSpPr>
        <p:spPr>
          <a:xfrm>
            <a:off x="4319468" y="6037738"/>
            <a:ext cx="697627" cy="246221"/>
          </a:xfrm>
          <a:prstGeom prst="rect">
            <a:avLst/>
          </a:prstGeom>
          <a:noFill/>
        </p:spPr>
        <p:txBody>
          <a:bodyPr wrap="none" rtlCol="0">
            <a:spAutoFit/>
          </a:bodyPr>
          <a:lstStyle/>
          <a:p>
            <a:r>
              <a:rPr lang="zh-CN" altLang="en-US" sz="1000" dirty="0"/>
              <a:t>赛事模块</a:t>
            </a:r>
          </a:p>
        </p:txBody>
      </p:sp>
      <p:sp>
        <p:nvSpPr>
          <p:cNvPr id="18" name="文本框 17">
            <a:extLst>
              <a:ext uri="{FF2B5EF4-FFF2-40B4-BE49-F238E27FC236}">
                <a16:creationId xmlns:a16="http://schemas.microsoft.com/office/drawing/2014/main" id="{5EF5AFDE-22DF-43A6-9A87-94D4658F9C38}"/>
              </a:ext>
            </a:extLst>
          </p:cNvPr>
          <p:cNvSpPr txBox="1"/>
          <p:nvPr/>
        </p:nvSpPr>
        <p:spPr>
          <a:xfrm>
            <a:off x="7346409" y="6037737"/>
            <a:ext cx="441146" cy="246221"/>
          </a:xfrm>
          <a:prstGeom prst="rect">
            <a:avLst/>
          </a:prstGeom>
          <a:noFill/>
        </p:spPr>
        <p:txBody>
          <a:bodyPr wrap="none" rtlCol="0">
            <a:spAutoFit/>
          </a:bodyPr>
          <a:lstStyle/>
          <a:p>
            <a:r>
              <a:rPr lang="zh-CN" altLang="en-US" sz="1000" dirty="0"/>
              <a:t>我的</a:t>
            </a:r>
          </a:p>
        </p:txBody>
      </p:sp>
      <p:sp>
        <p:nvSpPr>
          <p:cNvPr id="19" name="文本框 18">
            <a:extLst>
              <a:ext uri="{FF2B5EF4-FFF2-40B4-BE49-F238E27FC236}">
                <a16:creationId xmlns:a16="http://schemas.microsoft.com/office/drawing/2014/main" id="{8DC68D2B-4F7A-4DE9-BE34-7EE194DA5DF4}"/>
              </a:ext>
            </a:extLst>
          </p:cNvPr>
          <p:cNvSpPr txBox="1"/>
          <p:nvPr/>
        </p:nvSpPr>
        <p:spPr>
          <a:xfrm>
            <a:off x="9439274" y="6037737"/>
            <a:ext cx="697627" cy="246221"/>
          </a:xfrm>
          <a:prstGeom prst="rect">
            <a:avLst/>
          </a:prstGeom>
          <a:noFill/>
        </p:spPr>
        <p:txBody>
          <a:bodyPr wrap="none" rtlCol="0">
            <a:spAutoFit/>
          </a:bodyPr>
          <a:lstStyle/>
          <a:p>
            <a:r>
              <a:rPr lang="zh-CN" altLang="en-US" sz="1000" dirty="0"/>
              <a:t>个人主页</a:t>
            </a:r>
          </a:p>
        </p:txBody>
      </p:sp>
      <p:pic>
        <p:nvPicPr>
          <p:cNvPr id="21" name="图片 20">
            <a:extLst>
              <a:ext uri="{FF2B5EF4-FFF2-40B4-BE49-F238E27FC236}">
                <a16:creationId xmlns:a16="http://schemas.microsoft.com/office/drawing/2014/main" id="{5502B994-3A83-44D8-9D34-FDEEA4D50A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4988" y="2360520"/>
            <a:ext cx="2023988" cy="3600000"/>
          </a:xfrm>
          <a:prstGeom prst="rect">
            <a:avLst/>
          </a:prstGeom>
        </p:spPr>
      </p:pic>
      <p:pic>
        <p:nvPicPr>
          <p:cNvPr id="23" name="图片 22">
            <a:extLst>
              <a:ext uri="{FF2B5EF4-FFF2-40B4-BE49-F238E27FC236}">
                <a16:creationId xmlns:a16="http://schemas.microsoft.com/office/drawing/2014/main" id="{6EA0DB49-3BB3-4DBF-8BEB-7CF5E9BCE0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6094" y="2335353"/>
            <a:ext cx="2023988" cy="3600000"/>
          </a:xfrm>
          <a:prstGeom prst="rect">
            <a:avLst/>
          </a:prstGeom>
        </p:spPr>
      </p:pic>
      <p:sp>
        <p:nvSpPr>
          <p:cNvPr id="24" name="文本框 23">
            <a:extLst>
              <a:ext uri="{FF2B5EF4-FFF2-40B4-BE49-F238E27FC236}">
                <a16:creationId xmlns:a16="http://schemas.microsoft.com/office/drawing/2014/main" id="{59C89019-190C-43E5-939D-F1EAF0918D16}"/>
              </a:ext>
            </a:extLst>
          </p:cNvPr>
          <p:cNvSpPr txBox="1"/>
          <p:nvPr/>
        </p:nvSpPr>
        <p:spPr>
          <a:xfrm>
            <a:off x="782320" y="1315904"/>
            <a:ext cx="681597" cy="323165"/>
          </a:xfrm>
          <a:prstGeom prst="rect">
            <a:avLst/>
          </a:prstGeom>
          <a:noFill/>
        </p:spPr>
        <p:txBody>
          <a:bodyPr wrap="none" rtlCol="0">
            <a:spAutoFit/>
          </a:bodyPr>
          <a:lstStyle/>
          <a:p>
            <a:r>
              <a:rPr lang="zh-CN" altLang="en-US" sz="1500" dirty="0">
                <a:solidFill>
                  <a:schemeClr val="bg1"/>
                </a:solidFill>
                <a:latin typeface="+mj-ea"/>
                <a:ea typeface="+mj-ea"/>
              </a:rPr>
              <a:t>版本</a:t>
            </a:r>
            <a:r>
              <a:rPr lang="en-US" altLang="zh-CN" sz="1500" dirty="0">
                <a:solidFill>
                  <a:schemeClr val="bg1"/>
                </a:solidFill>
                <a:latin typeface="+mj-ea"/>
                <a:ea typeface="+mj-ea"/>
              </a:rPr>
              <a:t>5</a:t>
            </a:r>
            <a:endParaRPr lang="zh-CN" altLang="en-US" sz="1500" dirty="0">
              <a:solidFill>
                <a:schemeClr val="bg1"/>
              </a:solidFill>
              <a:latin typeface="+mj-ea"/>
              <a:ea typeface="+mj-ea"/>
            </a:endParaRPr>
          </a:p>
        </p:txBody>
      </p:sp>
    </p:spTree>
    <p:extLst>
      <p:ext uri="{BB962C8B-B14F-4D97-AF65-F5344CB8AC3E}">
        <p14:creationId xmlns:p14="http://schemas.microsoft.com/office/powerpoint/2010/main" val="4274459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D3807927-EF59-48F1-A423-70249CC663A1}"/>
              </a:ext>
            </a:extLst>
          </p:cNvPr>
          <p:cNvSpPr/>
          <p:nvPr/>
        </p:nvSpPr>
        <p:spPr>
          <a:xfrm>
            <a:off x="695325" y="2336800"/>
            <a:ext cx="10801350" cy="2336800"/>
          </a:xfrm>
          <a:prstGeom prst="rect">
            <a:avLst/>
          </a:prstGeom>
          <a:solidFill>
            <a:srgbClr val="313337">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9">
            <a:extLst>
              <a:ext uri="{FF2B5EF4-FFF2-40B4-BE49-F238E27FC236}">
                <a16:creationId xmlns:a16="http://schemas.microsoft.com/office/drawing/2014/main" id="{6C7F3154-3D1F-4173-B136-86538DC73AD5}"/>
              </a:ext>
            </a:extLst>
          </p:cNvPr>
          <p:cNvSpPr/>
          <p:nvPr/>
        </p:nvSpPr>
        <p:spPr>
          <a:xfrm>
            <a:off x="1300163" y="1134610"/>
            <a:ext cx="1800000" cy="1800000"/>
          </a:xfrm>
          <a:prstGeom prst="rect">
            <a:avLst/>
          </a:prstGeom>
          <a:solidFill>
            <a:srgbClr val="0456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0">
            <a:extLst>
              <a:ext uri="{FF2B5EF4-FFF2-40B4-BE49-F238E27FC236}">
                <a16:creationId xmlns:a16="http://schemas.microsoft.com/office/drawing/2014/main" id="{75726612-A172-4170-AA0B-F98EA1A7C689}"/>
              </a:ext>
            </a:extLst>
          </p:cNvPr>
          <p:cNvSpPr/>
          <p:nvPr/>
        </p:nvSpPr>
        <p:spPr>
          <a:xfrm>
            <a:off x="9094742" y="4339771"/>
            <a:ext cx="1001486" cy="667658"/>
          </a:xfrm>
          <a:prstGeom prst="rect">
            <a:avLst/>
          </a:prstGeom>
          <a:solidFill>
            <a:srgbClr val="0456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1">
            <a:extLst>
              <a:ext uri="{FF2B5EF4-FFF2-40B4-BE49-F238E27FC236}">
                <a16:creationId xmlns:a16="http://schemas.microsoft.com/office/drawing/2014/main" id="{A7CA9598-D792-4546-B388-2F1EBF838D41}"/>
              </a:ext>
            </a:extLst>
          </p:cNvPr>
          <p:cNvSpPr/>
          <p:nvPr/>
        </p:nvSpPr>
        <p:spPr>
          <a:xfrm>
            <a:off x="9094742" y="5087465"/>
            <a:ext cx="1001486" cy="135700"/>
          </a:xfrm>
          <a:prstGeom prst="rect">
            <a:avLst/>
          </a:prstGeom>
          <a:solidFill>
            <a:srgbClr val="3133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a:extLst>
              <a:ext uri="{FF2B5EF4-FFF2-40B4-BE49-F238E27FC236}">
                <a16:creationId xmlns:a16="http://schemas.microsoft.com/office/drawing/2014/main" id="{BC497238-7FB9-457A-9703-9EF910DA6DB2}"/>
              </a:ext>
            </a:extLst>
          </p:cNvPr>
          <p:cNvSpPr txBox="1"/>
          <p:nvPr/>
        </p:nvSpPr>
        <p:spPr>
          <a:xfrm>
            <a:off x="1466629" y="1711445"/>
            <a:ext cx="1467068" cy="646331"/>
          </a:xfrm>
          <a:prstGeom prst="rect">
            <a:avLst/>
          </a:prstGeom>
          <a:noFill/>
        </p:spPr>
        <p:txBody>
          <a:bodyPr wrap="none" rtlCol="0">
            <a:spAutoFit/>
          </a:bodyPr>
          <a:lstStyle/>
          <a:p>
            <a:pPr algn="ctr"/>
            <a:r>
              <a:rPr lang="en-US" altLang="zh-CN" sz="3600" b="1" dirty="0">
                <a:solidFill>
                  <a:schemeClr val="bg1"/>
                </a:solidFill>
              </a:rPr>
              <a:t>Part 5</a:t>
            </a:r>
            <a:endParaRPr lang="zh-CN" altLang="en-US" sz="3600" b="1" dirty="0">
              <a:solidFill>
                <a:schemeClr val="bg1"/>
              </a:solidFill>
            </a:endParaRPr>
          </a:p>
        </p:txBody>
      </p:sp>
      <p:sp>
        <p:nvSpPr>
          <p:cNvPr id="8" name="矩形 7">
            <a:extLst>
              <a:ext uri="{FF2B5EF4-FFF2-40B4-BE49-F238E27FC236}">
                <a16:creationId xmlns:a16="http://schemas.microsoft.com/office/drawing/2014/main" id="{875D7824-5795-4180-9B3F-0C4C1D7705EA}"/>
              </a:ext>
            </a:extLst>
          </p:cNvPr>
          <p:cNvSpPr/>
          <p:nvPr/>
        </p:nvSpPr>
        <p:spPr>
          <a:xfrm>
            <a:off x="1632633" y="3039528"/>
            <a:ext cx="8926735" cy="931345"/>
          </a:xfrm>
          <a:prstGeom prst="rect">
            <a:avLst/>
          </a:prstGeom>
        </p:spPr>
        <p:txBody>
          <a:bodyPr wrap="square">
            <a:spAutoFit/>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kumimoji="0" lang="zh-CN" altLang="en-US" sz="4800" b="1" i="0" u="none" strike="noStrike" kern="1200" cap="none" spc="600" normalizeH="0" baseline="0" noProof="0" dirty="0">
                <a:ln>
                  <a:noFill/>
                </a:ln>
                <a:solidFill>
                  <a:schemeClr val="bg1"/>
                </a:solidFill>
                <a:uLnTx/>
                <a:uFillTx/>
                <a:latin typeface="+mj-ea"/>
                <a:ea typeface="+mj-ea"/>
              </a:rPr>
              <a:t>个人总结</a:t>
            </a:r>
          </a:p>
        </p:txBody>
      </p:sp>
    </p:spTree>
    <p:extLst>
      <p:ext uri="{BB962C8B-B14F-4D97-AF65-F5344CB8AC3E}">
        <p14:creationId xmlns:p14="http://schemas.microsoft.com/office/powerpoint/2010/main" val="68996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220C997-08A1-4B9D-8C17-03E663EED9D4}"/>
              </a:ext>
            </a:extLst>
          </p:cNvPr>
          <p:cNvSpPr txBox="1"/>
          <p:nvPr/>
        </p:nvSpPr>
        <p:spPr>
          <a:xfrm>
            <a:off x="782320" y="731520"/>
            <a:ext cx="1346844" cy="584775"/>
          </a:xfrm>
          <a:prstGeom prst="rect">
            <a:avLst/>
          </a:prstGeom>
          <a:noFill/>
        </p:spPr>
        <p:txBody>
          <a:bodyPr wrap="none" rtlCol="0">
            <a:spAutoFit/>
          </a:bodyPr>
          <a:lstStyle/>
          <a:p>
            <a:r>
              <a:rPr lang="zh-CN" altLang="en-US" sz="3200" b="1" dirty="0"/>
              <a:t>总结 </a:t>
            </a:r>
            <a:r>
              <a:rPr lang="en-US" altLang="zh-CN" sz="3200" b="1" dirty="0"/>
              <a:t>1</a:t>
            </a:r>
            <a:endParaRPr lang="zh-CN" altLang="en-US" sz="3200" b="1" dirty="0"/>
          </a:p>
        </p:txBody>
      </p:sp>
      <p:sp>
        <p:nvSpPr>
          <p:cNvPr id="5" name="文本框 4">
            <a:extLst>
              <a:ext uri="{FF2B5EF4-FFF2-40B4-BE49-F238E27FC236}">
                <a16:creationId xmlns:a16="http://schemas.microsoft.com/office/drawing/2014/main" id="{B8DDC89F-D086-420B-92F7-3AFE16E0B4EA}"/>
              </a:ext>
            </a:extLst>
          </p:cNvPr>
          <p:cNvSpPr txBox="1"/>
          <p:nvPr/>
        </p:nvSpPr>
        <p:spPr>
          <a:xfrm>
            <a:off x="4503256" y="1735724"/>
            <a:ext cx="3185487" cy="492443"/>
          </a:xfrm>
          <a:prstGeom prst="rect">
            <a:avLst/>
          </a:prstGeom>
          <a:noFill/>
        </p:spPr>
        <p:txBody>
          <a:bodyPr wrap="none" rtlCol="0">
            <a:spAutoFit/>
          </a:bodyPr>
          <a:lstStyle/>
          <a:p>
            <a:r>
              <a:rPr lang="zh-CN" altLang="en-US" sz="2600" b="1" dirty="0"/>
              <a:t>找到社区的工具属性</a:t>
            </a:r>
          </a:p>
        </p:txBody>
      </p:sp>
      <p:sp>
        <p:nvSpPr>
          <p:cNvPr id="7" name="文本框 6">
            <a:extLst>
              <a:ext uri="{FF2B5EF4-FFF2-40B4-BE49-F238E27FC236}">
                <a16:creationId xmlns:a16="http://schemas.microsoft.com/office/drawing/2014/main" id="{539DC6F6-2FCC-4360-8B1C-5C0FD20D579C}"/>
              </a:ext>
            </a:extLst>
          </p:cNvPr>
          <p:cNvSpPr txBox="1"/>
          <p:nvPr/>
        </p:nvSpPr>
        <p:spPr>
          <a:xfrm>
            <a:off x="1684265" y="2356752"/>
            <a:ext cx="8843918" cy="1821653"/>
          </a:xfrm>
          <a:prstGeom prst="rect">
            <a:avLst/>
          </a:prstGeom>
          <a:noFill/>
        </p:spPr>
        <p:txBody>
          <a:bodyPr wrap="square" rtlCol="0">
            <a:spAutoFit/>
          </a:bodyPr>
          <a:lstStyle/>
          <a:p>
            <a:pPr>
              <a:lnSpc>
                <a:spcPct val="130000"/>
              </a:lnSpc>
            </a:pPr>
            <a:r>
              <a:rPr lang="zh-CN" altLang="en-US" sz="1600" spc="300" dirty="0">
                <a:solidFill>
                  <a:srgbClr val="0456C4"/>
                </a:solidFill>
                <a:latin typeface="+mn-ea"/>
              </a:rPr>
              <a:t>当前市场上并不缺乏性信息流的社区，也有很多功能齐全，用户量庞大的优秀社区，所以我们很难从信息流入手来搭建社区。</a:t>
            </a:r>
            <a:endParaRPr lang="en-US" altLang="zh-CN" sz="1600" spc="300" dirty="0">
              <a:solidFill>
                <a:srgbClr val="0456C4"/>
              </a:solidFill>
              <a:latin typeface="+mn-ea"/>
            </a:endParaRPr>
          </a:p>
          <a:p>
            <a:pPr>
              <a:lnSpc>
                <a:spcPct val="130000"/>
              </a:lnSpc>
            </a:pPr>
            <a:endParaRPr lang="en-US" altLang="zh-CN" sz="800" spc="300" dirty="0">
              <a:solidFill>
                <a:srgbClr val="0456C4"/>
              </a:solidFill>
              <a:latin typeface="+mn-ea"/>
            </a:endParaRPr>
          </a:p>
          <a:p>
            <a:pPr>
              <a:lnSpc>
                <a:spcPct val="130000"/>
              </a:lnSpc>
            </a:pPr>
            <a:r>
              <a:rPr lang="zh-CN" altLang="en-US" sz="1600" b="1" spc="300" dirty="0">
                <a:solidFill>
                  <a:srgbClr val="0456C4"/>
                </a:solidFill>
                <a:latin typeface="+mn-ea"/>
              </a:rPr>
              <a:t>明确社区解决了用户的什么问题：</a:t>
            </a:r>
            <a:endParaRPr lang="en-US" altLang="zh-CN" sz="1600" b="1" spc="300" dirty="0">
              <a:solidFill>
                <a:srgbClr val="0456C4"/>
              </a:solidFill>
              <a:latin typeface="+mn-ea"/>
            </a:endParaRPr>
          </a:p>
          <a:p>
            <a:pPr>
              <a:lnSpc>
                <a:spcPct val="130000"/>
              </a:lnSpc>
            </a:pPr>
            <a:r>
              <a:rPr lang="zh-CN" altLang="en-US" sz="1600" spc="300" dirty="0">
                <a:solidFill>
                  <a:srgbClr val="313337"/>
                </a:solidFill>
                <a:latin typeface="+mn-ea"/>
              </a:rPr>
              <a:t>想要让用户主动加入并且主动使用社区，前提是我们要明白这个社区解决了什么样的根本性问题，也就是社区的工具属性是什么。</a:t>
            </a:r>
          </a:p>
        </p:txBody>
      </p:sp>
    </p:spTree>
    <p:extLst>
      <p:ext uri="{BB962C8B-B14F-4D97-AF65-F5344CB8AC3E}">
        <p14:creationId xmlns:p14="http://schemas.microsoft.com/office/powerpoint/2010/main" val="1711704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AD02436-1F91-47EE-B690-DA3013C8841D}"/>
              </a:ext>
            </a:extLst>
          </p:cNvPr>
          <p:cNvSpPr txBox="1"/>
          <p:nvPr/>
        </p:nvSpPr>
        <p:spPr>
          <a:xfrm rot="16200000">
            <a:off x="5813785" y="-900564"/>
            <a:ext cx="564431" cy="4121125"/>
          </a:xfrm>
          <a:custGeom>
            <a:avLst/>
            <a:gdLst/>
            <a:ahLst/>
            <a:cxnLst/>
            <a:rect l="l" t="t" r="r" b="b"/>
            <a:pathLst>
              <a:path w="564431" h="4121125">
                <a:moveTo>
                  <a:pt x="187152" y="3677617"/>
                </a:moveTo>
                <a:lnTo>
                  <a:pt x="197570" y="3784773"/>
                </a:lnTo>
                <a:cubicBezTo>
                  <a:pt x="161603" y="3791222"/>
                  <a:pt x="135186" y="3804307"/>
                  <a:pt x="118319" y="3824027"/>
                </a:cubicBezTo>
                <a:cubicBezTo>
                  <a:pt x="101451" y="3843747"/>
                  <a:pt x="93018" y="3870350"/>
                  <a:pt x="93018" y="3903836"/>
                </a:cubicBezTo>
                <a:cubicBezTo>
                  <a:pt x="93018" y="3939306"/>
                  <a:pt x="100521" y="3966034"/>
                  <a:pt x="115528" y="3984017"/>
                </a:cubicBezTo>
                <a:cubicBezTo>
                  <a:pt x="130535" y="4002000"/>
                  <a:pt x="148084" y="4010992"/>
                  <a:pt x="168176" y="4010992"/>
                </a:cubicBezTo>
                <a:cubicBezTo>
                  <a:pt x="181074" y="4010992"/>
                  <a:pt x="192051" y="4007209"/>
                  <a:pt x="201104" y="3999644"/>
                </a:cubicBezTo>
                <a:cubicBezTo>
                  <a:pt x="210158" y="3992079"/>
                  <a:pt x="218033" y="3978870"/>
                  <a:pt x="224731" y="3960019"/>
                </a:cubicBezTo>
                <a:cubicBezTo>
                  <a:pt x="229196" y="3947120"/>
                  <a:pt x="237133" y="3917726"/>
                  <a:pt x="248543" y="3871838"/>
                </a:cubicBezTo>
                <a:cubicBezTo>
                  <a:pt x="263178" y="3812803"/>
                  <a:pt x="281161" y="3771379"/>
                  <a:pt x="302493" y="3747566"/>
                </a:cubicBezTo>
                <a:cubicBezTo>
                  <a:pt x="332507" y="3714080"/>
                  <a:pt x="369094" y="3697337"/>
                  <a:pt x="412254" y="3697337"/>
                </a:cubicBezTo>
                <a:cubicBezTo>
                  <a:pt x="440035" y="3697337"/>
                  <a:pt x="466018" y="3705212"/>
                  <a:pt x="490203" y="3720963"/>
                </a:cubicBezTo>
                <a:cubicBezTo>
                  <a:pt x="514387" y="3736714"/>
                  <a:pt x="532805" y="3759410"/>
                  <a:pt x="545455" y="3789052"/>
                </a:cubicBezTo>
                <a:cubicBezTo>
                  <a:pt x="558106" y="3818694"/>
                  <a:pt x="564431" y="3854474"/>
                  <a:pt x="564431" y="3896395"/>
                </a:cubicBezTo>
                <a:cubicBezTo>
                  <a:pt x="564431" y="3964855"/>
                  <a:pt x="549424" y="4016387"/>
                  <a:pt x="519410" y="4050990"/>
                </a:cubicBezTo>
                <a:cubicBezTo>
                  <a:pt x="489397" y="4085592"/>
                  <a:pt x="449337" y="4103762"/>
                  <a:pt x="399232" y="4105498"/>
                </a:cubicBezTo>
                <a:lnTo>
                  <a:pt x="394395" y="3995365"/>
                </a:lnTo>
                <a:cubicBezTo>
                  <a:pt x="422424" y="3990652"/>
                  <a:pt x="442578" y="3980544"/>
                  <a:pt x="454856" y="3965042"/>
                </a:cubicBezTo>
                <a:cubicBezTo>
                  <a:pt x="467135" y="3949538"/>
                  <a:pt x="473274" y="3926284"/>
                  <a:pt x="473274" y="3895278"/>
                </a:cubicBezTo>
                <a:cubicBezTo>
                  <a:pt x="473274" y="3863280"/>
                  <a:pt x="466700" y="3838227"/>
                  <a:pt x="453554" y="3820120"/>
                </a:cubicBezTo>
                <a:cubicBezTo>
                  <a:pt x="445120" y="3808462"/>
                  <a:pt x="433834" y="3802633"/>
                  <a:pt x="419696" y="3802633"/>
                </a:cubicBezTo>
                <a:cubicBezTo>
                  <a:pt x="406797" y="3802633"/>
                  <a:pt x="395759" y="3808090"/>
                  <a:pt x="386581" y="3819004"/>
                </a:cubicBezTo>
                <a:cubicBezTo>
                  <a:pt x="374923" y="3832894"/>
                  <a:pt x="362769" y="3866629"/>
                  <a:pt x="350118" y="3920207"/>
                </a:cubicBezTo>
                <a:cubicBezTo>
                  <a:pt x="337468" y="3973785"/>
                  <a:pt x="324384" y="4013411"/>
                  <a:pt x="310865" y="4039084"/>
                </a:cubicBezTo>
                <a:cubicBezTo>
                  <a:pt x="297346" y="4064756"/>
                  <a:pt x="278867" y="4084848"/>
                  <a:pt x="255427" y="4099359"/>
                </a:cubicBezTo>
                <a:cubicBezTo>
                  <a:pt x="231986" y="4113870"/>
                  <a:pt x="203027" y="4121125"/>
                  <a:pt x="168548" y="4121125"/>
                </a:cubicBezTo>
                <a:cubicBezTo>
                  <a:pt x="137294" y="4121125"/>
                  <a:pt x="108025" y="4112443"/>
                  <a:pt x="80739" y="4095080"/>
                </a:cubicBezTo>
                <a:cubicBezTo>
                  <a:pt x="53454" y="4077717"/>
                  <a:pt x="33176" y="4053160"/>
                  <a:pt x="19906" y="4021410"/>
                </a:cubicBezTo>
                <a:cubicBezTo>
                  <a:pt x="6635" y="3989660"/>
                  <a:pt x="0" y="3950097"/>
                  <a:pt x="0" y="3902720"/>
                </a:cubicBezTo>
                <a:cubicBezTo>
                  <a:pt x="0" y="3833763"/>
                  <a:pt x="15937" y="3780805"/>
                  <a:pt x="47811" y="3743846"/>
                </a:cubicBezTo>
                <a:cubicBezTo>
                  <a:pt x="79685" y="3706887"/>
                  <a:pt x="126132" y="3684810"/>
                  <a:pt x="187152" y="3677617"/>
                </a:cubicBezTo>
                <a:close/>
                <a:moveTo>
                  <a:pt x="462856" y="3199730"/>
                </a:moveTo>
                <a:lnTo>
                  <a:pt x="555129" y="3199730"/>
                </a:lnTo>
                <a:lnTo>
                  <a:pt x="555129" y="3633192"/>
                </a:lnTo>
                <a:lnTo>
                  <a:pt x="462856" y="3633192"/>
                </a:lnTo>
                <a:lnTo>
                  <a:pt x="462856" y="3471714"/>
                </a:lnTo>
                <a:lnTo>
                  <a:pt x="9674" y="3471714"/>
                </a:lnTo>
                <a:lnTo>
                  <a:pt x="9674" y="3361581"/>
                </a:lnTo>
                <a:lnTo>
                  <a:pt x="462856" y="3361581"/>
                </a:lnTo>
                <a:close/>
                <a:moveTo>
                  <a:pt x="9674" y="2687464"/>
                </a:moveTo>
                <a:lnTo>
                  <a:pt x="555129" y="2687464"/>
                </a:lnTo>
                <a:lnTo>
                  <a:pt x="555129" y="2794620"/>
                </a:lnTo>
                <a:lnTo>
                  <a:pt x="190872" y="3017862"/>
                </a:lnTo>
                <a:lnTo>
                  <a:pt x="555129" y="3017862"/>
                </a:lnTo>
                <a:lnTo>
                  <a:pt x="555129" y="3120181"/>
                </a:lnTo>
                <a:lnTo>
                  <a:pt x="9674" y="3120181"/>
                </a:lnTo>
                <a:lnTo>
                  <a:pt x="9674" y="3009677"/>
                </a:lnTo>
                <a:lnTo>
                  <a:pt x="365373" y="2789783"/>
                </a:lnTo>
                <a:lnTo>
                  <a:pt x="9674" y="2789783"/>
                </a:lnTo>
                <a:close/>
                <a:moveTo>
                  <a:pt x="9674" y="2181523"/>
                </a:moveTo>
                <a:lnTo>
                  <a:pt x="555129" y="2181523"/>
                </a:lnTo>
                <a:lnTo>
                  <a:pt x="555129" y="2585963"/>
                </a:lnTo>
                <a:lnTo>
                  <a:pt x="462856" y="2585963"/>
                </a:lnTo>
                <a:lnTo>
                  <a:pt x="462856" y="2291655"/>
                </a:lnTo>
                <a:lnTo>
                  <a:pt x="341933" y="2291655"/>
                </a:lnTo>
                <a:lnTo>
                  <a:pt x="341933" y="2565499"/>
                </a:lnTo>
                <a:lnTo>
                  <a:pt x="250032" y="2565499"/>
                </a:lnTo>
                <a:lnTo>
                  <a:pt x="250032" y="2291655"/>
                </a:lnTo>
                <a:lnTo>
                  <a:pt x="101575" y="2291655"/>
                </a:lnTo>
                <a:lnTo>
                  <a:pt x="101575" y="2596381"/>
                </a:lnTo>
                <a:lnTo>
                  <a:pt x="9674" y="2596381"/>
                </a:lnTo>
                <a:close/>
                <a:moveTo>
                  <a:pt x="462856" y="1675730"/>
                </a:moveTo>
                <a:lnTo>
                  <a:pt x="555129" y="1675730"/>
                </a:lnTo>
                <a:lnTo>
                  <a:pt x="555129" y="2109192"/>
                </a:lnTo>
                <a:lnTo>
                  <a:pt x="462856" y="2109192"/>
                </a:lnTo>
                <a:lnTo>
                  <a:pt x="462856" y="1947714"/>
                </a:lnTo>
                <a:lnTo>
                  <a:pt x="9674" y="1947714"/>
                </a:lnTo>
                <a:lnTo>
                  <a:pt x="9674" y="1837581"/>
                </a:lnTo>
                <a:lnTo>
                  <a:pt x="462856" y="1837581"/>
                </a:lnTo>
                <a:close/>
                <a:moveTo>
                  <a:pt x="9674" y="1163464"/>
                </a:moveTo>
                <a:lnTo>
                  <a:pt x="555129" y="1163464"/>
                </a:lnTo>
                <a:lnTo>
                  <a:pt x="555129" y="1270620"/>
                </a:lnTo>
                <a:lnTo>
                  <a:pt x="190872" y="1493862"/>
                </a:lnTo>
                <a:lnTo>
                  <a:pt x="555129" y="1493862"/>
                </a:lnTo>
                <a:lnTo>
                  <a:pt x="555129" y="1596182"/>
                </a:lnTo>
                <a:lnTo>
                  <a:pt x="9674" y="1596182"/>
                </a:lnTo>
                <a:lnTo>
                  <a:pt x="9674" y="1485677"/>
                </a:lnTo>
                <a:lnTo>
                  <a:pt x="365373" y="1265783"/>
                </a:lnTo>
                <a:lnTo>
                  <a:pt x="9674" y="1265783"/>
                </a:lnTo>
                <a:close/>
                <a:moveTo>
                  <a:pt x="282774" y="662955"/>
                </a:moveTo>
                <a:cubicBezTo>
                  <a:pt x="221010" y="662955"/>
                  <a:pt x="174191" y="677218"/>
                  <a:pt x="142317" y="705743"/>
                </a:cubicBezTo>
                <a:cubicBezTo>
                  <a:pt x="110443" y="734268"/>
                  <a:pt x="94506" y="770483"/>
                  <a:pt x="94506" y="814388"/>
                </a:cubicBezTo>
                <a:cubicBezTo>
                  <a:pt x="94506" y="858292"/>
                  <a:pt x="110319" y="894321"/>
                  <a:pt x="141945" y="922474"/>
                </a:cubicBezTo>
                <a:cubicBezTo>
                  <a:pt x="173571" y="950627"/>
                  <a:pt x="221010" y="964704"/>
                  <a:pt x="284262" y="964704"/>
                </a:cubicBezTo>
                <a:cubicBezTo>
                  <a:pt x="346770" y="964704"/>
                  <a:pt x="393403" y="950999"/>
                  <a:pt x="424160" y="923590"/>
                </a:cubicBezTo>
                <a:cubicBezTo>
                  <a:pt x="454918" y="896181"/>
                  <a:pt x="470297" y="859780"/>
                  <a:pt x="470297" y="814388"/>
                </a:cubicBezTo>
                <a:cubicBezTo>
                  <a:pt x="470297" y="768995"/>
                  <a:pt x="454732" y="732408"/>
                  <a:pt x="423602" y="704627"/>
                </a:cubicBezTo>
                <a:cubicBezTo>
                  <a:pt x="392472" y="676845"/>
                  <a:pt x="345530" y="662955"/>
                  <a:pt x="282774" y="662955"/>
                </a:cubicBezTo>
                <a:close/>
                <a:moveTo>
                  <a:pt x="279053" y="549473"/>
                </a:moveTo>
                <a:cubicBezTo>
                  <a:pt x="334615" y="549473"/>
                  <a:pt x="381248" y="557783"/>
                  <a:pt x="418951" y="574402"/>
                </a:cubicBezTo>
                <a:cubicBezTo>
                  <a:pt x="446733" y="586804"/>
                  <a:pt x="471661" y="603734"/>
                  <a:pt x="493738" y="625190"/>
                </a:cubicBezTo>
                <a:cubicBezTo>
                  <a:pt x="515814" y="646646"/>
                  <a:pt x="532185" y="670148"/>
                  <a:pt x="542851" y="695697"/>
                </a:cubicBezTo>
                <a:cubicBezTo>
                  <a:pt x="557238" y="729680"/>
                  <a:pt x="564431" y="768871"/>
                  <a:pt x="564431" y="813271"/>
                </a:cubicBezTo>
                <a:cubicBezTo>
                  <a:pt x="564431" y="893639"/>
                  <a:pt x="539502" y="957945"/>
                  <a:pt x="489645" y="1006190"/>
                </a:cubicBezTo>
                <a:cubicBezTo>
                  <a:pt x="439787" y="1054435"/>
                  <a:pt x="370458" y="1078558"/>
                  <a:pt x="281658" y="1078558"/>
                </a:cubicBezTo>
                <a:cubicBezTo>
                  <a:pt x="193601" y="1078558"/>
                  <a:pt x="124706" y="1054621"/>
                  <a:pt x="74972" y="1006748"/>
                </a:cubicBezTo>
                <a:cubicBezTo>
                  <a:pt x="25239" y="958875"/>
                  <a:pt x="372" y="894879"/>
                  <a:pt x="372" y="814760"/>
                </a:cubicBezTo>
                <a:cubicBezTo>
                  <a:pt x="372" y="733648"/>
                  <a:pt x="25115" y="669156"/>
                  <a:pt x="74600" y="621283"/>
                </a:cubicBezTo>
                <a:cubicBezTo>
                  <a:pt x="124086" y="573410"/>
                  <a:pt x="192237" y="549473"/>
                  <a:pt x="279053" y="549473"/>
                </a:cubicBezTo>
                <a:close/>
                <a:moveTo>
                  <a:pt x="277565" y="0"/>
                </a:moveTo>
                <a:cubicBezTo>
                  <a:pt x="368350" y="0"/>
                  <a:pt x="438857" y="23441"/>
                  <a:pt x="489087" y="70321"/>
                </a:cubicBezTo>
                <a:cubicBezTo>
                  <a:pt x="539316" y="117202"/>
                  <a:pt x="564431" y="178842"/>
                  <a:pt x="564431" y="255240"/>
                </a:cubicBezTo>
                <a:cubicBezTo>
                  <a:pt x="564431" y="321965"/>
                  <a:pt x="544711" y="376163"/>
                  <a:pt x="505272" y="417835"/>
                </a:cubicBezTo>
                <a:cubicBezTo>
                  <a:pt x="481955" y="442640"/>
                  <a:pt x="448469" y="461243"/>
                  <a:pt x="404813" y="473646"/>
                </a:cubicBezTo>
                <a:lnTo>
                  <a:pt x="378768" y="364629"/>
                </a:lnTo>
                <a:cubicBezTo>
                  <a:pt x="407045" y="358180"/>
                  <a:pt x="429369" y="344723"/>
                  <a:pt x="445740" y="324259"/>
                </a:cubicBezTo>
                <a:cubicBezTo>
                  <a:pt x="462112" y="303795"/>
                  <a:pt x="470297" y="278929"/>
                  <a:pt x="470297" y="249659"/>
                </a:cubicBezTo>
                <a:cubicBezTo>
                  <a:pt x="470297" y="209227"/>
                  <a:pt x="455786" y="176423"/>
                  <a:pt x="426765" y="151247"/>
                </a:cubicBezTo>
                <a:cubicBezTo>
                  <a:pt x="397743" y="126070"/>
                  <a:pt x="350739" y="113482"/>
                  <a:pt x="285750" y="113482"/>
                </a:cubicBezTo>
                <a:cubicBezTo>
                  <a:pt x="216793" y="113482"/>
                  <a:pt x="167680" y="125884"/>
                  <a:pt x="138410" y="150688"/>
                </a:cubicBezTo>
                <a:cubicBezTo>
                  <a:pt x="109141" y="175493"/>
                  <a:pt x="94506" y="207739"/>
                  <a:pt x="94506" y="247427"/>
                </a:cubicBezTo>
                <a:cubicBezTo>
                  <a:pt x="94506" y="276696"/>
                  <a:pt x="103808" y="301873"/>
                  <a:pt x="122411" y="322957"/>
                </a:cubicBezTo>
                <a:cubicBezTo>
                  <a:pt x="141015" y="344041"/>
                  <a:pt x="170284" y="359172"/>
                  <a:pt x="210220" y="368350"/>
                </a:cubicBezTo>
                <a:lnTo>
                  <a:pt x="176362" y="475134"/>
                </a:lnTo>
                <a:cubicBezTo>
                  <a:pt x="116830" y="458763"/>
                  <a:pt x="72616" y="431540"/>
                  <a:pt x="43718" y="393464"/>
                </a:cubicBezTo>
                <a:cubicBezTo>
                  <a:pt x="14821" y="355389"/>
                  <a:pt x="372" y="307082"/>
                  <a:pt x="372" y="248543"/>
                </a:cubicBezTo>
                <a:cubicBezTo>
                  <a:pt x="372" y="176113"/>
                  <a:pt x="25115" y="116582"/>
                  <a:pt x="74600" y="69949"/>
                </a:cubicBezTo>
                <a:cubicBezTo>
                  <a:pt x="124086" y="23316"/>
                  <a:pt x="191741" y="0"/>
                  <a:pt x="277565" y="0"/>
                </a:cubicBezTo>
                <a:close/>
              </a:path>
            </a:pathLst>
          </a:custGeom>
          <a:solidFill>
            <a:srgbClr val="0456C4"/>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6000" b="1" dirty="0">
              <a:solidFill>
                <a:schemeClr val="bg1"/>
              </a:solidFill>
            </a:endParaRPr>
          </a:p>
        </p:txBody>
      </p:sp>
      <p:sp>
        <p:nvSpPr>
          <p:cNvPr id="50" name="矩形 49">
            <a:extLst>
              <a:ext uri="{FF2B5EF4-FFF2-40B4-BE49-F238E27FC236}">
                <a16:creationId xmlns:a16="http://schemas.microsoft.com/office/drawing/2014/main" id="{CF67230A-665F-4B8F-9CE8-B45FFF2E4755}"/>
              </a:ext>
            </a:extLst>
          </p:cNvPr>
          <p:cNvSpPr/>
          <p:nvPr/>
        </p:nvSpPr>
        <p:spPr>
          <a:xfrm>
            <a:off x="53340" y="2215430"/>
            <a:ext cx="12085319" cy="2676610"/>
          </a:xfrm>
          <a:prstGeom prst="rect">
            <a:avLst/>
          </a:prstGeom>
          <a:solidFill>
            <a:srgbClr val="313337"/>
          </a:solidFill>
          <a:ln w="127000" cap="flat" cmpd="sng" algn="ctr">
            <a:solidFill>
              <a:srgbClr val="0456C4"/>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a:extLst>
              <a:ext uri="{FF2B5EF4-FFF2-40B4-BE49-F238E27FC236}">
                <a16:creationId xmlns:a16="http://schemas.microsoft.com/office/drawing/2014/main" id="{80AF9C2A-FBFF-4F77-91A9-FE7B9142B2F4}"/>
              </a:ext>
            </a:extLst>
          </p:cNvPr>
          <p:cNvGrpSpPr/>
          <p:nvPr/>
        </p:nvGrpSpPr>
        <p:grpSpPr>
          <a:xfrm>
            <a:off x="735562" y="3137291"/>
            <a:ext cx="1792735" cy="830997"/>
            <a:chOff x="757659" y="2986268"/>
            <a:chExt cx="1792735" cy="830997"/>
          </a:xfrm>
        </p:grpSpPr>
        <p:sp>
          <p:nvSpPr>
            <p:cNvPr id="7" name="文本框 6">
              <a:extLst>
                <a:ext uri="{FF2B5EF4-FFF2-40B4-BE49-F238E27FC236}">
                  <a16:creationId xmlns:a16="http://schemas.microsoft.com/office/drawing/2014/main" id="{7E2EB8B3-D602-4E09-AFF7-22251538BAA7}"/>
                </a:ext>
              </a:extLst>
            </p:cNvPr>
            <p:cNvSpPr txBox="1"/>
            <p:nvPr/>
          </p:nvSpPr>
          <p:spPr>
            <a:xfrm>
              <a:off x="757659" y="2986268"/>
              <a:ext cx="1415772" cy="461665"/>
            </a:xfrm>
            <a:prstGeom prst="rect">
              <a:avLst/>
            </a:prstGeom>
            <a:noFill/>
          </p:spPr>
          <p:txBody>
            <a:bodyPr wrap="none" rtlCol="0">
              <a:spAutoFit/>
            </a:bodyPr>
            <a:lstStyle/>
            <a:p>
              <a:r>
                <a:rPr lang="zh-CN" altLang="en-US" sz="2400" b="1" dirty="0">
                  <a:solidFill>
                    <a:schemeClr val="bg1"/>
                  </a:solidFill>
                </a:rPr>
                <a:t>前期思考</a:t>
              </a:r>
            </a:p>
          </p:txBody>
        </p:sp>
        <p:sp>
          <p:nvSpPr>
            <p:cNvPr id="8" name="文本框 7">
              <a:extLst>
                <a:ext uri="{FF2B5EF4-FFF2-40B4-BE49-F238E27FC236}">
                  <a16:creationId xmlns:a16="http://schemas.microsoft.com/office/drawing/2014/main" id="{938CD724-9867-4EDD-9614-4E0812ED441B}"/>
                </a:ext>
              </a:extLst>
            </p:cNvPr>
            <p:cNvSpPr txBox="1"/>
            <p:nvPr/>
          </p:nvSpPr>
          <p:spPr>
            <a:xfrm>
              <a:off x="757659" y="3447933"/>
              <a:ext cx="1792735" cy="369332"/>
            </a:xfrm>
            <a:prstGeom prst="rect">
              <a:avLst/>
            </a:prstGeom>
            <a:noFill/>
          </p:spPr>
          <p:txBody>
            <a:bodyPr wrap="none" rtlCol="0">
              <a:spAutoFit/>
            </a:bodyPr>
            <a:lstStyle/>
            <a:p>
              <a:r>
                <a:rPr lang="en-US" altLang="zh-CN" dirty="0">
                  <a:solidFill>
                    <a:schemeClr val="bg1"/>
                  </a:solidFill>
                </a:rPr>
                <a:t>Overall thinking</a:t>
              </a:r>
            </a:p>
          </p:txBody>
        </p:sp>
      </p:grpSp>
      <p:grpSp>
        <p:nvGrpSpPr>
          <p:cNvPr id="9" name="组合 8">
            <a:extLst>
              <a:ext uri="{FF2B5EF4-FFF2-40B4-BE49-F238E27FC236}">
                <a16:creationId xmlns:a16="http://schemas.microsoft.com/office/drawing/2014/main" id="{1FE3F525-9ED0-4CFD-A105-AC5DE8078E1B}"/>
              </a:ext>
            </a:extLst>
          </p:cNvPr>
          <p:cNvGrpSpPr/>
          <p:nvPr/>
        </p:nvGrpSpPr>
        <p:grpSpPr>
          <a:xfrm>
            <a:off x="3049014" y="3137291"/>
            <a:ext cx="1146468" cy="830997"/>
            <a:chOff x="3844629" y="2245488"/>
            <a:chExt cx="1146468" cy="830997"/>
          </a:xfrm>
        </p:grpSpPr>
        <p:sp>
          <p:nvSpPr>
            <p:cNvPr id="10" name="文本框 9">
              <a:extLst>
                <a:ext uri="{FF2B5EF4-FFF2-40B4-BE49-F238E27FC236}">
                  <a16:creationId xmlns:a16="http://schemas.microsoft.com/office/drawing/2014/main" id="{320173CE-A3BE-4F37-BDB2-9AE505EF34A7}"/>
                </a:ext>
              </a:extLst>
            </p:cNvPr>
            <p:cNvSpPr txBox="1"/>
            <p:nvPr/>
          </p:nvSpPr>
          <p:spPr>
            <a:xfrm>
              <a:off x="3844629" y="2245488"/>
              <a:ext cx="800219" cy="461665"/>
            </a:xfrm>
            <a:prstGeom prst="rect">
              <a:avLst/>
            </a:prstGeom>
            <a:noFill/>
          </p:spPr>
          <p:txBody>
            <a:bodyPr wrap="square" rtlCol="0">
              <a:spAutoFit/>
            </a:bodyPr>
            <a:lstStyle/>
            <a:p>
              <a:r>
                <a:rPr lang="zh-CN" altLang="en-US" sz="2400" b="1" dirty="0">
                  <a:solidFill>
                    <a:schemeClr val="bg1"/>
                  </a:solidFill>
                </a:rPr>
                <a:t>概述</a:t>
              </a:r>
            </a:p>
          </p:txBody>
        </p:sp>
        <p:sp>
          <p:nvSpPr>
            <p:cNvPr id="11" name="文本框 10">
              <a:extLst>
                <a:ext uri="{FF2B5EF4-FFF2-40B4-BE49-F238E27FC236}">
                  <a16:creationId xmlns:a16="http://schemas.microsoft.com/office/drawing/2014/main" id="{F9469C43-70A7-4F23-80B5-E6F7D07E349B}"/>
                </a:ext>
              </a:extLst>
            </p:cNvPr>
            <p:cNvSpPr txBox="1"/>
            <p:nvPr/>
          </p:nvSpPr>
          <p:spPr>
            <a:xfrm>
              <a:off x="3844629" y="2707153"/>
              <a:ext cx="1146468" cy="369332"/>
            </a:xfrm>
            <a:prstGeom prst="rect">
              <a:avLst/>
            </a:prstGeom>
            <a:noFill/>
          </p:spPr>
          <p:txBody>
            <a:bodyPr wrap="none" rtlCol="0">
              <a:spAutoFit/>
            </a:bodyPr>
            <a:lstStyle/>
            <a:p>
              <a:r>
                <a:rPr lang="en-US" altLang="zh-CN" dirty="0">
                  <a:solidFill>
                    <a:schemeClr val="bg1"/>
                  </a:solidFill>
                </a:rPr>
                <a:t>Overview</a:t>
              </a:r>
            </a:p>
          </p:txBody>
        </p:sp>
      </p:grpSp>
      <p:grpSp>
        <p:nvGrpSpPr>
          <p:cNvPr id="12" name="组合 11">
            <a:extLst>
              <a:ext uri="{FF2B5EF4-FFF2-40B4-BE49-F238E27FC236}">
                <a16:creationId xmlns:a16="http://schemas.microsoft.com/office/drawing/2014/main" id="{6B402CEC-218D-4903-88B2-9596B5A0A954}"/>
              </a:ext>
            </a:extLst>
          </p:cNvPr>
          <p:cNvGrpSpPr/>
          <p:nvPr/>
        </p:nvGrpSpPr>
        <p:grpSpPr>
          <a:xfrm>
            <a:off x="5362466" y="3137291"/>
            <a:ext cx="1415772" cy="830997"/>
            <a:chOff x="6931599" y="2245488"/>
            <a:chExt cx="1415772" cy="830997"/>
          </a:xfrm>
        </p:grpSpPr>
        <p:sp>
          <p:nvSpPr>
            <p:cNvPr id="13" name="文本框 12">
              <a:extLst>
                <a:ext uri="{FF2B5EF4-FFF2-40B4-BE49-F238E27FC236}">
                  <a16:creationId xmlns:a16="http://schemas.microsoft.com/office/drawing/2014/main" id="{F0D65FD6-A27E-4AB2-A9E9-7E22388F17C2}"/>
                </a:ext>
              </a:extLst>
            </p:cNvPr>
            <p:cNvSpPr txBox="1"/>
            <p:nvPr/>
          </p:nvSpPr>
          <p:spPr>
            <a:xfrm>
              <a:off x="6931599" y="2245488"/>
              <a:ext cx="1415772" cy="461665"/>
            </a:xfrm>
            <a:prstGeom prst="rect">
              <a:avLst/>
            </a:prstGeom>
            <a:noFill/>
          </p:spPr>
          <p:txBody>
            <a:bodyPr wrap="none" rtlCol="0">
              <a:spAutoFit/>
            </a:bodyPr>
            <a:lstStyle/>
            <a:p>
              <a:r>
                <a:rPr lang="zh-CN" altLang="en-US" sz="2400" b="1" dirty="0">
                  <a:solidFill>
                    <a:schemeClr val="bg1"/>
                  </a:solidFill>
                </a:rPr>
                <a:t>运营规划</a:t>
              </a:r>
            </a:p>
          </p:txBody>
        </p:sp>
        <p:sp>
          <p:nvSpPr>
            <p:cNvPr id="14" name="文本框 13">
              <a:extLst>
                <a:ext uri="{FF2B5EF4-FFF2-40B4-BE49-F238E27FC236}">
                  <a16:creationId xmlns:a16="http://schemas.microsoft.com/office/drawing/2014/main" id="{C11A099D-0E9E-4270-9307-16183B6A0A86}"/>
                </a:ext>
              </a:extLst>
            </p:cNvPr>
            <p:cNvSpPr txBox="1"/>
            <p:nvPr/>
          </p:nvSpPr>
          <p:spPr>
            <a:xfrm>
              <a:off x="6931599" y="2707153"/>
              <a:ext cx="1377300" cy="369332"/>
            </a:xfrm>
            <a:prstGeom prst="rect">
              <a:avLst/>
            </a:prstGeom>
            <a:noFill/>
          </p:spPr>
          <p:txBody>
            <a:bodyPr wrap="none" rtlCol="0">
              <a:spAutoFit/>
            </a:bodyPr>
            <a:lstStyle/>
            <a:p>
              <a:r>
                <a:rPr lang="en-US" altLang="zh-CN" dirty="0">
                  <a:solidFill>
                    <a:schemeClr val="bg1"/>
                  </a:solidFill>
                </a:rPr>
                <a:t>Operational</a:t>
              </a:r>
            </a:p>
          </p:txBody>
        </p:sp>
      </p:grpSp>
      <p:grpSp>
        <p:nvGrpSpPr>
          <p:cNvPr id="15" name="组合 14">
            <a:extLst>
              <a:ext uri="{FF2B5EF4-FFF2-40B4-BE49-F238E27FC236}">
                <a16:creationId xmlns:a16="http://schemas.microsoft.com/office/drawing/2014/main" id="{BB20E407-5F11-45F0-9688-1DE46B71375D}"/>
              </a:ext>
            </a:extLst>
          </p:cNvPr>
          <p:cNvGrpSpPr/>
          <p:nvPr/>
        </p:nvGrpSpPr>
        <p:grpSpPr>
          <a:xfrm>
            <a:off x="7675918" y="3137291"/>
            <a:ext cx="1415772" cy="830997"/>
            <a:chOff x="10018569" y="2986268"/>
            <a:chExt cx="1415772" cy="830997"/>
          </a:xfrm>
        </p:grpSpPr>
        <p:sp>
          <p:nvSpPr>
            <p:cNvPr id="16" name="文本框 15">
              <a:extLst>
                <a:ext uri="{FF2B5EF4-FFF2-40B4-BE49-F238E27FC236}">
                  <a16:creationId xmlns:a16="http://schemas.microsoft.com/office/drawing/2014/main" id="{B0174655-5C94-480B-8EB2-760250694E6C}"/>
                </a:ext>
              </a:extLst>
            </p:cNvPr>
            <p:cNvSpPr txBox="1"/>
            <p:nvPr/>
          </p:nvSpPr>
          <p:spPr>
            <a:xfrm>
              <a:off x="10018569" y="2986268"/>
              <a:ext cx="1415772" cy="461665"/>
            </a:xfrm>
            <a:prstGeom prst="rect">
              <a:avLst/>
            </a:prstGeom>
            <a:noFill/>
          </p:spPr>
          <p:txBody>
            <a:bodyPr wrap="none" rtlCol="0">
              <a:spAutoFit/>
            </a:bodyPr>
            <a:lstStyle/>
            <a:p>
              <a:r>
                <a:rPr lang="zh-CN" altLang="en-US" sz="2400" b="1" dirty="0">
                  <a:solidFill>
                    <a:schemeClr val="bg1"/>
                  </a:solidFill>
                </a:rPr>
                <a:t>产品规划</a:t>
              </a:r>
            </a:p>
          </p:txBody>
        </p:sp>
        <p:sp>
          <p:nvSpPr>
            <p:cNvPr id="17" name="文本框 16">
              <a:extLst>
                <a:ext uri="{FF2B5EF4-FFF2-40B4-BE49-F238E27FC236}">
                  <a16:creationId xmlns:a16="http://schemas.microsoft.com/office/drawing/2014/main" id="{3DD8048C-330A-4100-A6BE-9A142ED650BE}"/>
                </a:ext>
              </a:extLst>
            </p:cNvPr>
            <p:cNvSpPr txBox="1"/>
            <p:nvPr/>
          </p:nvSpPr>
          <p:spPr>
            <a:xfrm>
              <a:off x="10018569" y="3447933"/>
              <a:ext cx="979755" cy="369332"/>
            </a:xfrm>
            <a:prstGeom prst="rect">
              <a:avLst/>
            </a:prstGeom>
            <a:noFill/>
          </p:spPr>
          <p:txBody>
            <a:bodyPr wrap="none" rtlCol="0">
              <a:spAutoFit/>
            </a:bodyPr>
            <a:lstStyle/>
            <a:p>
              <a:r>
                <a:rPr lang="en-US" altLang="zh-CN" dirty="0">
                  <a:solidFill>
                    <a:schemeClr val="bg1"/>
                  </a:solidFill>
                </a:rPr>
                <a:t>Product</a:t>
              </a:r>
            </a:p>
          </p:txBody>
        </p:sp>
      </p:grpSp>
      <p:grpSp>
        <p:nvGrpSpPr>
          <p:cNvPr id="24" name="组合 23">
            <a:extLst>
              <a:ext uri="{FF2B5EF4-FFF2-40B4-BE49-F238E27FC236}">
                <a16:creationId xmlns:a16="http://schemas.microsoft.com/office/drawing/2014/main" id="{9784066C-9E9C-4C03-8705-FDD8205D9946}"/>
              </a:ext>
            </a:extLst>
          </p:cNvPr>
          <p:cNvGrpSpPr/>
          <p:nvPr/>
        </p:nvGrpSpPr>
        <p:grpSpPr>
          <a:xfrm>
            <a:off x="9989370" y="3137291"/>
            <a:ext cx="1415772" cy="830997"/>
            <a:chOff x="10018569" y="2986268"/>
            <a:chExt cx="1415772" cy="830997"/>
          </a:xfrm>
        </p:grpSpPr>
        <p:sp>
          <p:nvSpPr>
            <p:cNvPr id="25" name="文本框 24">
              <a:extLst>
                <a:ext uri="{FF2B5EF4-FFF2-40B4-BE49-F238E27FC236}">
                  <a16:creationId xmlns:a16="http://schemas.microsoft.com/office/drawing/2014/main" id="{AB20CC96-F8B4-454C-A06D-34D4D577DC69}"/>
                </a:ext>
              </a:extLst>
            </p:cNvPr>
            <p:cNvSpPr txBox="1"/>
            <p:nvPr/>
          </p:nvSpPr>
          <p:spPr>
            <a:xfrm>
              <a:off x="10018569" y="2986268"/>
              <a:ext cx="1415772" cy="461665"/>
            </a:xfrm>
            <a:prstGeom prst="rect">
              <a:avLst/>
            </a:prstGeom>
            <a:noFill/>
          </p:spPr>
          <p:txBody>
            <a:bodyPr wrap="none" rtlCol="0">
              <a:spAutoFit/>
            </a:bodyPr>
            <a:lstStyle/>
            <a:p>
              <a:r>
                <a:rPr lang="zh-CN" altLang="en-US" sz="2400" b="1" dirty="0">
                  <a:solidFill>
                    <a:schemeClr val="bg1"/>
                  </a:solidFill>
                </a:rPr>
                <a:t>个人总结</a:t>
              </a:r>
            </a:p>
          </p:txBody>
        </p:sp>
        <p:sp>
          <p:nvSpPr>
            <p:cNvPr id="26" name="文本框 25">
              <a:extLst>
                <a:ext uri="{FF2B5EF4-FFF2-40B4-BE49-F238E27FC236}">
                  <a16:creationId xmlns:a16="http://schemas.microsoft.com/office/drawing/2014/main" id="{AD39D1A6-3A40-4BD2-A5C0-2F7CFF79DF5C}"/>
                </a:ext>
              </a:extLst>
            </p:cNvPr>
            <p:cNvSpPr txBox="1"/>
            <p:nvPr/>
          </p:nvSpPr>
          <p:spPr>
            <a:xfrm>
              <a:off x="10018569" y="3447933"/>
              <a:ext cx="1172116" cy="369332"/>
            </a:xfrm>
            <a:prstGeom prst="rect">
              <a:avLst/>
            </a:prstGeom>
            <a:noFill/>
          </p:spPr>
          <p:txBody>
            <a:bodyPr wrap="none" rtlCol="0">
              <a:spAutoFit/>
            </a:bodyPr>
            <a:lstStyle/>
            <a:p>
              <a:r>
                <a:rPr lang="en-US" altLang="zh-CN" dirty="0">
                  <a:solidFill>
                    <a:schemeClr val="bg1"/>
                  </a:solidFill>
                </a:rPr>
                <a:t>Summary</a:t>
              </a:r>
            </a:p>
          </p:txBody>
        </p:sp>
      </p:grpSp>
      <p:grpSp>
        <p:nvGrpSpPr>
          <p:cNvPr id="32" name="组合 31">
            <a:extLst>
              <a:ext uri="{FF2B5EF4-FFF2-40B4-BE49-F238E27FC236}">
                <a16:creationId xmlns:a16="http://schemas.microsoft.com/office/drawing/2014/main" id="{BE27DBAC-D861-4C85-B09D-F3834B45E9FA}"/>
              </a:ext>
            </a:extLst>
          </p:cNvPr>
          <p:cNvGrpSpPr/>
          <p:nvPr/>
        </p:nvGrpSpPr>
        <p:grpSpPr>
          <a:xfrm>
            <a:off x="834073" y="2934091"/>
            <a:ext cx="1523047" cy="1198880"/>
            <a:chOff x="834073" y="2934091"/>
            <a:chExt cx="1523047" cy="1198880"/>
          </a:xfrm>
        </p:grpSpPr>
        <p:cxnSp>
          <p:nvCxnSpPr>
            <p:cNvPr id="29" name="直接连接符 28">
              <a:extLst>
                <a:ext uri="{FF2B5EF4-FFF2-40B4-BE49-F238E27FC236}">
                  <a16:creationId xmlns:a16="http://schemas.microsoft.com/office/drawing/2014/main" id="{9C4CAD93-C37E-474F-9CDC-104B47C75DB2}"/>
                </a:ext>
              </a:extLst>
            </p:cNvPr>
            <p:cNvCxnSpPr/>
            <p:nvPr/>
          </p:nvCxnSpPr>
          <p:spPr>
            <a:xfrm>
              <a:off x="834073" y="2934091"/>
              <a:ext cx="152304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2AD9EBD7-E9DF-4FBB-ACF4-AC8D28B941DB}"/>
                </a:ext>
              </a:extLst>
            </p:cNvPr>
            <p:cNvCxnSpPr/>
            <p:nvPr/>
          </p:nvCxnSpPr>
          <p:spPr>
            <a:xfrm>
              <a:off x="834073" y="4132971"/>
              <a:ext cx="152304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3" name="组合 32">
            <a:extLst>
              <a:ext uri="{FF2B5EF4-FFF2-40B4-BE49-F238E27FC236}">
                <a16:creationId xmlns:a16="http://schemas.microsoft.com/office/drawing/2014/main" id="{5A046DE8-A8EC-4B34-AA44-238EE479B4E7}"/>
              </a:ext>
            </a:extLst>
          </p:cNvPr>
          <p:cNvGrpSpPr/>
          <p:nvPr/>
        </p:nvGrpSpPr>
        <p:grpSpPr>
          <a:xfrm>
            <a:off x="3103857" y="2934091"/>
            <a:ext cx="1523047" cy="1198880"/>
            <a:chOff x="834073" y="2934091"/>
            <a:chExt cx="1523047" cy="1198880"/>
          </a:xfrm>
        </p:grpSpPr>
        <p:cxnSp>
          <p:nvCxnSpPr>
            <p:cNvPr id="34" name="直接连接符 33">
              <a:extLst>
                <a:ext uri="{FF2B5EF4-FFF2-40B4-BE49-F238E27FC236}">
                  <a16:creationId xmlns:a16="http://schemas.microsoft.com/office/drawing/2014/main" id="{9FF3A250-3FF3-4450-90F5-32B48EA73C1A}"/>
                </a:ext>
              </a:extLst>
            </p:cNvPr>
            <p:cNvCxnSpPr/>
            <p:nvPr/>
          </p:nvCxnSpPr>
          <p:spPr>
            <a:xfrm>
              <a:off x="834073" y="2934091"/>
              <a:ext cx="152304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12590E2C-1F3A-4638-B919-1A2236B09B0A}"/>
                </a:ext>
              </a:extLst>
            </p:cNvPr>
            <p:cNvCxnSpPr/>
            <p:nvPr/>
          </p:nvCxnSpPr>
          <p:spPr>
            <a:xfrm>
              <a:off x="834073" y="4132971"/>
              <a:ext cx="152304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6" name="组合 35">
            <a:extLst>
              <a:ext uri="{FF2B5EF4-FFF2-40B4-BE49-F238E27FC236}">
                <a16:creationId xmlns:a16="http://schemas.microsoft.com/office/drawing/2014/main" id="{AC7FC9B5-7F9B-4AF3-94A8-1BDA9592A2A9}"/>
              </a:ext>
            </a:extLst>
          </p:cNvPr>
          <p:cNvGrpSpPr/>
          <p:nvPr/>
        </p:nvGrpSpPr>
        <p:grpSpPr>
          <a:xfrm>
            <a:off x="5439667" y="2934091"/>
            <a:ext cx="1523047" cy="1198880"/>
            <a:chOff x="834073" y="2934091"/>
            <a:chExt cx="1523047" cy="1198880"/>
          </a:xfrm>
        </p:grpSpPr>
        <p:cxnSp>
          <p:nvCxnSpPr>
            <p:cNvPr id="37" name="直接连接符 36">
              <a:extLst>
                <a:ext uri="{FF2B5EF4-FFF2-40B4-BE49-F238E27FC236}">
                  <a16:creationId xmlns:a16="http://schemas.microsoft.com/office/drawing/2014/main" id="{DB7F6D51-ED13-4F1F-86C4-AD9741ACE0E1}"/>
                </a:ext>
              </a:extLst>
            </p:cNvPr>
            <p:cNvCxnSpPr/>
            <p:nvPr/>
          </p:nvCxnSpPr>
          <p:spPr>
            <a:xfrm>
              <a:off x="834073" y="2934091"/>
              <a:ext cx="152304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AE01B3A7-8A45-418B-8696-322CEB9B7A7E}"/>
                </a:ext>
              </a:extLst>
            </p:cNvPr>
            <p:cNvCxnSpPr/>
            <p:nvPr/>
          </p:nvCxnSpPr>
          <p:spPr>
            <a:xfrm>
              <a:off x="834073" y="4132971"/>
              <a:ext cx="152304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9" name="组合 38">
            <a:extLst>
              <a:ext uri="{FF2B5EF4-FFF2-40B4-BE49-F238E27FC236}">
                <a16:creationId xmlns:a16="http://schemas.microsoft.com/office/drawing/2014/main" id="{BE778326-202F-4C1D-AEE4-33EAFE48669D}"/>
              </a:ext>
            </a:extLst>
          </p:cNvPr>
          <p:cNvGrpSpPr/>
          <p:nvPr/>
        </p:nvGrpSpPr>
        <p:grpSpPr>
          <a:xfrm>
            <a:off x="7709451" y="2934091"/>
            <a:ext cx="1523047" cy="1198880"/>
            <a:chOff x="834073" y="2934091"/>
            <a:chExt cx="1523047" cy="1198880"/>
          </a:xfrm>
        </p:grpSpPr>
        <p:cxnSp>
          <p:nvCxnSpPr>
            <p:cNvPr id="40" name="直接连接符 39">
              <a:extLst>
                <a:ext uri="{FF2B5EF4-FFF2-40B4-BE49-F238E27FC236}">
                  <a16:creationId xmlns:a16="http://schemas.microsoft.com/office/drawing/2014/main" id="{6150584D-BDCE-49B1-A82D-5B7F5C9D67DE}"/>
                </a:ext>
              </a:extLst>
            </p:cNvPr>
            <p:cNvCxnSpPr/>
            <p:nvPr/>
          </p:nvCxnSpPr>
          <p:spPr>
            <a:xfrm>
              <a:off x="834073" y="2934091"/>
              <a:ext cx="152304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CCBE7D90-D8FB-4EF7-ACAE-52CB8DFF1A69}"/>
                </a:ext>
              </a:extLst>
            </p:cNvPr>
            <p:cNvCxnSpPr/>
            <p:nvPr/>
          </p:nvCxnSpPr>
          <p:spPr>
            <a:xfrm>
              <a:off x="834073" y="4132971"/>
              <a:ext cx="152304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2" name="组合 41">
            <a:extLst>
              <a:ext uri="{FF2B5EF4-FFF2-40B4-BE49-F238E27FC236}">
                <a16:creationId xmlns:a16="http://schemas.microsoft.com/office/drawing/2014/main" id="{86E48197-CB93-4164-882A-0FA8A9C4903D}"/>
              </a:ext>
            </a:extLst>
          </p:cNvPr>
          <p:cNvGrpSpPr/>
          <p:nvPr/>
        </p:nvGrpSpPr>
        <p:grpSpPr>
          <a:xfrm>
            <a:off x="10016434" y="2934091"/>
            <a:ext cx="1523047" cy="1198880"/>
            <a:chOff x="834073" y="2934091"/>
            <a:chExt cx="1523047" cy="1198880"/>
          </a:xfrm>
        </p:grpSpPr>
        <p:cxnSp>
          <p:nvCxnSpPr>
            <p:cNvPr id="43" name="直接连接符 42">
              <a:extLst>
                <a:ext uri="{FF2B5EF4-FFF2-40B4-BE49-F238E27FC236}">
                  <a16:creationId xmlns:a16="http://schemas.microsoft.com/office/drawing/2014/main" id="{B27D225D-1F5C-43A8-85A7-6E5707A50AED}"/>
                </a:ext>
              </a:extLst>
            </p:cNvPr>
            <p:cNvCxnSpPr/>
            <p:nvPr/>
          </p:nvCxnSpPr>
          <p:spPr>
            <a:xfrm>
              <a:off x="834073" y="2934091"/>
              <a:ext cx="152304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687B1DC0-D3E4-483B-90DD-4C3F00BE0880}"/>
                </a:ext>
              </a:extLst>
            </p:cNvPr>
            <p:cNvCxnSpPr/>
            <p:nvPr/>
          </p:nvCxnSpPr>
          <p:spPr>
            <a:xfrm>
              <a:off x="834073" y="4132971"/>
              <a:ext cx="152304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552813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220C997-08A1-4B9D-8C17-03E663EED9D4}"/>
              </a:ext>
            </a:extLst>
          </p:cNvPr>
          <p:cNvSpPr txBox="1"/>
          <p:nvPr/>
        </p:nvSpPr>
        <p:spPr>
          <a:xfrm>
            <a:off x="782320" y="731520"/>
            <a:ext cx="1346844" cy="584775"/>
          </a:xfrm>
          <a:prstGeom prst="rect">
            <a:avLst/>
          </a:prstGeom>
          <a:noFill/>
        </p:spPr>
        <p:txBody>
          <a:bodyPr wrap="none" rtlCol="0">
            <a:spAutoFit/>
          </a:bodyPr>
          <a:lstStyle/>
          <a:p>
            <a:r>
              <a:rPr lang="zh-CN" altLang="en-US" sz="3200" b="1" dirty="0"/>
              <a:t>总结 </a:t>
            </a:r>
            <a:r>
              <a:rPr lang="en-US" altLang="zh-CN" sz="3200" b="1" dirty="0"/>
              <a:t>2</a:t>
            </a:r>
            <a:endParaRPr lang="zh-CN" altLang="en-US" sz="3200" b="1" dirty="0"/>
          </a:p>
        </p:txBody>
      </p:sp>
      <p:sp>
        <p:nvSpPr>
          <p:cNvPr id="5" name="文本框 4">
            <a:extLst>
              <a:ext uri="{FF2B5EF4-FFF2-40B4-BE49-F238E27FC236}">
                <a16:creationId xmlns:a16="http://schemas.microsoft.com/office/drawing/2014/main" id="{B8DDC89F-D086-420B-92F7-3AFE16E0B4EA}"/>
              </a:ext>
            </a:extLst>
          </p:cNvPr>
          <p:cNvSpPr txBox="1"/>
          <p:nvPr/>
        </p:nvSpPr>
        <p:spPr>
          <a:xfrm>
            <a:off x="4669968" y="1964893"/>
            <a:ext cx="2852063" cy="492443"/>
          </a:xfrm>
          <a:prstGeom prst="rect">
            <a:avLst/>
          </a:prstGeom>
          <a:noFill/>
        </p:spPr>
        <p:txBody>
          <a:bodyPr wrap="none" rtlCol="0">
            <a:spAutoFit/>
          </a:bodyPr>
          <a:lstStyle/>
          <a:p>
            <a:r>
              <a:rPr lang="zh-CN" altLang="en-US" sz="2600" b="1" dirty="0"/>
              <a:t>找到社区的驱动力</a:t>
            </a:r>
          </a:p>
        </p:txBody>
      </p:sp>
      <p:sp>
        <p:nvSpPr>
          <p:cNvPr id="7" name="文本框 6">
            <a:extLst>
              <a:ext uri="{FF2B5EF4-FFF2-40B4-BE49-F238E27FC236}">
                <a16:creationId xmlns:a16="http://schemas.microsoft.com/office/drawing/2014/main" id="{F62028C0-17D4-42CC-80E3-76AD85BAB4B4}"/>
              </a:ext>
            </a:extLst>
          </p:cNvPr>
          <p:cNvSpPr txBox="1"/>
          <p:nvPr/>
        </p:nvSpPr>
        <p:spPr>
          <a:xfrm>
            <a:off x="1713199" y="2596496"/>
            <a:ext cx="8941591" cy="1661160"/>
          </a:xfrm>
          <a:prstGeom prst="rect">
            <a:avLst/>
          </a:prstGeom>
          <a:noFill/>
        </p:spPr>
        <p:txBody>
          <a:bodyPr wrap="square" rtlCol="0">
            <a:spAutoFit/>
          </a:bodyPr>
          <a:lstStyle/>
          <a:p>
            <a:pPr>
              <a:lnSpc>
                <a:spcPct val="130000"/>
              </a:lnSpc>
            </a:pPr>
            <a:r>
              <a:rPr lang="zh-CN" altLang="en-US" sz="1600" spc="300" dirty="0">
                <a:solidFill>
                  <a:srgbClr val="0456C4"/>
                </a:solidFill>
              </a:rPr>
              <a:t>明确是什么在驱动着用户为社区“干活”，他们得到了什么，得到的东西可以转化为什么。</a:t>
            </a:r>
            <a:endParaRPr lang="en-US" altLang="zh-CN" sz="1600" spc="300" dirty="0">
              <a:solidFill>
                <a:srgbClr val="0456C4"/>
              </a:solidFill>
            </a:endParaRPr>
          </a:p>
          <a:p>
            <a:pPr>
              <a:lnSpc>
                <a:spcPct val="130000"/>
              </a:lnSpc>
            </a:pPr>
            <a:r>
              <a:rPr lang="zh-CN" altLang="en-US" sz="1600" spc="300" dirty="0">
                <a:solidFill>
                  <a:srgbClr val="313337"/>
                </a:solidFill>
              </a:rPr>
              <a:t>社区驱动力是维持一个社区长久有效运行下去的根本，但也不是一成不变的，它可以随着社区的发展不断的调整改变，不断完善。总体上说，都离不开“事件、利益、荣誉、关系、地域和兴趣”这六大驱动力。</a:t>
            </a:r>
          </a:p>
        </p:txBody>
      </p:sp>
    </p:spTree>
    <p:extLst>
      <p:ext uri="{BB962C8B-B14F-4D97-AF65-F5344CB8AC3E}">
        <p14:creationId xmlns:p14="http://schemas.microsoft.com/office/powerpoint/2010/main" val="2199339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图片包含 建筑物, 卫生间&#10;&#10;描述已自动生成">
            <a:extLst>
              <a:ext uri="{FF2B5EF4-FFF2-40B4-BE49-F238E27FC236}">
                <a16:creationId xmlns:a16="http://schemas.microsoft.com/office/drawing/2014/main" id="{9D74A446-5B23-4A3A-9780-7EC68A031DC3}"/>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t="10608" b="10608"/>
          <a:stretch/>
        </p:blipFill>
        <p:spPr>
          <a:xfrm>
            <a:off x="-2" y="1"/>
            <a:ext cx="12192002" cy="6858000"/>
          </a:xfrm>
          <a:prstGeom prst="rect">
            <a:avLst/>
          </a:prstGeom>
        </p:spPr>
      </p:pic>
      <p:sp>
        <p:nvSpPr>
          <p:cNvPr id="16" name="矩形 15">
            <a:extLst>
              <a:ext uri="{FF2B5EF4-FFF2-40B4-BE49-F238E27FC236}">
                <a16:creationId xmlns:a16="http://schemas.microsoft.com/office/drawing/2014/main" id="{44BE2B72-1841-4DC0-8F48-8BE1A0B2306D}"/>
              </a:ext>
            </a:extLst>
          </p:cNvPr>
          <p:cNvSpPr/>
          <p:nvPr/>
        </p:nvSpPr>
        <p:spPr>
          <a:xfrm>
            <a:off x="2052320" y="1524002"/>
            <a:ext cx="8087360" cy="2427140"/>
          </a:xfrm>
          <a:prstGeom prst="rect">
            <a:avLst/>
          </a:prstGeom>
          <a:solidFill>
            <a:srgbClr val="313337"/>
          </a:solidFill>
          <a:ln w="127000" cap="flat" cmpd="sng" algn="ctr">
            <a:solidFill>
              <a:srgbClr val="0456C4"/>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93BD4080-4A04-4A1C-989F-AD5334DE7578}"/>
              </a:ext>
            </a:extLst>
          </p:cNvPr>
          <p:cNvSpPr txBox="1"/>
          <p:nvPr/>
        </p:nvSpPr>
        <p:spPr>
          <a:xfrm>
            <a:off x="5542002" y="1917061"/>
            <a:ext cx="1107996" cy="369332"/>
          </a:xfrm>
          <a:prstGeom prst="rect">
            <a:avLst/>
          </a:prstGeom>
          <a:noFill/>
        </p:spPr>
        <p:txBody>
          <a:bodyPr wrap="none" rtlCol="0">
            <a:spAutoFit/>
          </a:bodyPr>
          <a:lstStyle/>
          <a:p>
            <a:pPr algn="ctr"/>
            <a:r>
              <a:rPr lang="zh-CN" altLang="en-US" dirty="0">
                <a:solidFill>
                  <a:schemeClr val="bg1"/>
                </a:solidFill>
              </a:rPr>
              <a:t>感谢观看</a:t>
            </a:r>
            <a:endParaRPr lang="en-US" altLang="zh-CN" dirty="0">
              <a:solidFill>
                <a:schemeClr val="bg1"/>
              </a:solidFill>
            </a:endParaRPr>
          </a:p>
        </p:txBody>
      </p:sp>
      <p:sp>
        <p:nvSpPr>
          <p:cNvPr id="8" name="文本框 7">
            <a:extLst>
              <a:ext uri="{FF2B5EF4-FFF2-40B4-BE49-F238E27FC236}">
                <a16:creationId xmlns:a16="http://schemas.microsoft.com/office/drawing/2014/main" id="{CD19DE31-2EAF-43D5-A3F8-4369C2049DF3}"/>
              </a:ext>
            </a:extLst>
          </p:cNvPr>
          <p:cNvSpPr txBox="1"/>
          <p:nvPr/>
        </p:nvSpPr>
        <p:spPr>
          <a:xfrm>
            <a:off x="4180187" y="2373531"/>
            <a:ext cx="3831626" cy="830997"/>
          </a:xfrm>
          <a:prstGeom prst="rect">
            <a:avLst/>
          </a:prstGeom>
          <a:noFill/>
        </p:spPr>
        <p:txBody>
          <a:bodyPr wrap="none" rtlCol="0">
            <a:spAutoFit/>
          </a:bodyPr>
          <a:lstStyle/>
          <a:p>
            <a:pPr algn="ctr"/>
            <a:r>
              <a:rPr lang="en-US" altLang="zh-CN" sz="4800" b="1" dirty="0">
                <a:solidFill>
                  <a:schemeClr val="bg1"/>
                </a:solidFill>
              </a:rPr>
              <a:t>THANK YOU</a:t>
            </a:r>
            <a:endParaRPr lang="zh-CN" altLang="en-US" sz="4800" b="1" dirty="0">
              <a:solidFill>
                <a:schemeClr val="bg1"/>
              </a:solidFill>
            </a:endParaRPr>
          </a:p>
        </p:txBody>
      </p:sp>
      <p:sp>
        <p:nvSpPr>
          <p:cNvPr id="14" name="矩形 13">
            <a:extLst>
              <a:ext uri="{FF2B5EF4-FFF2-40B4-BE49-F238E27FC236}">
                <a16:creationId xmlns:a16="http://schemas.microsoft.com/office/drawing/2014/main" id="{474F6D0E-42BB-4B89-882F-5B109026EA4F}"/>
              </a:ext>
            </a:extLst>
          </p:cNvPr>
          <p:cNvSpPr/>
          <p:nvPr/>
        </p:nvSpPr>
        <p:spPr>
          <a:xfrm>
            <a:off x="5465059" y="6207760"/>
            <a:ext cx="1261884" cy="276999"/>
          </a:xfrm>
          <a:prstGeom prst="rect">
            <a:avLst/>
          </a:prstGeom>
        </p:spPr>
        <p:txBody>
          <a:bodyPr wrap="none">
            <a:spAutoFit/>
          </a:bodyPr>
          <a:lstStyle/>
          <a:p>
            <a:pPr algn="ctr"/>
            <a:r>
              <a:rPr lang="zh-CN" altLang="en-US" sz="1200" dirty="0"/>
              <a:t>汇报人：张贺彬</a:t>
            </a:r>
          </a:p>
        </p:txBody>
      </p:sp>
      <p:cxnSp>
        <p:nvCxnSpPr>
          <p:cNvPr id="15" name="直接连接符 14">
            <a:extLst>
              <a:ext uri="{FF2B5EF4-FFF2-40B4-BE49-F238E27FC236}">
                <a16:creationId xmlns:a16="http://schemas.microsoft.com/office/drawing/2014/main" id="{666F3BE0-3C60-4E03-8BFC-71074EED07B0}"/>
              </a:ext>
            </a:extLst>
          </p:cNvPr>
          <p:cNvCxnSpPr>
            <a:cxnSpLocks/>
          </p:cNvCxnSpPr>
          <p:nvPr/>
        </p:nvCxnSpPr>
        <p:spPr>
          <a:xfrm>
            <a:off x="5080000" y="6106160"/>
            <a:ext cx="2032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0978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D3807927-EF59-48F1-A423-70249CC663A1}"/>
              </a:ext>
            </a:extLst>
          </p:cNvPr>
          <p:cNvSpPr/>
          <p:nvPr/>
        </p:nvSpPr>
        <p:spPr>
          <a:xfrm>
            <a:off x="695325" y="2336800"/>
            <a:ext cx="10801350" cy="2336800"/>
          </a:xfrm>
          <a:prstGeom prst="rect">
            <a:avLst/>
          </a:prstGeom>
          <a:solidFill>
            <a:srgbClr val="313337">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9">
            <a:extLst>
              <a:ext uri="{FF2B5EF4-FFF2-40B4-BE49-F238E27FC236}">
                <a16:creationId xmlns:a16="http://schemas.microsoft.com/office/drawing/2014/main" id="{6C7F3154-3D1F-4173-B136-86538DC73AD5}"/>
              </a:ext>
            </a:extLst>
          </p:cNvPr>
          <p:cNvSpPr/>
          <p:nvPr/>
        </p:nvSpPr>
        <p:spPr>
          <a:xfrm>
            <a:off x="1300163" y="1134610"/>
            <a:ext cx="1800000" cy="1800000"/>
          </a:xfrm>
          <a:prstGeom prst="rect">
            <a:avLst/>
          </a:prstGeom>
          <a:solidFill>
            <a:srgbClr val="0456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0">
            <a:extLst>
              <a:ext uri="{FF2B5EF4-FFF2-40B4-BE49-F238E27FC236}">
                <a16:creationId xmlns:a16="http://schemas.microsoft.com/office/drawing/2014/main" id="{75726612-A172-4170-AA0B-F98EA1A7C689}"/>
              </a:ext>
            </a:extLst>
          </p:cNvPr>
          <p:cNvSpPr/>
          <p:nvPr/>
        </p:nvSpPr>
        <p:spPr>
          <a:xfrm>
            <a:off x="9094742" y="4339771"/>
            <a:ext cx="1001486" cy="667658"/>
          </a:xfrm>
          <a:prstGeom prst="rect">
            <a:avLst/>
          </a:prstGeom>
          <a:solidFill>
            <a:srgbClr val="0456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1">
            <a:extLst>
              <a:ext uri="{FF2B5EF4-FFF2-40B4-BE49-F238E27FC236}">
                <a16:creationId xmlns:a16="http://schemas.microsoft.com/office/drawing/2014/main" id="{A7CA9598-D792-4546-B388-2F1EBF838D41}"/>
              </a:ext>
            </a:extLst>
          </p:cNvPr>
          <p:cNvSpPr/>
          <p:nvPr/>
        </p:nvSpPr>
        <p:spPr>
          <a:xfrm>
            <a:off x="9094742" y="5087465"/>
            <a:ext cx="1001486" cy="135700"/>
          </a:xfrm>
          <a:prstGeom prst="rect">
            <a:avLst/>
          </a:prstGeom>
          <a:solidFill>
            <a:srgbClr val="3133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a:extLst>
              <a:ext uri="{FF2B5EF4-FFF2-40B4-BE49-F238E27FC236}">
                <a16:creationId xmlns:a16="http://schemas.microsoft.com/office/drawing/2014/main" id="{BC497238-7FB9-457A-9703-9EF910DA6DB2}"/>
              </a:ext>
            </a:extLst>
          </p:cNvPr>
          <p:cNvSpPr txBox="1"/>
          <p:nvPr/>
        </p:nvSpPr>
        <p:spPr>
          <a:xfrm>
            <a:off x="1466629" y="1711445"/>
            <a:ext cx="1467068" cy="646331"/>
          </a:xfrm>
          <a:prstGeom prst="rect">
            <a:avLst/>
          </a:prstGeom>
          <a:noFill/>
        </p:spPr>
        <p:txBody>
          <a:bodyPr wrap="none" rtlCol="0">
            <a:spAutoFit/>
          </a:bodyPr>
          <a:lstStyle/>
          <a:p>
            <a:pPr algn="ctr"/>
            <a:r>
              <a:rPr lang="en-US" altLang="zh-CN" sz="3600" b="1" dirty="0">
                <a:solidFill>
                  <a:schemeClr val="bg1"/>
                </a:solidFill>
              </a:rPr>
              <a:t>Part 1</a:t>
            </a:r>
            <a:endParaRPr lang="zh-CN" altLang="en-US" sz="3600" b="1" dirty="0">
              <a:solidFill>
                <a:schemeClr val="bg1"/>
              </a:solidFill>
            </a:endParaRPr>
          </a:p>
        </p:txBody>
      </p:sp>
      <p:sp>
        <p:nvSpPr>
          <p:cNvPr id="8" name="矩形 7">
            <a:extLst>
              <a:ext uri="{FF2B5EF4-FFF2-40B4-BE49-F238E27FC236}">
                <a16:creationId xmlns:a16="http://schemas.microsoft.com/office/drawing/2014/main" id="{875D7824-5795-4180-9B3F-0C4C1D7705EA}"/>
              </a:ext>
            </a:extLst>
          </p:cNvPr>
          <p:cNvSpPr/>
          <p:nvPr/>
        </p:nvSpPr>
        <p:spPr>
          <a:xfrm>
            <a:off x="1632633" y="3039528"/>
            <a:ext cx="8926735" cy="931345"/>
          </a:xfrm>
          <a:prstGeom prst="rect">
            <a:avLst/>
          </a:prstGeom>
        </p:spPr>
        <p:txBody>
          <a:bodyPr wrap="square">
            <a:spAutoFit/>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kumimoji="0" lang="zh-CN" altLang="en-US" sz="4800" b="1" i="0" u="none" strike="noStrike" kern="1200" cap="none" spc="600" normalizeH="0" baseline="0" noProof="0" dirty="0">
                <a:ln>
                  <a:noFill/>
                </a:ln>
                <a:solidFill>
                  <a:schemeClr val="bg1"/>
                </a:solidFill>
                <a:uLnTx/>
                <a:uFillTx/>
                <a:latin typeface="+mj-ea"/>
                <a:ea typeface="+mj-ea"/>
                <a:cs typeface="Times New Roman" panose="02020603050405020304" pitchFamily="18" charset="0"/>
              </a:rPr>
              <a:t>前期思考</a:t>
            </a:r>
            <a:endParaRPr kumimoji="0" lang="zh-CN" altLang="en-US" sz="4800" b="1" i="0" u="none" strike="noStrike" kern="1200" cap="none" spc="600" normalizeH="0" baseline="0" noProof="0" dirty="0">
              <a:ln>
                <a:noFill/>
              </a:ln>
              <a:solidFill>
                <a:schemeClr val="bg1"/>
              </a:solidFill>
              <a:uLnTx/>
              <a:uFillTx/>
              <a:latin typeface="+mj-ea"/>
              <a:ea typeface="+mj-ea"/>
            </a:endParaRPr>
          </a:p>
        </p:txBody>
      </p:sp>
    </p:spTree>
    <p:extLst>
      <p:ext uri="{BB962C8B-B14F-4D97-AF65-F5344CB8AC3E}">
        <p14:creationId xmlns:p14="http://schemas.microsoft.com/office/powerpoint/2010/main" val="2974977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220C997-08A1-4B9D-8C17-03E663EED9D4}"/>
              </a:ext>
            </a:extLst>
          </p:cNvPr>
          <p:cNvSpPr txBox="1"/>
          <p:nvPr/>
        </p:nvSpPr>
        <p:spPr>
          <a:xfrm>
            <a:off x="782320" y="731520"/>
            <a:ext cx="2622834" cy="584775"/>
          </a:xfrm>
          <a:prstGeom prst="rect">
            <a:avLst/>
          </a:prstGeom>
          <a:noFill/>
        </p:spPr>
        <p:txBody>
          <a:bodyPr wrap="none" rtlCol="0">
            <a:spAutoFit/>
          </a:bodyPr>
          <a:lstStyle/>
          <a:p>
            <a:r>
              <a:rPr lang="zh-CN" altLang="en-US" sz="3200" b="1" dirty="0"/>
              <a:t>方向一 </a:t>
            </a:r>
            <a:r>
              <a:rPr lang="en-US" altLang="zh-CN" sz="3200" b="1" dirty="0"/>
              <a:t>(</a:t>
            </a:r>
            <a:r>
              <a:rPr lang="zh-CN" altLang="en-US" sz="3200" b="1" dirty="0"/>
              <a:t>抛弃</a:t>
            </a:r>
            <a:r>
              <a:rPr lang="en-US" altLang="zh-CN" sz="3200" b="1" dirty="0"/>
              <a:t>)</a:t>
            </a:r>
            <a:endParaRPr lang="zh-CN" altLang="en-US" sz="3200" b="1" dirty="0"/>
          </a:p>
        </p:txBody>
      </p:sp>
      <p:sp>
        <p:nvSpPr>
          <p:cNvPr id="4" name="文本框 3">
            <a:extLst>
              <a:ext uri="{FF2B5EF4-FFF2-40B4-BE49-F238E27FC236}">
                <a16:creationId xmlns:a16="http://schemas.microsoft.com/office/drawing/2014/main" id="{3EA37ACD-5FCA-476B-A0C9-BE5DB0848DA4}"/>
              </a:ext>
            </a:extLst>
          </p:cNvPr>
          <p:cNvSpPr txBox="1"/>
          <p:nvPr/>
        </p:nvSpPr>
        <p:spPr>
          <a:xfrm>
            <a:off x="782321" y="1421495"/>
            <a:ext cx="2690722" cy="338554"/>
          </a:xfrm>
          <a:prstGeom prst="rect">
            <a:avLst/>
          </a:prstGeom>
          <a:noFill/>
        </p:spPr>
        <p:txBody>
          <a:bodyPr wrap="square" rtlCol="0">
            <a:spAutoFit/>
          </a:bodyPr>
          <a:lstStyle/>
          <a:p>
            <a:r>
              <a:rPr lang="zh-CN" altLang="en-US" sz="1600" spc="300" dirty="0">
                <a:solidFill>
                  <a:srgbClr val="0456C4"/>
                </a:solidFill>
                <a:latin typeface="+mn-ea"/>
              </a:rPr>
              <a:t>定位：</a:t>
            </a:r>
            <a:r>
              <a:rPr lang="zh-CN" altLang="en-US" sz="1200" spc="300" dirty="0">
                <a:solidFill>
                  <a:srgbClr val="313337"/>
                </a:solidFill>
                <a:latin typeface="+mn-ea"/>
              </a:rPr>
              <a:t>建立垂直</a:t>
            </a:r>
            <a:r>
              <a:rPr lang="en-US" altLang="zh-CN" sz="1200" spc="300" dirty="0">
                <a:solidFill>
                  <a:srgbClr val="313337"/>
                </a:solidFill>
                <a:latin typeface="+mn-ea"/>
              </a:rPr>
              <a:t>UGC</a:t>
            </a:r>
            <a:r>
              <a:rPr lang="zh-CN" altLang="en-US" sz="1200" spc="300" dirty="0">
                <a:solidFill>
                  <a:srgbClr val="313337"/>
                </a:solidFill>
                <a:latin typeface="+mn-ea"/>
              </a:rPr>
              <a:t>社区。</a:t>
            </a:r>
          </a:p>
        </p:txBody>
      </p:sp>
      <p:sp>
        <p:nvSpPr>
          <p:cNvPr id="8" name="文本框 7">
            <a:extLst>
              <a:ext uri="{FF2B5EF4-FFF2-40B4-BE49-F238E27FC236}">
                <a16:creationId xmlns:a16="http://schemas.microsoft.com/office/drawing/2014/main" id="{088285A2-F6B2-4F11-AF0A-443BB646D9B4}"/>
              </a:ext>
            </a:extLst>
          </p:cNvPr>
          <p:cNvSpPr txBox="1"/>
          <p:nvPr/>
        </p:nvSpPr>
        <p:spPr>
          <a:xfrm>
            <a:off x="782320" y="1865249"/>
            <a:ext cx="3303119" cy="338554"/>
          </a:xfrm>
          <a:prstGeom prst="rect">
            <a:avLst/>
          </a:prstGeom>
          <a:noFill/>
        </p:spPr>
        <p:txBody>
          <a:bodyPr wrap="square" rtlCol="0">
            <a:spAutoFit/>
          </a:bodyPr>
          <a:lstStyle/>
          <a:p>
            <a:r>
              <a:rPr lang="zh-CN" altLang="en-US" sz="1600" spc="300" dirty="0">
                <a:solidFill>
                  <a:srgbClr val="0456C4"/>
                </a:solidFill>
                <a:latin typeface="+mn-ea"/>
              </a:rPr>
              <a:t>目标用户：</a:t>
            </a:r>
            <a:r>
              <a:rPr lang="zh-CN" altLang="en-US" sz="1200" spc="300" dirty="0">
                <a:solidFill>
                  <a:srgbClr val="313337"/>
                </a:solidFill>
                <a:latin typeface="+mn-ea"/>
              </a:rPr>
              <a:t>某一专业领域的学生。</a:t>
            </a:r>
          </a:p>
        </p:txBody>
      </p:sp>
      <p:sp>
        <p:nvSpPr>
          <p:cNvPr id="10" name="文本框 9">
            <a:extLst>
              <a:ext uri="{FF2B5EF4-FFF2-40B4-BE49-F238E27FC236}">
                <a16:creationId xmlns:a16="http://schemas.microsoft.com/office/drawing/2014/main" id="{66D0A0F3-5381-459D-BEC3-EF038347EE7A}"/>
              </a:ext>
            </a:extLst>
          </p:cNvPr>
          <p:cNvSpPr txBox="1"/>
          <p:nvPr/>
        </p:nvSpPr>
        <p:spPr>
          <a:xfrm>
            <a:off x="782320" y="3852733"/>
            <a:ext cx="4907280" cy="647100"/>
          </a:xfrm>
          <a:prstGeom prst="rect">
            <a:avLst/>
          </a:prstGeom>
          <a:noFill/>
        </p:spPr>
        <p:txBody>
          <a:bodyPr wrap="square" rtlCol="0">
            <a:spAutoFit/>
          </a:bodyPr>
          <a:lstStyle/>
          <a:p>
            <a:pPr>
              <a:lnSpc>
                <a:spcPct val="130000"/>
              </a:lnSpc>
            </a:pPr>
            <a:r>
              <a:rPr lang="zh-CN" altLang="en-US" sz="1600" spc="300" dirty="0">
                <a:solidFill>
                  <a:srgbClr val="0456C4"/>
                </a:solidFill>
                <a:latin typeface="+mn-ea"/>
              </a:rPr>
              <a:t>实现过程：</a:t>
            </a:r>
            <a:endParaRPr lang="en-US" altLang="zh-CN" sz="1600" spc="300" dirty="0">
              <a:solidFill>
                <a:srgbClr val="0456C4"/>
              </a:solidFill>
              <a:latin typeface="+mn-ea"/>
            </a:endParaRPr>
          </a:p>
          <a:p>
            <a:pPr>
              <a:lnSpc>
                <a:spcPct val="130000"/>
              </a:lnSpc>
            </a:pPr>
            <a:r>
              <a:rPr lang="zh-CN" altLang="en-US" sz="1200" spc="300" dirty="0">
                <a:solidFill>
                  <a:srgbClr val="313337"/>
                </a:solidFill>
                <a:latin typeface="+mn-ea"/>
              </a:rPr>
              <a:t>学习群</a:t>
            </a:r>
            <a:r>
              <a:rPr lang="en-US" altLang="zh-CN" sz="1200" spc="300" dirty="0">
                <a:solidFill>
                  <a:srgbClr val="313337"/>
                </a:solidFill>
                <a:latin typeface="+mn-ea"/>
              </a:rPr>
              <a:t>-&gt; </a:t>
            </a:r>
            <a:r>
              <a:rPr lang="zh-CN" altLang="en-US" sz="1200" spc="300" dirty="0">
                <a:solidFill>
                  <a:srgbClr val="313337"/>
                </a:solidFill>
                <a:latin typeface="+mn-ea"/>
              </a:rPr>
              <a:t>垂直</a:t>
            </a:r>
            <a:r>
              <a:rPr lang="en-US" altLang="zh-CN" sz="1200" spc="300" dirty="0">
                <a:solidFill>
                  <a:srgbClr val="313337"/>
                </a:solidFill>
                <a:latin typeface="+mn-ea"/>
              </a:rPr>
              <a:t>UGC</a:t>
            </a:r>
            <a:r>
              <a:rPr lang="zh-CN" altLang="en-US" sz="1200" spc="300" dirty="0">
                <a:solidFill>
                  <a:srgbClr val="313337"/>
                </a:solidFill>
                <a:latin typeface="+mn-ea"/>
              </a:rPr>
              <a:t>信息流社区</a:t>
            </a:r>
            <a:r>
              <a:rPr lang="en-US" altLang="zh-CN" sz="1200" spc="300" dirty="0">
                <a:solidFill>
                  <a:srgbClr val="313337"/>
                </a:solidFill>
                <a:latin typeface="+mn-ea"/>
              </a:rPr>
              <a:t>-&gt; </a:t>
            </a:r>
            <a:r>
              <a:rPr lang="zh-CN" altLang="en-US" sz="1200" spc="300" dirty="0">
                <a:solidFill>
                  <a:srgbClr val="313337"/>
                </a:solidFill>
                <a:latin typeface="+mn-ea"/>
              </a:rPr>
              <a:t>拓展赛事业务</a:t>
            </a:r>
          </a:p>
        </p:txBody>
      </p:sp>
      <p:sp>
        <p:nvSpPr>
          <p:cNvPr id="11" name="文本框 10">
            <a:extLst>
              <a:ext uri="{FF2B5EF4-FFF2-40B4-BE49-F238E27FC236}">
                <a16:creationId xmlns:a16="http://schemas.microsoft.com/office/drawing/2014/main" id="{88799211-3DFC-43E1-98FA-35A246768B29}"/>
              </a:ext>
            </a:extLst>
          </p:cNvPr>
          <p:cNvSpPr txBox="1"/>
          <p:nvPr/>
        </p:nvSpPr>
        <p:spPr>
          <a:xfrm>
            <a:off x="782320" y="4558511"/>
            <a:ext cx="10534968" cy="2069477"/>
          </a:xfrm>
          <a:prstGeom prst="rect">
            <a:avLst/>
          </a:prstGeom>
          <a:noFill/>
        </p:spPr>
        <p:txBody>
          <a:bodyPr wrap="square" rtlCol="0">
            <a:spAutoFit/>
          </a:bodyPr>
          <a:lstStyle/>
          <a:p>
            <a:pPr>
              <a:lnSpc>
                <a:spcPct val="130000"/>
              </a:lnSpc>
            </a:pPr>
            <a:r>
              <a:rPr lang="zh-CN" altLang="en-US" sz="1600" spc="300" dirty="0">
                <a:solidFill>
                  <a:srgbClr val="FF0000"/>
                </a:solidFill>
                <a:latin typeface="+mn-ea"/>
              </a:rPr>
              <a:t>遇到的问题：</a:t>
            </a:r>
            <a:endParaRPr lang="en-US" altLang="zh-CN" sz="1600" spc="300" dirty="0">
              <a:solidFill>
                <a:srgbClr val="FF0000"/>
              </a:solidFill>
              <a:latin typeface="+mn-ea"/>
            </a:endParaRPr>
          </a:p>
          <a:p>
            <a:pPr marL="342900" indent="-342900">
              <a:lnSpc>
                <a:spcPct val="130000"/>
              </a:lnSpc>
              <a:buFont typeface="+mj-lt"/>
              <a:buAutoNum type="arabicPeriod"/>
            </a:pPr>
            <a:r>
              <a:rPr lang="zh-CN" altLang="en-US" sz="1200" spc="300" dirty="0">
                <a:solidFill>
                  <a:srgbClr val="313337"/>
                </a:solidFill>
                <a:latin typeface="+mn-ea"/>
              </a:rPr>
              <a:t>信息流与用户留存的矛盾：</a:t>
            </a:r>
            <a:endParaRPr lang="en-US" altLang="zh-CN" sz="1200" spc="300" dirty="0">
              <a:solidFill>
                <a:srgbClr val="313337"/>
              </a:solidFill>
              <a:latin typeface="+mn-ea"/>
            </a:endParaRPr>
          </a:p>
          <a:p>
            <a:pPr marL="742950" lvl="1" indent="-285750">
              <a:lnSpc>
                <a:spcPct val="130000"/>
              </a:lnSpc>
              <a:buFont typeface="Arial" panose="020B0604020202020204" pitchFamily="34" charset="0"/>
              <a:buChar char="•"/>
            </a:pPr>
            <a:r>
              <a:rPr lang="en-US" altLang="zh-CN" sz="1200" spc="300" dirty="0">
                <a:solidFill>
                  <a:srgbClr val="313337"/>
                </a:solidFill>
                <a:latin typeface="+mn-ea"/>
              </a:rPr>
              <a:t>UGC</a:t>
            </a:r>
            <a:r>
              <a:rPr lang="zh-CN" altLang="en-US" sz="1200" spc="300" dirty="0">
                <a:solidFill>
                  <a:srgbClr val="313337"/>
                </a:solidFill>
                <a:latin typeface="+mn-ea"/>
              </a:rPr>
              <a:t>信息流需要有生产者生产内容来支撑社区的运行，这需要有一定的用户数量作为基础，也就是用户留存。</a:t>
            </a:r>
            <a:endParaRPr lang="en-US" altLang="zh-CN" sz="1200" spc="300" dirty="0">
              <a:solidFill>
                <a:srgbClr val="313337"/>
              </a:solidFill>
              <a:latin typeface="+mn-ea"/>
            </a:endParaRPr>
          </a:p>
          <a:p>
            <a:pPr marL="742950" lvl="1" indent="-285750">
              <a:lnSpc>
                <a:spcPct val="130000"/>
              </a:lnSpc>
              <a:buFont typeface="Arial" panose="020B0604020202020204" pitchFamily="34" charset="0"/>
              <a:buChar char="•"/>
            </a:pPr>
            <a:r>
              <a:rPr lang="zh-CN" altLang="en-US" sz="1200" spc="300" dirty="0">
                <a:solidFill>
                  <a:srgbClr val="313337"/>
                </a:solidFill>
                <a:latin typeface="+mn-ea"/>
              </a:rPr>
              <a:t>用户留存又需要有大量合适符合用户需求的内容来吸引用户，让用户找到留下来的价值。</a:t>
            </a:r>
            <a:endParaRPr lang="en-US" altLang="zh-CN" sz="1200" spc="300" dirty="0">
              <a:solidFill>
                <a:srgbClr val="313337"/>
              </a:solidFill>
              <a:latin typeface="+mn-ea"/>
            </a:endParaRPr>
          </a:p>
          <a:p>
            <a:pPr>
              <a:lnSpc>
                <a:spcPct val="130000"/>
              </a:lnSpc>
            </a:pPr>
            <a:endParaRPr lang="en-US" altLang="zh-CN" sz="1200" spc="300" dirty="0">
              <a:solidFill>
                <a:srgbClr val="313337"/>
              </a:solidFill>
              <a:latin typeface="+mn-ea"/>
            </a:endParaRPr>
          </a:p>
          <a:p>
            <a:pPr marL="342900" indent="-342900">
              <a:lnSpc>
                <a:spcPct val="130000"/>
              </a:lnSpc>
              <a:buFont typeface="+mj-lt"/>
              <a:buAutoNum type="arabicPeriod" startAt="2"/>
            </a:pPr>
            <a:r>
              <a:rPr lang="zh-CN" altLang="en-US" sz="1200" spc="300" dirty="0">
                <a:solidFill>
                  <a:srgbClr val="313337"/>
                </a:solidFill>
                <a:latin typeface="+mn-ea"/>
              </a:rPr>
              <a:t>用户类型和垂直</a:t>
            </a:r>
            <a:r>
              <a:rPr lang="en-US" altLang="zh-CN" sz="1200" spc="300" dirty="0">
                <a:solidFill>
                  <a:srgbClr val="313337"/>
                </a:solidFill>
                <a:latin typeface="+mn-ea"/>
              </a:rPr>
              <a:t>UGC</a:t>
            </a:r>
            <a:r>
              <a:rPr lang="zh-CN" altLang="en-US" sz="1200" spc="300" dirty="0">
                <a:solidFill>
                  <a:srgbClr val="313337"/>
                </a:solidFill>
                <a:latin typeface="+mn-ea"/>
              </a:rPr>
              <a:t>社区的矛盾：</a:t>
            </a:r>
            <a:endParaRPr lang="en-US" altLang="zh-CN" sz="1200" spc="300" dirty="0">
              <a:solidFill>
                <a:srgbClr val="313337"/>
              </a:solidFill>
              <a:latin typeface="+mn-ea"/>
            </a:endParaRPr>
          </a:p>
          <a:p>
            <a:pPr marL="742950" lvl="1" indent="-285750">
              <a:lnSpc>
                <a:spcPct val="130000"/>
              </a:lnSpc>
              <a:buFont typeface="Arial" panose="020B0604020202020204" pitchFamily="34" charset="0"/>
              <a:buChar char="•"/>
            </a:pPr>
            <a:r>
              <a:rPr lang="zh-CN" altLang="en-US" sz="1200" spc="300" dirty="0">
                <a:solidFill>
                  <a:srgbClr val="313337"/>
                </a:solidFill>
                <a:latin typeface="+mn-ea"/>
              </a:rPr>
              <a:t>我们的用户大多数是在校的学生，他们偏向于知识获取型的用户，并且他们生产的内容质量不好衡量。</a:t>
            </a:r>
            <a:endParaRPr lang="en-US" altLang="zh-CN" sz="1200" spc="300" dirty="0">
              <a:solidFill>
                <a:srgbClr val="313337"/>
              </a:solidFill>
              <a:latin typeface="+mn-ea"/>
            </a:endParaRPr>
          </a:p>
          <a:p>
            <a:pPr marL="742950" lvl="1" indent="-285750">
              <a:lnSpc>
                <a:spcPct val="130000"/>
              </a:lnSpc>
              <a:buFont typeface="Arial" panose="020B0604020202020204" pitchFamily="34" charset="0"/>
              <a:buChar char="•"/>
            </a:pPr>
            <a:r>
              <a:rPr lang="zh-CN" altLang="en-US" sz="1200" spc="300" dirty="0">
                <a:solidFill>
                  <a:srgbClr val="313337"/>
                </a:solidFill>
                <a:latin typeface="+mn-ea"/>
              </a:rPr>
              <a:t>垂直</a:t>
            </a:r>
            <a:r>
              <a:rPr lang="en-US" altLang="zh-CN" sz="1200" spc="300" dirty="0">
                <a:solidFill>
                  <a:srgbClr val="313337"/>
                </a:solidFill>
                <a:latin typeface="+mn-ea"/>
              </a:rPr>
              <a:t>UGC</a:t>
            </a:r>
            <a:r>
              <a:rPr lang="zh-CN" altLang="en-US" sz="1200" spc="300" dirty="0">
                <a:solidFill>
                  <a:srgbClr val="313337"/>
                </a:solidFill>
                <a:latin typeface="+mn-ea"/>
              </a:rPr>
              <a:t>社区需要优质且专业性较高的内容作为支撑，这需要内容生产者有一定的专业知识积累和内容撰写能力。</a:t>
            </a:r>
            <a:endParaRPr lang="en-US" altLang="zh-CN" sz="1200" spc="300" dirty="0">
              <a:solidFill>
                <a:srgbClr val="313337"/>
              </a:solidFill>
              <a:latin typeface="+mn-ea"/>
            </a:endParaRPr>
          </a:p>
        </p:txBody>
      </p:sp>
      <p:pic>
        <p:nvPicPr>
          <p:cNvPr id="13" name="图片 12">
            <a:extLst>
              <a:ext uri="{FF2B5EF4-FFF2-40B4-BE49-F238E27FC236}">
                <a16:creationId xmlns:a16="http://schemas.microsoft.com/office/drawing/2014/main" id="{18881625-2DBA-4E2E-BF03-B640133AFC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0826" y="1316295"/>
            <a:ext cx="4326462" cy="2731228"/>
          </a:xfrm>
          <a:prstGeom prst="rect">
            <a:avLst/>
          </a:prstGeom>
          <a:ln w="38100">
            <a:solidFill>
              <a:srgbClr val="0456C4"/>
            </a:solidFill>
          </a:ln>
        </p:spPr>
      </p:pic>
      <p:sp>
        <p:nvSpPr>
          <p:cNvPr id="15" name="文本框 14">
            <a:extLst>
              <a:ext uri="{FF2B5EF4-FFF2-40B4-BE49-F238E27FC236}">
                <a16:creationId xmlns:a16="http://schemas.microsoft.com/office/drawing/2014/main" id="{A5803E01-3480-4DED-9603-6B2E4D1538E6}"/>
              </a:ext>
            </a:extLst>
          </p:cNvPr>
          <p:cNvSpPr txBox="1"/>
          <p:nvPr/>
        </p:nvSpPr>
        <p:spPr>
          <a:xfrm>
            <a:off x="782320" y="2204709"/>
            <a:ext cx="6071486" cy="1589346"/>
          </a:xfrm>
          <a:prstGeom prst="rect">
            <a:avLst/>
          </a:prstGeom>
          <a:noFill/>
        </p:spPr>
        <p:txBody>
          <a:bodyPr wrap="square" rtlCol="0">
            <a:spAutoFit/>
          </a:bodyPr>
          <a:lstStyle/>
          <a:p>
            <a:pPr>
              <a:lnSpc>
                <a:spcPct val="130000"/>
              </a:lnSpc>
            </a:pPr>
            <a:r>
              <a:rPr lang="zh-CN" altLang="en-US" sz="1600" spc="300" dirty="0">
                <a:solidFill>
                  <a:srgbClr val="0456C4"/>
                </a:solidFill>
                <a:latin typeface="+mn-ea"/>
              </a:rPr>
              <a:t>思路：</a:t>
            </a:r>
            <a:endParaRPr lang="en-US" altLang="zh-CN" sz="1600" spc="300" dirty="0">
              <a:solidFill>
                <a:srgbClr val="0456C4"/>
              </a:solidFill>
              <a:latin typeface="+mn-ea"/>
            </a:endParaRPr>
          </a:p>
          <a:p>
            <a:pPr>
              <a:lnSpc>
                <a:spcPct val="130000"/>
              </a:lnSpc>
            </a:pPr>
            <a:r>
              <a:rPr lang="zh-CN" altLang="en-US" sz="1200" b="1" spc="300" dirty="0">
                <a:solidFill>
                  <a:srgbClr val="313337"/>
                </a:solidFill>
                <a:latin typeface="+mn-ea"/>
              </a:rPr>
              <a:t>前期：</a:t>
            </a:r>
            <a:r>
              <a:rPr lang="zh-CN" altLang="en-US" sz="1200" spc="300" dirty="0">
                <a:solidFill>
                  <a:srgbClr val="313337"/>
                </a:solidFill>
                <a:latin typeface="+mn-ea"/>
              </a:rPr>
              <a:t>利用各大流量平台拉取潜在目标用户，建立微信</a:t>
            </a:r>
            <a:r>
              <a:rPr lang="en-US" altLang="zh-CN" sz="1200" spc="300" dirty="0">
                <a:solidFill>
                  <a:srgbClr val="313337"/>
                </a:solidFill>
                <a:latin typeface="+mn-ea"/>
              </a:rPr>
              <a:t>/QQ</a:t>
            </a:r>
            <a:r>
              <a:rPr lang="zh-CN" altLang="en-US" sz="1200" spc="300" dirty="0">
                <a:solidFill>
                  <a:srgbClr val="313337"/>
                </a:solidFill>
                <a:latin typeface="+mn-ea"/>
              </a:rPr>
              <a:t>学习群</a:t>
            </a:r>
            <a:r>
              <a:rPr lang="en-US" altLang="zh-CN" sz="1200" spc="300" dirty="0">
                <a:solidFill>
                  <a:srgbClr val="313337"/>
                </a:solidFill>
                <a:latin typeface="+mn-ea"/>
              </a:rPr>
              <a:t>(</a:t>
            </a:r>
            <a:r>
              <a:rPr lang="zh-CN" altLang="en-US" sz="1200" spc="300" dirty="0">
                <a:solidFill>
                  <a:srgbClr val="313337"/>
                </a:solidFill>
                <a:latin typeface="+mn-ea"/>
              </a:rPr>
              <a:t>低成本</a:t>
            </a:r>
            <a:r>
              <a:rPr lang="en-US" altLang="zh-CN" sz="1200" spc="300" dirty="0">
                <a:solidFill>
                  <a:srgbClr val="313337"/>
                </a:solidFill>
                <a:latin typeface="+mn-ea"/>
              </a:rPr>
              <a:t>)</a:t>
            </a:r>
            <a:r>
              <a:rPr lang="zh-CN" altLang="en-US" sz="1200" spc="300" dirty="0">
                <a:solidFill>
                  <a:srgbClr val="313337"/>
                </a:solidFill>
                <a:latin typeface="+mn-ea"/>
              </a:rPr>
              <a:t>。</a:t>
            </a:r>
            <a:endParaRPr lang="en-US" altLang="zh-CN" sz="1200" spc="300" dirty="0">
              <a:solidFill>
                <a:srgbClr val="313337"/>
              </a:solidFill>
              <a:latin typeface="+mn-ea"/>
            </a:endParaRPr>
          </a:p>
          <a:p>
            <a:pPr>
              <a:lnSpc>
                <a:spcPct val="130000"/>
              </a:lnSpc>
            </a:pPr>
            <a:r>
              <a:rPr lang="zh-CN" altLang="en-US" sz="1200" b="1" spc="300" dirty="0">
                <a:solidFill>
                  <a:srgbClr val="313337"/>
                </a:solidFill>
                <a:latin typeface="+mn-ea"/>
              </a:rPr>
              <a:t>中期：</a:t>
            </a:r>
            <a:r>
              <a:rPr lang="zh-CN" altLang="en-US" sz="1200" spc="300" dirty="0">
                <a:solidFill>
                  <a:srgbClr val="313337"/>
                </a:solidFill>
                <a:latin typeface="+mn-ea"/>
              </a:rPr>
              <a:t>以目标用户为基础搭建社区，这些经过挑选用户具有一定的自驱动力和专业领域知识，他们可以作为</a:t>
            </a:r>
            <a:r>
              <a:rPr lang="en-US" altLang="zh-CN" sz="1200" spc="300" dirty="0">
                <a:solidFill>
                  <a:srgbClr val="313337"/>
                </a:solidFill>
                <a:latin typeface="+mn-ea"/>
              </a:rPr>
              <a:t>UGC</a:t>
            </a:r>
            <a:r>
              <a:rPr lang="zh-CN" altLang="en-US" sz="1200" spc="300" dirty="0">
                <a:solidFill>
                  <a:srgbClr val="313337"/>
                </a:solidFill>
                <a:latin typeface="+mn-ea"/>
              </a:rPr>
              <a:t>社区的种子用户。</a:t>
            </a:r>
            <a:endParaRPr lang="en-US" altLang="zh-CN" sz="1200" spc="300" dirty="0">
              <a:solidFill>
                <a:srgbClr val="313337"/>
              </a:solidFill>
              <a:latin typeface="+mn-ea"/>
            </a:endParaRPr>
          </a:p>
          <a:p>
            <a:pPr>
              <a:lnSpc>
                <a:spcPct val="130000"/>
              </a:lnSpc>
            </a:pPr>
            <a:r>
              <a:rPr lang="zh-CN" altLang="en-US" sz="1200" b="1" spc="300" dirty="0">
                <a:solidFill>
                  <a:srgbClr val="313337"/>
                </a:solidFill>
                <a:latin typeface="+mn-ea"/>
              </a:rPr>
              <a:t>后期：</a:t>
            </a:r>
            <a:r>
              <a:rPr lang="zh-CN" altLang="en-US" sz="1200" spc="300" dirty="0">
                <a:solidFill>
                  <a:srgbClr val="313337"/>
                </a:solidFill>
                <a:latin typeface="+mn-ea"/>
              </a:rPr>
              <a:t>社区拥有大量的用户后，拓展赛事业务。</a:t>
            </a:r>
            <a:endParaRPr lang="en-US" altLang="zh-CN" sz="1200" spc="300" dirty="0">
              <a:solidFill>
                <a:srgbClr val="313337"/>
              </a:solidFill>
              <a:latin typeface="+mn-ea"/>
            </a:endParaRPr>
          </a:p>
        </p:txBody>
      </p:sp>
    </p:spTree>
    <p:extLst>
      <p:ext uri="{BB962C8B-B14F-4D97-AF65-F5344CB8AC3E}">
        <p14:creationId xmlns:p14="http://schemas.microsoft.com/office/powerpoint/2010/main" val="1027933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220C997-08A1-4B9D-8C17-03E663EED9D4}"/>
              </a:ext>
            </a:extLst>
          </p:cNvPr>
          <p:cNvSpPr txBox="1"/>
          <p:nvPr/>
        </p:nvSpPr>
        <p:spPr>
          <a:xfrm>
            <a:off x="782320" y="731520"/>
            <a:ext cx="2622834" cy="584775"/>
          </a:xfrm>
          <a:prstGeom prst="rect">
            <a:avLst/>
          </a:prstGeom>
          <a:noFill/>
        </p:spPr>
        <p:txBody>
          <a:bodyPr wrap="none" rtlCol="0">
            <a:spAutoFit/>
          </a:bodyPr>
          <a:lstStyle/>
          <a:p>
            <a:r>
              <a:rPr lang="zh-CN" altLang="en-US" sz="3200" b="1" dirty="0"/>
              <a:t>方向二 </a:t>
            </a:r>
            <a:r>
              <a:rPr lang="en-US" altLang="zh-CN" sz="3200" b="1" dirty="0"/>
              <a:t>(</a:t>
            </a:r>
            <a:r>
              <a:rPr lang="zh-CN" altLang="en-US" sz="3200" b="1" dirty="0"/>
              <a:t>抛弃</a:t>
            </a:r>
            <a:r>
              <a:rPr lang="en-US" altLang="zh-CN" sz="3200" b="1" dirty="0"/>
              <a:t>)</a:t>
            </a:r>
            <a:endParaRPr lang="zh-CN" altLang="en-US" sz="3200" b="1" dirty="0"/>
          </a:p>
        </p:txBody>
      </p:sp>
      <p:sp>
        <p:nvSpPr>
          <p:cNvPr id="4" name="文本框 3">
            <a:extLst>
              <a:ext uri="{FF2B5EF4-FFF2-40B4-BE49-F238E27FC236}">
                <a16:creationId xmlns:a16="http://schemas.microsoft.com/office/drawing/2014/main" id="{3EA37ACD-5FCA-476B-A0C9-BE5DB0848DA4}"/>
              </a:ext>
            </a:extLst>
          </p:cNvPr>
          <p:cNvSpPr txBox="1"/>
          <p:nvPr/>
        </p:nvSpPr>
        <p:spPr>
          <a:xfrm>
            <a:off x="782320" y="1421495"/>
            <a:ext cx="4989305" cy="338554"/>
          </a:xfrm>
          <a:prstGeom prst="rect">
            <a:avLst/>
          </a:prstGeom>
          <a:noFill/>
        </p:spPr>
        <p:txBody>
          <a:bodyPr wrap="square" rtlCol="0">
            <a:spAutoFit/>
          </a:bodyPr>
          <a:lstStyle/>
          <a:p>
            <a:r>
              <a:rPr lang="zh-CN" altLang="en-US" sz="1600" spc="300" dirty="0">
                <a:solidFill>
                  <a:srgbClr val="0456C4"/>
                </a:solidFill>
                <a:latin typeface="+mn-ea"/>
              </a:rPr>
              <a:t>定位：</a:t>
            </a:r>
            <a:r>
              <a:rPr lang="zh-CN" altLang="en-US" sz="1200" spc="300" dirty="0">
                <a:solidFill>
                  <a:srgbClr val="313337"/>
                </a:solidFill>
                <a:latin typeface="+mn-ea"/>
              </a:rPr>
              <a:t>通过“课程</a:t>
            </a:r>
            <a:r>
              <a:rPr lang="en-US" altLang="zh-CN" sz="1200" spc="300" dirty="0">
                <a:solidFill>
                  <a:srgbClr val="313337"/>
                </a:solidFill>
                <a:latin typeface="+mn-ea"/>
              </a:rPr>
              <a:t>+</a:t>
            </a:r>
            <a:r>
              <a:rPr lang="zh-CN" altLang="en-US" sz="1200" spc="300" dirty="0">
                <a:solidFill>
                  <a:srgbClr val="313337"/>
                </a:solidFill>
                <a:latin typeface="+mn-ea"/>
              </a:rPr>
              <a:t>比赛”的模式，建立垂直学习社区。</a:t>
            </a:r>
          </a:p>
        </p:txBody>
      </p:sp>
      <p:sp>
        <p:nvSpPr>
          <p:cNvPr id="8" name="文本框 7">
            <a:extLst>
              <a:ext uri="{FF2B5EF4-FFF2-40B4-BE49-F238E27FC236}">
                <a16:creationId xmlns:a16="http://schemas.microsoft.com/office/drawing/2014/main" id="{088285A2-F6B2-4F11-AF0A-443BB646D9B4}"/>
              </a:ext>
            </a:extLst>
          </p:cNvPr>
          <p:cNvSpPr txBox="1"/>
          <p:nvPr/>
        </p:nvSpPr>
        <p:spPr>
          <a:xfrm>
            <a:off x="782319" y="1833135"/>
            <a:ext cx="3940846" cy="338554"/>
          </a:xfrm>
          <a:prstGeom prst="rect">
            <a:avLst/>
          </a:prstGeom>
          <a:noFill/>
        </p:spPr>
        <p:txBody>
          <a:bodyPr wrap="square" rtlCol="0">
            <a:spAutoFit/>
          </a:bodyPr>
          <a:lstStyle/>
          <a:p>
            <a:r>
              <a:rPr lang="zh-CN" altLang="en-US" sz="1600" spc="300" dirty="0">
                <a:solidFill>
                  <a:srgbClr val="0456C4"/>
                </a:solidFill>
                <a:latin typeface="+mn-ea"/>
              </a:rPr>
              <a:t>目标用户：</a:t>
            </a:r>
            <a:r>
              <a:rPr lang="zh-CN" altLang="en-US" sz="1200" spc="300" dirty="0">
                <a:solidFill>
                  <a:srgbClr val="313337"/>
                </a:solidFill>
                <a:latin typeface="+mn-ea"/>
              </a:rPr>
              <a:t>某一学科领域的入门学生。</a:t>
            </a:r>
          </a:p>
        </p:txBody>
      </p:sp>
      <p:sp>
        <p:nvSpPr>
          <p:cNvPr id="10" name="文本框 9">
            <a:extLst>
              <a:ext uri="{FF2B5EF4-FFF2-40B4-BE49-F238E27FC236}">
                <a16:creationId xmlns:a16="http://schemas.microsoft.com/office/drawing/2014/main" id="{66D0A0F3-5381-459D-BEC3-EF038347EE7A}"/>
              </a:ext>
            </a:extLst>
          </p:cNvPr>
          <p:cNvSpPr txBox="1"/>
          <p:nvPr/>
        </p:nvSpPr>
        <p:spPr>
          <a:xfrm>
            <a:off x="791638" y="3725145"/>
            <a:ext cx="4645357" cy="647100"/>
          </a:xfrm>
          <a:prstGeom prst="rect">
            <a:avLst/>
          </a:prstGeom>
          <a:noFill/>
        </p:spPr>
        <p:txBody>
          <a:bodyPr wrap="square" rtlCol="0">
            <a:spAutoFit/>
          </a:bodyPr>
          <a:lstStyle/>
          <a:p>
            <a:pPr>
              <a:lnSpc>
                <a:spcPct val="130000"/>
              </a:lnSpc>
            </a:pPr>
            <a:r>
              <a:rPr lang="zh-CN" altLang="en-US" sz="1600" spc="300" dirty="0">
                <a:solidFill>
                  <a:srgbClr val="0456C4"/>
                </a:solidFill>
                <a:latin typeface="+mn-ea"/>
              </a:rPr>
              <a:t>实现过程：</a:t>
            </a:r>
            <a:endParaRPr lang="en-US" altLang="zh-CN" sz="1600" spc="300" dirty="0">
              <a:solidFill>
                <a:srgbClr val="0456C4"/>
              </a:solidFill>
              <a:latin typeface="+mn-ea"/>
            </a:endParaRPr>
          </a:p>
          <a:p>
            <a:pPr>
              <a:lnSpc>
                <a:spcPct val="130000"/>
              </a:lnSpc>
            </a:pPr>
            <a:r>
              <a:rPr lang="zh-CN" altLang="en-US" sz="1300" spc="300" dirty="0">
                <a:solidFill>
                  <a:srgbClr val="313337"/>
                </a:solidFill>
                <a:latin typeface="+mn-ea"/>
              </a:rPr>
              <a:t>学习群</a:t>
            </a:r>
            <a:r>
              <a:rPr lang="en-US" altLang="zh-CN" sz="1300" spc="300" dirty="0">
                <a:solidFill>
                  <a:srgbClr val="313337"/>
                </a:solidFill>
                <a:latin typeface="+mn-ea"/>
              </a:rPr>
              <a:t>-&gt; </a:t>
            </a:r>
            <a:r>
              <a:rPr lang="zh-CN" altLang="en-US" sz="1300" spc="300" dirty="0">
                <a:solidFill>
                  <a:srgbClr val="313337"/>
                </a:solidFill>
                <a:latin typeface="+mn-ea"/>
              </a:rPr>
              <a:t>垂直</a:t>
            </a:r>
            <a:r>
              <a:rPr lang="en-US" altLang="zh-CN" sz="1300" spc="300" dirty="0">
                <a:solidFill>
                  <a:srgbClr val="313337"/>
                </a:solidFill>
                <a:latin typeface="+mn-ea"/>
              </a:rPr>
              <a:t>UGC</a:t>
            </a:r>
            <a:r>
              <a:rPr lang="zh-CN" altLang="en-US" sz="1300" spc="300" dirty="0">
                <a:solidFill>
                  <a:srgbClr val="313337"/>
                </a:solidFill>
                <a:latin typeface="+mn-ea"/>
              </a:rPr>
              <a:t>学习社区</a:t>
            </a:r>
            <a:r>
              <a:rPr lang="en-US" altLang="zh-CN" sz="1300" spc="300" dirty="0">
                <a:solidFill>
                  <a:srgbClr val="313337"/>
                </a:solidFill>
                <a:latin typeface="+mn-ea"/>
              </a:rPr>
              <a:t>-&gt; </a:t>
            </a:r>
            <a:r>
              <a:rPr lang="zh-CN" altLang="en-US" sz="1300" spc="300" dirty="0">
                <a:solidFill>
                  <a:srgbClr val="313337"/>
                </a:solidFill>
                <a:latin typeface="+mn-ea"/>
              </a:rPr>
              <a:t>拓展赛事业务</a:t>
            </a:r>
          </a:p>
        </p:txBody>
      </p:sp>
      <p:sp>
        <p:nvSpPr>
          <p:cNvPr id="11" name="文本框 10">
            <a:extLst>
              <a:ext uri="{FF2B5EF4-FFF2-40B4-BE49-F238E27FC236}">
                <a16:creationId xmlns:a16="http://schemas.microsoft.com/office/drawing/2014/main" id="{88799211-3DFC-43E1-98FA-35A246768B29}"/>
              </a:ext>
            </a:extLst>
          </p:cNvPr>
          <p:cNvSpPr txBox="1"/>
          <p:nvPr/>
        </p:nvSpPr>
        <p:spPr>
          <a:xfrm>
            <a:off x="791638" y="4437941"/>
            <a:ext cx="10726446" cy="2207527"/>
          </a:xfrm>
          <a:prstGeom prst="rect">
            <a:avLst/>
          </a:prstGeom>
          <a:noFill/>
        </p:spPr>
        <p:txBody>
          <a:bodyPr wrap="square" rtlCol="0">
            <a:spAutoFit/>
          </a:bodyPr>
          <a:lstStyle/>
          <a:p>
            <a:pPr>
              <a:lnSpc>
                <a:spcPct val="130000"/>
              </a:lnSpc>
            </a:pPr>
            <a:r>
              <a:rPr lang="zh-CN" altLang="en-US" sz="1600" spc="300" dirty="0">
                <a:solidFill>
                  <a:srgbClr val="FF0000"/>
                </a:solidFill>
                <a:latin typeface="+mn-ea"/>
              </a:rPr>
              <a:t>遇到的问题：</a:t>
            </a:r>
            <a:endParaRPr lang="en-US" altLang="zh-CN" sz="1600" spc="300" dirty="0">
              <a:solidFill>
                <a:srgbClr val="FF0000"/>
              </a:solidFill>
              <a:latin typeface="+mn-ea"/>
            </a:endParaRPr>
          </a:p>
          <a:p>
            <a:pPr marL="342900" indent="-342900">
              <a:lnSpc>
                <a:spcPct val="130000"/>
              </a:lnSpc>
              <a:buFont typeface="+mj-lt"/>
              <a:buAutoNum type="arabicPeriod"/>
            </a:pPr>
            <a:r>
              <a:rPr lang="zh-CN" altLang="en-US" sz="1300" spc="300" dirty="0">
                <a:solidFill>
                  <a:srgbClr val="313337"/>
                </a:solidFill>
                <a:latin typeface="+mn-ea"/>
              </a:rPr>
              <a:t>还是无法解决用户长期留存的问题；</a:t>
            </a:r>
            <a:endParaRPr lang="en-US" altLang="zh-CN" sz="1300" spc="300" dirty="0">
              <a:solidFill>
                <a:srgbClr val="313337"/>
              </a:solidFill>
              <a:latin typeface="+mn-ea"/>
            </a:endParaRPr>
          </a:p>
          <a:p>
            <a:pPr marL="342900" indent="-342900">
              <a:lnSpc>
                <a:spcPct val="130000"/>
              </a:lnSpc>
              <a:buFont typeface="+mj-lt"/>
              <a:buAutoNum type="arabicPeriod"/>
            </a:pPr>
            <a:r>
              <a:rPr lang="zh-CN" altLang="en-US" sz="1300" spc="300" dirty="0">
                <a:solidFill>
                  <a:srgbClr val="313337"/>
                </a:solidFill>
                <a:latin typeface="+mn-ea"/>
              </a:rPr>
              <a:t>课程配置和用户拉新的矛盾：</a:t>
            </a:r>
            <a:endParaRPr lang="en-US" altLang="zh-CN" sz="1300" spc="300" dirty="0">
              <a:solidFill>
                <a:srgbClr val="313337"/>
              </a:solidFill>
              <a:latin typeface="+mn-ea"/>
            </a:endParaRPr>
          </a:p>
          <a:p>
            <a:pPr marL="742950" lvl="1" indent="-285750">
              <a:lnSpc>
                <a:spcPct val="130000"/>
              </a:lnSpc>
              <a:buFont typeface="Arial" panose="020B0604020202020204" pitchFamily="34" charset="0"/>
              <a:buChar char="•"/>
            </a:pPr>
            <a:r>
              <a:rPr lang="zh-CN" altLang="en-US" sz="1300" spc="300" dirty="0">
                <a:solidFill>
                  <a:srgbClr val="313337"/>
                </a:solidFill>
                <a:latin typeface="+mn-ea"/>
              </a:rPr>
              <a:t>我们要为用户提供可学习的课程，课程的配置成本与用户的期望有很大的关系，我们拉新前，无法有效预估用户对于课程质量的期望，成本预估出错会导致前期的试错成本无法掌控。</a:t>
            </a:r>
            <a:endParaRPr lang="en-US" altLang="zh-CN" sz="1300" spc="300" dirty="0">
              <a:solidFill>
                <a:srgbClr val="313337"/>
              </a:solidFill>
              <a:latin typeface="+mn-ea"/>
            </a:endParaRPr>
          </a:p>
          <a:p>
            <a:pPr marL="742950" lvl="1" indent="-285750">
              <a:lnSpc>
                <a:spcPct val="130000"/>
              </a:lnSpc>
              <a:buFont typeface="Arial" panose="020B0604020202020204" pitchFamily="34" charset="0"/>
              <a:buChar char="•"/>
            </a:pPr>
            <a:r>
              <a:rPr lang="zh-CN" altLang="en-US" sz="1300" spc="300" dirty="0">
                <a:solidFill>
                  <a:srgbClr val="313337"/>
                </a:solidFill>
                <a:latin typeface="+mn-ea"/>
              </a:rPr>
              <a:t>用户的拉新需要给出符合用户期望的课程大纲，如果在前期的宣传中课程无法引起用户的兴趣，拉新环节便会停滞。</a:t>
            </a:r>
            <a:endParaRPr lang="en-US" altLang="zh-CN" sz="1300" spc="300" dirty="0">
              <a:solidFill>
                <a:srgbClr val="313337"/>
              </a:solidFill>
              <a:latin typeface="+mn-ea"/>
            </a:endParaRPr>
          </a:p>
          <a:p>
            <a:pPr lvl="1">
              <a:lnSpc>
                <a:spcPct val="130000"/>
              </a:lnSpc>
            </a:pPr>
            <a:endParaRPr lang="en-US" altLang="zh-CN" sz="1300" spc="300" dirty="0">
              <a:solidFill>
                <a:srgbClr val="313337"/>
              </a:solidFill>
              <a:latin typeface="+mn-ea"/>
            </a:endParaRPr>
          </a:p>
        </p:txBody>
      </p:sp>
      <p:pic>
        <p:nvPicPr>
          <p:cNvPr id="5" name="图片 4">
            <a:extLst>
              <a:ext uri="{FF2B5EF4-FFF2-40B4-BE49-F238E27FC236}">
                <a16:creationId xmlns:a16="http://schemas.microsoft.com/office/drawing/2014/main" id="{5D41DE7D-9379-4083-8712-40A6FD8AC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8836" y="1316295"/>
            <a:ext cx="3848452" cy="2732400"/>
          </a:xfrm>
          <a:prstGeom prst="rect">
            <a:avLst/>
          </a:prstGeom>
          <a:ln w="38100">
            <a:solidFill>
              <a:srgbClr val="0456C4"/>
            </a:solidFill>
          </a:ln>
        </p:spPr>
      </p:pic>
      <p:sp>
        <p:nvSpPr>
          <p:cNvPr id="12" name="文本框 11">
            <a:extLst>
              <a:ext uri="{FF2B5EF4-FFF2-40B4-BE49-F238E27FC236}">
                <a16:creationId xmlns:a16="http://schemas.microsoft.com/office/drawing/2014/main" id="{A0688BC4-B23F-41C2-AFBA-376A99A30EA2}"/>
              </a:ext>
            </a:extLst>
          </p:cNvPr>
          <p:cNvSpPr txBox="1"/>
          <p:nvPr/>
        </p:nvSpPr>
        <p:spPr>
          <a:xfrm>
            <a:off x="791638" y="2231628"/>
            <a:ext cx="5416215" cy="1349280"/>
          </a:xfrm>
          <a:prstGeom prst="rect">
            <a:avLst/>
          </a:prstGeom>
          <a:noFill/>
        </p:spPr>
        <p:txBody>
          <a:bodyPr wrap="square" rtlCol="0">
            <a:spAutoFit/>
          </a:bodyPr>
          <a:lstStyle/>
          <a:p>
            <a:pPr>
              <a:lnSpc>
                <a:spcPct val="130000"/>
              </a:lnSpc>
            </a:pPr>
            <a:r>
              <a:rPr lang="zh-CN" altLang="en-US" sz="1600" spc="300" dirty="0">
                <a:solidFill>
                  <a:srgbClr val="0456C4"/>
                </a:solidFill>
                <a:latin typeface="+mn-ea"/>
              </a:rPr>
              <a:t>思路：</a:t>
            </a:r>
            <a:endParaRPr lang="en-US" altLang="zh-CN" sz="1600" spc="300" dirty="0">
              <a:solidFill>
                <a:srgbClr val="0456C4"/>
              </a:solidFill>
              <a:latin typeface="+mn-ea"/>
            </a:endParaRPr>
          </a:p>
          <a:p>
            <a:pPr>
              <a:lnSpc>
                <a:spcPct val="130000"/>
              </a:lnSpc>
            </a:pPr>
            <a:r>
              <a:rPr lang="zh-CN" altLang="en-US" sz="1200" b="1" spc="300" dirty="0">
                <a:solidFill>
                  <a:srgbClr val="313337"/>
                </a:solidFill>
                <a:latin typeface="+mn-ea"/>
              </a:rPr>
              <a:t>前期：</a:t>
            </a:r>
            <a:r>
              <a:rPr lang="zh-CN" altLang="en-US" sz="1200" spc="300" dirty="0">
                <a:solidFill>
                  <a:srgbClr val="313337"/>
                </a:solidFill>
                <a:latin typeface="+mn-ea"/>
              </a:rPr>
              <a:t>利用各大流量平台拉取潜在目标用户，建立微信</a:t>
            </a:r>
            <a:r>
              <a:rPr lang="en-US" altLang="zh-CN" sz="1200" spc="300" dirty="0">
                <a:solidFill>
                  <a:srgbClr val="313337"/>
                </a:solidFill>
                <a:latin typeface="+mn-ea"/>
              </a:rPr>
              <a:t>/QQ</a:t>
            </a:r>
            <a:r>
              <a:rPr lang="zh-CN" altLang="en-US" sz="1200" spc="300" dirty="0">
                <a:solidFill>
                  <a:srgbClr val="313337"/>
                </a:solidFill>
                <a:latin typeface="+mn-ea"/>
              </a:rPr>
              <a:t>学习群</a:t>
            </a:r>
            <a:r>
              <a:rPr lang="en-US" altLang="zh-CN" sz="1200" spc="300" dirty="0">
                <a:solidFill>
                  <a:srgbClr val="313337"/>
                </a:solidFill>
                <a:latin typeface="+mn-ea"/>
              </a:rPr>
              <a:t>(</a:t>
            </a:r>
            <a:r>
              <a:rPr lang="zh-CN" altLang="en-US" sz="1200" spc="300" dirty="0">
                <a:solidFill>
                  <a:srgbClr val="313337"/>
                </a:solidFill>
                <a:latin typeface="+mn-ea"/>
              </a:rPr>
              <a:t>低成本</a:t>
            </a:r>
            <a:r>
              <a:rPr lang="en-US" altLang="zh-CN" sz="1200" spc="300" dirty="0">
                <a:solidFill>
                  <a:srgbClr val="313337"/>
                </a:solidFill>
                <a:latin typeface="+mn-ea"/>
              </a:rPr>
              <a:t>)</a:t>
            </a:r>
            <a:r>
              <a:rPr lang="zh-CN" altLang="en-US" sz="1200" spc="300" dirty="0">
                <a:solidFill>
                  <a:srgbClr val="313337"/>
                </a:solidFill>
                <a:latin typeface="+mn-ea"/>
              </a:rPr>
              <a:t>。</a:t>
            </a:r>
            <a:endParaRPr lang="en-US" altLang="zh-CN" sz="1200" spc="300" dirty="0">
              <a:solidFill>
                <a:srgbClr val="313337"/>
              </a:solidFill>
              <a:latin typeface="+mn-ea"/>
            </a:endParaRPr>
          </a:p>
          <a:p>
            <a:pPr>
              <a:lnSpc>
                <a:spcPct val="130000"/>
              </a:lnSpc>
            </a:pPr>
            <a:r>
              <a:rPr lang="zh-CN" altLang="en-US" sz="1200" b="1" spc="300" dirty="0">
                <a:solidFill>
                  <a:srgbClr val="313337"/>
                </a:solidFill>
                <a:latin typeface="+mn-ea"/>
              </a:rPr>
              <a:t>中期：</a:t>
            </a:r>
            <a:r>
              <a:rPr lang="zh-CN" altLang="en-US" sz="1200" spc="300" dirty="0">
                <a:solidFill>
                  <a:srgbClr val="313337"/>
                </a:solidFill>
                <a:latin typeface="+mn-ea"/>
              </a:rPr>
              <a:t>搭建“课程</a:t>
            </a:r>
            <a:r>
              <a:rPr lang="en-US" altLang="zh-CN" sz="1200" spc="300" dirty="0">
                <a:solidFill>
                  <a:srgbClr val="313337"/>
                </a:solidFill>
                <a:latin typeface="+mn-ea"/>
              </a:rPr>
              <a:t>+</a:t>
            </a:r>
            <a:r>
              <a:rPr lang="zh-CN" altLang="en-US" sz="1200" spc="300" dirty="0">
                <a:solidFill>
                  <a:srgbClr val="313337"/>
                </a:solidFill>
                <a:latin typeface="+mn-ea"/>
              </a:rPr>
              <a:t>自建比赛”的学习模式。</a:t>
            </a:r>
            <a:endParaRPr lang="en-US" altLang="zh-CN" sz="1200" spc="300" dirty="0">
              <a:solidFill>
                <a:srgbClr val="313337"/>
              </a:solidFill>
              <a:latin typeface="+mn-ea"/>
            </a:endParaRPr>
          </a:p>
          <a:p>
            <a:pPr>
              <a:lnSpc>
                <a:spcPct val="130000"/>
              </a:lnSpc>
            </a:pPr>
            <a:r>
              <a:rPr lang="zh-CN" altLang="en-US" sz="1200" b="1" spc="300" dirty="0">
                <a:solidFill>
                  <a:srgbClr val="313337"/>
                </a:solidFill>
                <a:latin typeface="+mn-ea"/>
              </a:rPr>
              <a:t>后期：</a:t>
            </a:r>
            <a:r>
              <a:rPr lang="zh-CN" altLang="en-US" sz="1200" spc="300" dirty="0">
                <a:solidFill>
                  <a:srgbClr val="313337"/>
                </a:solidFill>
                <a:latin typeface="+mn-ea"/>
              </a:rPr>
              <a:t>社区拥有大量的用户后，拓展赛事业务。</a:t>
            </a:r>
            <a:endParaRPr lang="en-US" altLang="zh-CN" sz="1200" b="1" spc="300" dirty="0">
              <a:solidFill>
                <a:srgbClr val="313337"/>
              </a:solidFill>
              <a:latin typeface="+mn-ea"/>
            </a:endParaRPr>
          </a:p>
        </p:txBody>
      </p:sp>
    </p:spTree>
    <p:extLst>
      <p:ext uri="{BB962C8B-B14F-4D97-AF65-F5344CB8AC3E}">
        <p14:creationId xmlns:p14="http://schemas.microsoft.com/office/powerpoint/2010/main" val="2353544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思想气泡: 云 13">
            <a:extLst>
              <a:ext uri="{FF2B5EF4-FFF2-40B4-BE49-F238E27FC236}">
                <a16:creationId xmlns:a16="http://schemas.microsoft.com/office/drawing/2014/main" id="{C9C5699D-232B-46C8-B0DF-751813BA81B5}"/>
              </a:ext>
            </a:extLst>
          </p:cNvPr>
          <p:cNvSpPr/>
          <p:nvPr/>
        </p:nvSpPr>
        <p:spPr>
          <a:xfrm>
            <a:off x="6705330" y="4450883"/>
            <a:ext cx="3906743" cy="1949917"/>
          </a:xfrm>
          <a:prstGeom prst="cloudCallout">
            <a:avLst/>
          </a:prstGeom>
          <a:solidFill>
            <a:srgbClr val="0456C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4220C997-08A1-4B9D-8C17-03E663EED9D4}"/>
              </a:ext>
            </a:extLst>
          </p:cNvPr>
          <p:cNvSpPr txBox="1"/>
          <p:nvPr/>
        </p:nvSpPr>
        <p:spPr>
          <a:xfrm>
            <a:off x="782320" y="731520"/>
            <a:ext cx="3443571" cy="584775"/>
          </a:xfrm>
          <a:prstGeom prst="rect">
            <a:avLst/>
          </a:prstGeom>
          <a:noFill/>
        </p:spPr>
        <p:txBody>
          <a:bodyPr wrap="none" rtlCol="0">
            <a:spAutoFit/>
          </a:bodyPr>
          <a:lstStyle/>
          <a:p>
            <a:r>
              <a:rPr lang="zh-CN" altLang="en-US" sz="3200" b="1" dirty="0"/>
              <a:t>方向三 </a:t>
            </a:r>
            <a:r>
              <a:rPr lang="en-US" altLang="zh-CN" sz="3200" b="1" dirty="0"/>
              <a:t>(</a:t>
            </a:r>
            <a:r>
              <a:rPr lang="zh-CN" altLang="en-US" sz="3200" b="1" dirty="0"/>
              <a:t>最终方向</a:t>
            </a:r>
            <a:r>
              <a:rPr lang="en-US" altLang="zh-CN" sz="3200" b="1" dirty="0"/>
              <a:t>)</a:t>
            </a:r>
            <a:endParaRPr lang="zh-CN" altLang="en-US" sz="3200" b="1" dirty="0"/>
          </a:p>
        </p:txBody>
      </p:sp>
      <p:sp>
        <p:nvSpPr>
          <p:cNvPr id="4" name="文本框 3">
            <a:extLst>
              <a:ext uri="{FF2B5EF4-FFF2-40B4-BE49-F238E27FC236}">
                <a16:creationId xmlns:a16="http://schemas.microsoft.com/office/drawing/2014/main" id="{3EA37ACD-5FCA-476B-A0C9-BE5DB0848DA4}"/>
              </a:ext>
            </a:extLst>
          </p:cNvPr>
          <p:cNvSpPr txBox="1"/>
          <p:nvPr/>
        </p:nvSpPr>
        <p:spPr>
          <a:xfrm>
            <a:off x="782320" y="1421495"/>
            <a:ext cx="4754413" cy="338554"/>
          </a:xfrm>
          <a:prstGeom prst="rect">
            <a:avLst/>
          </a:prstGeom>
          <a:noFill/>
        </p:spPr>
        <p:txBody>
          <a:bodyPr wrap="square" rtlCol="0">
            <a:spAutoFit/>
          </a:bodyPr>
          <a:lstStyle/>
          <a:p>
            <a:r>
              <a:rPr lang="zh-CN" altLang="en-US" sz="1600" spc="300" dirty="0">
                <a:solidFill>
                  <a:srgbClr val="0456C4"/>
                </a:solidFill>
                <a:latin typeface="+mn-ea"/>
              </a:rPr>
              <a:t>定位：</a:t>
            </a:r>
            <a:r>
              <a:rPr lang="zh-CN" altLang="en-US" sz="1200" spc="300" dirty="0">
                <a:solidFill>
                  <a:srgbClr val="313337"/>
                </a:solidFill>
                <a:latin typeface="+mn-ea"/>
              </a:rPr>
              <a:t>解决用户无学习动力的工具型社区产品。</a:t>
            </a:r>
          </a:p>
        </p:txBody>
      </p:sp>
      <p:sp>
        <p:nvSpPr>
          <p:cNvPr id="8" name="文本框 7">
            <a:extLst>
              <a:ext uri="{FF2B5EF4-FFF2-40B4-BE49-F238E27FC236}">
                <a16:creationId xmlns:a16="http://schemas.microsoft.com/office/drawing/2014/main" id="{088285A2-F6B2-4F11-AF0A-443BB646D9B4}"/>
              </a:ext>
            </a:extLst>
          </p:cNvPr>
          <p:cNvSpPr txBox="1"/>
          <p:nvPr/>
        </p:nvSpPr>
        <p:spPr>
          <a:xfrm>
            <a:off x="782319" y="1820095"/>
            <a:ext cx="4360132" cy="338554"/>
          </a:xfrm>
          <a:prstGeom prst="rect">
            <a:avLst/>
          </a:prstGeom>
          <a:noFill/>
        </p:spPr>
        <p:txBody>
          <a:bodyPr wrap="square" rtlCol="0">
            <a:spAutoFit/>
          </a:bodyPr>
          <a:lstStyle/>
          <a:p>
            <a:r>
              <a:rPr lang="zh-CN" altLang="en-US" sz="1600" spc="300" dirty="0">
                <a:solidFill>
                  <a:srgbClr val="0456C4"/>
                </a:solidFill>
                <a:latin typeface="+mn-ea"/>
              </a:rPr>
              <a:t>目标用户：</a:t>
            </a:r>
            <a:r>
              <a:rPr lang="zh-CN" altLang="en-US" sz="1200" spc="300" dirty="0">
                <a:solidFill>
                  <a:srgbClr val="313337"/>
                </a:solidFill>
                <a:latin typeface="+mn-ea"/>
              </a:rPr>
              <a:t>想要提升自己但无学习动力的学生。</a:t>
            </a:r>
          </a:p>
        </p:txBody>
      </p:sp>
      <p:sp>
        <p:nvSpPr>
          <p:cNvPr id="10" name="文本框 9">
            <a:extLst>
              <a:ext uri="{FF2B5EF4-FFF2-40B4-BE49-F238E27FC236}">
                <a16:creationId xmlns:a16="http://schemas.microsoft.com/office/drawing/2014/main" id="{66D0A0F3-5381-459D-BEC3-EF038347EE7A}"/>
              </a:ext>
            </a:extLst>
          </p:cNvPr>
          <p:cNvSpPr txBox="1"/>
          <p:nvPr/>
        </p:nvSpPr>
        <p:spPr>
          <a:xfrm>
            <a:off x="782319" y="3950330"/>
            <a:ext cx="5475868" cy="869149"/>
          </a:xfrm>
          <a:prstGeom prst="rect">
            <a:avLst/>
          </a:prstGeom>
          <a:noFill/>
        </p:spPr>
        <p:txBody>
          <a:bodyPr wrap="square" rtlCol="0">
            <a:spAutoFit/>
          </a:bodyPr>
          <a:lstStyle/>
          <a:p>
            <a:pPr>
              <a:lnSpc>
                <a:spcPct val="130000"/>
              </a:lnSpc>
            </a:pPr>
            <a:r>
              <a:rPr lang="zh-CN" altLang="en-US" sz="1600" spc="300" dirty="0">
                <a:solidFill>
                  <a:srgbClr val="0456C4"/>
                </a:solidFill>
                <a:latin typeface="+mn-ea"/>
              </a:rPr>
              <a:t>实现过程：</a:t>
            </a:r>
            <a:endParaRPr lang="en-US" altLang="zh-CN" sz="1600" spc="300" dirty="0">
              <a:solidFill>
                <a:srgbClr val="0456C4"/>
              </a:solidFill>
              <a:latin typeface="+mn-ea"/>
            </a:endParaRPr>
          </a:p>
          <a:p>
            <a:pPr>
              <a:lnSpc>
                <a:spcPct val="130000"/>
              </a:lnSpc>
            </a:pPr>
            <a:r>
              <a:rPr lang="zh-CN" altLang="en-US" sz="1200" spc="300" dirty="0">
                <a:solidFill>
                  <a:srgbClr val="313337"/>
                </a:solidFill>
                <a:latin typeface="+mn-ea"/>
              </a:rPr>
              <a:t>学习群</a:t>
            </a:r>
            <a:r>
              <a:rPr lang="en-US" altLang="zh-CN" sz="1200" spc="300" dirty="0">
                <a:solidFill>
                  <a:srgbClr val="313337"/>
                </a:solidFill>
                <a:latin typeface="+mn-ea"/>
              </a:rPr>
              <a:t>+</a:t>
            </a:r>
            <a:r>
              <a:rPr lang="zh-CN" altLang="en-US" sz="1200" spc="300" dirty="0">
                <a:solidFill>
                  <a:srgbClr val="313337"/>
                </a:solidFill>
                <a:latin typeface="+mn-ea"/>
              </a:rPr>
              <a:t>公众号</a:t>
            </a:r>
            <a:r>
              <a:rPr lang="en-US" altLang="zh-CN" sz="1200" spc="300" dirty="0">
                <a:solidFill>
                  <a:srgbClr val="313337"/>
                </a:solidFill>
                <a:latin typeface="+mn-ea"/>
              </a:rPr>
              <a:t>-&gt; </a:t>
            </a:r>
            <a:r>
              <a:rPr lang="zh-CN" altLang="en-US" sz="1200" spc="300" dirty="0">
                <a:solidFill>
                  <a:srgbClr val="313337"/>
                </a:solidFill>
                <a:latin typeface="+mn-ea"/>
              </a:rPr>
              <a:t>工具型社区</a:t>
            </a:r>
            <a:r>
              <a:rPr lang="en-US" altLang="zh-CN" sz="1200" spc="300" dirty="0">
                <a:solidFill>
                  <a:srgbClr val="313337"/>
                </a:solidFill>
                <a:latin typeface="+mn-ea"/>
              </a:rPr>
              <a:t>-&gt;</a:t>
            </a:r>
            <a:r>
              <a:rPr lang="zh-CN" altLang="en-US" sz="1200" spc="300" dirty="0">
                <a:solidFill>
                  <a:srgbClr val="313337"/>
                </a:solidFill>
                <a:latin typeface="+mn-ea"/>
              </a:rPr>
              <a:t> 工具</a:t>
            </a:r>
            <a:r>
              <a:rPr lang="en-US" altLang="zh-CN" sz="1200" spc="300" dirty="0">
                <a:solidFill>
                  <a:srgbClr val="313337"/>
                </a:solidFill>
                <a:latin typeface="+mn-ea"/>
              </a:rPr>
              <a:t>+</a:t>
            </a:r>
            <a:r>
              <a:rPr lang="zh-CN" altLang="en-US" sz="1200" spc="300" dirty="0">
                <a:solidFill>
                  <a:srgbClr val="313337"/>
                </a:solidFill>
                <a:latin typeface="+mn-ea"/>
              </a:rPr>
              <a:t>内容型社区</a:t>
            </a:r>
            <a:r>
              <a:rPr lang="en-US" altLang="zh-CN" sz="1200" spc="300" dirty="0">
                <a:solidFill>
                  <a:srgbClr val="313337"/>
                </a:solidFill>
                <a:latin typeface="+mn-ea"/>
              </a:rPr>
              <a:t>-&gt; </a:t>
            </a:r>
            <a:r>
              <a:rPr lang="zh-CN" altLang="en-US" sz="1200" spc="300" dirty="0">
                <a:solidFill>
                  <a:srgbClr val="313337"/>
                </a:solidFill>
                <a:latin typeface="+mn-ea"/>
              </a:rPr>
              <a:t>拓展赛事业务</a:t>
            </a:r>
          </a:p>
        </p:txBody>
      </p:sp>
      <p:sp>
        <p:nvSpPr>
          <p:cNvPr id="11" name="文本框 10">
            <a:extLst>
              <a:ext uri="{FF2B5EF4-FFF2-40B4-BE49-F238E27FC236}">
                <a16:creationId xmlns:a16="http://schemas.microsoft.com/office/drawing/2014/main" id="{88799211-3DFC-43E1-98FA-35A246768B29}"/>
              </a:ext>
            </a:extLst>
          </p:cNvPr>
          <p:cNvSpPr txBox="1"/>
          <p:nvPr/>
        </p:nvSpPr>
        <p:spPr>
          <a:xfrm>
            <a:off x="782319" y="4839623"/>
            <a:ext cx="5313682" cy="2069477"/>
          </a:xfrm>
          <a:prstGeom prst="rect">
            <a:avLst/>
          </a:prstGeom>
          <a:noFill/>
        </p:spPr>
        <p:txBody>
          <a:bodyPr wrap="square" rtlCol="0">
            <a:spAutoFit/>
          </a:bodyPr>
          <a:lstStyle/>
          <a:p>
            <a:pPr>
              <a:lnSpc>
                <a:spcPct val="130000"/>
              </a:lnSpc>
            </a:pPr>
            <a:r>
              <a:rPr lang="zh-CN" altLang="en-US" sz="1600" spc="300" dirty="0">
                <a:solidFill>
                  <a:srgbClr val="FF0000"/>
                </a:solidFill>
                <a:latin typeface="+mn-ea"/>
              </a:rPr>
              <a:t>优点：</a:t>
            </a:r>
            <a:endParaRPr lang="en-US" altLang="zh-CN" sz="1600" spc="300" dirty="0">
              <a:solidFill>
                <a:srgbClr val="FF0000"/>
              </a:solidFill>
              <a:latin typeface="+mn-ea"/>
            </a:endParaRPr>
          </a:p>
          <a:p>
            <a:pPr marL="228600" indent="-228600">
              <a:lnSpc>
                <a:spcPct val="130000"/>
              </a:lnSpc>
              <a:buFont typeface="+mj-lt"/>
              <a:buAutoNum type="arabicPeriod"/>
            </a:pPr>
            <a:r>
              <a:rPr lang="zh-CN" altLang="en-US" sz="1200" spc="300" dirty="0">
                <a:solidFill>
                  <a:srgbClr val="313337"/>
                </a:solidFill>
                <a:latin typeface="+mn-ea"/>
              </a:rPr>
              <a:t>学生在学习过程中普遍存在无学习动力的情况，苦于找不到合适的方法。利用学生这种焦虑的心态，我们获客会更加容易。</a:t>
            </a:r>
            <a:endParaRPr lang="en-US" altLang="zh-CN" sz="1200" spc="300" dirty="0">
              <a:solidFill>
                <a:srgbClr val="313337"/>
              </a:solidFill>
              <a:latin typeface="+mn-ea"/>
            </a:endParaRPr>
          </a:p>
          <a:p>
            <a:pPr marL="228600" indent="-228600">
              <a:lnSpc>
                <a:spcPct val="130000"/>
              </a:lnSpc>
              <a:buFont typeface="+mj-lt"/>
              <a:buAutoNum type="arabicPeriod"/>
            </a:pPr>
            <a:r>
              <a:rPr lang="zh-CN" altLang="en-US" sz="1200" spc="300" dirty="0">
                <a:solidFill>
                  <a:srgbClr val="313337"/>
                </a:solidFill>
                <a:latin typeface="+mn-ea"/>
              </a:rPr>
              <a:t>我们只需要给他们提供一个学习任务方案和设计一个有效的激励机制，就能帮助他们解决问题，而不需要很高的成本。</a:t>
            </a:r>
          </a:p>
          <a:p>
            <a:pPr>
              <a:lnSpc>
                <a:spcPct val="130000"/>
              </a:lnSpc>
            </a:pPr>
            <a:endParaRPr lang="en-US" altLang="zh-CN" sz="1200" spc="300" dirty="0">
              <a:solidFill>
                <a:srgbClr val="313337"/>
              </a:solidFill>
              <a:latin typeface="+mn-ea"/>
            </a:endParaRPr>
          </a:p>
        </p:txBody>
      </p:sp>
      <p:sp>
        <p:nvSpPr>
          <p:cNvPr id="12" name="文本框 11">
            <a:extLst>
              <a:ext uri="{FF2B5EF4-FFF2-40B4-BE49-F238E27FC236}">
                <a16:creationId xmlns:a16="http://schemas.microsoft.com/office/drawing/2014/main" id="{9BEE6C6F-C116-4939-8FE4-EE770C1ECCDC}"/>
              </a:ext>
            </a:extLst>
          </p:cNvPr>
          <p:cNvSpPr txBox="1"/>
          <p:nvPr/>
        </p:nvSpPr>
        <p:spPr>
          <a:xfrm>
            <a:off x="782319" y="2166978"/>
            <a:ext cx="5313681" cy="1829412"/>
          </a:xfrm>
          <a:prstGeom prst="rect">
            <a:avLst/>
          </a:prstGeom>
          <a:noFill/>
        </p:spPr>
        <p:txBody>
          <a:bodyPr wrap="square" rtlCol="0">
            <a:spAutoFit/>
          </a:bodyPr>
          <a:lstStyle/>
          <a:p>
            <a:pPr>
              <a:lnSpc>
                <a:spcPct val="130000"/>
              </a:lnSpc>
            </a:pPr>
            <a:r>
              <a:rPr lang="zh-CN" altLang="en-US" sz="1600" spc="300" dirty="0">
                <a:solidFill>
                  <a:srgbClr val="0456C4"/>
                </a:solidFill>
                <a:latin typeface="+mn-ea"/>
              </a:rPr>
              <a:t>思路：</a:t>
            </a:r>
            <a:endParaRPr lang="en-US" altLang="zh-CN" sz="1600" spc="300" dirty="0">
              <a:solidFill>
                <a:srgbClr val="0456C4"/>
              </a:solidFill>
              <a:latin typeface="+mn-ea"/>
            </a:endParaRPr>
          </a:p>
          <a:p>
            <a:pPr>
              <a:lnSpc>
                <a:spcPct val="130000"/>
              </a:lnSpc>
            </a:pPr>
            <a:r>
              <a:rPr lang="zh-CN" altLang="en-US" sz="1200" b="1" spc="300" dirty="0">
                <a:solidFill>
                  <a:srgbClr val="313337"/>
                </a:solidFill>
                <a:latin typeface="+mn-ea"/>
              </a:rPr>
              <a:t>前期：</a:t>
            </a:r>
            <a:r>
              <a:rPr lang="zh-CN" altLang="en-US" sz="1200" spc="300" dirty="0">
                <a:solidFill>
                  <a:srgbClr val="313337"/>
                </a:solidFill>
                <a:latin typeface="+mn-ea"/>
              </a:rPr>
              <a:t>利用各大流量平台拉取潜在目标用户，建立微信</a:t>
            </a:r>
            <a:r>
              <a:rPr lang="en-US" altLang="zh-CN" sz="1200" spc="300" dirty="0">
                <a:solidFill>
                  <a:srgbClr val="313337"/>
                </a:solidFill>
                <a:latin typeface="+mn-ea"/>
              </a:rPr>
              <a:t>/QQ</a:t>
            </a:r>
            <a:r>
              <a:rPr lang="zh-CN" altLang="en-US" sz="1200" spc="300" dirty="0">
                <a:solidFill>
                  <a:srgbClr val="313337"/>
                </a:solidFill>
                <a:latin typeface="+mn-ea"/>
              </a:rPr>
              <a:t>学习群，通过公众号验证业务可行性</a:t>
            </a:r>
            <a:r>
              <a:rPr lang="en-US" altLang="zh-CN" sz="1200" spc="300" dirty="0">
                <a:solidFill>
                  <a:srgbClr val="313337"/>
                </a:solidFill>
                <a:latin typeface="+mn-ea"/>
              </a:rPr>
              <a:t>(</a:t>
            </a:r>
            <a:r>
              <a:rPr lang="zh-CN" altLang="en-US" sz="1200" spc="300" dirty="0">
                <a:solidFill>
                  <a:srgbClr val="313337"/>
                </a:solidFill>
                <a:latin typeface="+mn-ea"/>
              </a:rPr>
              <a:t>低成本</a:t>
            </a:r>
            <a:r>
              <a:rPr lang="en-US" altLang="zh-CN" sz="1200" spc="300" dirty="0">
                <a:solidFill>
                  <a:srgbClr val="313337"/>
                </a:solidFill>
                <a:latin typeface="+mn-ea"/>
              </a:rPr>
              <a:t>)</a:t>
            </a:r>
            <a:r>
              <a:rPr lang="zh-CN" altLang="en-US" sz="1200" spc="300" dirty="0">
                <a:solidFill>
                  <a:srgbClr val="313337"/>
                </a:solidFill>
                <a:latin typeface="+mn-ea"/>
              </a:rPr>
              <a:t>。</a:t>
            </a:r>
            <a:endParaRPr lang="en-US" altLang="zh-CN" sz="1200" spc="300" dirty="0">
              <a:solidFill>
                <a:srgbClr val="313337"/>
              </a:solidFill>
              <a:latin typeface="+mn-ea"/>
            </a:endParaRPr>
          </a:p>
          <a:p>
            <a:pPr>
              <a:lnSpc>
                <a:spcPct val="130000"/>
              </a:lnSpc>
            </a:pPr>
            <a:r>
              <a:rPr lang="zh-CN" altLang="en-US" sz="1200" b="1" spc="300" dirty="0">
                <a:solidFill>
                  <a:srgbClr val="313337"/>
                </a:solidFill>
                <a:latin typeface="+mn-ea"/>
              </a:rPr>
              <a:t>中期：</a:t>
            </a:r>
            <a:r>
              <a:rPr lang="zh-CN" altLang="en-US" sz="1200" spc="300" dirty="0">
                <a:solidFill>
                  <a:srgbClr val="313337"/>
                </a:solidFill>
                <a:latin typeface="+mn-ea"/>
              </a:rPr>
              <a:t>开发</a:t>
            </a:r>
            <a:r>
              <a:rPr lang="en-US" altLang="zh-CN" sz="1200" spc="300" dirty="0">
                <a:solidFill>
                  <a:srgbClr val="313337"/>
                </a:solidFill>
                <a:latin typeface="+mn-ea"/>
              </a:rPr>
              <a:t>APP</a:t>
            </a:r>
            <a:r>
              <a:rPr lang="zh-CN" altLang="en-US" sz="1200" spc="300" dirty="0">
                <a:solidFill>
                  <a:srgbClr val="313337"/>
                </a:solidFill>
                <a:latin typeface="+mn-ea"/>
              </a:rPr>
              <a:t>，打造工具型社区，完善业务；进而过渡到工具</a:t>
            </a:r>
            <a:r>
              <a:rPr lang="en-US" altLang="zh-CN" sz="1200" spc="300" dirty="0">
                <a:solidFill>
                  <a:srgbClr val="313337"/>
                </a:solidFill>
                <a:latin typeface="+mn-ea"/>
              </a:rPr>
              <a:t>+</a:t>
            </a:r>
            <a:r>
              <a:rPr lang="zh-CN" altLang="en-US" sz="1200" spc="300" dirty="0">
                <a:solidFill>
                  <a:srgbClr val="313337"/>
                </a:solidFill>
                <a:latin typeface="+mn-ea"/>
              </a:rPr>
              <a:t>内容型社区，积累社区内容，实现沉淀用户和分享拉新。</a:t>
            </a:r>
            <a:endParaRPr lang="en-US" altLang="zh-CN" sz="1200" spc="300" dirty="0">
              <a:solidFill>
                <a:srgbClr val="313337"/>
              </a:solidFill>
              <a:latin typeface="+mn-ea"/>
            </a:endParaRPr>
          </a:p>
          <a:p>
            <a:pPr>
              <a:lnSpc>
                <a:spcPct val="130000"/>
              </a:lnSpc>
            </a:pPr>
            <a:r>
              <a:rPr lang="zh-CN" altLang="en-US" sz="1200" b="1" spc="300" dirty="0">
                <a:solidFill>
                  <a:srgbClr val="313337"/>
                </a:solidFill>
                <a:latin typeface="+mn-ea"/>
              </a:rPr>
              <a:t>后期：</a:t>
            </a:r>
            <a:r>
              <a:rPr lang="zh-CN" altLang="en-US" sz="1200" spc="300" dirty="0">
                <a:solidFill>
                  <a:srgbClr val="313337"/>
                </a:solidFill>
                <a:latin typeface="+mn-ea"/>
              </a:rPr>
              <a:t>与赛事方合作，通过</a:t>
            </a:r>
            <a:r>
              <a:rPr lang="en-US" altLang="zh-CN" sz="1200" spc="300" dirty="0">
                <a:solidFill>
                  <a:srgbClr val="313337"/>
                </a:solidFill>
                <a:latin typeface="+mn-ea"/>
              </a:rPr>
              <a:t>APP+</a:t>
            </a:r>
            <a:r>
              <a:rPr lang="zh-CN" altLang="en-US" sz="1200" spc="300" dirty="0">
                <a:solidFill>
                  <a:srgbClr val="313337"/>
                </a:solidFill>
                <a:latin typeface="+mn-ea"/>
              </a:rPr>
              <a:t>赛事管理平台，拓展赛事业务。</a:t>
            </a:r>
            <a:endParaRPr lang="en-US" altLang="zh-CN" sz="1200" spc="300" dirty="0">
              <a:solidFill>
                <a:srgbClr val="313337"/>
              </a:solidFill>
              <a:latin typeface="+mn-ea"/>
            </a:endParaRPr>
          </a:p>
        </p:txBody>
      </p:sp>
      <p:sp>
        <p:nvSpPr>
          <p:cNvPr id="3" name="矩形 2">
            <a:extLst>
              <a:ext uri="{FF2B5EF4-FFF2-40B4-BE49-F238E27FC236}">
                <a16:creationId xmlns:a16="http://schemas.microsoft.com/office/drawing/2014/main" id="{690A0B20-759A-48DA-AD92-B4E0D702D1B5}"/>
              </a:ext>
            </a:extLst>
          </p:cNvPr>
          <p:cNvSpPr/>
          <p:nvPr/>
        </p:nvSpPr>
        <p:spPr>
          <a:xfrm>
            <a:off x="7256476" y="1224793"/>
            <a:ext cx="4060811" cy="3028425"/>
          </a:xfrm>
          <a:prstGeom prst="rect">
            <a:avLst/>
          </a:prstGeom>
          <a:solidFill>
            <a:schemeClr val="bg1">
              <a:lumMod val="95000"/>
            </a:schemeClr>
          </a:solidFill>
          <a:ln w="38100">
            <a:solidFill>
              <a:srgbClr val="0456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0" dirty="0">
                <a:solidFill>
                  <a:schemeClr val="bg1">
                    <a:lumMod val="65000"/>
                  </a:schemeClr>
                </a:solidFill>
              </a:rPr>
              <a:t>?</a:t>
            </a:r>
            <a:endParaRPr lang="zh-CN" altLang="en-US" sz="14000" dirty="0">
              <a:solidFill>
                <a:schemeClr val="bg1">
                  <a:lumMod val="65000"/>
                </a:schemeClr>
              </a:solidFill>
            </a:endParaRPr>
          </a:p>
        </p:txBody>
      </p:sp>
      <p:sp>
        <p:nvSpPr>
          <p:cNvPr id="9" name="文本框 8">
            <a:extLst>
              <a:ext uri="{FF2B5EF4-FFF2-40B4-BE49-F238E27FC236}">
                <a16:creationId xmlns:a16="http://schemas.microsoft.com/office/drawing/2014/main" id="{B7469CE7-0445-4EC3-A038-2345BFFF0F03}"/>
              </a:ext>
            </a:extLst>
          </p:cNvPr>
          <p:cNvSpPr txBox="1"/>
          <p:nvPr/>
        </p:nvSpPr>
        <p:spPr>
          <a:xfrm>
            <a:off x="7350943" y="4839623"/>
            <a:ext cx="2989884" cy="1021433"/>
          </a:xfrm>
          <a:prstGeom prst="rect">
            <a:avLst/>
          </a:prstGeom>
          <a:noFill/>
        </p:spPr>
        <p:txBody>
          <a:bodyPr wrap="square" rtlCol="0">
            <a:spAutoFit/>
          </a:bodyPr>
          <a:lstStyle/>
          <a:p>
            <a:pPr>
              <a:lnSpc>
                <a:spcPct val="130000"/>
              </a:lnSpc>
            </a:pPr>
            <a:r>
              <a:rPr lang="zh-CN" altLang="en-US" sz="1600" spc="300" dirty="0">
                <a:solidFill>
                  <a:schemeClr val="bg1"/>
                </a:solidFill>
                <a:latin typeface="+mn-ea"/>
              </a:rPr>
              <a:t>关注点：</a:t>
            </a:r>
            <a:endParaRPr lang="en-US" altLang="zh-CN" sz="1600" spc="300" dirty="0">
              <a:solidFill>
                <a:schemeClr val="bg1"/>
              </a:solidFill>
              <a:latin typeface="+mn-ea"/>
            </a:endParaRPr>
          </a:p>
          <a:p>
            <a:pPr>
              <a:lnSpc>
                <a:spcPct val="130000"/>
              </a:lnSpc>
            </a:pPr>
            <a:r>
              <a:rPr lang="zh-CN" altLang="en-US" sz="1600" spc="300" dirty="0">
                <a:solidFill>
                  <a:schemeClr val="bg1"/>
                </a:solidFill>
                <a:latin typeface="+mn-ea"/>
              </a:rPr>
              <a:t>用户如何完成任务，以及如何促进用户完成任务。</a:t>
            </a:r>
            <a:endParaRPr lang="en-US" altLang="zh-CN" sz="1600" spc="300" dirty="0">
              <a:solidFill>
                <a:schemeClr val="bg1"/>
              </a:solidFill>
              <a:latin typeface="+mn-ea"/>
            </a:endParaRPr>
          </a:p>
        </p:txBody>
      </p:sp>
    </p:spTree>
    <p:extLst>
      <p:ext uri="{BB962C8B-B14F-4D97-AF65-F5344CB8AC3E}">
        <p14:creationId xmlns:p14="http://schemas.microsoft.com/office/powerpoint/2010/main" val="2000832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3F72784D-DA2E-432D-836D-CD78B4329146}"/>
              </a:ext>
            </a:extLst>
          </p:cNvPr>
          <p:cNvSpPr/>
          <p:nvPr/>
        </p:nvSpPr>
        <p:spPr>
          <a:xfrm>
            <a:off x="1" y="-1"/>
            <a:ext cx="12192000" cy="4311942"/>
          </a:xfrm>
          <a:prstGeom prst="rect">
            <a:avLst/>
          </a:prstGeom>
          <a:solidFill>
            <a:srgbClr val="0456C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1C585896-8856-49F5-8EC5-945AFB36628F}"/>
              </a:ext>
            </a:extLst>
          </p:cNvPr>
          <p:cNvSpPr/>
          <p:nvPr/>
        </p:nvSpPr>
        <p:spPr>
          <a:xfrm>
            <a:off x="874713" y="2045946"/>
            <a:ext cx="10442575" cy="4497094"/>
          </a:xfrm>
          <a:prstGeom prst="rect">
            <a:avLst/>
          </a:prstGeom>
          <a:solidFill>
            <a:schemeClr val="bg1">
              <a:lumMod val="9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A6E2BA32-92E1-4DB6-BC15-F031953EA8B6}"/>
              </a:ext>
            </a:extLst>
          </p:cNvPr>
          <p:cNvSpPr txBox="1"/>
          <p:nvPr/>
        </p:nvSpPr>
        <p:spPr>
          <a:xfrm>
            <a:off x="3575900" y="4054490"/>
            <a:ext cx="2279845" cy="1465016"/>
          </a:xfrm>
          <a:prstGeom prst="rect">
            <a:avLst/>
          </a:prstGeom>
          <a:noFill/>
        </p:spPr>
        <p:txBody>
          <a:bodyPr wrap="square" rtlCol="0">
            <a:spAutoFit/>
          </a:bodyPr>
          <a:lstStyle/>
          <a:p>
            <a:pPr>
              <a:lnSpc>
                <a:spcPct val="130000"/>
              </a:lnSpc>
            </a:pPr>
            <a:r>
              <a:rPr lang="zh-CN" altLang="en-US" sz="1400" spc="300" dirty="0">
                <a:solidFill>
                  <a:srgbClr val="313337"/>
                </a:solidFill>
              </a:rPr>
              <a:t>找到这个专业领域要学的核心知识，根据知识的特点，为用户制定一系列学习计划或任务。</a:t>
            </a:r>
          </a:p>
        </p:txBody>
      </p:sp>
      <p:sp>
        <p:nvSpPr>
          <p:cNvPr id="3" name="文本框 2">
            <a:extLst>
              <a:ext uri="{FF2B5EF4-FFF2-40B4-BE49-F238E27FC236}">
                <a16:creationId xmlns:a16="http://schemas.microsoft.com/office/drawing/2014/main" id="{D11B2A31-C901-4601-B2C8-D1D0AF938FC8}"/>
              </a:ext>
            </a:extLst>
          </p:cNvPr>
          <p:cNvSpPr txBox="1"/>
          <p:nvPr/>
        </p:nvSpPr>
        <p:spPr>
          <a:xfrm>
            <a:off x="1374414" y="5733680"/>
            <a:ext cx="9605731" cy="624786"/>
          </a:xfrm>
          <a:prstGeom prst="rect">
            <a:avLst/>
          </a:prstGeom>
          <a:noFill/>
        </p:spPr>
        <p:txBody>
          <a:bodyPr wrap="square" rtlCol="0">
            <a:spAutoFit/>
          </a:bodyPr>
          <a:lstStyle>
            <a:defPPr>
              <a:defRPr lang="zh-CN"/>
            </a:defPPr>
            <a:lvl1pPr>
              <a:lnSpc>
                <a:spcPct val="130000"/>
              </a:lnSpc>
              <a:defRPr sz="1600" spc="300">
                <a:solidFill>
                  <a:srgbClr val="0456C4"/>
                </a:solidFill>
              </a:defRPr>
            </a:lvl1pPr>
          </a:lstStyle>
          <a:p>
            <a:r>
              <a:rPr lang="zh-CN" altLang="en-US" sz="1400" dirty="0"/>
              <a:t>我们的重点在于解决学生无学习动力的问题，而不需要考虑学习资源来源的问题。所只需要专注于学习任务和激励机制的设计。</a:t>
            </a:r>
          </a:p>
        </p:txBody>
      </p:sp>
      <p:sp>
        <p:nvSpPr>
          <p:cNvPr id="4" name="文本框 3">
            <a:extLst>
              <a:ext uri="{FF2B5EF4-FFF2-40B4-BE49-F238E27FC236}">
                <a16:creationId xmlns:a16="http://schemas.microsoft.com/office/drawing/2014/main" id="{CFA3DD1C-87E8-4DBB-A587-FD30A8CDACB0}"/>
              </a:ext>
            </a:extLst>
          </p:cNvPr>
          <p:cNvSpPr txBox="1"/>
          <p:nvPr/>
        </p:nvSpPr>
        <p:spPr>
          <a:xfrm>
            <a:off x="782320" y="731520"/>
            <a:ext cx="3057247" cy="584775"/>
          </a:xfrm>
          <a:prstGeom prst="rect">
            <a:avLst/>
          </a:prstGeom>
          <a:noFill/>
        </p:spPr>
        <p:txBody>
          <a:bodyPr wrap="none" rtlCol="0">
            <a:spAutoFit/>
          </a:bodyPr>
          <a:lstStyle/>
          <a:p>
            <a:r>
              <a:rPr lang="zh-CN" altLang="en-US" sz="3200" b="1" dirty="0">
                <a:solidFill>
                  <a:schemeClr val="bg1"/>
                </a:solidFill>
              </a:rPr>
              <a:t>社区的搭建思路</a:t>
            </a:r>
          </a:p>
        </p:txBody>
      </p:sp>
      <p:sp>
        <p:nvSpPr>
          <p:cNvPr id="5" name="文本框 4">
            <a:extLst>
              <a:ext uri="{FF2B5EF4-FFF2-40B4-BE49-F238E27FC236}">
                <a16:creationId xmlns:a16="http://schemas.microsoft.com/office/drawing/2014/main" id="{B5B303AD-9781-4C7D-A5D7-0EDD51392E00}"/>
              </a:ext>
            </a:extLst>
          </p:cNvPr>
          <p:cNvSpPr txBox="1"/>
          <p:nvPr/>
        </p:nvSpPr>
        <p:spPr>
          <a:xfrm>
            <a:off x="782320" y="1540149"/>
            <a:ext cx="1415772" cy="461665"/>
          </a:xfrm>
          <a:prstGeom prst="rect">
            <a:avLst/>
          </a:prstGeom>
          <a:noFill/>
        </p:spPr>
        <p:txBody>
          <a:bodyPr wrap="none" rtlCol="0">
            <a:spAutoFit/>
          </a:bodyPr>
          <a:lstStyle/>
          <a:p>
            <a:r>
              <a:rPr lang="zh-CN" altLang="en-US" sz="2400" b="1" dirty="0">
                <a:solidFill>
                  <a:schemeClr val="bg1"/>
                </a:solidFill>
              </a:rPr>
              <a:t>核心结构</a:t>
            </a:r>
          </a:p>
        </p:txBody>
      </p:sp>
      <p:sp>
        <p:nvSpPr>
          <p:cNvPr id="8" name="椭圆 7">
            <a:extLst>
              <a:ext uri="{FF2B5EF4-FFF2-40B4-BE49-F238E27FC236}">
                <a16:creationId xmlns:a16="http://schemas.microsoft.com/office/drawing/2014/main" id="{6017208C-A6B9-424E-AEC3-371ECC788D7C}"/>
              </a:ext>
            </a:extLst>
          </p:cNvPr>
          <p:cNvSpPr/>
          <p:nvPr/>
        </p:nvSpPr>
        <p:spPr>
          <a:xfrm>
            <a:off x="3785609" y="2320910"/>
            <a:ext cx="1716619" cy="1716619"/>
          </a:xfrm>
          <a:prstGeom prst="ellipse">
            <a:avLst/>
          </a:prstGeom>
          <a:solidFill>
            <a:srgbClr val="0456C4"/>
          </a:soli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mn-ea"/>
              </a:rPr>
              <a:t>学习任务</a:t>
            </a:r>
          </a:p>
        </p:txBody>
      </p:sp>
      <p:sp>
        <p:nvSpPr>
          <p:cNvPr id="9" name="椭圆 8">
            <a:extLst>
              <a:ext uri="{FF2B5EF4-FFF2-40B4-BE49-F238E27FC236}">
                <a16:creationId xmlns:a16="http://schemas.microsoft.com/office/drawing/2014/main" id="{AE55FF5A-73DA-4909-98E9-14B5C6CDB584}"/>
              </a:ext>
            </a:extLst>
          </p:cNvPr>
          <p:cNvSpPr/>
          <p:nvPr/>
        </p:nvSpPr>
        <p:spPr>
          <a:xfrm>
            <a:off x="6639775" y="2320910"/>
            <a:ext cx="1716619" cy="1716619"/>
          </a:xfrm>
          <a:prstGeom prst="ellipse">
            <a:avLst/>
          </a:prstGeom>
          <a:solidFill>
            <a:srgbClr val="0456C4"/>
          </a:soli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mn-ea"/>
              </a:rPr>
              <a:t>激励机制</a:t>
            </a:r>
          </a:p>
        </p:txBody>
      </p:sp>
      <p:sp>
        <p:nvSpPr>
          <p:cNvPr id="10" name="文本框 9">
            <a:extLst>
              <a:ext uri="{FF2B5EF4-FFF2-40B4-BE49-F238E27FC236}">
                <a16:creationId xmlns:a16="http://schemas.microsoft.com/office/drawing/2014/main" id="{5D361200-B224-43E2-AE91-0B90347895F3}"/>
              </a:ext>
            </a:extLst>
          </p:cNvPr>
          <p:cNvSpPr txBox="1"/>
          <p:nvPr/>
        </p:nvSpPr>
        <p:spPr>
          <a:xfrm>
            <a:off x="5855745" y="2597075"/>
            <a:ext cx="430513" cy="995081"/>
          </a:xfrm>
          <a:prstGeom prst="rect">
            <a:avLst/>
          </a:prstGeom>
          <a:noFill/>
        </p:spPr>
        <p:txBody>
          <a:bodyPr wrap="square" rtlCol="0">
            <a:spAutoFit/>
          </a:bodyPr>
          <a:lstStyle/>
          <a:p>
            <a:pPr algn="ctr">
              <a:lnSpc>
                <a:spcPct val="130000"/>
              </a:lnSpc>
            </a:pPr>
            <a:r>
              <a:rPr lang="en-US" altLang="zh-CN" sz="5000" spc="300" dirty="0">
                <a:solidFill>
                  <a:srgbClr val="0456C4"/>
                </a:solidFill>
                <a:latin typeface="+mn-ea"/>
              </a:rPr>
              <a:t>+</a:t>
            </a:r>
            <a:endParaRPr lang="zh-CN" altLang="en-US" sz="5000" spc="300" dirty="0">
              <a:solidFill>
                <a:srgbClr val="0456C4"/>
              </a:solidFill>
              <a:latin typeface="+mn-ea"/>
            </a:endParaRPr>
          </a:p>
        </p:txBody>
      </p:sp>
      <p:sp>
        <p:nvSpPr>
          <p:cNvPr id="13" name="文本框 12">
            <a:extLst>
              <a:ext uri="{FF2B5EF4-FFF2-40B4-BE49-F238E27FC236}">
                <a16:creationId xmlns:a16="http://schemas.microsoft.com/office/drawing/2014/main" id="{28807ED7-9BEF-4437-9FE0-5ACE0119E6DE}"/>
              </a:ext>
            </a:extLst>
          </p:cNvPr>
          <p:cNvSpPr txBox="1"/>
          <p:nvPr/>
        </p:nvSpPr>
        <p:spPr>
          <a:xfrm>
            <a:off x="6456317" y="4091835"/>
            <a:ext cx="2279845" cy="624786"/>
          </a:xfrm>
          <a:prstGeom prst="rect">
            <a:avLst/>
          </a:prstGeom>
          <a:noFill/>
        </p:spPr>
        <p:txBody>
          <a:bodyPr wrap="square" rtlCol="0">
            <a:spAutoFit/>
          </a:bodyPr>
          <a:lstStyle/>
          <a:p>
            <a:pPr>
              <a:lnSpc>
                <a:spcPct val="130000"/>
              </a:lnSpc>
            </a:pPr>
            <a:r>
              <a:rPr lang="zh-CN" altLang="en-US" sz="1400" spc="300" dirty="0">
                <a:solidFill>
                  <a:srgbClr val="313337"/>
                </a:solidFill>
              </a:rPr>
              <a:t>通过一套激励机制来驱动用户学习下去。</a:t>
            </a:r>
          </a:p>
        </p:txBody>
      </p:sp>
    </p:spTree>
    <p:extLst>
      <p:ext uri="{BB962C8B-B14F-4D97-AF65-F5344CB8AC3E}">
        <p14:creationId xmlns:p14="http://schemas.microsoft.com/office/powerpoint/2010/main" val="2082788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220C997-08A1-4B9D-8C17-03E663EED9D4}"/>
              </a:ext>
            </a:extLst>
          </p:cNvPr>
          <p:cNvSpPr txBox="1"/>
          <p:nvPr/>
        </p:nvSpPr>
        <p:spPr>
          <a:xfrm>
            <a:off x="782320" y="731520"/>
            <a:ext cx="3057247" cy="584775"/>
          </a:xfrm>
          <a:prstGeom prst="rect">
            <a:avLst/>
          </a:prstGeom>
          <a:noFill/>
        </p:spPr>
        <p:txBody>
          <a:bodyPr wrap="none" rtlCol="0">
            <a:spAutoFit/>
          </a:bodyPr>
          <a:lstStyle/>
          <a:p>
            <a:r>
              <a:rPr lang="zh-CN" altLang="en-US" sz="3200" b="1" dirty="0"/>
              <a:t>学习任务的规划</a:t>
            </a:r>
          </a:p>
        </p:txBody>
      </p:sp>
      <p:sp>
        <p:nvSpPr>
          <p:cNvPr id="4" name="文本框 3">
            <a:extLst>
              <a:ext uri="{FF2B5EF4-FFF2-40B4-BE49-F238E27FC236}">
                <a16:creationId xmlns:a16="http://schemas.microsoft.com/office/drawing/2014/main" id="{3EA37ACD-5FCA-476B-A0C9-BE5DB0848DA4}"/>
              </a:ext>
            </a:extLst>
          </p:cNvPr>
          <p:cNvSpPr txBox="1"/>
          <p:nvPr/>
        </p:nvSpPr>
        <p:spPr>
          <a:xfrm>
            <a:off x="779895" y="2952972"/>
            <a:ext cx="5086249" cy="1829412"/>
          </a:xfrm>
          <a:prstGeom prst="rect">
            <a:avLst/>
          </a:prstGeom>
          <a:noFill/>
        </p:spPr>
        <p:txBody>
          <a:bodyPr wrap="square" rtlCol="0">
            <a:spAutoFit/>
          </a:bodyPr>
          <a:lstStyle/>
          <a:p>
            <a:pPr>
              <a:lnSpc>
                <a:spcPct val="130000"/>
              </a:lnSpc>
            </a:pPr>
            <a:r>
              <a:rPr lang="zh-CN" altLang="en-US" sz="1600" spc="300" dirty="0">
                <a:solidFill>
                  <a:srgbClr val="0456C4"/>
                </a:solidFill>
                <a:latin typeface="+mn-ea"/>
              </a:rPr>
              <a:t>阶段：</a:t>
            </a:r>
            <a:endParaRPr lang="en-US" altLang="zh-CN" sz="1600" spc="300" dirty="0">
              <a:solidFill>
                <a:srgbClr val="0456C4"/>
              </a:solidFill>
              <a:latin typeface="+mn-ea"/>
            </a:endParaRPr>
          </a:p>
          <a:p>
            <a:pPr marL="285750" indent="-285750">
              <a:lnSpc>
                <a:spcPct val="130000"/>
              </a:lnSpc>
              <a:buFont typeface="Wingdings" panose="05000000000000000000" pitchFamily="2" charset="2"/>
              <a:buChar char="u"/>
            </a:pPr>
            <a:r>
              <a:rPr lang="zh-CN" altLang="en-US" sz="1200" spc="300" dirty="0">
                <a:solidFill>
                  <a:srgbClr val="0456C4"/>
                </a:solidFill>
                <a:latin typeface="+mn-ea"/>
              </a:rPr>
              <a:t>前期：</a:t>
            </a:r>
            <a:r>
              <a:rPr lang="zh-CN" altLang="en-US" sz="1200" spc="300" dirty="0">
                <a:solidFill>
                  <a:srgbClr val="313337"/>
                </a:solidFill>
                <a:latin typeface="+mn-ea"/>
              </a:rPr>
              <a:t>设计简单的学习任务，以吸引用户为主，主要目的是验证业务的可行性；</a:t>
            </a:r>
            <a:endParaRPr lang="en-US" altLang="zh-CN" sz="1200" spc="300" dirty="0">
              <a:solidFill>
                <a:srgbClr val="313337"/>
              </a:solidFill>
              <a:latin typeface="+mn-ea"/>
            </a:endParaRPr>
          </a:p>
          <a:p>
            <a:pPr marL="285750" indent="-285750">
              <a:lnSpc>
                <a:spcPct val="130000"/>
              </a:lnSpc>
              <a:buFont typeface="Wingdings" panose="05000000000000000000" pitchFamily="2" charset="2"/>
              <a:buChar char="u"/>
            </a:pPr>
            <a:r>
              <a:rPr lang="zh-CN" altLang="en-US" sz="1200" spc="300" dirty="0">
                <a:solidFill>
                  <a:srgbClr val="0456C4"/>
                </a:solidFill>
                <a:latin typeface="+mn-ea"/>
              </a:rPr>
              <a:t>中期：</a:t>
            </a:r>
            <a:r>
              <a:rPr lang="zh-CN" altLang="en-US" sz="1200" spc="300" dirty="0">
                <a:solidFill>
                  <a:srgbClr val="313337"/>
                </a:solidFill>
                <a:latin typeface="+mn-ea"/>
              </a:rPr>
              <a:t>通过加入更多玩法，以维系用户为主，主要目的是增加用户留存和活跃度；</a:t>
            </a:r>
            <a:endParaRPr lang="en-US" altLang="zh-CN" sz="1200" spc="300" dirty="0">
              <a:solidFill>
                <a:srgbClr val="313337"/>
              </a:solidFill>
              <a:latin typeface="+mn-ea"/>
            </a:endParaRPr>
          </a:p>
          <a:p>
            <a:pPr marL="285750" indent="-285750">
              <a:lnSpc>
                <a:spcPct val="130000"/>
              </a:lnSpc>
              <a:buFont typeface="Wingdings" panose="05000000000000000000" pitchFamily="2" charset="2"/>
              <a:buChar char="u"/>
            </a:pPr>
            <a:r>
              <a:rPr lang="zh-CN" altLang="en-US" sz="1200" spc="300" dirty="0">
                <a:solidFill>
                  <a:srgbClr val="0456C4"/>
                </a:solidFill>
                <a:latin typeface="+mn-ea"/>
              </a:rPr>
              <a:t>后期：</a:t>
            </a:r>
            <a:r>
              <a:rPr lang="zh-CN" altLang="en-US" sz="1200" spc="300" dirty="0">
                <a:solidFill>
                  <a:srgbClr val="313337"/>
                </a:solidFill>
                <a:latin typeface="+mn-ea"/>
              </a:rPr>
              <a:t>设计一些困难的任务，以引导用户生产内容为主，主要目的是为社区沉淀内容，吸引更多新用户。</a:t>
            </a:r>
          </a:p>
        </p:txBody>
      </p:sp>
      <p:graphicFrame>
        <p:nvGraphicFramePr>
          <p:cNvPr id="3" name="图示 2">
            <a:extLst>
              <a:ext uri="{FF2B5EF4-FFF2-40B4-BE49-F238E27FC236}">
                <a16:creationId xmlns:a16="http://schemas.microsoft.com/office/drawing/2014/main" id="{3504DCB2-3B93-409F-A017-1119E1CC56B7}"/>
              </a:ext>
            </a:extLst>
          </p:cNvPr>
          <p:cNvGraphicFramePr/>
          <p:nvPr>
            <p:extLst>
              <p:ext uri="{D42A27DB-BD31-4B8C-83A1-F6EECF244321}">
                <p14:modId xmlns:p14="http://schemas.microsoft.com/office/powerpoint/2010/main" val="1431506641"/>
              </p:ext>
            </p:extLst>
          </p:nvPr>
        </p:nvGraphicFramePr>
        <p:xfrm>
          <a:off x="6325856" y="1802945"/>
          <a:ext cx="5316105" cy="35808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本框 5">
            <a:extLst>
              <a:ext uri="{FF2B5EF4-FFF2-40B4-BE49-F238E27FC236}">
                <a16:creationId xmlns:a16="http://schemas.microsoft.com/office/drawing/2014/main" id="{4EAE63EB-6899-4557-AB79-05E6CDBF09EB}"/>
              </a:ext>
            </a:extLst>
          </p:cNvPr>
          <p:cNvSpPr txBox="1"/>
          <p:nvPr/>
        </p:nvSpPr>
        <p:spPr>
          <a:xfrm>
            <a:off x="782320" y="1470623"/>
            <a:ext cx="5178642" cy="1349280"/>
          </a:xfrm>
          <a:prstGeom prst="rect">
            <a:avLst/>
          </a:prstGeom>
          <a:noFill/>
        </p:spPr>
        <p:txBody>
          <a:bodyPr wrap="square" rtlCol="0">
            <a:spAutoFit/>
          </a:bodyPr>
          <a:lstStyle/>
          <a:p>
            <a:pPr>
              <a:lnSpc>
                <a:spcPct val="130000"/>
              </a:lnSpc>
            </a:pPr>
            <a:r>
              <a:rPr lang="zh-CN" altLang="en-US" sz="1600" spc="300" dirty="0">
                <a:solidFill>
                  <a:srgbClr val="0456C4"/>
                </a:solidFill>
                <a:latin typeface="+mn-ea"/>
              </a:rPr>
              <a:t>任务内容：</a:t>
            </a:r>
            <a:endParaRPr lang="en-US" altLang="zh-CN" sz="1600" spc="300" dirty="0">
              <a:solidFill>
                <a:srgbClr val="0456C4"/>
              </a:solidFill>
              <a:latin typeface="+mn-ea"/>
            </a:endParaRPr>
          </a:p>
          <a:p>
            <a:pPr marL="285750" indent="-285750">
              <a:lnSpc>
                <a:spcPct val="130000"/>
              </a:lnSpc>
              <a:buFont typeface="Wingdings" panose="05000000000000000000" pitchFamily="2" charset="2"/>
              <a:buChar char="u"/>
            </a:pPr>
            <a:r>
              <a:rPr lang="zh-CN" altLang="en-US" sz="1200" spc="300" dirty="0">
                <a:solidFill>
                  <a:srgbClr val="313337"/>
                </a:solidFill>
                <a:latin typeface="+mn-ea"/>
              </a:rPr>
              <a:t>以相关专业领域的核心知识为基础，设计一系列完成任务的关卡，让用户通过闯关的方式来完成任务。</a:t>
            </a:r>
            <a:endParaRPr lang="en-US" altLang="zh-CN" sz="1200" spc="300" dirty="0">
              <a:solidFill>
                <a:srgbClr val="313337"/>
              </a:solidFill>
              <a:latin typeface="+mn-ea"/>
            </a:endParaRPr>
          </a:p>
          <a:p>
            <a:pPr marL="285750" indent="-285750">
              <a:lnSpc>
                <a:spcPct val="130000"/>
              </a:lnSpc>
              <a:buFont typeface="Wingdings" panose="05000000000000000000" pitchFamily="2" charset="2"/>
              <a:buChar char="u"/>
            </a:pPr>
            <a:r>
              <a:rPr lang="zh-CN" altLang="en-US" sz="1200" spc="300" dirty="0">
                <a:solidFill>
                  <a:srgbClr val="313337"/>
                </a:solidFill>
                <a:latin typeface="+mn-ea"/>
              </a:rPr>
              <a:t>常规任务路线设置了简单、普通、困难三个层级，用户每完成一个层级的所有任务才会解锁下一层级。</a:t>
            </a:r>
            <a:endParaRPr lang="en-US" altLang="zh-CN" sz="1200" spc="300" dirty="0">
              <a:solidFill>
                <a:srgbClr val="313337"/>
              </a:solidFill>
              <a:latin typeface="+mn-ea"/>
            </a:endParaRPr>
          </a:p>
        </p:txBody>
      </p:sp>
    </p:spTree>
    <p:extLst>
      <p:ext uri="{BB962C8B-B14F-4D97-AF65-F5344CB8AC3E}">
        <p14:creationId xmlns:p14="http://schemas.microsoft.com/office/powerpoint/2010/main" val="3283155801"/>
      </p:ext>
    </p:extLst>
  </p:cSld>
  <p:clrMapOvr>
    <a:masterClrMapping/>
  </p:clrMapOvr>
</p:sld>
</file>

<file path=ppt/theme/theme1.xml><?xml version="1.0" encoding="utf-8"?>
<a:theme xmlns:a="http://schemas.openxmlformats.org/drawingml/2006/main" name="营销推广策划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2791</TotalTime>
  <Words>2376</Words>
  <Application>Microsoft Office PowerPoint</Application>
  <PresentationFormat>宽屏</PresentationFormat>
  <Paragraphs>308</Paragraphs>
  <Slides>31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31</vt:i4>
      </vt:variant>
    </vt:vector>
  </HeadingPairs>
  <TitlesOfParts>
    <vt:vector size="36" baseType="lpstr">
      <vt:lpstr>微软雅黑</vt:lpstr>
      <vt:lpstr>Arial</vt:lpstr>
      <vt:lpstr>Berlin Sans FB</vt:lpstr>
      <vt:lpstr>Wingdings</vt:lpstr>
      <vt:lpstr>营销推广策划主题​​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云蛟 邵</dc:creator>
  <cp:lastModifiedBy>Harlan9811 Harlan</cp:lastModifiedBy>
  <cp:revision>566</cp:revision>
  <dcterms:created xsi:type="dcterms:W3CDTF">2019-05-05T12:57:03Z</dcterms:created>
  <dcterms:modified xsi:type="dcterms:W3CDTF">2021-03-29T02:45:47Z</dcterms:modified>
</cp:coreProperties>
</file>