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5" r:id="rId9"/>
    <p:sldId id="261" r:id="rId10"/>
    <p:sldId id="262" r:id="rId11"/>
    <p:sldId id="266" r:id="rId12"/>
    <p:sldId id="263" r:id="rId13"/>
    <p:sldId id="264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686" y="72"/>
      </p:cViewPr>
      <p:guideLst>
        <p:guide orient="horz" pos="21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388A-9CD3-4374-B6A7-100DA9D0812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E0B30-C635-4C7C-98E8-12E41BE490B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C3E-6D87-4C29-8288-8701A99FA8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团队计划的执行过程、成员分工和工作量比例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C3E-6D87-4C29-8288-8701A99FA8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4192B-65BA-4B61-A00E-47173AD96C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1. 项目背景</a:t>
            </a:r>
          </a:p>
          <a:p>
            <a:r>
              <a:t>- 高校宿舍管理流程复杂，信息不透明，导致信任度低</a:t>
            </a:r>
          </a:p>
          <a:p>
            <a:r>
              <a:t>- 抄表环节人力消耗大，易出错</a:t>
            </a:r>
          </a:p>
          <a:p>
            <a:r>
              <a:t>- 物业管理任务繁多，缺乏高效工具，增加人力负担</a:t>
            </a:r>
          </a:p>
          <a:p>
            <a:r>
              <a:t>2. 项目初衷</a:t>
            </a:r>
          </a:p>
          <a:p>
            <a:r>
              <a:t>- 针对高校宿舍管理痛点，为学生群体提供便利和透明的物业管理平台</a:t>
            </a:r>
          </a:p>
          <a:p>
            <a:r>
              <a:t>- 简化日常事务处理，减轻学生负担，支持其专注于学业和发展</a:t>
            </a:r>
          </a:p>
          <a:p>
            <a:r>
              <a:t>3. 项目重要性</a:t>
            </a:r>
          </a:p>
          <a:p>
            <a:r>
              <a:t>- 提升管理效率：通过信息化手段简化流程，增强信息透明度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C3E-6D87-4C29-8288-8701A99FA8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- 优化信息处理：自动收集处理水电费等数据，减少人工误差</a:t>
            </a:r>
          </a:p>
          <a:p>
            <a:r>
              <a:t>- 提升居住体验：线上缴费与故障反馈，增进学生生活便利性和体验</a:t>
            </a:r>
          </a:p>
          <a:p>
            <a:r>
              <a:t>4. 项目开发动机</a:t>
            </a:r>
          </a:p>
          <a:p>
            <a:r>
              <a:t>- 提供清晰、便捷、公开的物业管理平台</a:t>
            </a:r>
          </a:p>
          <a:p>
            <a:r>
              <a:t>- 解决传统管理中的痛点，助力学生轻松处理生活事务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C3E-6D87-4C29-8288-8701A99FA8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788F8D-94BC-43CD-A0DF-0660451385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项目研究与开发内容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C3E-6D87-4C29-8288-8701A99FA8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类图设计</a:t>
            </a:r>
          </a:p>
          <a:p>
            <a:r>
              <a:t>类关系描述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C3E-6D87-4C29-8288-8701A99FA8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788F8D-94BC-43CD-A0DF-0660451385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FC8A9CF0-91C9-42F9-83C2-B72FF9A18BA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A7F1AA27-B7A4-475F-8430-0E6442A33C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</p:spPr>
      </p:pic>
      <p:sp>
        <p:nvSpPr>
          <p:cNvPr id="3" name="自由: 形状 32"/>
          <p:cNvSpPr/>
          <p:nvPr userDrawn="1"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10464799" y="97401"/>
            <a:ext cx="226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altLang="zh-CN" sz="4400">
                <a:solidFill>
                  <a:schemeClr val="accent1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LOGO</a:t>
            </a:r>
            <a:endParaRPr lang="zh-CN" altLang="en-US" sz="4400">
              <a:solidFill>
                <a:schemeClr val="accent1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11333816" y="322557"/>
            <a:ext cx="487977" cy="2870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en-US" sz="240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11339649" y="421679"/>
            <a:ext cx="488775" cy="26185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en-US" sz="240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11359314" y="273253"/>
            <a:ext cx="449441" cy="467448"/>
          </a:xfrm>
          <a:prstGeom prst="rect">
            <a:avLst/>
          </a:prstGeom>
        </p:spPr>
        <p:txBody>
          <a:bodyPr vert="horz" lIns="0" tIns="0" rIns="0" bIns="60945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335"/>
            </a:fld>
            <a:endParaRPr lang="en-US" sz="1335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463225" y="6309321"/>
            <a:ext cx="298776" cy="294875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id-ID" sz="2400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id-ID" sz="2400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1244945" y="6309321"/>
            <a:ext cx="298776" cy="294875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id-ID" sz="2400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id-ID" sz="2400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736945" y="6460467"/>
            <a:ext cx="508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2125663" y="1082835"/>
            <a:ext cx="7940676" cy="41909"/>
            <a:chOff x="3060700" y="4724400"/>
            <a:chExt cx="5955507" cy="3143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32"/>
          <p:cNvSpPr/>
          <p:nvPr userDrawn="1"/>
        </p:nvSpPr>
        <p:spPr>
          <a:xfrm rot="16200000">
            <a:off x="2147" y="142998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自由: 形状 31"/>
          <p:cNvSpPr/>
          <p:nvPr userDrawn="1"/>
        </p:nvSpPr>
        <p:spPr>
          <a:xfrm rot="16200000">
            <a:off x="-91333" y="236476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pageCurlDouble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210868" cy="6858264"/>
          </a:xfrm>
          <a:prstGeom prst="rect">
            <a:avLst/>
          </a:prstGeom>
        </p:spPr>
      </p:pic>
      <p:sp>
        <p:nvSpPr>
          <p:cNvPr id="3" name="燕尾形 2"/>
          <p:cNvSpPr/>
          <p:nvPr userDrawn="1"/>
        </p:nvSpPr>
        <p:spPr>
          <a:xfrm>
            <a:off x="175596" y="397755"/>
            <a:ext cx="384043" cy="480053"/>
          </a:xfrm>
          <a:prstGeom prst="chevron">
            <a:avLst/>
          </a:prstGeom>
          <a:solidFill>
            <a:schemeClr val="accent1"/>
          </a:solidFill>
          <a:ln w="15875"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 sz="2400"/>
          </a:p>
        </p:txBody>
      </p:sp>
      <p:sp>
        <p:nvSpPr>
          <p:cNvPr id="4" name="燕尾形 3"/>
          <p:cNvSpPr/>
          <p:nvPr userDrawn="1"/>
        </p:nvSpPr>
        <p:spPr>
          <a:xfrm>
            <a:off x="527381" y="400732"/>
            <a:ext cx="384043" cy="480053"/>
          </a:xfrm>
          <a:prstGeom prst="chevron">
            <a:avLst/>
          </a:prstGeom>
          <a:solidFill>
            <a:schemeClr val="accent1"/>
          </a:solidFill>
          <a:ln w="15875"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 sz="2400"/>
          </a:p>
        </p:txBody>
      </p:sp>
      <p:sp>
        <p:nvSpPr>
          <p:cNvPr id="5" name="MH_SubTitle_1"/>
          <p:cNvSpPr txBox="1"/>
          <p:nvPr userDrawn="1">
            <p:custDataLst>
              <p:tags r:id="rId3"/>
            </p:custDataLst>
          </p:nvPr>
        </p:nvSpPr>
        <p:spPr>
          <a:xfrm>
            <a:off x="1090508" y="411670"/>
            <a:ext cx="4128459" cy="32823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2135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请在这里添加标题内容</a:t>
            </a:r>
            <a:endParaRPr lang="en-US" altLang="zh-CN" sz="2135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608828" y="816850"/>
            <a:ext cx="11568608" cy="60959"/>
          </a:xfrm>
          <a:prstGeom prst="rect">
            <a:avLst/>
          </a:prstGeom>
          <a:solidFill>
            <a:schemeClr val="accent1"/>
          </a:solidFill>
          <a:ln w="15875"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pageCurlDouble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8035C5D1-AD16-4B01-871F-DE047A6CFB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8BCDE635-3FC4-4B83-A3D1-632FFA341E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pageCurlDouble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535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5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5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5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0028" y="-883003"/>
            <a:ext cx="7634514" cy="7741003"/>
          </a:xfrm>
          <a:prstGeom prst="rect">
            <a:avLst/>
          </a:prstGeom>
        </p:spPr>
      </p:pic>
      <p:sp>
        <p:nvSpPr>
          <p:cNvPr id="27" name="TextBox 29"/>
          <p:cNvSpPr txBox="1"/>
          <p:nvPr/>
        </p:nvSpPr>
        <p:spPr>
          <a:xfrm>
            <a:off x="1486878" y="2996751"/>
            <a:ext cx="6553491" cy="16040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r"/>
            <a:r>
              <a:rPr lang="en-US" altLang="zh-CN" sz="1805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-------</a:t>
            </a:r>
            <a:r>
              <a:rPr lang="zh-CN" altLang="en-US" sz="1805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Assignment 3</a:t>
            </a:r>
            <a:r>
              <a:rPr lang="en-US" altLang="zh-CN" sz="1805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805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需求分析</a:t>
            </a:r>
            <a:endParaRPr lang="zh-CN" altLang="en-US" sz="1805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原创设计师QQ598969553                 _15"/>
          <p:cNvSpPr/>
          <p:nvPr/>
        </p:nvSpPr>
        <p:spPr>
          <a:xfrm>
            <a:off x="479436" y="5012526"/>
            <a:ext cx="4233678" cy="479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r>
              <a:rPr lang="zh-CN" altLang="en-US" sz="1600" b="0" i="1" dirty="0">
                <a:solidFill>
                  <a:schemeClr val="tx2"/>
                </a:solidFill>
                <a:latin typeface="宋体" panose="0201060003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第九组：</a:t>
            </a:r>
            <a:r>
              <a:rPr lang="zh-CN" altLang="en-US" sz="1600" b="0" i="1" dirty="0">
                <a:solidFill>
                  <a:schemeClr val="tx2"/>
                </a:solidFill>
                <a:latin typeface="宋体" panose="0201060003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电击小子</a:t>
            </a:r>
            <a:endParaRPr lang="zh-CN" altLang="en-US" sz="1600" b="0" i="1" dirty="0">
              <a:solidFill>
                <a:schemeClr val="tx2"/>
              </a:solidFill>
              <a:latin typeface="宋体" panose="0201060003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600" b="0" i="1" dirty="0">
                <a:solidFill>
                  <a:schemeClr val="tx2"/>
                </a:solidFill>
                <a:latin typeface="宋体" panose="0201060003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汇报人：</a:t>
            </a:r>
            <a:r>
              <a:rPr lang="zh-CN" altLang="en-US" sz="1600" i="1" dirty="0">
                <a:solidFill>
                  <a:schemeClr val="tx2"/>
                </a:solidFill>
                <a:latin typeface="宋体" panose="0201060003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李铭祺</a:t>
            </a:r>
            <a:r>
              <a:rPr lang="zh-CN" altLang="en-US" sz="1600" b="0" i="1" dirty="0">
                <a:solidFill>
                  <a:schemeClr val="tx2"/>
                </a:solidFill>
                <a:latin typeface="宋体" panose="0201060003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     日期：</a:t>
            </a:r>
            <a:r>
              <a:rPr lang="zh-CN" altLang="zh-CN" sz="1600" b="0" i="1" dirty="0">
                <a:solidFill>
                  <a:schemeClr val="tx2"/>
                </a:solidFill>
                <a:latin typeface="宋体" panose="0201060003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20</a:t>
            </a:r>
            <a:r>
              <a:rPr lang="en-US" altLang="zh-CN" sz="1600" i="1" dirty="0">
                <a:solidFill>
                  <a:schemeClr val="tx2"/>
                </a:solidFill>
                <a:latin typeface="宋体" panose="02010600030101010101" pitchFamily="2" charset="-122"/>
                <a:ea typeface="华文细黑" panose="02010600040101010101" pitchFamily="2" charset="-122"/>
                <a:sym typeface="宋体" panose="02010600030101010101" pitchFamily="2" charset="-122"/>
              </a:rPr>
              <a:t>24.10.26</a:t>
            </a:r>
            <a:endParaRPr lang="zh-CN" altLang="en-US" sz="1600" b="0" i="1" dirty="0">
              <a:solidFill>
                <a:schemeClr val="tx2"/>
              </a:solidFill>
              <a:latin typeface="宋体" panose="0201060003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24765" y="1988820"/>
            <a:ext cx="6673850" cy="15697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9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+mn-ea"/>
              </a:rPr>
              <a:t>电击小子物业管理系统</a:t>
            </a:r>
            <a:endParaRPr lang="zh-CN" altLang="en-US" sz="9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7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5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99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 prLst="">
                                      <p:cBhvr>
                                        <p:cTn id="2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2" bldLvl="0" animBg="1"/>
      <p:bldP spid="3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</p:spPr>
      </p:pic>
      <p:sp>
        <p:nvSpPr>
          <p:cNvPr id="4" name="自由: 形状 32"/>
          <p:cNvSpPr/>
          <p:nvPr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" name="自由: 形状 31"/>
          <p:cNvSpPr/>
          <p:nvPr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cxnSp>
        <p:nvCxnSpPr>
          <p:cNvPr id="6" name="直接连接符 5"/>
          <p:cNvCxnSpPr/>
          <p:nvPr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6971" y="319314"/>
            <a:ext cx="10581637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团队计划的执行过程、成员分工和工作量比例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579370" y="946785"/>
            <a:ext cx="7252970" cy="605472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  <a:ln>
            <a:noFill/>
          </a:ln>
        </p:spPr>
      </p:pic>
      <p:sp>
        <p:nvSpPr>
          <p:cNvPr id="20" name="自由: 形状 32"/>
          <p:cNvSpPr/>
          <p:nvPr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21" name="自由: 形状 31"/>
          <p:cNvSpPr/>
          <p:nvPr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cxnSp>
        <p:nvCxnSpPr>
          <p:cNvPr id="22" name="直接连接符 5"/>
          <p:cNvCxnSpPr/>
          <p:nvPr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0371915">
            <a:off x="7527310" y="3632394"/>
            <a:ext cx="372546" cy="372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9" name="TextBox 8"/>
          <p:cNvSpPr txBox="1"/>
          <p:nvPr/>
        </p:nvSpPr>
        <p:spPr>
          <a:xfrm>
            <a:off x="2918335" y="2084289"/>
            <a:ext cx="6355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9600" spc="60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THANKS</a:t>
            </a:r>
            <a:endParaRPr kumimoji="0" lang="zh-CN" sz="96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72866" y="4797152"/>
            <a:ext cx="1646269" cy="446359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ea typeface="仓耳明楷 W03" panose="00000500000000000000" pitchFamily="2" charset="-122"/>
                <a:sym typeface="宋体" panose="02010600030101010101" pitchFamily="2" charset="-122"/>
              </a:rPr>
              <a:t>电击小子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仓耳明楷 W03" panose="00000500000000000000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Oval 11"/>
          <p:cNvSpPr/>
          <p:nvPr/>
        </p:nvSpPr>
        <p:spPr>
          <a:xfrm rot="1997738">
            <a:off x="8502186" y="1047629"/>
            <a:ext cx="886916" cy="898908"/>
          </a:xfrm>
          <a:prstGeom prst="ellipse">
            <a:avLst/>
          </a:prstGeom>
          <a:gradFill>
            <a:gsLst>
              <a:gs pos="0">
                <a:srgbClr val="1E90FF">
                  <a:alpha val="28000"/>
                </a:srgbClr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4" name="Oval 11"/>
          <p:cNvSpPr/>
          <p:nvPr/>
        </p:nvSpPr>
        <p:spPr>
          <a:xfrm rot="1997738">
            <a:off x="5294391" y="996875"/>
            <a:ext cx="472837" cy="479230"/>
          </a:xfrm>
          <a:prstGeom prst="ellipse">
            <a:avLst/>
          </a:prstGeom>
          <a:gradFill>
            <a:gsLst>
              <a:gs pos="0">
                <a:srgbClr val="1E90FF">
                  <a:alpha val="46000"/>
                </a:srgbClr>
              </a:gs>
              <a:gs pos="100000">
                <a:srgbClr val="1E90F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6" name="Oval 11"/>
          <p:cNvSpPr/>
          <p:nvPr/>
        </p:nvSpPr>
        <p:spPr>
          <a:xfrm rot="1997738">
            <a:off x="1838860" y="5472752"/>
            <a:ext cx="472837" cy="479230"/>
          </a:xfrm>
          <a:prstGeom prst="ellipse">
            <a:avLst/>
          </a:prstGeom>
          <a:gradFill>
            <a:gsLst>
              <a:gs pos="0">
                <a:srgbClr val="1E90FF">
                  <a:alpha val="71000"/>
                </a:srgbClr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7" name="Oval 11"/>
          <p:cNvSpPr/>
          <p:nvPr/>
        </p:nvSpPr>
        <p:spPr>
          <a:xfrm rot="1997738">
            <a:off x="10487802" y="3936771"/>
            <a:ext cx="363677" cy="368594"/>
          </a:xfrm>
          <a:prstGeom prst="ellipse">
            <a:avLst/>
          </a:prstGeom>
          <a:gradFill>
            <a:gsLst>
              <a:gs pos="0">
                <a:srgbClr val="1E90FF">
                  <a:alpha val="52000"/>
                </a:srgbClr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Lato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8" name="TextBox 8"/>
          <p:cNvSpPr txBox="1"/>
          <p:nvPr/>
        </p:nvSpPr>
        <p:spPr>
          <a:xfrm>
            <a:off x="3706696" y="3667049"/>
            <a:ext cx="477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仓耳明楷 W03" panose="00000500000000000000" pitchFamily="2" charset="-122"/>
                <a:cs typeface="+mn-cs"/>
                <a:sym typeface="宋体" panose="02010600030101010101" pitchFamily="2" charset="-122"/>
              </a:rPr>
              <a:t>感 谢 观 看</a:t>
            </a:r>
            <a:endParaRPr kumimoji="0" lang="zh-CN" sz="40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仓耳明楷 W03" panose="000005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rAng="0" ptsTypes="">
                                      <p:cBhvr>
                                        <p:cTn id="29" dur="1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  <p:animEffect transition="in" filter="fade" prLst="">
                                      <p:cBhvr>
                                        <p:cTn id="30" dur="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1" animBg="1"/>
      <p:bldP spid="12" grpId="2" animBg="1"/>
      <p:bldP spid="14" grpId="3" animBg="1"/>
      <p:bldP spid="16" grpId="4" animBg="1"/>
      <p:bldP spid="17" grpId="5" animBg="1"/>
      <p:bldP spid="18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  <a:ln>
            <a:noFill/>
          </a:ln>
        </p:spPr>
      </p:pic>
      <p:sp>
        <p:nvSpPr>
          <p:cNvPr id="58" name="自由: 形状 32"/>
          <p:cNvSpPr/>
          <p:nvPr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59" name="自由: 形状 31"/>
          <p:cNvSpPr/>
          <p:nvPr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cxnSp>
        <p:nvCxnSpPr>
          <p:cNvPr id="60" name="直接连接符 5"/>
          <p:cNvCxnSpPr/>
          <p:nvPr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3275430" y="1940877"/>
            <a:ext cx="2976245" cy="2976245"/>
          </a:xfrm>
          <a:prstGeom prst="ellipse">
            <a:avLst/>
          </a:prstGeom>
          <a:solidFill>
            <a:srgbClr val="1E90FF"/>
          </a:solidFill>
          <a:ln>
            <a:noFill/>
          </a:ln>
        </p:spPr>
        <p:style>
          <a:lnRef idx="2">
            <a:srgbClr val="157602">
              <a:shade val="50000"/>
            </a:srgbClr>
          </a:lnRef>
          <a:fillRef idx="1">
            <a:srgbClr val="157602"/>
          </a:fillRef>
          <a:effectRef idx="0">
            <a:srgbClr val="157602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3523080" y="2188527"/>
            <a:ext cx="2481580" cy="24815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157602">
              <a:shade val="50000"/>
            </a:srgbClr>
          </a:lnRef>
          <a:fillRef idx="1">
            <a:srgbClr val="157602"/>
          </a:fillRef>
          <a:effectRef idx="0">
            <a:srgbClr val="157602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3094455" y="1759902"/>
            <a:ext cx="3338195" cy="3338195"/>
          </a:xfrm>
          <a:prstGeom prst="ellipse">
            <a:avLst/>
          </a:prstGeom>
          <a:noFill/>
          <a:ln w="12700" cmpd="sng">
            <a:solidFill>
              <a:srgbClr val="1E90FF"/>
            </a:solidFill>
            <a:prstDash val="dashDot"/>
          </a:ln>
        </p:spPr>
        <p:style>
          <a:lnRef idx="2">
            <a:srgbClr val="157602">
              <a:shade val="50000"/>
            </a:srgbClr>
          </a:lnRef>
          <a:fillRef idx="1">
            <a:srgbClr val="157602"/>
          </a:fillRef>
          <a:effectRef idx="0">
            <a:srgbClr val="157602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31" name="同心圆 30"/>
          <p:cNvSpPr/>
          <p:nvPr>
            <p:custDataLst>
              <p:tags r:id="rId5"/>
            </p:custDataLst>
          </p:nvPr>
        </p:nvSpPr>
        <p:spPr>
          <a:xfrm>
            <a:off x="6348195" y="3366452"/>
            <a:ext cx="125730" cy="125730"/>
          </a:xfrm>
          <a:prstGeom prst="donut">
            <a:avLst>
              <a:gd name="adj" fmla="val 8692"/>
            </a:avLst>
          </a:prstGeom>
          <a:solidFill>
            <a:srgbClr val="1E90FF"/>
          </a:solidFill>
          <a:ln w="12700" cmpd="sng">
            <a:solidFill>
              <a:srgbClr val="1E90FF"/>
            </a:solidFill>
            <a:prstDash val="solid"/>
          </a:ln>
        </p:spPr>
        <p:style>
          <a:lnRef idx="2">
            <a:srgbClr val="157602">
              <a:shade val="50000"/>
            </a:srgbClr>
          </a:lnRef>
          <a:fillRef idx="1">
            <a:srgbClr val="157602"/>
          </a:fillRef>
          <a:effectRef idx="0">
            <a:srgbClr val="157602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3779620" y="3066732"/>
            <a:ext cx="1968500" cy="725170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3200" spc="300">
                <a:solidFill>
                  <a:srgbClr val="000000"/>
                </a:solidFill>
                <a:uFillTx/>
                <a:latin typeface="宋体" panose="02010600030101010101" pitchFamily="2" charset="-122"/>
                <a:ea typeface="思源黑体 CN Bold" panose="020B0800000000000000" charset="-122"/>
                <a:sym typeface="宋体" panose="02010600030101010101" pitchFamily="2" charset="-122"/>
              </a:rPr>
              <a:t>目录</a:t>
            </a:r>
            <a:endParaRPr lang="zh-CN" altLang="en-US" sz="3200" spc="300">
              <a:solidFill>
                <a:srgbClr val="000000"/>
              </a:solidFill>
              <a:uFillTx/>
              <a:latin typeface="宋体" panose="02010600030101010101" pitchFamily="2" charset="-122"/>
              <a:ea typeface="思源黑体 CN Bold" panose="020B0800000000000000" charset="-122"/>
              <a:sym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7"/>
            </p:custDataLst>
          </p:nvPr>
        </p:nvSpPr>
        <p:spPr>
          <a:xfrm>
            <a:off x="6456045" y="1941195"/>
            <a:ext cx="5332095" cy="722630"/>
          </a:xfrm>
          <a:prstGeom prst="rect">
            <a:avLst/>
          </a:prstGeom>
          <a:noFill/>
        </p:spPr>
        <p:txBody>
          <a:bodyPr wrap="square" bIns="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2800" spc="300" dirty="0">
                <a:ln/>
                <a:solidFill>
                  <a:schemeClr val="accent4"/>
                </a:solidFill>
                <a:effectLst/>
                <a:uFillTx/>
                <a:latin typeface="宋体" panose="02010600030101010101" pitchFamily="2" charset="-122"/>
                <a:ea typeface="思源黑体 CN Bold" panose="020B0800000000000000" charset="-122"/>
                <a:sym typeface="宋体" panose="02010600030101010101" pitchFamily="2" charset="-122"/>
              </a:rPr>
              <a:t>项目开发的</a:t>
            </a:r>
            <a:r>
              <a:rPr lang="zh-CN" altLang="en-US" sz="2800" spc="300" dirty="0">
                <a:solidFill>
                  <a:schemeClr val="accent4"/>
                </a:solidFill>
                <a:effectLst/>
                <a:uFillTx/>
                <a:latin typeface="宋体" panose="02010600030101010101" pitchFamily="2" charset="-122"/>
                <a:ea typeface="思源黑体 CN Bold" panose="020B0800000000000000" charset="-122"/>
                <a:sym typeface="宋体" panose="02010600030101010101" pitchFamily="2" charset="-122"/>
              </a:rPr>
              <a:t>目的</a:t>
            </a:r>
            <a:r>
              <a:rPr lang="zh-CN" altLang="en-US" sz="2800" spc="300" dirty="0">
                <a:ln/>
                <a:solidFill>
                  <a:schemeClr val="accent4"/>
                </a:solidFill>
                <a:effectLst/>
                <a:uFillTx/>
                <a:latin typeface="宋体" panose="02010600030101010101" pitchFamily="2" charset="-122"/>
                <a:ea typeface="思源黑体 CN Bold" panose="020B0800000000000000" charset="-122"/>
                <a:sym typeface="宋体" panose="02010600030101010101" pitchFamily="2" charset="-122"/>
              </a:rPr>
              <a:t>、意义和背景</a:t>
            </a:r>
            <a:endParaRPr lang="zh-CN" altLang="en-US" sz="2800" spc="300" dirty="0">
              <a:ln/>
              <a:solidFill>
                <a:schemeClr val="accent4"/>
              </a:solidFill>
              <a:effectLst/>
              <a:uFillTx/>
              <a:latin typeface="宋体" panose="02010600030101010101" pitchFamily="2" charset="-122"/>
              <a:ea typeface="思源黑体 CN Bold" panose="020B0800000000000000" charset="-122"/>
              <a:sym typeface="宋体" panose="02010600030101010101" pitchFamily="2" charset="-122"/>
            </a:endParaRPr>
          </a:p>
        </p:txBody>
      </p:sp>
      <p:sp>
        <p:nvSpPr>
          <p:cNvPr id="6" name="泪滴形 5"/>
          <p:cNvSpPr/>
          <p:nvPr>
            <p:custDataLst>
              <p:tags r:id="rId8"/>
            </p:custDataLst>
          </p:nvPr>
        </p:nvSpPr>
        <p:spPr>
          <a:xfrm rot="19080000" flipH="1">
            <a:off x="6701255" y="3065462"/>
            <a:ext cx="789305" cy="789305"/>
          </a:xfrm>
          <a:prstGeom prst="teardrop">
            <a:avLst/>
          </a:prstGeom>
          <a:solidFill>
            <a:srgbClr val="1E90FF"/>
          </a:solidFill>
          <a:ln>
            <a:noFill/>
          </a:ln>
        </p:spPr>
        <p:style>
          <a:lnRef idx="2">
            <a:srgbClr val="157602">
              <a:shade val="50000"/>
            </a:srgbClr>
          </a:lnRef>
          <a:fillRef idx="1">
            <a:srgbClr val="157602"/>
          </a:fillRef>
          <a:effectRef idx="0">
            <a:srgbClr val="157602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pic>
        <p:nvPicPr>
          <p:cNvPr id="3" name="图片 2" descr="343439383331313b343532303032373bbfcdbba7b5b5b0b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927950" y="3271202"/>
            <a:ext cx="377825" cy="377825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7752080" y="3098800"/>
            <a:ext cx="3969385" cy="722630"/>
          </a:xfrm>
          <a:prstGeom prst="rect">
            <a:avLst/>
          </a:prstGeom>
          <a:noFill/>
        </p:spPr>
        <p:txBody>
          <a:bodyPr wrap="square" b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2700" spc="300" dirty="0">
                <a:solidFill>
                  <a:schemeClr val="accent4"/>
                </a:solidFill>
                <a:effectLst/>
                <a:uFillTx/>
                <a:latin typeface="宋体" panose="02010600030101010101" pitchFamily="2" charset="-122"/>
                <a:ea typeface="思源黑体 CN Bold" panose="020B0800000000000000" charset="-122"/>
                <a:sym typeface="宋体" panose="02010600030101010101" pitchFamily="2" charset="-122"/>
              </a:rPr>
              <a:t>项目研究与开发内容</a:t>
            </a:r>
            <a:endParaRPr lang="zh-CN" altLang="en-US" sz="2700" spc="300" dirty="0">
              <a:solidFill>
                <a:schemeClr val="accent4"/>
              </a:solidFill>
              <a:effectLst/>
              <a:uFillTx/>
              <a:latin typeface="宋体" panose="02010600030101010101" pitchFamily="2" charset="-122"/>
              <a:ea typeface="思源黑体 CN Bold" panose="020B0800000000000000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6335395" y="4194175"/>
            <a:ext cx="5644515" cy="722630"/>
          </a:xfrm>
          <a:prstGeom prst="rect">
            <a:avLst/>
          </a:prstGeom>
          <a:noFill/>
        </p:spPr>
        <p:txBody>
          <a:bodyPr wrap="square" b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2700" spc="300" dirty="0">
                <a:solidFill>
                  <a:schemeClr val="accent4"/>
                </a:solidFill>
                <a:effectLst/>
                <a:uFillTx/>
                <a:latin typeface="宋体" panose="02010600030101010101" pitchFamily="2" charset="-122"/>
                <a:ea typeface="思源黑体 CN Bold" panose="020B0800000000000000" charset="-122"/>
                <a:sym typeface="宋体" panose="02010600030101010101" pitchFamily="2" charset="-122"/>
              </a:rPr>
              <a:t>团队计划的执行过程与成员分工</a:t>
            </a:r>
            <a:endParaRPr lang="zh-CN" altLang="en-US" sz="2700" spc="300" dirty="0">
              <a:solidFill>
                <a:schemeClr val="accent4"/>
              </a:solidFill>
              <a:effectLst/>
              <a:uFillTx/>
              <a:latin typeface="宋体" panose="02010600030101010101" pitchFamily="2" charset="-122"/>
              <a:ea typeface="思源黑体 CN Bold" panose="020B0800000000000000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027" y="1917226"/>
            <a:ext cx="2117134" cy="21171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8" name="标题 4"/>
          <p:cNvSpPr txBox="1"/>
          <p:nvPr/>
        </p:nvSpPr>
        <p:spPr>
          <a:xfrm>
            <a:off x="3360408" y="3273970"/>
            <a:ext cx="1295807" cy="802933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第1章</a:t>
            </a:r>
            <a:endParaRPr lang="zh-CN" altLang="en-US" sz="2800" b="1">
              <a:solidFill>
                <a:schemeClr val="bg1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>
          <a:xfrm>
            <a:off x="3437572" y="2165384"/>
            <a:ext cx="1081674" cy="1043449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3" name="标题 4"/>
          <p:cNvSpPr txBox="1"/>
          <p:nvPr/>
        </p:nvSpPr>
        <p:spPr>
          <a:xfrm>
            <a:off x="5417266" y="2348880"/>
            <a:ext cx="4207126" cy="165618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3600" b="1" dirty="0">
                <a:solidFill>
                  <a:schemeClr val="accent2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项目开发的目的、意义和背景</a:t>
            </a:r>
            <a:endParaRPr lang="zh-CN" altLang="en-US" sz="3600" b="1" dirty="0">
              <a:solidFill>
                <a:schemeClr val="accent2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1"/>
      <p:bldP spid="9" grpId="2" animBg="1"/>
      <p:bldP spid="1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</p:spPr>
      </p:pic>
      <p:sp>
        <p:nvSpPr>
          <p:cNvPr id="4" name="自由: 形状 32"/>
          <p:cNvSpPr/>
          <p:nvPr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" name="自由: 形状 31"/>
          <p:cNvSpPr/>
          <p:nvPr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cxnSp>
        <p:nvCxnSpPr>
          <p:cNvPr id="6" name="直接连接符 5"/>
          <p:cNvCxnSpPr/>
          <p:nvPr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6971" y="319314"/>
            <a:ext cx="10581637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项目开发的目的、意义和背景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New shape"/>
          <p:cNvSpPr/>
          <p:nvPr>
            <p:custDataLst>
              <p:tags r:id="rId2"/>
            </p:custDataLst>
          </p:nvPr>
        </p:nvSpPr>
        <p:spPr>
          <a:xfrm>
            <a:off x="1117600" y="16891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1. 项目背景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New shape"/>
          <p:cNvSpPr/>
          <p:nvPr>
            <p:custDataLst>
              <p:tags r:id="rId3"/>
            </p:custDataLst>
          </p:nvPr>
        </p:nvSpPr>
        <p:spPr>
          <a:xfrm>
            <a:off x="1117600" y="21590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- 高校宿舍管理流程复杂，信息不透明，导致信任度低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New shape"/>
          <p:cNvSpPr/>
          <p:nvPr>
            <p:custDataLst>
              <p:tags r:id="rId4"/>
            </p:custDataLst>
          </p:nvPr>
        </p:nvSpPr>
        <p:spPr>
          <a:xfrm>
            <a:off x="1117600" y="26289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- 抄表环节人力消耗大，易出错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New shape"/>
          <p:cNvSpPr/>
          <p:nvPr>
            <p:custDataLst>
              <p:tags r:id="rId5"/>
            </p:custDataLst>
          </p:nvPr>
        </p:nvSpPr>
        <p:spPr>
          <a:xfrm>
            <a:off x="1117600" y="30988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- 物业管理任务繁多，缺乏高效工具，增加人力负担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New shape"/>
          <p:cNvSpPr/>
          <p:nvPr>
            <p:custDataLst>
              <p:tags r:id="rId6"/>
            </p:custDataLst>
          </p:nvPr>
        </p:nvSpPr>
        <p:spPr>
          <a:xfrm>
            <a:off x="1117600" y="35687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2. 项目初衷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New shape"/>
          <p:cNvSpPr/>
          <p:nvPr>
            <p:custDataLst>
              <p:tags r:id="rId7"/>
            </p:custDataLst>
          </p:nvPr>
        </p:nvSpPr>
        <p:spPr>
          <a:xfrm>
            <a:off x="1117600" y="40386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- 针对高校宿舍管理痛点，为学生群体提供便利和透明的物业管理平台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1117600" y="45085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- 简化日常事务处理，减轻学生负担，支持其专注于学业和发展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 animBg="1"/>
      <p:bldP spid="10" grpId="3" animBg="1"/>
      <p:bldP spid="11" grpId="4" animBg="1"/>
      <p:bldP spid="12" grpId="5" animBg="1"/>
      <p:bldP spid="13" grpId="6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</p:spPr>
      </p:pic>
      <p:sp>
        <p:nvSpPr>
          <p:cNvPr id="4" name="自由: 形状 32"/>
          <p:cNvSpPr/>
          <p:nvPr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" name="自由: 形状 31"/>
          <p:cNvSpPr/>
          <p:nvPr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cxnSp>
        <p:nvCxnSpPr>
          <p:cNvPr id="6" name="直接连接符 5"/>
          <p:cNvCxnSpPr/>
          <p:nvPr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6971" y="319314"/>
            <a:ext cx="10581637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项目开发的目的、意义和背景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991100" y="1866900"/>
            <a:ext cx="6007100" cy="42799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8" name="New shape"/>
          <p:cNvSpPr/>
          <p:nvPr/>
        </p:nvSpPr>
        <p:spPr>
          <a:xfrm>
            <a:off x="1117600" y="1951556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优化信息处理：自动收集处理水电费等数据，减少人工误差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117600" y="2421456"/>
            <a:ext cx="3606800" cy="10287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100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提升居住体验：线上缴费与故障反馈，增进学生生活便利性和体验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1117600" y="3577156"/>
            <a:ext cx="360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4. </a:t>
            </a: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项目开发动机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New shape"/>
          <p:cNvSpPr/>
          <p:nvPr/>
        </p:nvSpPr>
        <p:spPr>
          <a:xfrm>
            <a:off x="1117600" y="4047056"/>
            <a:ext cx="360680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100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提供清晰、便捷、公开的物业管理平台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New shape"/>
          <p:cNvSpPr/>
          <p:nvPr/>
        </p:nvSpPr>
        <p:spPr>
          <a:xfrm>
            <a:off x="1117600" y="4859856"/>
            <a:ext cx="360680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100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解决传统管理中的痛点，助力学生轻松处理生活事务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1123549" y="97155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3. </a:t>
            </a: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项目重要性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1117600" y="147645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提升管理效率：通过信息化手段简化流程，增强信息透明度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 animBg="1"/>
      <p:bldP spid="10" grpId="3" animBg="1"/>
      <p:bldP spid="11" grpId="4" animBg="1"/>
      <p:bldP spid="12" grpId="5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027" y="1917226"/>
            <a:ext cx="2117134" cy="21171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" name="标题 4"/>
          <p:cNvSpPr txBox="1"/>
          <p:nvPr/>
        </p:nvSpPr>
        <p:spPr>
          <a:xfrm>
            <a:off x="3360408" y="3273970"/>
            <a:ext cx="1295807" cy="802933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  <a:sym typeface="宋体" panose="02010600030101010101" pitchFamily="2" charset="-122"/>
              </a:rPr>
              <a:t>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  <a:sym typeface="宋体" panose="02010600030101010101" pitchFamily="2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  <a:sym typeface="宋体" panose="02010600030101010101" pitchFamily="2" charset="-122"/>
              </a:rPr>
              <a:t>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/>
              <a:sym typeface="宋体" panose="02010600030101010101" pitchFamily="2" charset="-122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>
          <a:xfrm>
            <a:off x="3437572" y="2165384"/>
            <a:ext cx="1081674" cy="1043449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5417266" y="2348880"/>
            <a:ext cx="4423150" cy="165618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3600" b="1" dirty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</a:rPr>
              <a:t>项目研究与开发内容</a:t>
            </a:r>
            <a:endParaRPr lang="zh-CN" altLang="en-US" sz="3600" b="1" dirty="0">
              <a:solidFill>
                <a:srgbClr val="00B0F0"/>
              </a:solidFill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98" y="635"/>
            <a:ext cx="12176614" cy="6858000"/>
          </a:xfrm>
          <a:prstGeom prst="rect">
            <a:avLst/>
          </a:prstGeom>
        </p:spPr>
      </p:pic>
      <p:sp>
        <p:nvSpPr>
          <p:cNvPr id="4" name="自由: 形状 32"/>
          <p:cNvSpPr/>
          <p:nvPr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" name="自由: 形状 31"/>
          <p:cNvSpPr/>
          <p:nvPr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cxnSp>
        <p:nvCxnSpPr>
          <p:cNvPr id="6" name="直接连接符 5"/>
          <p:cNvCxnSpPr/>
          <p:nvPr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1135" y="980440"/>
            <a:ext cx="704215" cy="3612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项目研究与开发内容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967740" y="635"/>
            <a:ext cx="11257280" cy="687768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9" name="New shape"/>
          <p:cNvSpPr/>
          <p:nvPr/>
        </p:nvSpPr>
        <p:spPr>
          <a:xfrm>
            <a:off x="413385" y="4869180"/>
            <a:ext cx="259715" cy="220662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类图设计</a:t>
            </a:r>
            <a:endParaRPr sz="2100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" y="0"/>
            <a:ext cx="12176614" cy="6858000"/>
          </a:xfrm>
          <a:prstGeom prst="rect">
            <a:avLst/>
          </a:prstGeom>
        </p:spPr>
      </p:pic>
      <p:sp>
        <p:nvSpPr>
          <p:cNvPr id="4" name="自由: 形状 32"/>
          <p:cNvSpPr/>
          <p:nvPr/>
        </p:nvSpPr>
        <p:spPr>
          <a:xfrm rot="16200000">
            <a:off x="2147" y="157512"/>
            <a:ext cx="7507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" name="自由: 形状 31"/>
          <p:cNvSpPr/>
          <p:nvPr/>
        </p:nvSpPr>
        <p:spPr>
          <a:xfrm rot="16200000">
            <a:off x="-91333" y="250990"/>
            <a:ext cx="750727" cy="568059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cxnSp>
        <p:nvCxnSpPr>
          <p:cNvPr id="6" name="直接连接符 5"/>
          <p:cNvCxnSpPr/>
          <p:nvPr/>
        </p:nvCxnSpPr>
        <p:spPr>
          <a:xfrm>
            <a:off x="755020" y="910384"/>
            <a:ext cx="109725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568325" y="1315085"/>
            <a:ext cx="11174730" cy="552513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8" name="New shape"/>
          <p:cNvSpPr/>
          <p:nvPr/>
        </p:nvSpPr>
        <p:spPr>
          <a:xfrm>
            <a:off x="5375713" y="928369"/>
            <a:ext cx="233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10000"/>
          </a:bodyPr>
          <a:lstStyle/>
          <a:p>
            <a:pPr indent="0" algn="l">
              <a:lnSpc>
                <a:spcPct val="125000"/>
              </a:lnSpc>
            </a:pPr>
            <a:r>
              <a:rPr sz="2100" b="0" dirty="0">
                <a:solidFill>
                  <a:srgbClr val="000000"/>
                </a:solidFill>
                <a:latin typeface="宋体" panose="02010600030101010101" pitchFamily="2" charset="-122"/>
              </a:rPr>
              <a:t>类</a:t>
            </a:r>
            <a:r>
              <a:rPr lang="zh-CN" altLang="en-US" sz="2100" dirty="0">
                <a:solidFill>
                  <a:srgbClr val="00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关系描述</a:t>
            </a:r>
            <a:endParaRPr sz="2100" dirty="0">
              <a:solidFill>
                <a:srgbClr val="000000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5181" y="270144"/>
            <a:ext cx="10581637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项目研究与开发内容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027" y="1917226"/>
            <a:ext cx="2117134" cy="21171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" name="标题 4"/>
          <p:cNvSpPr txBox="1"/>
          <p:nvPr/>
        </p:nvSpPr>
        <p:spPr>
          <a:xfrm>
            <a:off x="3360408" y="3273970"/>
            <a:ext cx="1295807" cy="802933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  <a:sym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  <a:sym typeface="宋体" panose="02010600030101010101" pitchFamily="2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  <a:sym typeface="宋体" panose="02010600030101010101" pitchFamily="2" charset="-122"/>
              </a:rPr>
              <a:t>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/>
              <a:sym typeface="宋体" panose="02010600030101010101" pitchFamily="2" charset="-122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>
          <a:xfrm>
            <a:off x="3437572" y="2165384"/>
            <a:ext cx="1081674" cy="1043449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5417266" y="2348880"/>
            <a:ext cx="4423150" cy="165618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3600" b="1" dirty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/>
                <a:sym typeface="宋体" panose="02010600030101010101" pitchFamily="2" charset="-122"/>
              </a:rPr>
              <a:t>团队计划的执行过程与成员分工</a:t>
            </a:r>
            <a:endParaRPr lang="zh-CN" altLang="en-US" sz="3600" b="1" dirty="0">
              <a:solidFill>
                <a:srgbClr val="00B0F0"/>
              </a:solidFill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00000" advTm="7200000">
        <p:fade/>
      </p:transition>
    </mc:Choice>
    <mc:Fallback>
      <p:transition spd="slow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/>
    </p:bldLst>
  </p:timing>
</p:sld>
</file>

<file path=ppt/tags/tag1.xml><?xml version="1.0" encoding="utf-8"?>
<p:tagLst xmlns:p="http://schemas.openxmlformats.org/presentationml/2006/main">
  <p:tag name="MH" val="20161022192725"/>
  <p:tag name="MH_LIBRARY" val="GRAPHIC"/>
  <p:tag name="MH_ORDER" val="1"/>
  <p:tag name="MH_TYPE" val="SubTitle"/>
</p:tagLst>
</file>

<file path=ppt/tags/tag10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HIGHLIGHT" val="0"/>
  <p:tag name="KSO_WM_UNIT_ID" val="diagram20227929_1*n_h_h_a*1_2_1_1"/>
  <p:tag name="KSO_WM_UNIT_INDEX" val="1_2_1_1"/>
  <p:tag name="KSO_WM_UNIT_ISCONTENTSTITLE" val="0"/>
  <p:tag name="KSO_WM_UNIT_ISNUMDGMTITLE" val="0"/>
  <p:tag name="KSO_WM_UNIT_LAYERLEVEL" val="1_1_1_1"/>
  <p:tag name="KSO_WM_UNIT_NOCLEAR" val="0"/>
  <p:tag name="KSO_WM_UNIT_PRESET_TEXT" val="单击添加小标题"/>
  <p:tag name="KSO_WM_UNIT_TEXT_FILL_FORE_SCHEMECOLOR_INDEX" val="5"/>
  <p:tag name="KSO_WM_UNIT_TEXT_FILL_FORE_SCHEMECOLOR_INDEX_BRIGHTNESS" val="0"/>
  <p:tag name="KSO_WM_UNIT_TEXT_FILL_TYPE" val="1"/>
  <p:tag name="KSO_WM_UNIT_TYPE" val="n_h_h_a"/>
  <p:tag name="KSO_WM_UNIT_VALUE" val="9"/>
  <p:tag name="KSO_WM_DIAGRAM_VIRTUALLY_FRAME" val="{&quot;height&quot;:262.85,&quot;left&quot;:243.65787401574804,&quot;top&quot;:138.57496062992124,&quot;width&quot;:699.6421259842521}"/>
</p:tagLst>
</file>

<file path=ppt/tags/tag11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HIGHLIGHT" val="0"/>
  <p:tag name="KSO_WM_UNIT_ID" val="diagram20227929_1*n_h_h_a*1_2_1_1"/>
  <p:tag name="KSO_WM_UNIT_INDEX" val="1_2_1_1"/>
  <p:tag name="KSO_WM_UNIT_ISCONTENTSTITLE" val="0"/>
  <p:tag name="KSO_WM_UNIT_ISNUMDGMTITLE" val="0"/>
  <p:tag name="KSO_WM_UNIT_LAYERLEVEL" val="1_1_1_1"/>
  <p:tag name="KSO_WM_UNIT_NOCLEAR" val="0"/>
  <p:tag name="KSO_WM_UNIT_PRESET_TEXT" val="单击添加小标题"/>
  <p:tag name="KSO_WM_UNIT_TEXT_FILL_FORE_SCHEMECOLOR_INDEX" val="5"/>
  <p:tag name="KSO_WM_UNIT_TEXT_FILL_FORE_SCHEMECOLOR_INDEX_BRIGHTNESS" val="0"/>
  <p:tag name="KSO_WM_UNIT_TEXT_FILL_TYPE" val="1"/>
  <p:tag name="KSO_WM_UNIT_TYPE" val="n_h_h_a"/>
  <p:tag name="KSO_WM_UNIT_VALUE" val="9"/>
  <p:tag name="KSO_WM_DIAGRAM_VIRTUALLY_FRAME" val="{&quot;height&quot;:262.85,&quot;left&quot;:243.65787401574804,&quot;top&quot;:138.57496062992124,&quot;width&quot;:699.6421259842521}"/>
</p:tagLst>
</file>

<file path=ppt/tags/tag12.xml><?xml version="1.0" encoding="utf-8"?>
<p:tagLst xmlns:p="http://schemas.openxmlformats.org/presentationml/2006/main">
  <p:tag name="KSO_WM_DIAGRAM_VIRTUALLY_FRAME" val="{&quot;height&quot;:212,&quot;left&quot;:88,&quot;top&quot;:133,&quot;width&quot;:784}"/>
</p:tagLst>
</file>

<file path=ppt/tags/tag13.xml><?xml version="1.0" encoding="utf-8"?>
<p:tagLst xmlns:p="http://schemas.openxmlformats.org/presentationml/2006/main">
  <p:tag name="KSO_WM_DIAGRAM_VIRTUALLY_FRAME" val="{&quot;height&quot;:212,&quot;left&quot;:88,&quot;top&quot;:133,&quot;width&quot;:784}"/>
</p:tagLst>
</file>

<file path=ppt/tags/tag14.xml><?xml version="1.0" encoding="utf-8"?>
<p:tagLst xmlns:p="http://schemas.openxmlformats.org/presentationml/2006/main">
  <p:tag name="KSO_WM_DIAGRAM_VIRTUALLY_FRAME" val="{&quot;height&quot;:212,&quot;left&quot;:88,&quot;top&quot;:133,&quot;width&quot;:784}"/>
</p:tagLst>
</file>

<file path=ppt/tags/tag15.xml><?xml version="1.0" encoding="utf-8"?>
<p:tagLst xmlns:p="http://schemas.openxmlformats.org/presentationml/2006/main">
  <p:tag name="KSO_WM_DIAGRAM_VIRTUALLY_FRAME" val="{&quot;height&quot;:212,&quot;left&quot;:88,&quot;top&quot;:133,&quot;width&quot;:784}"/>
</p:tagLst>
</file>

<file path=ppt/tags/tag16.xml><?xml version="1.0" encoding="utf-8"?>
<p:tagLst xmlns:p="http://schemas.openxmlformats.org/presentationml/2006/main">
  <p:tag name="KSO_WM_DIAGRAM_VIRTUALLY_FRAME" val="{&quot;height&quot;:212,&quot;left&quot;:88,&quot;top&quot;:133,&quot;width&quot;:784}"/>
</p:tagLst>
</file>

<file path=ppt/tags/tag17.xml><?xml version="1.0" encoding="utf-8"?>
<p:tagLst xmlns:p="http://schemas.openxmlformats.org/presentationml/2006/main">
  <p:tag name="KSO_WM_DIAGRAM_VIRTUALLY_FRAME" val="{&quot;height&quot;:212,&quot;left&quot;:88,&quot;top&quot;:133,&quot;width&quot;:784}"/>
</p:tagLst>
</file>

<file path=ppt/tags/tag18.xml><?xml version="1.0" encoding="utf-8"?>
<p:tagLst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  <p:tag name="commondata" val="eyJoZGlkIjoiZDdhOGMyMjQ5ZWRhNThhNTNiYmJmNmM3NzU1MjgxNjcifQ=="/>
</p:tagLst>
</file>

<file path=ppt/tags/tag2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FILL_FORE_SCHEMECOLOR_INDEX" val="5"/>
  <p:tag name="KSO_WM_UNIT_FILL_FORE_SCHEMECOLOR_INDEX_BRIGHTNESS" val="0"/>
  <p:tag name="KSO_WM_UNIT_FILL_TYPE" val="1"/>
  <p:tag name="KSO_WM_UNIT_HIGHLIGHT" val="0"/>
  <p:tag name="KSO_WM_UNIT_ID" val="diagram20227929_1*n_h_i*1_1_2"/>
  <p:tag name="KSO_WM_UNIT_INDEX" val="1_1_2"/>
  <p:tag name="KSO_WM_UNIT_LAYERLEVEL" val="1_1_1"/>
  <p:tag name="KSO_WM_UNIT_TEXT_FILL_FORE_SCHEMECOLOR_INDEX" val="2"/>
  <p:tag name="KSO_WM_UNIT_TEXT_FILL_FORE_SCHEMECOLOR_INDEX_BRIGHTNESS" val="0"/>
  <p:tag name="KSO_WM_UNIT_TEXT_FILL_TYPE" val="1"/>
  <p:tag name="KSO_WM_UNIT_TYPE" val="n_h_i"/>
  <p:tag name="KSO_WM_DIAGRAM_VIRTUALLY_FRAME" val="{&quot;height&quot;:262.85,&quot;left&quot;:243.65787401574804,&quot;top&quot;:138.57496062992124,&quot;width&quot;:699.6421259842521}"/>
</p:tagLst>
</file>

<file path=ppt/tags/tag3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FILL_FORE_SCHEMECOLOR_INDEX" val="14"/>
  <p:tag name="KSO_WM_UNIT_FILL_FORE_SCHEMECOLOR_INDEX_BRIGHTNESS" val="0"/>
  <p:tag name="KSO_WM_UNIT_FILL_TYPE" val="1"/>
  <p:tag name="KSO_WM_UNIT_HIGHLIGHT" val="0"/>
  <p:tag name="KSO_WM_UNIT_ID" val="diagram20227929_1*n_h_i*1_1_1"/>
  <p:tag name="KSO_WM_UNIT_INDEX" val="1_1_1"/>
  <p:tag name="KSO_WM_UNIT_LAYERLEVEL" val="1_1_1"/>
  <p:tag name="KSO_WM_UNIT_TEXT_FILL_FORE_SCHEMECOLOR_INDEX" val="2"/>
  <p:tag name="KSO_WM_UNIT_TEXT_FILL_FORE_SCHEMECOLOR_INDEX_BRIGHTNESS" val="0"/>
  <p:tag name="KSO_WM_UNIT_TEXT_FILL_TYPE" val="1"/>
  <p:tag name="KSO_WM_UNIT_TYPE" val="n_h_i"/>
  <p:tag name="KSO_WM_DIAGRAM_VIRTUALLY_FRAME" val="{&quot;height&quot;:262.85,&quot;left&quot;:243.65787401574804,&quot;top&quot;:138.57496062992124,&quot;width&quot;:699.6421259842521}"/>
</p:tagLst>
</file>

<file path=ppt/tags/tag4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HIGHLIGHT" val="0"/>
  <p:tag name="KSO_WM_UNIT_ID" val="diagram20227929_1*n_h_i*1_1_3"/>
  <p:tag name="KSO_WM_UNIT_INDEX" val="1_1_3"/>
  <p:tag name="KSO_WM_UNIT_LAYERLEVEL" val="1_1_1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  <p:tag name="KSO_WM_UNIT_TYPE" val="n_h_i"/>
  <p:tag name="KSO_WM_DIAGRAM_VIRTUALLY_FRAME" val="{&quot;height&quot;:262.85,&quot;left&quot;:243.65787401574804,&quot;top&quot;:138.57496062992124,&quot;width&quot;:699.6421259842521}"/>
</p:tagLst>
</file>

<file path=ppt/tags/tag5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FILL_FORE_SCHEMECOLOR_INDEX" val="5"/>
  <p:tag name="KSO_WM_UNIT_FILL_FORE_SCHEMECOLOR_INDEX_BRIGHTNESS" val="0"/>
  <p:tag name="KSO_WM_UNIT_FILL_TYPE" val="1"/>
  <p:tag name="KSO_WM_UNIT_HIGHLIGHT" val="0"/>
  <p:tag name="KSO_WM_UNIT_ID" val="diagram20227929_1*n_h_h_i*1_2_1_1"/>
  <p:tag name="KSO_WM_UNIT_INDEX" val="1_2_1_1"/>
  <p:tag name="KSO_WM_UNIT_LAYERLEVEL" val="1_1_1_1"/>
  <p:tag name="KSO_WM_UNIT_LINE_FILL_TYPE" val="2"/>
  <p:tag name="KSO_WM_UNIT_LINE_FORE_SCHEMECOLOR_INDEX" val="5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  <p:tag name="KSO_WM_UNIT_TYPE" val="n_h_h_i"/>
  <p:tag name="KSO_WM_DIAGRAM_VIRTUALLY_FRAME" val="{&quot;height&quot;:262.85,&quot;left&quot;:243.65787401574804,&quot;top&quot;:138.57496062992124,&quot;width&quot;:699.6421259842521}"/>
</p:tagLst>
</file>

<file path=ppt/tags/tag6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HIGHLIGHT" val="0"/>
  <p:tag name="KSO_WM_UNIT_ID" val="diagram20227929_1*n_h_a*1_1_1"/>
  <p:tag name="KSO_WM_UNIT_INDEX" val="1_1_1"/>
  <p:tag name="KSO_WM_UNIT_ISCONTENTSTITLE" val="0"/>
  <p:tag name="KSO_WM_UNIT_ISNUMDGMTITLE" val="0"/>
  <p:tag name="KSO_WM_UNIT_LAYERLEVEL" val="1_1_1"/>
  <p:tag name="KSO_WM_UNIT_NOCLEAR" val="0"/>
  <p:tag name="KSO_WM_UNIT_PRESET_TEXT" val="添加标题"/>
  <p:tag name="KSO_WM_UNIT_TEXT_FILL_FORE_SCHEMECOLOR_INDEX" val="5"/>
  <p:tag name="KSO_WM_UNIT_TEXT_FILL_TYPE" val="1"/>
  <p:tag name="KSO_WM_UNIT_TYPE" val="n_h_a"/>
  <p:tag name="KSO_WM_UNIT_VALUE" val="5"/>
  <p:tag name="KSO_WM_DIAGRAM_VIRTUALLY_FRAME" val="{&quot;height&quot;:262.85,&quot;left&quot;:243.65787401574804,&quot;top&quot;:138.57496062992124,&quot;width&quot;:699.6421259842521}"/>
</p:tagLst>
</file>

<file path=ppt/tags/tag7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HIGHLIGHT" val="0"/>
  <p:tag name="KSO_WM_UNIT_ID" val="diagram20227929_1*n_h_h_a*1_2_1_1"/>
  <p:tag name="KSO_WM_UNIT_INDEX" val="1_2_1_1"/>
  <p:tag name="KSO_WM_UNIT_ISCONTENTSTITLE" val="0"/>
  <p:tag name="KSO_WM_UNIT_ISNUMDGMTITLE" val="0"/>
  <p:tag name="KSO_WM_UNIT_LAYERLEVEL" val="1_1_1_1"/>
  <p:tag name="KSO_WM_UNIT_NOCLEAR" val="0"/>
  <p:tag name="KSO_WM_UNIT_PRESET_TEXT" val="单击添加小标题"/>
  <p:tag name="KSO_WM_UNIT_TEXT_FILL_FORE_SCHEMECOLOR_INDEX" val="5"/>
  <p:tag name="KSO_WM_UNIT_TEXT_FILL_FORE_SCHEMECOLOR_INDEX_BRIGHTNESS" val="0"/>
  <p:tag name="KSO_WM_UNIT_TEXT_FILL_TYPE" val="1"/>
  <p:tag name="KSO_WM_UNIT_TYPE" val="n_h_h_a"/>
  <p:tag name="KSO_WM_UNIT_VALUE" val="9"/>
  <p:tag name="KSO_WM_DIAGRAM_VIRTUALLY_FRAME" val="{&quot;height&quot;:262.85,&quot;left&quot;:243.65787401574804,&quot;top&quot;:138.57496062992124,&quot;width&quot;:699.6421259842521}"/>
</p:tagLst>
</file>

<file path=ppt/tags/tag8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FILL_FORE_SCHEMECOLOR_INDEX" val="6"/>
  <p:tag name="KSO_WM_UNIT_FILL_FORE_SCHEMECOLOR_INDEX_BRIGHTNESS" val="0.4"/>
  <p:tag name="KSO_WM_UNIT_FILL_TYPE" val="1"/>
  <p:tag name="KSO_WM_UNIT_HIGHLIGHT" val="0"/>
  <p:tag name="KSO_WM_UNIT_ID" val="diagram20227929_1*n_h_h_i*1_2_1_2"/>
  <p:tag name="KSO_WM_UNIT_INDEX" val="1_2_1_2"/>
  <p:tag name="KSO_WM_UNIT_LAYERLEVEL" val="1_1_1_1"/>
  <p:tag name="KSO_WM_UNIT_TEXT_FILL_FORE_SCHEMECOLOR_INDEX" val="2"/>
  <p:tag name="KSO_WM_UNIT_TEXT_FILL_FORE_SCHEMECOLOR_INDEX_BRIGHTNESS" val="0"/>
  <p:tag name="KSO_WM_UNIT_TEXT_FILL_TYPE" val="1"/>
  <p:tag name="KSO_WM_UNIT_TYPE" val="n_h_h_i"/>
  <p:tag name="KSO_WM_DIAGRAM_VIRTUALLY_FRAME" val="{&quot;height&quot;:262.85,&quot;left&quot;:243.65787401574804,&quot;top&quot;:138.57496062992124,&quot;width&quot;:699.6421259842521}"/>
</p:tagLst>
</file>

<file path=ppt/tags/tag9.xml><?xml version="1.0" encoding="utf-8"?>
<p:tagLst xmlns:p="http://schemas.openxmlformats.org/presentationml/2006/main">
  <p:tag name="KSO_WM_BEAUTIFY_FLAG" val="#wm#"/>
  <p:tag name="KSO_WM_DIAGRAM_GROUP_CODE" val="n1-1"/>
  <p:tag name="KSO_WM_TAG_VERSION" val="1.0"/>
  <p:tag name="KSO_WM_TEMPLATE_CATEGORY" val="diagram"/>
  <p:tag name="KSO_WM_TEMPLATE_INDEX" val="20227929"/>
  <p:tag name="KSO_WM_UNIT_COMPATIBLE" val="0"/>
  <p:tag name="KSO_WM_UNIT_DIAGRAM_ISNUMVISUAL" val="0"/>
  <p:tag name="KSO_WM_UNIT_DIAGRAM_ISREFERUNIT" val="0"/>
  <p:tag name="KSO_WM_UNIT_HIGHLIGHT" val="0"/>
  <p:tag name="KSO_WM_UNIT_ID" val="diagram20227929_1*n_h_h_x*1_2_1_1"/>
  <p:tag name="KSO_WM_UNIT_INDEX" val="1_2_1_1"/>
  <p:tag name="KSO_WM_UNIT_LAYERLEVEL" val="1_1_1_1"/>
  <p:tag name="KSO_WM_UNIT_TYPE" val="n_h_h_x"/>
  <p:tag name="KSO_WM_UNIT_VALUE" val="105*105"/>
  <p:tag name="KSO_WM_DIAGRAM_VIRTUALLY_FRAME" val="{&quot;height&quot;:262.85,&quot;left&quot;:243.65787401574804,&quot;top&quot;:138.57496062992124,&quot;width&quot;:699.6421259842521}"/>
</p:tagLst>
</file>

<file path=ppt/theme/theme1.xml><?xml version="1.0" encoding="utf-8"?>
<a:theme xmlns:a="http://schemas.openxmlformats.org/drawingml/2006/main" name="Office Theme">
  <a:themeElements>
    <a:clrScheme name="自定义 177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78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Signika</vt:lpstr>
      <vt:lpstr>Segoe Print</vt:lpstr>
      <vt:lpstr>Open Sans Extrabold</vt:lpstr>
      <vt:lpstr>微软雅黑</vt:lpstr>
      <vt:lpstr>GungsuhChe</vt:lpstr>
      <vt:lpstr>Malgun Gothic</vt:lpstr>
      <vt:lpstr>Calibri</vt:lpstr>
      <vt:lpstr>Arial</vt:lpstr>
      <vt:lpstr>华文细黑</vt:lpstr>
      <vt:lpstr>思源黑体 CN Bold</vt:lpstr>
      <vt:lpstr>黑体</vt:lpstr>
      <vt:lpstr>Malgun Gothic Semilight</vt:lpstr>
      <vt:lpstr>Lato</vt:lpstr>
      <vt:lpstr>仓耳明楷 W03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lmq</cp:lastModifiedBy>
  <cp:revision>17</cp:revision>
  <dcterms:created xsi:type="dcterms:W3CDTF">2024-10-25T10:10:00Z</dcterms:created>
  <dcterms:modified xsi:type="dcterms:W3CDTF">2024-10-25T11:07:05Z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3ED693BD8FD94B40BCB9B382DE46863C_12</vt:lpwstr>
  </property>
  <property fmtid="{D5CDD505-2E9C-101B-9397-08002B2CF9AE}" pid="3" name="KSOProductBuildVer">
    <vt:lpwstr>2052-12.1.0.18608</vt:lpwstr>
  </property>
</Properties>
</file>