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9"/>
  </p:notesMasterIdLst>
  <p:sldIdLst>
    <p:sldId id="256" r:id="rId2"/>
    <p:sldId id="258" r:id="rId3"/>
    <p:sldId id="277" r:id="rId4"/>
    <p:sldId id="300" r:id="rId5"/>
    <p:sldId id="282" r:id="rId6"/>
    <p:sldId id="283" r:id="rId7"/>
    <p:sldId id="278" r:id="rId8"/>
    <p:sldId id="299" r:id="rId9"/>
    <p:sldId id="295" r:id="rId10"/>
    <p:sldId id="297" r:id="rId11"/>
    <p:sldId id="298" r:id="rId12"/>
    <p:sldId id="281" r:id="rId13"/>
    <p:sldId id="288" r:id="rId14"/>
    <p:sldId id="264" r:id="rId15"/>
    <p:sldId id="268" r:id="rId16"/>
    <p:sldId id="289" r:id="rId17"/>
    <p:sldId id="284" r:id="rId18"/>
    <p:sldId id="290" r:id="rId19"/>
    <p:sldId id="285" r:id="rId20"/>
    <p:sldId id="291" r:id="rId21"/>
    <p:sldId id="286" r:id="rId22"/>
    <p:sldId id="292" r:id="rId23"/>
    <p:sldId id="287" r:id="rId24"/>
    <p:sldId id="296" r:id="rId25"/>
    <p:sldId id="279" r:id="rId26"/>
    <p:sldId id="293" r:id="rId27"/>
    <p:sldId id="275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CD3368-84BC-9A23-2AB7-34F963AFF13A}" v="497" dt="2019-10-25T11:47:48.729"/>
    <p1510:client id="{1D43AC1F-FF95-F6A5-6191-C4A715C5F866}" v="1401" dt="2019-10-24T23:04:59.029"/>
    <p1510:client id="{1DFBB9F7-7FDC-3E44-A289-4F3DD06EE9F3}" v="99" dt="2019-10-24T20:45:33.754"/>
    <p1510:client id="{324EB2EB-11A6-1E1B-2E37-483649F86726}" v="9" dt="2019-10-24T23:07:47.112"/>
    <p1510:client id="{7876BB2C-3A03-C16A-6631-3C768B7B9951}" v="8" dt="2019-10-25T14:07:45.773"/>
    <p1510:client id="{8E757238-EEDA-BD7B-7AF4-7B057B96A1D8}" v="10" dt="2019-10-24T21:29:20.607"/>
    <p1510:client id="{D68D414E-A378-403D-AF20-099D7254CF32}" v="866" dt="2019-10-25T11:02:12.193"/>
    <p1510:client id="{DE45674B-D83B-49ED-55D4-9FFBAE68F263}" v="1" dt="2019-10-24T20:46:02.275"/>
    <p1510:client id="{DF6D0458-9D8F-4D50-97C1-2658254A25CF}" v="1017" dt="2019-10-25T14:43:04.999"/>
    <p1510:client id="{E66534C2-8ECE-F72A-C393-4954C432D054}" v="4" dt="2019-10-25T14:36:51.9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FF13B5-41D2-4288-81BA-CBC0A737363B}" type="datetimeFigureOut">
              <a:rPr lang="en-US"/>
              <a:t>2/18/2020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058C53-6247-455C-8055-817D0D921544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3348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058C53-6247-455C-8055-817D0D921544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687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Evan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058C53-6247-455C-8055-817D0D921544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6984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Evan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058C53-6247-455C-8055-817D0D921544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8014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Evan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058C53-6247-455C-8055-817D0D92154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107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Harley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058C53-6247-455C-8055-817D0D92154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8154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Harley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058C53-6247-455C-8055-817D0D921544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026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058C53-6247-455C-8055-817D0D921544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2391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058C53-6247-455C-8055-817D0D921544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5615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058C53-6247-455C-8055-817D0D921544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9877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Harley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058C53-6247-455C-8055-817D0D921544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3287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Justin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058C53-6247-455C-8055-817D0D921544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2596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Everyone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058C53-6247-455C-8055-817D0D921544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03122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058C53-6247-455C-8055-817D0D921544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0184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Justin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058C53-6247-455C-8055-817D0D92154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3546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Justin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058C53-6247-455C-8055-817D0D92154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20104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/>
              <a:t>Beryon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058C53-6247-455C-8055-817D0D92154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76149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err="1"/>
              <a:t>Beryon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058C53-6247-455C-8055-817D0D92154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3410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Aidan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058C53-6247-455C-8055-817D0D921544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8769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Aidan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058C53-6247-455C-8055-817D0D92154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4645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Aidan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058C53-6247-455C-8055-817D0D92154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1463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Evan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058C53-6247-455C-8055-817D0D92154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3898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Evan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058C53-6247-455C-8055-817D0D921544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3992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Evan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058C53-6247-455C-8055-817D0D921544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5855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Evan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058C53-6247-455C-8055-817D0D921544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082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9911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87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0923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407776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1578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384118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5007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0310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198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517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714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128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437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078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136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462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359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3168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22">
            <a:extLst>
              <a:ext uri="{FF2B5EF4-FFF2-40B4-BE49-F238E27FC236}">
                <a16:creationId xmlns:a16="http://schemas.microsoft.com/office/drawing/2014/main" id="{19B315F0-2F2E-4749-9C08-6F2B59723F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24">
            <a:extLst>
              <a:ext uri="{FF2B5EF4-FFF2-40B4-BE49-F238E27FC236}">
                <a16:creationId xmlns:a16="http://schemas.microsoft.com/office/drawing/2014/main" id="{035A481B-C639-4892-B0EF-4D8373A9B0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4639734" cy="6858000"/>
          </a:xfrm>
          <a:prstGeom prst="rect">
            <a:avLst/>
          </a:prstGeom>
          <a:solidFill>
            <a:schemeClr val="bg2">
              <a:lumMod val="75000"/>
              <a:alpha val="9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26">
            <a:extLst>
              <a:ext uri="{FF2B5EF4-FFF2-40B4-BE49-F238E27FC236}">
                <a16:creationId xmlns:a16="http://schemas.microsoft.com/office/drawing/2014/main" id="{052BD58B-6284-459E-9FF4-A97F3A5690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438656" cy="6858000"/>
          </a:xfrm>
          <a:prstGeom prst="rect">
            <a:avLst/>
          </a:prstGeom>
          <a:solidFill>
            <a:schemeClr val="bg1">
              <a:lumMod val="75000"/>
              <a:lumOff val="2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grpSp>
        <p:nvGrpSpPr>
          <p:cNvPr id="41" name="Group 28">
            <a:extLst>
              <a:ext uri="{FF2B5EF4-FFF2-40B4-BE49-F238E27FC236}">
                <a16:creationId xmlns:a16="http://schemas.microsoft.com/office/drawing/2014/main" id="{E1911703-8F76-418B-A5BE-312E5FF98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3449715"/>
            <a:ext cx="2981858" cy="3208867"/>
            <a:chOff x="9206969" y="2963333"/>
            <a:chExt cx="2981858" cy="3208867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83E51D0-80D2-4A0E-BC33-FC2854416D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6DDC556-F181-4330-9D5E-06CD9B5F75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1744895-D69C-4B43-BBB6-644C78E572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4547E019-B61B-46EA-8987-B3A661CFBB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5A95601E-850C-471E-B37C-61C13AB1C1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16738" y="685798"/>
            <a:ext cx="6778398" cy="4495801"/>
          </a:xfrm>
        </p:spPr>
        <p:txBody>
          <a:bodyPr anchor="ctr">
            <a:normAutofit/>
          </a:bodyPr>
          <a:lstStyle/>
          <a:p>
            <a:r>
              <a:rPr lang="en-US">
                <a:cs typeface="Calibri Light"/>
              </a:rPr>
              <a:t>Milestone 3 - Process modelling</a:t>
            </a:r>
            <a:endParaRPr lang="en-US"/>
          </a:p>
        </p:txBody>
      </p:sp>
      <p:pic>
        <p:nvPicPr>
          <p:cNvPr id="12" name="Picture 26">
            <a:extLst>
              <a:ext uri="{FF2B5EF4-FFF2-40B4-BE49-F238E27FC236}">
                <a16:creationId xmlns:a16="http://schemas.microsoft.com/office/drawing/2014/main" id="{32B9419B-C534-4194-9170-B1AAC2DE80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5660" y="337554"/>
            <a:ext cx="2270867" cy="1351287"/>
          </a:xfrm>
          <a:prstGeom prst="rect">
            <a:avLst/>
          </a:prstGeom>
          <a:effectLst>
            <a:glow rad="63500">
              <a:schemeClr val="tx1"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6">
            <a:extLst>
              <a:ext uri="{FF2B5EF4-FFF2-40B4-BE49-F238E27FC236}">
                <a16:creationId xmlns:a16="http://schemas.microsoft.com/office/drawing/2014/main" id="{6BE06A0D-76E3-354D-B487-E7466D74FD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5950" y="5503246"/>
            <a:ext cx="1650785" cy="982305"/>
          </a:xfrm>
          <a:prstGeom prst="rect">
            <a:avLst/>
          </a:prstGeom>
          <a:effectLst>
            <a:glow rad="63500">
              <a:schemeClr val="tx1">
                <a:alpha val="40000"/>
              </a:schemeClr>
            </a:glow>
          </a:effectLst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33A53D65-4BF2-42A0-AE35-3B0F838E3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686" y="-470526"/>
            <a:ext cx="3507059" cy="2993896"/>
          </a:xfrm>
        </p:spPr>
        <p:txBody>
          <a:bodyPr/>
          <a:lstStyle/>
          <a:p>
            <a:r>
              <a:rPr lang="en-US" sz="2800"/>
              <a:t>Current 1 system level 1 scheduling</a:t>
            </a:r>
          </a:p>
        </p:txBody>
      </p:sp>
      <p:pic>
        <p:nvPicPr>
          <p:cNvPr id="2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1D1FD4FC-01EE-48E4-9937-B2CCB1A171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945" y="150339"/>
            <a:ext cx="7505095" cy="6557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3873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6">
            <a:extLst>
              <a:ext uri="{FF2B5EF4-FFF2-40B4-BE49-F238E27FC236}">
                <a16:creationId xmlns:a16="http://schemas.microsoft.com/office/drawing/2014/main" id="{6BE06A0D-76E3-354D-B487-E7466D74FD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5950" y="5503246"/>
            <a:ext cx="1650785" cy="982305"/>
          </a:xfrm>
          <a:prstGeom prst="rect">
            <a:avLst/>
          </a:prstGeom>
          <a:effectLst>
            <a:glow rad="63500">
              <a:schemeClr val="tx1">
                <a:alpha val="40000"/>
              </a:schemeClr>
            </a:glow>
          </a:effectLst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33A53D65-4BF2-42A0-AE35-3B0F838E3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40759" y="-523747"/>
            <a:ext cx="3042425" cy="3607213"/>
          </a:xfrm>
        </p:spPr>
        <p:txBody>
          <a:bodyPr>
            <a:normAutofit/>
          </a:bodyPr>
          <a:lstStyle/>
          <a:p>
            <a:r>
              <a:rPr lang="en-US" sz="2800"/>
              <a:t>Current system level 1</a:t>
            </a:r>
            <a:br>
              <a:rPr lang="en-US" sz="2800"/>
            </a:br>
            <a:r>
              <a:rPr lang="en-US" sz="2800"/>
              <a:t>Time sheets/</a:t>
            </a:r>
            <a:br>
              <a:rPr lang="en-US" sz="2800"/>
            </a:br>
            <a:r>
              <a:rPr lang="en-US" sz="2800"/>
              <a:t>Payment</a:t>
            </a:r>
          </a:p>
        </p:txBody>
      </p:sp>
      <p:pic>
        <p:nvPicPr>
          <p:cNvPr id="2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FB4A2E1C-46EF-4BE8-AFA2-52FD7C094A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43" y="78555"/>
            <a:ext cx="8012911" cy="4174525"/>
          </a:xfrm>
          <a:prstGeom prst="rect">
            <a:avLst/>
          </a:prstGeom>
        </p:spPr>
      </p:pic>
      <p:pic>
        <p:nvPicPr>
          <p:cNvPr id="9" name="Picture 9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7A03FEA5-B465-4D3E-ACB8-8AA706678B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344" y="4373013"/>
            <a:ext cx="8012910" cy="2406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4868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A21FF-8D1A-4FAA-BFCE-18297FDF1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Crud processes</a:t>
            </a:r>
            <a:r>
              <a:rPr lang="en-US"/>
              <a:t> 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0C24447E-0612-45DB-BF32-EB55BB405F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1048874"/>
              </p:ext>
            </p:extLst>
          </p:nvPr>
        </p:nvGraphicFramePr>
        <p:xfrm>
          <a:off x="348637" y="438410"/>
          <a:ext cx="10752705" cy="35409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2641">
                  <a:extLst>
                    <a:ext uri="{9D8B030D-6E8A-4147-A177-3AD203B41FA5}">
                      <a16:colId xmlns:a16="http://schemas.microsoft.com/office/drawing/2014/main" val="3505712858"/>
                    </a:ext>
                  </a:extLst>
                </a:gridCol>
                <a:gridCol w="2194870">
                  <a:extLst>
                    <a:ext uri="{9D8B030D-6E8A-4147-A177-3AD203B41FA5}">
                      <a16:colId xmlns:a16="http://schemas.microsoft.com/office/drawing/2014/main" val="1084263615"/>
                    </a:ext>
                  </a:extLst>
                </a:gridCol>
                <a:gridCol w="1548840">
                  <a:extLst>
                    <a:ext uri="{9D8B030D-6E8A-4147-A177-3AD203B41FA5}">
                      <a16:colId xmlns:a16="http://schemas.microsoft.com/office/drawing/2014/main" val="2814023593"/>
                    </a:ext>
                  </a:extLst>
                </a:gridCol>
                <a:gridCol w="1792118">
                  <a:extLst>
                    <a:ext uri="{9D8B030D-6E8A-4147-A177-3AD203B41FA5}">
                      <a16:colId xmlns:a16="http://schemas.microsoft.com/office/drawing/2014/main" val="908389098"/>
                    </a:ext>
                  </a:extLst>
                </a:gridCol>
                <a:gridCol w="1342076">
                  <a:extLst>
                    <a:ext uri="{9D8B030D-6E8A-4147-A177-3AD203B41FA5}">
                      <a16:colId xmlns:a16="http://schemas.microsoft.com/office/drawing/2014/main" val="1295793497"/>
                    </a:ext>
                  </a:extLst>
                </a:gridCol>
                <a:gridCol w="2242160">
                  <a:extLst>
                    <a:ext uri="{9D8B030D-6E8A-4147-A177-3AD203B41FA5}">
                      <a16:colId xmlns:a16="http://schemas.microsoft.com/office/drawing/2014/main" val="2249931639"/>
                    </a:ext>
                  </a:extLst>
                </a:gridCol>
              </a:tblGrid>
              <a:tr h="1160924">
                <a:tc>
                  <a:txBody>
                    <a:bodyPr/>
                    <a:lstStyle/>
                    <a:p>
                      <a:pPr fontAlgn="base"/>
                      <a:endParaRPr lang="en-US" sz="1800" b="1">
                        <a:effectLst/>
                        <a:latin typeface="Calibr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b="1">
                          <a:effectLst/>
                        </a:rPr>
                        <a:t>Create/Remove Client/Employee Records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b="1">
                          <a:effectLst/>
                        </a:rPr>
                        <a:t>Get Employee Availability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b="1">
                          <a:effectLst/>
                        </a:rPr>
                        <a:t>Worker Scheduling for Clients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b="1">
                          <a:effectLst/>
                        </a:rPr>
                        <a:t>Timesheet Input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b="1">
                          <a:effectLst/>
                        </a:rPr>
                        <a:t>Pay Calculated and Data Exported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0473705"/>
                  </a:ext>
                </a:extLst>
              </a:tr>
              <a:tr h="433190">
                <a:tc>
                  <a:txBody>
                    <a:bodyPr/>
                    <a:lstStyle/>
                    <a:p>
                      <a:pPr fontAlgn="base"/>
                      <a:r>
                        <a:rPr lang="en-US" sz="1800" b="1">
                          <a:effectLst/>
                        </a:rPr>
                        <a:t>Client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b="1">
                          <a:effectLst/>
                        </a:rPr>
                        <a:t>C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endParaRPr lang="en-US" sz="1800" b="1">
                        <a:effectLst/>
                        <a:latin typeface="Calibr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b="1">
                          <a:effectLst/>
                        </a:rPr>
                        <a:t>U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endParaRPr lang="en-US" sz="1800" b="1">
                        <a:effectLst/>
                        <a:latin typeface="Calibr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endParaRPr lang="en-US" sz="1800" b="1">
                        <a:effectLst/>
                        <a:latin typeface="Calibri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9293915"/>
                  </a:ext>
                </a:extLst>
              </a:tr>
              <a:tr h="433190">
                <a:tc>
                  <a:txBody>
                    <a:bodyPr/>
                    <a:lstStyle/>
                    <a:p>
                      <a:pPr fontAlgn="base"/>
                      <a:r>
                        <a:rPr lang="en-US" sz="1800" b="1">
                          <a:effectLst/>
                        </a:rPr>
                        <a:t>Worker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endParaRPr lang="en-US" sz="1800" b="1">
                        <a:effectLst/>
                        <a:latin typeface="Calibr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b="1">
                          <a:effectLst/>
                        </a:rPr>
                        <a:t>CU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b="1">
                          <a:effectLst/>
                        </a:rPr>
                        <a:t>R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b="1">
                          <a:effectLst/>
                        </a:rPr>
                        <a:t>CU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b="1">
                          <a:effectLst/>
                        </a:rPr>
                        <a:t>R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7037135"/>
                  </a:ext>
                </a:extLst>
              </a:tr>
              <a:tr h="433190">
                <a:tc>
                  <a:txBody>
                    <a:bodyPr/>
                    <a:lstStyle/>
                    <a:p>
                      <a:pPr fontAlgn="base"/>
                      <a:r>
                        <a:rPr lang="en-US" sz="1800" b="1">
                          <a:effectLst/>
                        </a:rPr>
                        <a:t>HR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b="1">
                          <a:effectLst/>
                        </a:rPr>
                        <a:t>CRUD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endParaRPr lang="en-US" sz="1800" b="1">
                        <a:effectLst/>
                        <a:latin typeface="Calibr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endParaRPr lang="en-US" sz="1800" b="1">
                        <a:effectLst/>
                        <a:latin typeface="Calibr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endParaRPr lang="en-US" sz="1800" b="1">
                        <a:effectLst/>
                        <a:latin typeface="Calibr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endParaRPr lang="en-US" sz="1800" b="1">
                        <a:effectLst/>
                        <a:latin typeface="Calibri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4029274"/>
                  </a:ext>
                </a:extLst>
              </a:tr>
              <a:tr h="455327">
                <a:tc>
                  <a:txBody>
                    <a:bodyPr/>
                    <a:lstStyle/>
                    <a:p>
                      <a:pPr fontAlgn="base"/>
                      <a:r>
                        <a:rPr lang="en-US" sz="1800" b="1">
                          <a:effectLst/>
                        </a:rPr>
                        <a:t>Bookkeeper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endParaRPr lang="en-US" sz="1800" b="1">
                        <a:effectLst/>
                        <a:latin typeface="Calibr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endParaRPr lang="en-US" sz="1800" b="1">
                        <a:effectLst/>
                        <a:latin typeface="Calibr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endParaRPr lang="en-US" sz="1800" b="1">
                        <a:effectLst/>
                        <a:latin typeface="Calibr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b="1">
                          <a:effectLst/>
                        </a:rPr>
                        <a:t>R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b="1">
                          <a:effectLst/>
                        </a:rPr>
                        <a:t>CU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3656753"/>
                  </a:ext>
                </a:extLst>
              </a:tr>
              <a:tr h="625113">
                <a:tc>
                  <a:txBody>
                    <a:bodyPr/>
                    <a:lstStyle/>
                    <a:p>
                      <a:pPr fontAlgn="base"/>
                      <a:r>
                        <a:rPr lang="en-US" sz="1800" b="1">
                          <a:effectLst/>
                        </a:rPr>
                        <a:t>Coordinator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endParaRPr lang="en-US" sz="1800" b="1">
                        <a:effectLst/>
                        <a:latin typeface="Calibr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b="1">
                          <a:effectLst/>
                        </a:rPr>
                        <a:t>R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b="1">
                          <a:effectLst/>
                        </a:rPr>
                        <a:t>CRU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b="1">
                          <a:effectLst/>
                        </a:rPr>
                        <a:t>R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endParaRPr lang="en-US" sz="1800" b="1">
                        <a:effectLst/>
                        <a:latin typeface="Calibri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9198326"/>
                  </a:ext>
                </a:extLst>
              </a:tr>
            </a:tbl>
          </a:graphicData>
        </a:graphic>
      </p:graphicFrame>
      <p:pic>
        <p:nvPicPr>
          <p:cNvPr id="5" name="Picture 26" descr="A picture containing guitar&#10;&#10;Description generated with very high confidence">
            <a:extLst>
              <a:ext uri="{FF2B5EF4-FFF2-40B4-BE49-F238E27FC236}">
                <a16:creationId xmlns:a16="http://schemas.microsoft.com/office/drawing/2014/main" id="{68E848A5-E072-4975-B9AB-C626A9C705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5950" y="5503246"/>
            <a:ext cx="1650785" cy="982305"/>
          </a:xfrm>
          <a:prstGeom prst="rect">
            <a:avLst/>
          </a:prstGeom>
          <a:effectLst>
            <a:glow rad="63500">
              <a:schemeClr val="tx1"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8221160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B4EAD-133C-4987-8D48-689D0A240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/>
              <a:t>Proposed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22F0FC-D874-42AA-A0CA-EB85633317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>
                <a:solidFill>
                  <a:schemeClr val="tx1"/>
                </a:solidFill>
              </a:rPr>
              <a:t>The proposed system will be more computer-based and able to be accessed by employees easily</a:t>
            </a:r>
            <a:endParaRPr lang="en-US">
              <a:solidFill>
                <a:schemeClr val="tx1"/>
              </a:solidFill>
            </a:endParaRPr>
          </a:p>
          <a:p>
            <a:r>
              <a:rPr lang="en-US" sz="2800">
                <a:solidFill>
                  <a:schemeClr val="tx1"/>
                </a:solidFill>
              </a:rPr>
              <a:t>The system will make the currently tedious processes much more efficient </a:t>
            </a:r>
          </a:p>
          <a:p>
            <a:pPr marL="0" indent="0">
              <a:buNone/>
            </a:pPr>
            <a:endParaRPr lang="en-US" sz="2800">
              <a:solidFill>
                <a:schemeClr val="tx1"/>
              </a:solidFill>
            </a:endParaRPr>
          </a:p>
        </p:txBody>
      </p:sp>
      <p:pic>
        <p:nvPicPr>
          <p:cNvPr id="5" name="Picture 26" descr="A picture containing guitar&#10;&#10;Description generated with very high confidence">
            <a:extLst>
              <a:ext uri="{FF2B5EF4-FFF2-40B4-BE49-F238E27FC236}">
                <a16:creationId xmlns:a16="http://schemas.microsoft.com/office/drawing/2014/main" id="{B4CE0111-63E6-4F62-ACAE-97EC2E2519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5950" y="5503246"/>
            <a:ext cx="1650785" cy="982305"/>
          </a:xfrm>
          <a:prstGeom prst="rect">
            <a:avLst/>
          </a:prstGeom>
          <a:effectLst>
            <a:glow rad="63500">
              <a:schemeClr val="tx1"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42134719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6">
            <a:extLst>
              <a:ext uri="{FF2B5EF4-FFF2-40B4-BE49-F238E27FC236}">
                <a16:creationId xmlns:a16="http://schemas.microsoft.com/office/drawing/2014/main" id="{27AD7071-3490-064F-8C10-DF92F1C10E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5950" y="5503246"/>
            <a:ext cx="1650785" cy="982305"/>
          </a:xfrm>
          <a:prstGeom prst="rect">
            <a:avLst/>
          </a:prstGeom>
          <a:effectLst>
            <a:glow rad="63500">
              <a:schemeClr val="tx1">
                <a:alpha val="40000"/>
              </a:schemeClr>
            </a:glow>
          </a:effectLst>
        </p:spPr>
      </p:pic>
      <p:pic>
        <p:nvPicPr>
          <p:cNvPr id="13" name="Picture 13" descr="A close up of text on a black background&#10;&#10;Description generated with high confidence">
            <a:extLst>
              <a:ext uri="{FF2B5EF4-FFF2-40B4-BE49-F238E27FC236}">
                <a16:creationId xmlns:a16="http://schemas.microsoft.com/office/drawing/2014/main" id="{C45756D8-B274-473B-AAB8-2F53FFE719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65265" y="243925"/>
            <a:ext cx="8576469" cy="6370150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A2906A5D-1860-4ABB-929D-53EF209B5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86678" y="591127"/>
            <a:ext cx="3657600" cy="1371600"/>
          </a:xfrm>
        </p:spPr>
        <p:txBody>
          <a:bodyPr>
            <a:normAutofit/>
          </a:bodyPr>
          <a:lstStyle/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3448341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6">
            <a:extLst>
              <a:ext uri="{FF2B5EF4-FFF2-40B4-BE49-F238E27FC236}">
                <a16:creationId xmlns:a16="http://schemas.microsoft.com/office/drawing/2014/main" id="{3FFD6FCF-910B-FB45-BACF-E5AC0C4DBB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5950" y="5503246"/>
            <a:ext cx="1650785" cy="982305"/>
          </a:xfrm>
          <a:prstGeom prst="rect">
            <a:avLst/>
          </a:prstGeom>
          <a:effectLst>
            <a:glow rad="63500">
              <a:schemeClr val="tx1">
                <a:alpha val="40000"/>
              </a:schemeClr>
            </a:glow>
          </a:effectLst>
        </p:spPr>
      </p:pic>
      <p:pic>
        <p:nvPicPr>
          <p:cNvPr id="8" name="Picture 9" descr="A picture containing screenshot&#10;&#10;Description generated with very high confidence">
            <a:extLst>
              <a:ext uri="{FF2B5EF4-FFF2-40B4-BE49-F238E27FC236}">
                <a16:creationId xmlns:a16="http://schemas.microsoft.com/office/drawing/2014/main" id="{BBCC0C0A-75EB-434B-AC18-2ADE9F0065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65265" y="175854"/>
            <a:ext cx="8741040" cy="6506292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5946B242-0C0E-47E4-8A29-F7023A832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15021" y="175854"/>
            <a:ext cx="2711714" cy="1671996"/>
          </a:xfrm>
        </p:spPr>
        <p:txBody>
          <a:bodyPr>
            <a:normAutofit/>
          </a:bodyPr>
          <a:lstStyle/>
          <a:p>
            <a:pPr algn="ctr"/>
            <a:r>
              <a:rPr lang="en-US" sz="2800"/>
              <a:t>Process 1 </a:t>
            </a:r>
            <a:br>
              <a:rPr lang="en-US" sz="2800"/>
            </a:br>
            <a:r>
              <a:rPr lang="en-US" sz="2800"/>
              <a:t>Scheduling Workers</a:t>
            </a:r>
          </a:p>
        </p:txBody>
      </p:sp>
    </p:spTree>
    <p:extLst>
      <p:ext uri="{BB962C8B-B14F-4D97-AF65-F5344CB8AC3E}">
        <p14:creationId xmlns:p14="http://schemas.microsoft.com/office/powerpoint/2010/main" val="8010530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6">
            <a:extLst>
              <a:ext uri="{FF2B5EF4-FFF2-40B4-BE49-F238E27FC236}">
                <a16:creationId xmlns:a16="http://schemas.microsoft.com/office/drawing/2014/main" id="{27AD7071-3490-064F-8C10-DF92F1C10E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5950" y="5503246"/>
            <a:ext cx="1650785" cy="982305"/>
          </a:xfrm>
          <a:prstGeom prst="rect">
            <a:avLst/>
          </a:prstGeom>
          <a:effectLst>
            <a:glow rad="63500">
              <a:schemeClr val="tx1">
                <a:alpha val="40000"/>
              </a:schemeClr>
            </a:glow>
          </a:effectLst>
        </p:spPr>
      </p:pic>
      <p:pic>
        <p:nvPicPr>
          <p:cNvPr id="13" name="Picture 13" descr="A close up of text on a black background&#10;&#10;Description generated with high confidence">
            <a:extLst>
              <a:ext uri="{FF2B5EF4-FFF2-40B4-BE49-F238E27FC236}">
                <a16:creationId xmlns:a16="http://schemas.microsoft.com/office/drawing/2014/main" id="{C45756D8-B274-473B-AAB8-2F53FFE719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/>
          <a:srcRect t="6962"/>
          <a:stretch/>
        </p:blipFill>
        <p:spPr>
          <a:xfrm>
            <a:off x="265265" y="432745"/>
            <a:ext cx="8671741" cy="5992509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A2906A5D-1860-4ABB-929D-53EF209B5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86678" y="591127"/>
            <a:ext cx="3657600" cy="1371600"/>
          </a:xfrm>
        </p:spPr>
        <p:txBody>
          <a:bodyPr>
            <a:normAutofit/>
          </a:bodyPr>
          <a:lstStyle/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4338765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06A5D-1860-4ABB-929D-53EF209B5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5121" y="207174"/>
            <a:ext cx="2791613" cy="1716876"/>
          </a:xfrm>
        </p:spPr>
        <p:txBody>
          <a:bodyPr>
            <a:normAutofit/>
          </a:bodyPr>
          <a:lstStyle/>
          <a:p>
            <a:pPr algn="ctr"/>
            <a:r>
              <a:rPr lang="en-US" sz="2800"/>
              <a:t>Process 2</a:t>
            </a:r>
            <a:br>
              <a:rPr lang="en-US" sz="2800"/>
            </a:br>
            <a:r>
              <a:rPr lang="en-US" sz="2800"/>
              <a:t>Account Creation</a:t>
            </a:r>
          </a:p>
        </p:txBody>
      </p:sp>
      <p:pic>
        <p:nvPicPr>
          <p:cNvPr id="5" name="Picture 5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F0268C59-EB02-44AC-9C1B-221EAFC2CA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5265" y="207174"/>
            <a:ext cx="8676255" cy="6443652"/>
          </a:xfrm>
        </p:spPr>
      </p:pic>
      <p:pic>
        <p:nvPicPr>
          <p:cNvPr id="8" name="Picture 2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4E7F78B9-2F53-40E5-AF1B-E093F68003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5950" y="5503246"/>
            <a:ext cx="1650785" cy="982305"/>
          </a:xfrm>
          <a:prstGeom prst="rect">
            <a:avLst/>
          </a:prstGeom>
          <a:effectLst>
            <a:glow rad="63500">
              <a:schemeClr val="tx1"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1730838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6">
            <a:extLst>
              <a:ext uri="{FF2B5EF4-FFF2-40B4-BE49-F238E27FC236}">
                <a16:creationId xmlns:a16="http://schemas.microsoft.com/office/drawing/2014/main" id="{27AD7071-3490-064F-8C10-DF92F1C10E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5950" y="5503246"/>
            <a:ext cx="1650785" cy="982305"/>
          </a:xfrm>
          <a:prstGeom prst="rect">
            <a:avLst/>
          </a:prstGeom>
          <a:effectLst>
            <a:glow rad="63500">
              <a:schemeClr val="tx1">
                <a:alpha val="40000"/>
              </a:schemeClr>
            </a:glow>
          </a:effectLst>
        </p:spPr>
      </p:pic>
      <p:pic>
        <p:nvPicPr>
          <p:cNvPr id="13" name="Picture 13" descr="A close up of text on a black background&#10;&#10;Description generated with high confidence">
            <a:extLst>
              <a:ext uri="{FF2B5EF4-FFF2-40B4-BE49-F238E27FC236}">
                <a16:creationId xmlns:a16="http://schemas.microsoft.com/office/drawing/2014/main" id="{C45756D8-B274-473B-AAB8-2F53FFE719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/>
          <a:srcRect t="6372"/>
          <a:stretch/>
        </p:blipFill>
        <p:spPr>
          <a:xfrm>
            <a:off x="265265" y="315919"/>
            <a:ext cx="8757466" cy="6090165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A2906A5D-1860-4ABB-929D-53EF209B5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52877" y="315919"/>
            <a:ext cx="2773857" cy="1371600"/>
          </a:xfrm>
        </p:spPr>
        <p:txBody>
          <a:bodyPr>
            <a:normAutofit/>
          </a:bodyPr>
          <a:lstStyle/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2485235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F71B9-924B-49D0-8AF2-145986AF5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1857" y="241828"/>
            <a:ext cx="2930262" cy="982305"/>
          </a:xfrm>
        </p:spPr>
        <p:txBody>
          <a:bodyPr>
            <a:normAutofit/>
          </a:bodyPr>
          <a:lstStyle/>
          <a:p>
            <a:pPr algn="ctr"/>
            <a:r>
              <a:rPr lang="en-US" sz="2800"/>
              <a:t>Process 3</a:t>
            </a:r>
            <a:br>
              <a:rPr lang="en-US" sz="2800"/>
            </a:br>
            <a:r>
              <a:rPr lang="en-US" sz="2800"/>
              <a:t>Time Tracking</a:t>
            </a:r>
          </a:p>
        </p:txBody>
      </p:sp>
      <p:pic>
        <p:nvPicPr>
          <p:cNvPr id="5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EB042EFC-7828-47C8-8E6B-873876A622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5265" y="201475"/>
            <a:ext cx="8681851" cy="6455049"/>
          </a:xfrm>
        </p:spPr>
      </p:pic>
      <p:pic>
        <p:nvPicPr>
          <p:cNvPr id="8" name="Picture 2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9A84432D-EA09-4EA8-A8F5-61F058BEAC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75950" y="5503246"/>
            <a:ext cx="1650785" cy="982305"/>
          </a:xfrm>
          <a:prstGeom prst="rect">
            <a:avLst/>
          </a:prstGeom>
          <a:effectLst>
            <a:glow rad="63500">
              <a:schemeClr val="tx1"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344852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C771D-A91A-4E39-BDDA-C4705969E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000"/>
              <a:t>Our Team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5BF99-98BA-4BDB-84CB-DED4014D94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518983"/>
            <a:ext cx="8534400" cy="3968349"/>
          </a:xfrm>
        </p:spPr>
        <p:txBody>
          <a:bodyPr numCol="1" anchor="ctr"/>
          <a:lstStyle/>
          <a:p>
            <a:r>
              <a:rPr lang="en-CA" sz="3200" b="1">
                <a:solidFill>
                  <a:schemeClr val="tx1"/>
                </a:solidFill>
              </a:rPr>
              <a:t>ITI Solutions</a:t>
            </a:r>
          </a:p>
          <a:p>
            <a:pPr lvl="1"/>
            <a:r>
              <a:rPr lang="en-CA" sz="2800">
                <a:solidFill>
                  <a:schemeClr val="tx1"/>
                </a:solidFill>
              </a:rPr>
              <a:t>Aidan C. - Team leader</a:t>
            </a:r>
          </a:p>
          <a:p>
            <a:pPr lvl="1"/>
            <a:r>
              <a:rPr lang="en-CA" sz="2800">
                <a:solidFill>
                  <a:schemeClr val="tx1"/>
                </a:solidFill>
              </a:rPr>
              <a:t>Harley L. - Liaison officer</a:t>
            </a:r>
          </a:p>
          <a:p>
            <a:pPr lvl="1"/>
            <a:r>
              <a:rPr lang="en-CA" sz="2800">
                <a:solidFill>
                  <a:schemeClr val="tx1"/>
                </a:solidFill>
              </a:rPr>
              <a:t>Justin A. - </a:t>
            </a:r>
            <a:r>
              <a:rPr lang="en-CA" sz="2800">
                <a:solidFill>
                  <a:schemeClr val="tx1"/>
                </a:solidFill>
                <a:ea typeface="+mn-lt"/>
                <a:cs typeface="+mn-lt"/>
              </a:rPr>
              <a:t>Database developer</a:t>
            </a:r>
          </a:p>
          <a:p>
            <a:pPr lvl="1"/>
            <a:r>
              <a:rPr lang="en-CA" sz="2800">
                <a:solidFill>
                  <a:schemeClr val="tx1"/>
                </a:solidFill>
              </a:rPr>
              <a:t>Beryon C. - Server engineer/UX</a:t>
            </a:r>
          </a:p>
          <a:p>
            <a:pPr lvl="1"/>
            <a:r>
              <a:rPr lang="en-CA" sz="2800">
                <a:solidFill>
                  <a:schemeClr val="tx1"/>
                </a:solidFill>
              </a:rPr>
              <a:t>Evan G. - Programmer/UX</a:t>
            </a:r>
          </a:p>
        </p:txBody>
      </p:sp>
      <p:pic>
        <p:nvPicPr>
          <p:cNvPr id="5" name="Picture 26">
            <a:extLst>
              <a:ext uri="{FF2B5EF4-FFF2-40B4-BE49-F238E27FC236}">
                <a16:creationId xmlns:a16="http://schemas.microsoft.com/office/drawing/2014/main" id="{6BE06A0D-76E3-354D-B487-E7466D74FD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5950" y="5503246"/>
            <a:ext cx="1650785" cy="982305"/>
          </a:xfrm>
          <a:prstGeom prst="rect">
            <a:avLst/>
          </a:prstGeom>
          <a:effectLst>
            <a:glow rad="63500">
              <a:schemeClr val="tx1"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5610788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6">
            <a:extLst>
              <a:ext uri="{FF2B5EF4-FFF2-40B4-BE49-F238E27FC236}">
                <a16:creationId xmlns:a16="http://schemas.microsoft.com/office/drawing/2014/main" id="{27AD7071-3490-064F-8C10-DF92F1C10E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5950" y="5503246"/>
            <a:ext cx="1650785" cy="982305"/>
          </a:xfrm>
          <a:prstGeom prst="rect">
            <a:avLst/>
          </a:prstGeom>
          <a:effectLst>
            <a:glow rad="63500">
              <a:schemeClr val="tx1">
                <a:alpha val="40000"/>
              </a:schemeClr>
            </a:glow>
          </a:effectLst>
        </p:spPr>
      </p:pic>
      <p:pic>
        <p:nvPicPr>
          <p:cNvPr id="13" name="Picture 13" descr="A close up of text on a black background&#10;&#10;Description generated with high confidence">
            <a:extLst>
              <a:ext uri="{FF2B5EF4-FFF2-40B4-BE49-F238E27FC236}">
                <a16:creationId xmlns:a16="http://schemas.microsoft.com/office/drawing/2014/main" id="{C45756D8-B274-473B-AAB8-2F53FFE719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/>
          <a:srcRect t="6708"/>
          <a:stretch/>
        </p:blipFill>
        <p:spPr>
          <a:xfrm>
            <a:off x="265265" y="370091"/>
            <a:ext cx="8825576" cy="6115460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A2906A5D-1860-4ABB-929D-53EF209B5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86678" y="591127"/>
            <a:ext cx="3657600" cy="1371600"/>
          </a:xfrm>
        </p:spPr>
        <p:txBody>
          <a:bodyPr>
            <a:normAutofit/>
          </a:bodyPr>
          <a:lstStyle/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2798831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C0527-B68A-42BF-9D91-FF74305D5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61755" y="196473"/>
            <a:ext cx="2764980" cy="1371600"/>
          </a:xfrm>
        </p:spPr>
        <p:txBody>
          <a:bodyPr>
            <a:normAutofit/>
          </a:bodyPr>
          <a:lstStyle/>
          <a:p>
            <a:pPr algn="ctr"/>
            <a:r>
              <a:rPr lang="en-US" sz="2800"/>
              <a:t>Process 4</a:t>
            </a:r>
            <a:br>
              <a:rPr lang="en-US" sz="2800"/>
            </a:br>
            <a:r>
              <a:rPr lang="en-US" sz="2800"/>
              <a:t>Financial processing</a:t>
            </a:r>
          </a:p>
        </p:txBody>
      </p:sp>
      <p:pic>
        <p:nvPicPr>
          <p:cNvPr id="5" name="Picture 5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E52204C7-F575-4B14-9631-55D417A562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5265" y="196473"/>
            <a:ext cx="8696941" cy="6465054"/>
          </a:xfrm>
        </p:spPr>
      </p:pic>
      <p:pic>
        <p:nvPicPr>
          <p:cNvPr id="8" name="Picture 2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1B2304E7-756D-4147-8A17-7CAD38A44D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5950" y="5503246"/>
            <a:ext cx="1650785" cy="982305"/>
          </a:xfrm>
          <a:prstGeom prst="rect">
            <a:avLst/>
          </a:prstGeom>
          <a:effectLst>
            <a:glow rad="63500">
              <a:schemeClr val="tx1"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7365166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6">
            <a:extLst>
              <a:ext uri="{FF2B5EF4-FFF2-40B4-BE49-F238E27FC236}">
                <a16:creationId xmlns:a16="http://schemas.microsoft.com/office/drawing/2014/main" id="{27AD7071-3490-064F-8C10-DF92F1C10E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5950" y="5503246"/>
            <a:ext cx="1650785" cy="982305"/>
          </a:xfrm>
          <a:prstGeom prst="rect">
            <a:avLst/>
          </a:prstGeom>
          <a:effectLst>
            <a:glow rad="63500">
              <a:schemeClr val="tx1">
                <a:alpha val="40000"/>
              </a:schemeClr>
            </a:glow>
          </a:effectLst>
        </p:spPr>
      </p:pic>
      <p:pic>
        <p:nvPicPr>
          <p:cNvPr id="13" name="Picture 13" descr="A close up of text on a black background&#10;&#10;Description generated with high confidence">
            <a:extLst>
              <a:ext uri="{FF2B5EF4-FFF2-40B4-BE49-F238E27FC236}">
                <a16:creationId xmlns:a16="http://schemas.microsoft.com/office/drawing/2014/main" id="{C45756D8-B274-473B-AAB8-2F53FFE719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/>
          <a:srcRect t="6902"/>
          <a:stretch/>
        </p:blipFill>
        <p:spPr>
          <a:xfrm>
            <a:off x="265265" y="336379"/>
            <a:ext cx="8576469" cy="5930494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A2906A5D-1860-4ABB-929D-53EF209B5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826" y="336379"/>
            <a:ext cx="2658909" cy="1371600"/>
          </a:xfrm>
        </p:spPr>
        <p:txBody>
          <a:bodyPr>
            <a:normAutofit/>
          </a:bodyPr>
          <a:lstStyle/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6315004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A05D8-D68A-43A4-9610-B92B8E704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7468" y="237109"/>
            <a:ext cx="2889267" cy="1371600"/>
          </a:xfrm>
        </p:spPr>
        <p:txBody>
          <a:bodyPr>
            <a:normAutofit/>
          </a:bodyPr>
          <a:lstStyle/>
          <a:p>
            <a:pPr algn="ctr"/>
            <a:r>
              <a:rPr lang="en-US" sz="2800"/>
              <a:t>Process 5 </a:t>
            </a:r>
            <a:br>
              <a:rPr lang="en-US" sz="2800"/>
            </a:br>
            <a:r>
              <a:rPr lang="en-US" sz="2800"/>
              <a:t> New client or employee</a:t>
            </a:r>
          </a:p>
        </p:txBody>
      </p:sp>
      <p:pic>
        <p:nvPicPr>
          <p:cNvPr id="5" name="Picture 5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972C6A83-B004-449A-8090-319A536C83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5265" y="232270"/>
            <a:ext cx="8608920" cy="6393460"/>
          </a:xfrm>
        </p:spPr>
      </p:pic>
      <p:pic>
        <p:nvPicPr>
          <p:cNvPr id="8" name="Picture 2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CDF229C9-A179-40F8-8FBF-815E73F1DB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75950" y="5503246"/>
            <a:ext cx="1650785" cy="982305"/>
          </a:xfrm>
          <a:prstGeom prst="rect">
            <a:avLst/>
          </a:prstGeom>
          <a:effectLst>
            <a:glow rad="63500">
              <a:schemeClr val="tx1"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5258186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2028FBA3-0003-4628-875B-ED5A1277B2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8176" y="186919"/>
            <a:ext cx="4253009" cy="5135962"/>
          </a:xfrm>
          <a:prstGeom prst="rect">
            <a:avLst/>
          </a:prstGeom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C3B0052C-3D56-4F87-8D2B-9BD0C191ED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623" y="186918"/>
            <a:ext cx="4208352" cy="5135963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8777A532-0A5B-4621-84DC-BBDDA0BBC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623" y="5039782"/>
            <a:ext cx="8534400" cy="1507067"/>
          </a:xfrm>
        </p:spPr>
        <p:txBody>
          <a:bodyPr>
            <a:normAutofit/>
          </a:bodyPr>
          <a:lstStyle/>
          <a:p>
            <a:r>
              <a:rPr lang="en-US" sz="4000"/>
              <a:t>Use cases</a:t>
            </a:r>
          </a:p>
        </p:txBody>
      </p:sp>
    </p:spTree>
    <p:extLst>
      <p:ext uri="{BB962C8B-B14F-4D97-AF65-F5344CB8AC3E}">
        <p14:creationId xmlns:p14="http://schemas.microsoft.com/office/powerpoint/2010/main" val="25988243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C33F367-76E5-4D2A-96B1-4FD443CDD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dk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dk2">
                  <a:shade val="96000"/>
                  <a:satMod val="120000"/>
                  <a:lumMod val="90000"/>
                </a:schemeClr>
              </a:gs>
            </a:gsLst>
            <a:lin ang="612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nip Diagonal Corner Rectangle 21">
            <a:extLst>
              <a:ext uri="{FF2B5EF4-FFF2-40B4-BE49-F238E27FC236}">
                <a16:creationId xmlns:a16="http://schemas.microsoft.com/office/drawing/2014/main" id="{6F769419-3E73-449D-B62A-0CDEC946A6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8129873" cy="6858002"/>
          </a:xfrm>
          <a:prstGeom prst="snip2DiagRect">
            <a:avLst>
              <a:gd name="adj1" fmla="val 0"/>
              <a:gd name="adj2" fmla="val 0"/>
            </a:avLst>
          </a:prstGeom>
          <a:solidFill>
            <a:schemeClr val="bg1">
              <a:alpha val="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6515200-42F9-488F-9895-6CDBCD1E8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3185F0E-78D5-4C2D-9239-D3515B448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5BD9142-FF9C-4EED-A027-18D095481B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2F547D3-9752-4481-B3A8-50E08610B8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1999C2F-3D0D-4813-9696-83630A6FE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C737390-C9CA-456B-9F40-D7A76EA242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E3BFD69-AA81-44D5-96A1-F537792E9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249" y="4179924"/>
            <a:ext cx="4807504" cy="3248611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Conclusion</a:t>
            </a:r>
          </a:p>
        </p:txBody>
      </p:sp>
      <p:pic>
        <p:nvPicPr>
          <p:cNvPr id="5" name="Picture 26" descr="A picture containing guitar&#10;&#10;Description generated with very high confidence">
            <a:extLst>
              <a:ext uri="{FF2B5EF4-FFF2-40B4-BE49-F238E27FC236}">
                <a16:creationId xmlns:a16="http://schemas.microsoft.com/office/drawing/2014/main" id="{70F08F0F-4C64-4559-9DE7-C21DEA45E5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5950" y="5503246"/>
            <a:ext cx="1650785" cy="982305"/>
          </a:xfrm>
          <a:prstGeom prst="rect">
            <a:avLst/>
          </a:prstGeom>
          <a:effectLst>
            <a:glow rad="63500">
              <a:schemeClr val="tx1">
                <a:alpha val="40000"/>
              </a:schemeClr>
            </a:glow>
          </a:effec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6ED4A218-3BC3-4E9A-B3A7-3BCD95E3445E}"/>
              </a:ext>
            </a:extLst>
          </p:cNvPr>
          <p:cNvSpPr txBox="1"/>
          <p:nvPr/>
        </p:nvSpPr>
        <p:spPr>
          <a:xfrm>
            <a:off x="421341" y="4511488"/>
            <a:ext cx="421117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4" name="Content Placeholder 53">
            <a:extLst>
              <a:ext uri="{FF2B5EF4-FFF2-40B4-BE49-F238E27FC236}">
                <a16:creationId xmlns:a16="http://schemas.microsoft.com/office/drawing/2014/main" id="{A63BAA1F-6405-451A-B162-99CF104189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0242" y="954741"/>
            <a:ext cx="8534400" cy="3615267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>
                <a:solidFill>
                  <a:schemeClr val="tx1"/>
                </a:solidFill>
                <a:ea typeface="+mn-lt"/>
                <a:cs typeface="+mn-lt"/>
              </a:rPr>
              <a:t>Edenbridge's</a:t>
            </a:r>
            <a:r>
              <a:rPr lang="en-US" sz="2800">
                <a:solidFill>
                  <a:schemeClr val="tx1"/>
                </a:solidFill>
              </a:rPr>
              <a:t> current system is cumbersome and inefficient, with no centralized database</a:t>
            </a:r>
            <a:endParaRPr lang="en-US" sz="2800">
              <a:solidFill>
                <a:schemeClr val="tx1"/>
              </a:solidFill>
              <a:ea typeface="+mn-lt"/>
              <a:cs typeface="+mn-lt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>
                <a:solidFill>
                  <a:schemeClr val="tx1"/>
                </a:solidFill>
                <a:ea typeface="+mn-lt"/>
                <a:cs typeface="+mn-lt"/>
              </a:rPr>
              <a:t>The proposed system would centralize data, allowing easier access and live updates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>
              <a:ea typeface="+mn-lt"/>
              <a:cs typeface="+mn-lt"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8557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648EF-5215-4909-B395-305413D94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961" y="5074708"/>
            <a:ext cx="8534400" cy="1507067"/>
          </a:xfrm>
        </p:spPr>
        <p:txBody>
          <a:bodyPr>
            <a:normAutofit/>
          </a:bodyPr>
          <a:lstStyle/>
          <a:p>
            <a:r>
              <a:rPr lang="en-CA" sz="4000"/>
              <a:t>Looking Forwards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A38DB-8DAA-4389-B489-AC70AB4224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1" y="276225"/>
            <a:ext cx="9555164" cy="4619625"/>
          </a:xfrm>
        </p:spPr>
        <p:txBody>
          <a:bodyPr>
            <a:normAutofit fontScale="92500" lnSpcReduction="20000"/>
          </a:bodyPr>
          <a:lstStyle/>
          <a:p>
            <a:r>
              <a:rPr lang="en-CA" sz="3000">
                <a:solidFill>
                  <a:schemeClr val="tx1"/>
                </a:solidFill>
              </a:rPr>
              <a:t>In the next short while:</a:t>
            </a:r>
          </a:p>
          <a:p>
            <a:pPr lvl="1"/>
            <a:r>
              <a:rPr lang="en-CA" sz="3000">
                <a:solidFill>
                  <a:schemeClr val="tx1"/>
                </a:solidFill>
              </a:rPr>
              <a:t>Entity Relationship Diagrams for both the current and proposed data structures</a:t>
            </a:r>
          </a:p>
          <a:p>
            <a:r>
              <a:rPr lang="en-CA" sz="3000">
                <a:solidFill>
                  <a:schemeClr val="tx1"/>
                </a:solidFill>
              </a:rPr>
              <a:t>Later on:</a:t>
            </a:r>
          </a:p>
          <a:p>
            <a:pPr lvl="1"/>
            <a:r>
              <a:rPr lang="en-CA" sz="3000">
                <a:solidFill>
                  <a:schemeClr val="tx1"/>
                </a:solidFill>
              </a:rPr>
              <a:t>Detailed feasibility analysis</a:t>
            </a:r>
          </a:p>
          <a:p>
            <a:pPr lvl="1"/>
            <a:r>
              <a:rPr lang="en-CA" sz="3000">
                <a:solidFill>
                  <a:schemeClr val="tx1"/>
                </a:solidFill>
              </a:rPr>
              <a:t>System proposal</a:t>
            </a:r>
          </a:p>
          <a:p>
            <a:r>
              <a:rPr lang="en-CA" sz="3000">
                <a:solidFill>
                  <a:schemeClr val="tx1"/>
                </a:solidFill>
              </a:rPr>
              <a:t>Relatively far off:</a:t>
            </a:r>
          </a:p>
          <a:p>
            <a:pPr lvl="1"/>
            <a:r>
              <a:rPr lang="en-CA" sz="3000">
                <a:solidFill>
                  <a:schemeClr val="tx1"/>
                </a:solidFill>
              </a:rPr>
              <a:t>Designing features </a:t>
            </a:r>
          </a:p>
          <a:p>
            <a:pPr lvl="1"/>
            <a:r>
              <a:rPr lang="en-CA" sz="3000">
                <a:solidFill>
                  <a:schemeClr val="tx1"/>
                </a:solidFill>
              </a:rPr>
              <a:t>Beginning the implementation phase</a:t>
            </a:r>
          </a:p>
          <a:p>
            <a:endParaRPr lang="en-CA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24018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39FD0-069F-4383-9DBE-7940FEA9C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052" y="2678852"/>
            <a:ext cx="8534400" cy="1507067"/>
          </a:xfrm>
        </p:spPr>
        <p:txBody>
          <a:bodyPr/>
          <a:lstStyle/>
          <a:p>
            <a:r>
              <a:rPr lang="en-US" sz="4000"/>
              <a:t>Questions?</a:t>
            </a:r>
            <a:endParaRPr lang="en-US"/>
          </a:p>
        </p:txBody>
      </p:sp>
      <p:pic>
        <p:nvPicPr>
          <p:cNvPr id="4" name="Picture 26" descr="A picture containing guitar&#10;&#10;Description generated with very high confidence">
            <a:extLst>
              <a:ext uri="{FF2B5EF4-FFF2-40B4-BE49-F238E27FC236}">
                <a16:creationId xmlns:a16="http://schemas.microsoft.com/office/drawing/2014/main" id="{5CDDBACC-E515-439D-AA7B-7C012D39D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5950" y="5503246"/>
            <a:ext cx="1650785" cy="982305"/>
          </a:xfrm>
          <a:prstGeom prst="rect">
            <a:avLst/>
          </a:prstGeom>
          <a:effectLst>
            <a:glow rad="63500">
              <a:schemeClr val="tx1"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13345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C771D-A91A-4E39-BDDA-C4705969E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000"/>
              <a:t>Our client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5BF99-98BA-4BDB-84CB-DED4014D94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518983"/>
            <a:ext cx="8534400" cy="3968349"/>
          </a:xfrm>
        </p:spPr>
        <p:txBody>
          <a:bodyPr numCol="1" anchor="ctr"/>
          <a:lstStyle/>
          <a:p>
            <a:pPr lvl="1"/>
            <a:endParaRPr lang="en-CA" sz="2800">
              <a:solidFill>
                <a:schemeClr val="tx1"/>
              </a:solidFill>
            </a:endParaRPr>
          </a:p>
          <a:p>
            <a:pPr lvl="1"/>
            <a:endParaRPr lang="en-CA" sz="2800">
              <a:solidFill>
                <a:schemeClr val="tx1"/>
              </a:solidFill>
            </a:endParaRPr>
          </a:p>
          <a:p>
            <a:pPr lvl="1"/>
            <a:endParaRPr lang="en-CA" sz="2800">
              <a:solidFill>
                <a:schemeClr val="tx1"/>
              </a:solidFill>
            </a:endParaRPr>
          </a:p>
          <a:p>
            <a:pPr lvl="1"/>
            <a:r>
              <a:rPr lang="en-CA" sz="2800">
                <a:solidFill>
                  <a:schemeClr val="tx1"/>
                </a:solidFill>
              </a:rPr>
              <a:t>Organization that provides services for people that require special assistance</a:t>
            </a:r>
          </a:p>
          <a:p>
            <a:pPr lvl="1"/>
            <a:r>
              <a:rPr lang="en-CA" sz="2800">
                <a:solidFill>
                  <a:schemeClr val="tx1"/>
                </a:solidFill>
              </a:rPr>
              <a:t>Government funded/ privately funded organization</a:t>
            </a:r>
          </a:p>
          <a:p>
            <a:pPr lvl="1"/>
            <a:endParaRPr lang="en-CA" sz="2800">
              <a:solidFill>
                <a:schemeClr val="tx1"/>
              </a:solidFill>
            </a:endParaRPr>
          </a:p>
        </p:txBody>
      </p:sp>
      <p:pic>
        <p:nvPicPr>
          <p:cNvPr id="5" name="Picture 26">
            <a:extLst>
              <a:ext uri="{FF2B5EF4-FFF2-40B4-BE49-F238E27FC236}">
                <a16:creationId xmlns:a16="http://schemas.microsoft.com/office/drawing/2014/main" id="{6BE06A0D-76E3-354D-B487-E7466D74FD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5950" y="5503246"/>
            <a:ext cx="1650785" cy="982305"/>
          </a:xfrm>
          <a:prstGeom prst="rect">
            <a:avLst/>
          </a:prstGeom>
          <a:effectLst>
            <a:glow rad="63500">
              <a:schemeClr val="tx1">
                <a:alpha val="40000"/>
              </a:schemeClr>
            </a:glo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6350B51-FB49-4276-A6D9-DC23C2679BA2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518983"/>
            <a:ext cx="4572000" cy="1666875"/>
          </a:xfrm>
          <a:prstGeom prst="rect">
            <a:avLst/>
          </a:prstGeom>
          <a:ln>
            <a:noFill/>
          </a:ln>
          <a:effectLst>
            <a:glow rad="101600">
              <a:schemeClr val="tx1">
                <a:alpha val="6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083273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B4EAD-133C-4987-8D48-689D0A240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/>
              <a:t>Project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22F0FC-D874-42AA-A0CA-EB85633317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>
                <a:solidFill>
                  <a:schemeClr val="tx1"/>
                </a:solidFill>
              </a:rPr>
              <a:t>We are making a scheduling and time-tracking web application for Edenbridge.</a:t>
            </a:r>
          </a:p>
          <a:p>
            <a:r>
              <a:rPr lang="en-US" sz="2800">
                <a:solidFill>
                  <a:schemeClr val="tx1"/>
                </a:solidFill>
              </a:rPr>
              <a:t> Employees will be able to log in through an online portal for different options</a:t>
            </a:r>
          </a:p>
          <a:p>
            <a:r>
              <a:rPr lang="en-US" sz="2800">
                <a:solidFill>
                  <a:schemeClr val="tx1"/>
                </a:solidFill>
              </a:rPr>
              <a:t>Coordinators will be able to schedule workers, workers will be able to view their schedules </a:t>
            </a:r>
          </a:p>
        </p:txBody>
      </p:sp>
      <p:pic>
        <p:nvPicPr>
          <p:cNvPr id="5" name="Picture 26" descr="A picture containing guitar&#10;&#10;Description generated with very high confidence">
            <a:extLst>
              <a:ext uri="{FF2B5EF4-FFF2-40B4-BE49-F238E27FC236}">
                <a16:creationId xmlns:a16="http://schemas.microsoft.com/office/drawing/2014/main" id="{6CEAEDA8-D2DC-48A1-89ED-72339A72B0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5950" y="5503246"/>
            <a:ext cx="1650785" cy="982305"/>
          </a:xfrm>
          <a:prstGeom prst="rect">
            <a:avLst/>
          </a:prstGeom>
          <a:effectLst>
            <a:glow rad="63500">
              <a:schemeClr val="tx1"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895774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B4EAD-133C-4987-8D48-689D0A240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/>
              <a:t>Project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22F0FC-D874-42AA-A0CA-EB85633317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800">
              <a:solidFill>
                <a:schemeClr val="tx1"/>
              </a:solidFill>
            </a:endParaRPr>
          </a:p>
          <a:p>
            <a:r>
              <a:rPr lang="en-US" sz="2800">
                <a:solidFill>
                  <a:schemeClr val="tx1"/>
                </a:solidFill>
              </a:rPr>
              <a:t>For time-tracking, employees will be able to submit their hours to our database </a:t>
            </a:r>
          </a:p>
          <a:p>
            <a:r>
              <a:rPr lang="en-US" sz="2800">
                <a:solidFill>
                  <a:schemeClr val="tx1"/>
                </a:solidFill>
              </a:rPr>
              <a:t>The system will then export a file that can be uploaded into their accounting software </a:t>
            </a:r>
          </a:p>
        </p:txBody>
      </p:sp>
      <p:pic>
        <p:nvPicPr>
          <p:cNvPr id="5" name="Picture 26" descr="A picture containing guitar&#10;&#10;Description generated with very high confidence">
            <a:extLst>
              <a:ext uri="{FF2B5EF4-FFF2-40B4-BE49-F238E27FC236}">
                <a16:creationId xmlns:a16="http://schemas.microsoft.com/office/drawing/2014/main" id="{6CEAEDA8-D2DC-48A1-89ED-72339A72B0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5950" y="5503246"/>
            <a:ext cx="1650785" cy="982305"/>
          </a:xfrm>
          <a:prstGeom prst="rect">
            <a:avLst/>
          </a:prstGeom>
          <a:effectLst>
            <a:glow rad="63500">
              <a:schemeClr val="tx1"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047754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B4EAD-133C-4987-8D48-689D0A240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/>
              <a:t>Current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22F0FC-D874-42AA-A0CA-EB85633317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>
                <a:solidFill>
                  <a:schemeClr val="tx1"/>
                </a:solidFill>
              </a:rPr>
              <a:t>Edenbridge's current system is paper based with Excel spreadsheets and accounting software</a:t>
            </a:r>
            <a:endParaRPr lang="en-US">
              <a:solidFill>
                <a:schemeClr val="tx1"/>
              </a:solidFill>
            </a:endParaRPr>
          </a:p>
          <a:p>
            <a:r>
              <a:rPr lang="en-US" sz="2800">
                <a:solidFill>
                  <a:schemeClr val="tx1"/>
                </a:solidFill>
              </a:rPr>
              <a:t>This system has them entering 200 + employees' timesheets manually  </a:t>
            </a:r>
          </a:p>
          <a:p>
            <a:pPr marL="0" indent="0">
              <a:buNone/>
            </a:pPr>
            <a:endParaRPr lang="en-US" sz="2800">
              <a:solidFill>
                <a:schemeClr val="tx1"/>
              </a:solidFill>
            </a:endParaRPr>
          </a:p>
        </p:txBody>
      </p:sp>
      <p:pic>
        <p:nvPicPr>
          <p:cNvPr id="5" name="Picture 26" descr="A picture containing guitar&#10;&#10;Description generated with very high confidence">
            <a:extLst>
              <a:ext uri="{FF2B5EF4-FFF2-40B4-BE49-F238E27FC236}">
                <a16:creationId xmlns:a16="http://schemas.microsoft.com/office/drawing/2014/main" id="{B4CE0111-63E6-4F62-ACAE-97EC2E2519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5950" y="5503246"/>
            <a:ext cx="1650785" cy="982305"/>
          </a:xfrm>
          <a:prstGeom prst="rect">
            <a:avLst/>
          </a:prstGeom>
          <a:effectLst>
            <a:glow rad="63500">
              <a:schemeClr val="tx1"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636044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C771D-A91A-4E39-BDDA-C4705969E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7043" y="644807"/>
            <a:ext cx="2918341" cy="2222603"/>
          </a:xfrm>
        </p:spPr>
        <p:txBody>
          <a:bodyPr>
            <a:noAutofit/>
          </a:bodyPr>
          <a:lstStyle/>
          <a:p>
            <a:r>
              <a:rPr lang="en-CA" sz="2800"/>
              <a:t>Current project process diagram level 0</a:t>
            </a:r>
          </a:p>
        </p:txBody>
      </p:sp>
      <p:pic>
        <p:nvPicPr>
          <p:cNvPr id="4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7EC631AF-1014-4F2B-8EBA-D56BD929C6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5265" y="279124"/>
            <a:ext cx="8751691" cy="6299752"/>
          </a:xfrm>
        </p:spPr>
      </p:pic>
      <p:pic>
        <p:nvPicPr>
          <p:cNvPr id="5" name="Picture 26">
            <a:extLst>
              <a:ext uri="{FF2B5EF4-FFF2-40B4-BE49-F238E27FC236}">
                <a16:creationId xmlns:a16="http://schemas.microsoft.com/office/drawing/2014/main" id="{6BE06A0D-76E3-354D-B487-E7466D74FD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75950" y="5503246"/>
            <a:ext cx="1650785" cy="982305"/>
          </a:xfrm>
          <a:prstGeom prst="rect">
            <a:avLst/>
          </a:prstGeom>
          <a:effectLst>
            <a:glow rad="63500">
              <a:schemeClr val="tx1"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884968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6">
            <a:extLst>
              <a:ext uri="{FF2B5EF4-FFF2-40B4-BE49-F238E27FC236}">
                <a16:creationId xmlns:a16="http://schemas.microsoft.com/office/drawing/2014/main" id="{6BE06A0D-76E3-354D-B487-E7466D74FD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5950" y="5503246"/>
            <a:ext cx="1650785" cy="982305"/>
          </a:xfrm>
          <a:prstGeom prst="rect">
            <a:avLst/>
          </a:prstGeom>
          <a:effectLst>
            <a:glow rad="63500">
              <a:schemeClr val="tx1">
                <a:alpha val="40000"/>
              </a:schemeClr>
            </a:glow>
          </a:effectLst>
        </p:spPr>
      </p:pic>
      <p:pic>
        <p:nvPicPr>
          <p:cNvPr id="9" name="Picture 9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AD453DB2-6637-48A6-B2C9-F07B79A2C8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215" y="158459"/>
            <a:ext cx="7640379" cy="6541082"/>
          </a:xfrm>
          <a:prstGeom prst="rect">
            <a:avLst/>
          </a:prstGeom>
        </p:spPr>
      </p:pic>
      <p:sp>
        <p:nvSpPr>
          <p:cNvPr id="3" name="Title 5">
            <a:extLst>
              <a:ext uri="{FF2B5EF4-FFF2-40B4-BE49-F238E27FC236}">
                <a16:creationId xmlns:a16="http://schemas.microsoft.com/office/drawing/2014/main" id="{ACD4CCF8-0B90-44A9-8921-AE9B92278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686" y="-470526"/>
            <a:ext cx="3507059" cy="2993896"/>
          </a:xfrm>
        </p:spPr>
        <p:txBody>
          <a:bodyPr/>
          <a:lstStyle/>
          <a:p>
            <a:r>
              <a:rPr lang="en-US" sz="2800"/>
              <a:t>Current 1 system level 1 availability</a:t>
            </a:r>
          </a:p>
        </p:txBody>
      </p:sp>
    </p:spTree>
    <p:extLst>
      <p:ext uri="{BB962C8B-B14F-4D97-AF65-F5344CB8AC3E}">
        <p14:creationId xmlns:p14="http://schemas.microsoft.com/office/powerpoint/2010/main" val="21986386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6">
            <a:extLst>
              <a:ext uri="{FF2B5EF4-FFF2-40B4-BE49-F238E27FC236}">
                <a16:creationId xmlns:a16="http://schemas.microsoft.com/office/drawing/2014/main" id="{6BE06A0D-76E3-354D-B487-E7466D74FD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5950" y="5503246"/>
            <a:ext cx="1650785" cy="982305"/>
          </a:xfrm>
          <a:prstGeom prst="rect">
            <a:avLst/>
          </a:prstGeom>
          <a:effectLst>
            <a:glow rad="63500">
              <a:schemeClr val="tx1">
                <a:alpha val="40000"/>
              </a:schemeClr>
            </a:glow>
          </a:effectLst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33A53D65-4BF2-42A0-AE35-3B0F838E3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680" y="4062664"/>
            <a:ext cx="4244158" cy="1507067"/>
          </a:xfrm>
        </p:spPr>
        <p:txBody>
          <a:bodyPr>
            <a:normAutofit/>
          </a:bodyPr>
          <a:lstStyle/>
          <a:p>
            <a:r>
              <a:rPr lang="en-US" sz="2800"/>
              <a:t>Current system level 1 client creation</a:t>
            </a:r>
          </a:p>
        </p:txBody>
      </p:sp>
      <p:pic>
        <p:nvPicPr>
          <p:cNvPr id="7" name="Picture 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689DBCCE-F98E-43D0-9518-4A8244836A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680" y="142493"/>
            <a:ext cx="9581676" cy="3820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105961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27</Slides>
  <Notes>24</Notes>
  <HiddenSlides>4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Slice</vt:lpstr>
      <vt:lpstr>Milestone 3 - Process modelling</vt:lpstr>
      <vt:lpstr>Our Team</vt:lpstr>
      <vt:lpstr>Our client</vt:lpstr>
      <vt:lpstr>Project description</vt:lpstr>
      <vt:lpstr>Project description</vt:lpstr>
      <vt:lpstr>Current system</vt:lpstr>
      <vt:lpstr>Current project process diagram level 0</vt:lpstr>
      <vt:lpstr>Current 1 system level 1 availability</vt:lpstr>
      <vt:lpstr>Current system level 1 client creation</vt:lpstr>
      <vt:lpstr>Current 1 system level 1 scheduling</vt:lpstr>
      <vt:lpstr>Current system level 1 Time sheets/ Payment</vt:lpstr>
      <vt:lpstr>Crud processes </vt:lpstr>
      <vt:lpstr>Proposed system</vt:lpstr>
      <vt:lpstr>PowerPoint Presentation</vt:lpstr>
      <vt:lpstr>Process 1  Scheduling Workers</vt:lpstr>
      <vt:lpstr>PowerPoint Presentation</vt:lpstr>
      <vt:lpstr>Process 2 Account Creation</vt:lpstr>
      <vt:lpstr>PowerPoint Presentation</vt:lpstr>
      <vt:lpstr>Process 3 Time Tracking</vt:lpstr>
      <vt:lpstr>PowerPoint Presentation</vt:lpstr>
      <vt:lpstr>Process 4 Financial processing</vt:lpstr>
      <vt:lpstr>PowerPoint Presentation</vt:lpstr>
      <vt:lpstr>Process 5   New client or employee</vt:lpstr>
      <vt:lpstr>Use cases</vt:lpstr>
      <vt:lpstr>Conclusion</vt:lpstr>
      <vt:lpstr>Looking Forwards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Milestone 2 - Project Scope</dc:title>
  <dc:creator>Beryon Clark</dc:creator>
  <cp:revision>2</cp:revision>
  <dcterms:created xsi:type="dcterms:W3CDTF">2019-10-08T21:13:00Z</dcterms:created>
  <dcterms:modified xsi:type="dcterms:W3CDTF">2020-02-18T22:17:51Z</dcterms:modified>
</cp:coreProperties>
</file>