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9"/>
  </p:notesMasterIdLst>
  <p:sldIdLst>
    <p:sldId id="256" r:id="rId5"/>
    <p:sldId id="258" r:id="rId6"/>
    <p:sldId id="277" r:id="rId7"/>
    <p:sldId id="283" r:id="rId8"/>
    <p:sldId id="300" r:id="rId9"/>
    <p:sldId id="282" r:id="rId10"/>
    <p:sldId id="301" r:id="rId11"/>
    <p:sldId id="316" r:id="rId12"/>
    <p:sldId id="317" r:id="rId13"/>
    <p:sldId id="303" r:id="rId14"/>
    <p:sldId id="309" r:id="rId15"/>
    <p:sldId id="304" r:id="rId16"/>
    <p:sldId id="310" r:id="rId17"/>
    <p:sldId id="305" r:id="rId18"/>
    <p:sldId id="311" r:id="rId19"/>
    <p:sldId id="308" r:id="rId20"/>
    <p:sldId id="312" r:id="rId21"/>
    <p:sldId id="306" r:id="rId22"/>
    <p:sldId id="313" r:id="rId23"/>
    <p:sldId id="307" r:id="rId24"/>
    <p:sldId id="314" r:id="rId25"/>
    <p:sldId id="302" r:id="rId26"/>
    <p:sldId id="293"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07759CE2-B829-4DF8-B26F-A23D1B2E9C3A}">
          <p14:sldIdLst>
            <p14:sldId id="256"/>
          </p14:sldIdLst>
        </p14:section>
        <p14:section name="Team &amp; Project Introduction" id="{CD000CE1-B9B1-4F39-B605-BE00D5BFE839}">
          <p14:sldIdLst>
            <p14:sldId id="258"/>
            <p14:sldId id="277"/>
            <p14:sldId id="283"/>
            <p14:sldId id="300"/>
            <p14:sldId id="282"/>
          </p14:sldIdLst>
        </p14:section>
        <p14:section name="ERDs, Tables, and Relations" id="{76085C49-3CF6-4238-9864-0E0B7C1C618E}">
          <p14:sldIdLst>
            <p14:sldId id="301"/>
            <p14:sldId id="316"/>
            <p14:sldId id="317"/>
            <p14:sldId id="303"/>
            <p14:sldId id="309"/>
            <p14:sldId id="304"/>
            <p14:sldId id="310"/>
            <p14:sldId id="305"/>
            <p14:sldId id="311"/>
            <p14:sldId id="308"/>
            <p14:sldId id="312"/>
            <p14:sldId id="306"/>
            <p14:sldId id="313"/>
            <p14:sldId id="307"/>
            <p14:sldId id="314"/>
          </p14:sldIdLst>
        </p14:section>
        <p14:section name="Closing Remarks" id="{1DB9A7E6-7EEC-4263-B98C-E026269BBCB0}">
          <p14:sldIdLst>
            <p14:sldId id="302"/>
            <p14:sldId id="29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BD416-2419-842C-67D4-B51646D9FD79}" v="35" dt="2019-11-14T21:39:18.350"/>
    <p1510:client id="{05394DB7-8042-D6A6-5967-2767F63E4D9B}" v="118" dt="2019-11-14T18:43:25.273"/>
    <p1510:client id="{28017F19-10B3-BA5D-5843-7F7AA7906DBF}" v="29" dt="2019-11-14T17:57:39.574"/>
    <p1510:client id="{4C8A877B-2FBB-73E5-6C74-CD471DB59C84}" v="12" dt="2019-12-10T21:47:55.365"/>
    <p1510:client id="{59B84C8F-2445-1CF4-421B-26DE8A1D380E}" v="17" dt="2019-11-14T18:41:55.691"/>
    <p1510:client id="{6ADA2E41-8922-4C22-A966-434B390BED50}" v="152" dt="2019-11-14T23:10:26.882"/>
    <p1510:client id="{8FB884FC-5F13-4214-AFBE-C54C3D31AF45}" v="2550" dt="2019-11-15T15:01:12.583"/>
    <p1510:client id="{911F75D7-DEAD-7848-A635-D0BD9F7E1131}" v="157" dt="2019-11-14T17:25:27.345"/>
    <p1510:client id="{9E43794C-D092-D9F9-7408-CB025B02D916}" v="12" dt="2019-12-10T21:47:24.291"/>
    <p1510:client id="{B13E6CBE-13C6-475E-B255-E49178A9D5A9}" v="1079" dt="2019-11-15T05:59:45.685"/>
    <p1510:client id="{D81B16B5-158F-AA38-BE94-38210A52D8FE}" v="285" dt="2019-11-14T21:49:55.064"/>
    <p1510:client id="{ECF69DA6-9343-CCDE-C8B1-04BAE9A4184B}" v="4135" dt="2019-11-15T14:53:58.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13B5-41D2-4288-81BA-CBC0A737363B}" type="datetimeFigureOut">
              <a:rPr lang="en-US"/>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58C53-6247-455C-8055-817D0D921544}" type="slidenum">
              <a:rPr lang="en-US"/>
              <a:t>‹#›</a:t>
            </a:fld>
            <a:endParaRPr lang="en-US"/>
          </a:p>
        </p:txBody>
      </p:sp>
    </p:spTree>
    <p:extLst>
      <p:ext uri="{BB962C8B-B14F-4D97-AF65-F5344CB8AC3E}">
        <p14:creationId xmlns:p14="http://schemas.microsoft.com/office/powerpoint/2010/main" val="613334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F058C53-6247-455C-8055-817D0D921544}" type="slidenum">
              <a:rPr lang="en-US"/>
              <a:t>1</a:t>
            </a:fld>
            <a:endParaRPr lang="en-US"/>
          </a:p>
        </p:txBody>
      </p:sp>
    </p:spTree>
    <p:extLst>
      <p:ext uri="{BB962C8B-B14F-4D97-AF65-F5344CB8AC3E}">
        <p14:creationId xmlns:p14="http://schemas.microsoft.com/office/powerpoint/2010/main" val="156468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16</a:t>
            </a:fld>
            <a:endParaRPr lang="en-US"/>
          </a:p>
        </p:txBody>
      </p:sp>
    </p:spTree>
    <p:extLst>
      <p:ext uri="{BB962C8B-B14F-4D97-AF65-F5344CB8AC3E}">
        <p14:creationId xmlns:p14="http://schemas.microsoft.com/office/powerpoint/2010/main" val="87310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17</a:t>
            </a:fld>
            <a:endParaRPr lang="en-US"/>
          </a:p>
        </p:txBody>
      </p:sp>
    </p:spTree>
    <p:extLst>
      <p:ext uri="{BB962C8B-B14F-4D97-AF65-F5344CB8AC3E}">
        <p14:creationId xmlns:p14="http://schemas.microsoft.com/office/powerpoint/2010/main" val="3623323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18</a:t>
            </a:fld>
            <a:endParaRPr lang="en-US"/>
          </a:p>
        </p:txBody>
      </p:sp>
    </p:spTree>
    <p:extLst>
      <p:ext uri="{BB962C8B-B14F-4D97-AF65-F5344CB8AC3E}">
        <p14:creationId xmlns:p14="http://schemas.microsoft.com/office/powerpoint/2010/main" val="3083906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19</a:t>
            </a:fld>
            <a:endParaRPr lang="en-US"/>
          </a:p>
        </p:txBody>
      </p:sp>
    </p:spTree>
    <p:extLst>
      <p:ext uri="{BB962C8B-B14F-4D97-AF65-F5344CB8AC3E}">
        <p14:creationId xmlns:p14="http://schemas.microsoft.com/office/powerpoint/2010/main" val="272442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20</a:t>
            </a:fld>
            <a:endParaRPr lang="en-US"/>
          </a:p>
        </p:txBody>
      </p:sp>
    </p:spTree>
    <p:extLst>
      <p:ext uri="{BB962C8B-B14F-4D97-AF65-F5344CB8AC3E}">
        <p14:creationId xmlns:p14="http://schemas.microsoft.com/office/powerpoint/2010/main" val="3716480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21</a:t>
            </a:fld>
            <a:endParaRPr lang="en-US"/>
          </a:p>
        </p:txBody>
      </p:sp>
    </p:spTree>
    <p:extLst>
      <p:ext uri="{BB962C8B-B14F-4D97-AF65-F5344CB8AC3E}">
        <p14:creationId xmlns:p14="http://schemas.microsoft.com/office/powerpoint/2010/main" val="266595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Beryon</a:t>
            </a:r>
          </a:p>
          <a:p>
            <a:r>
              <a:rPr lang="en-CA"/>
              <a:t>Touch on the adaptability of the tables. Only the essential fields required to calculate pay and schedules will be mandatory. As Edenbridge looks to expand the utilization of the new system, more fields can be used which will open up more options within software for calculations and UI. </a:t>
            </a:r>
          </a:p>
        </p:txBody>
      </p:sp>
      <p:sp>
        <p:nvSpPr>
          <p:cNvPr id="4" name="Slide Number Placeholder 3"/>
          <p:cNvSpPr>
            <a:spLocks noGrp="1"/>
          </p:cNvSpPr>
          <p:nvPr>
            <p:ph type="sldNum" sz="quarter" idx="5"/>
          </p:nvPr>
        </p:nvSpPr>
        <p:spPr/>
        <p:txBody>
          <a:bodyPr/>
          <a:lstStyle/>
          <a:p>
            <a:fld id="{CF058C53-6247-455C-8055-817D0D921544}" type="slidenum">
              <a:rPr lang="en-US" smtClean="0"/>
              <a:t>22</a:t>
            </a:fld>
            <a:endParaRPr lang="en-US"/>
          </a:p>
        </p:txBody>
      </p:sp>
    </p:spTree>
    <p:extLst>
      <p:ext uri="{BB962C8B-B14F-4D97-AF65-F5344CB8AC3E}">
        <p14:creationId xmlns:p14="http://schemas.microsoft.com/office/powerpoint/2010/main" val="1714730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Beryon</a:t>
            </a:r>
          </a:p>
          <a:p>
            <a:r>
              <a:rPr lang="en-CA"/>
              <a:t>System proposal including:</a:t>
            </a:r>
          </a:p>
          <a:p>
            <a:r>
              <a:rPr lang="en-CA" baseline="0"/>
              <a:t>     - Budget</a:t>
            </a:r>
          </a:p>
          <a:p>
            <a:r>
              <a:rPr lang="en-CA" baseline="0"/>
              <a:t>     - Timeline</a:t>
            </a:r>
          </a:p>
          <a:p>
            <a:r>
              <a:rPr lang="en-CA" baseline="0"/>
              <a:t>     	</a:t>
            </a:r>
            <a:endParaRPr lang="en-CA"/>
          </a:p>
        </p:txBody>
      </p:sp>
      <p:sp>
        <p:nvSpPr>
          <p:cNvPr id="4" name="Slide Number Placeholder 3"/>
          <p:cNvSpPr>
            <a:spLocks noGrp="1"/>
          </p:cNvSpPr>
          <p:nvPr>
            <p:ph type="sldNum" sz="quarter" idx="5"/>
          </p:nvPr>
        </p:nvSpPr>
        <p:spPr/>
        <p:txBody>
          <a:bodyPr/>
          <a:lstStyle/>
          <a:p>
            <a:fld id="{CF058C53-6247-455C-8055-817D0D921544}" type="slidenum">
              <a:rPr lang="en-US" smtClean="0"/>
              <a:t>23</a:t>
            </a:fld>
            <a:endParaRPr lang="en-US"/>
          </a:p>
        </p:txBody>
      </p:sp>
    </p:spTree>
    <p:extLst>
      <p:ext uri="{BB962C8B-B14F-4D97-AF65-F5344CB8AC3E}">
        <p14:creationId xmlns:p14="http://schemas.microsoft.com/office/powerpoint/2010/main" val="257034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Everyone</a:t>
            </a:r>
          </a:p>
        </p:txBody>
      </p:sp>
      <p:sp>
        <p:nvSpPr>
          <p:cNvPr id="4" name="Slide Number Placeholder 3"/>
          <p:cNvSpPr>
            <a:spLocks noGrp="1"/>
          </p:cNvSpPr>
          <p:nvPr>
            <p:ph type="sldNum" sz="quarter" idx="5"/>
          </p:nvPr>
        </p:nvSpPr>
        <p:spPr/>
        <p:txBody>
          <a:bodyPr/>
          <a:lstStyle/>
          <a:p>
            <a:fld id="{CF058C53-6247-455C-8055-817D0D921544}" type="slidenum">
              <a:rPr lang="en-US"/>
              <a:t>2</a:t>
            </a:fld>
            <a:endParaRPr lang="en-US"/>
          </a:p>
        </p:txBody>
      </p:sp>
    </p:spTree>
    <p:extLst>
      <p:ext uri="{BB962C8B-B14F-4D97-AF65-F5344CB8AC3E}">
        <p14:creationId xmlns:p14="http://schemas.microsoft.com/office/powerpoint/2010/main" val="2734031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Aidan</a:t>
            </a:r>
          </a:p>
        </p:txBody>
      </p:sp>
      <p:sp>
        <p:nvSpPr>
          <p:cNvPr id="4" name="Slide Number Placeholder 3"/>
          <p:cNvSpPr>
            <a:spLocks noGrp="1"/>
          </p:cNvSpPr>
          <p:nvPr>
            <p:ph type="sldNum" sz="quarter" idx="5"/>
          </p:nvPr>
        </p:nvSpPr>
        <p:spPr/>
        <p:txBody>
          <a:bodyPr/>
          <a:lstStyle/>
          <a:p>
            <a:fld id="{CF058C53-6247-455C-8055-817D0D921544}" type="slidenum">
              <a:rPr lang="en-US"/>
              <a:t>3</a:t>
            </a:fld>
            <a:endParaRPr lang="en-US"/>
          </a:p>
        </p:txBody>
      </p:sp>
    </p:spTree>
    <p:extLst>
      <p:ext uri="{BB962C8B-B14F-4D97-AF65-F5344CB8AC3E}">
        <p14:creationId xmlns:p14="http://schemas.microsoft.com/office/powerpoint/2010/main" val="339087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4</a:t>
            </a:fld>
            <a:endParaRPr lang="en-US"/>
          </a:p>
        </p:txBody>
      </p:sp>
    </p:spTree>
    <p:extLst>
      <p:ext uri="{BB962C8B-B14F-4D97-AF65-F5344CB8AC3E}">
        <p14:creationId xmlns:p14="http://schemas.microsoft.com/office/powerpoint/2010/main" val="2164389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5</a:t>
            </a:fld>
            <a:endParaRPr lang="en-US"/>
          </a:p>
        </p:txBody>
      </p:sp>
    </p:spTree>
    <p:extLst>
      <p:ext uri="{BB962C8B-B14F-4D97-AF65-F5344CB8AC3E}">
        <p14:creationId xmlns:p14="http://schemas.microsoft.com/office/powerpoint/2010/main" val="2993464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6</a:t>
            </a:fld>
            <a:endParaRPr lang="en-US"/>
          </a:p>
        </p:txBody>
      </p:sp>
    </p:spTree>
    <p:extLst>
      <p:ext uri="{BB962C8B-B14F-4D97-AF65-F5344CB8AC3E}">
        <p14:creationId xmlns:p14="http://schemas.microsoft.com/office/powerpoint/2010/main" val="210614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8</a:t>
            </a:fld>
            <a:endParaRPr lang="en-US"/>
          </a:p>
        </p:txBody>
      </p:sp>
    </p:spTree>
    <p:extLst>
      <p:ext uri="{BB962C8B-B14F-4D97-AF65-F5344CB8AC3E}">
        <p14:creationId xmlns:p14="http://schemas.microsoft.com/office/powerpoint/2010/main" val="1473550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9</a:t>
            </a:fld>
            <a:endParaRPr lang="en-US"/>
          </a:p>
        </p:txBody>
      </p:sp>
    </p:spTree>
    <p:extLst>
      <p:ext uri="{BB962C8B-B14F-4D97-AF65-F5344CB8AC3E}">
        <p14:creationId xmlns:p14="http://schemas.microsoft.com/office/powerpoint/2010/main" val="3794963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10</a:t>
            </a:fld>
            <a:endParaRPr lang="en-US"/>
          </a:p>
        </p:txBody>
      </p:sp>
    </p:spTree>
    <p:extLst>
      <p:ext uri="{BB962C8B-B14F-4D97-AF65-F5344CB8AC3E}">
        <p14:creationId xmlns:p14="http://schemas.microsoft.com/office/powerpoint/2010/main" val="355525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91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98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65092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740777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7157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338411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3500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39031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719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051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171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91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143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80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6136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246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935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2/18/2020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2031686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22">
            <a:extLst>
              <a:ext uri="{FF2B5EF4-FFF2-40B4-BE49-F238E27FC236}">
                <a16:creationId xmlns:a16="http://schemas.microsoft.com/office/drawing/2014/main" id="{19B315F0-2F2E-4749-9C08-6F2B5972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4">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bg2">
              <a:lumMod val="75000"/>
              <a:alpha val="90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bg1">
              <a:lumMod val="75000"/>
              <a:lumOff val="2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1" name="Group 28">
            <a:extLst>
              <a:ext uri="{FF2B5EF4-FFF2-40B4-BE49-F238E27FC236}">
                <a16:creationId xmlns:a16="http://schemas.microsoft.com/office/drawing/2014/main" id="{E1911703-8F76-418B-A5BE-312E5FF98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30" name="Straight Connector 29">
              <a:extLst>
                <a:ext uri="{FF2B5EF4-FFF2-40B4-BE49-F238E27FC236}">
                  <a16:creationId xmlns:a16="http://schemas.microsoft.com/office/drawing/2014/main" id="{683E51D0-80D2-4A0E-BC33-FC2854416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6DDC556-F181-4330-9D5E-06CD9B5F75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1744895-D69C-4B43-BBB6-644C78E57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547E019-B61B-46EA-8987-B3A661CFB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5A95601E-850C-471E-B37C-61C13AB1C1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116738" y="685798"/>
            <a:ext cx="6778398" cy="4495801"/>
          </a:xfrm>
        </p:spPr>
        <p:txBody>
          <a:bodyPr anchor="ctr">
            <a:normAutofit/>
          </a:bodyPr>
          <a:lstStyle/>
          <a:p>
            <a:r>
              <a:rPr lang="en-US">
                <a:cs typeface="Calibri Light"/>
              </a:rPr>
              <a:t>Milestone 4 - Data modelling</a:t>
            </a:r>
            <a:endParaRPr lang="en-US"/>
          </a:p>
        </p:txBody>
      </p:sp>
      <p:pic>
        <p:nvPicPr>
          <p:cNvPr id="12" name="Picture 26">
            <a:extLst>
              <a:ext uri="{FF2B5EF4-FFF2-40B4-BE49-F238E27FC236}">
                <a16:creationId xmlns:a16="http://schemas.microsoft.com/office/drawing/2014/main" id="{32B9419B-C534-4194-9170-B1AAC2DE805F}"/>
              </a:ext>
            </a:extLst>
          </p:cNvPr>
          <p:cNvPicPr>
            <a:picLocks noChangeAspect="1"/>
          </p:cNvPicPr>
          <p:nvPr/>
        </p:nvPicPr>
        <p:blipFill>
          <a:blip r:embed="rId3"/>
          <a:stretch>
            <a:fillRect/>
          </a:stretch>
        </p:blipFill>
        <p:spPr>
          <a:xfrm>
            <a:off x="1915660" y="337554"/>
            <a:ext cx="2270867" cy="1351287"/>
          </a:xfrm>
          <a:prstGeom prst="rect">
            <a:avLst/>
          </a:prstGeom>
          <a:effectLst>
            <a:glow rad="63500">
              <a:schemeClr val="tx1">
                <a:alpha val="40000"/>
              </a:schemeClr>
            </a:glow>
          </a:effectLst>
        </p:spPr>
      </p:pic>
      <p:sp>
        <p:nvSpPr>
          <p:cNvPr id="3" name="TextBox 2"/>
          <p:cNvSpPr txBox="1"/>
          <p:nvPr/>
        </p:nvSpPr>
        <p:spPr>
          <a:xfrm>
            <a:off x="1775104" y="6335780"/>
            <a:ext cx="2776756" cy="369332"/>
          </a:xfrm>
          <a:prstGeom prst="rect">
            <a:avLst/>
          </a:prstGeom>
          <a:noFill/>
          <a:ln>
            <a:noFill/>
          </a:ln>
        </p:spPr>
        <p:txBody>
          <a:bodyPr wrap="square" rtlCol="0">
            <a:spAutoFit/>
          </a:bodyPr>
          <a:lstStyle/>
          <a:p>
            <a:r>
              <a:rPr lang="en-US"/>
              <a:t>November 15th, 2019</a:t>
            </a:r>
            <a:endParaRPr lang="en-US" baseline="300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35" y="5100175"/>
            <a:ext cx="8534400" cy="1507067"/>
          </a:xfrm>
        </p:spPr>
        <p:txBody>
          <a:bodyPr>
            <a:normAutofit/>
          </a:bodyPr>
          <a:lstStyle/>
          <a:p>
            <a:r>
              <a:rPr lang="en-US" sz="4000"/>
              <a:t>Shift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5" name="Picture 4" descr="A screenshot of a cell phone&#10;&#10;Description automatically generated">
            <a:extLst>
              <a:ext uri="{FF2B5EF4-FFF2-40B4-BE49-F238E27FC236}">
                <a16:creationId xmlns:a16="http://schemas.microsoft.com/office/drawing/2014/main" id="{18E21DBC-491F-4758-AF63-E142E57924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12" y="149190"/>
            <a:ext cx="7487022" cy="5311517"/>
          </a:xfrm>
          <a:prstGeom prst="rect">
            <a:avLst/>
          </a:prstGeom>
        </p:spPr>
      </p:pic>
    </p:spTree>
    <p:extLst>
      <p:ext uri="{BB962C8B-B14F-4D97-AF65-F5344CB8AC3E}">
        <p14:creationId xmlns:p14="http://schemas.microsoft.com/office/powerpoint/2010/main" val="156798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145900"/>
            <a:ext cx="8534400" cy="1507067"/>
          </a:xfrm>
        </p:spPr>
        <p:txBody>
          <a:bodyPr>
            <a:normAutofit/>
          </a:bodyPr>
          <a:lstStyle/>
          <a:p>
            <a:r>
              <a:rPr lang="en-US" sz="4000"/>
              <a:t>Shift Table</a:t>
            </a:r>
            <a:r>
              <a:rPr lang="en-CA" sz="4000"/>
              <a:t> – Rules and Data</a:t>
            </a:r>
            <a:endParaRPr lang="en-US" sz="4000"/>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2"/>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7" name="Table 7">
            <a:extLst>
              <a:ext uri="{FF2B5EF4-FFF2-40B4-BE49-F238E27FC236}">
                <a16:creationId xmlns:a16="http://schemas.microsoft.com/office/drawing/2014/main" id="{687AF2D0-304E-47A8-BA00-8D6BD624410B}"/>
              </a:ext>
            </a:extLst>
          </p:cNvPr>
          <p:cNvGraphicFramePr>
            <a:graphicFrameLocks noGrp="1"/>
          </p:cNvGraphicFramePr>
          <p:nvPr>
            <p:ph idx="1"/>
            <p:extLst>
              <p:ext uri="{D42A27DB-BD31-4B8C-83A1-F6EECF244321}">
                <p14:modId xmlns:p14="http://schemas.microsoft.com/office/powerpoint/2010/main" val="2157640962"/>
              </p:ext>
            </p:extLst>
          </p:nvPr>
        </p:nvGraphicFramePr>
        <p:xfrm>
          <a:off x="684212" y="205033"/>
          <a:ext cx="10298015" cy="1112520"/>
        </p:xfrm>
        <a:graphic>
          <a:graphicData uri="http://schemas.openxmlformats.org/drawingml/2006/table">
            <a:tbl>
              <a:tblPr firstRow="1" bandRow="1">
                <a:tableStyleId>{5C22544A-7EE6-4342-B048-85BDC9FD1C3A}</a:tableStyleId>
              </a:tblPr>
              <a:tblGrid>
                <a:gridCol w="1107106">
                  <a:extLst>
                    <a:ext uri="{9D8B030D-6E8A-4147-A177-3AD203B41FA5}">
                      <a16:colId xmlns:a16="http://schemas.microsoft.com/office/drawing/2014/main" val="12411787"/>
                    </a:ext>
                  </a:extLst>
                </a:gridCol>
                <a:gridCol w="1491087">
                  <a:extLst>
                    <a:ext uri="{9D8B030D-6E8A-4147-A177-3AD203B41FA5}">
                      <a16:colId xmlns:a16="http://schemas.microsoft.com/office/drawing/2014/main" val="399076512"/>
                    </a:ext>
                  </a:extLst>
                </a:gridCol>
                <a:gridCol w="1277870">
                  <a:extLst>
                    <a:ext uri="{9D8B030D-6E8A-4147-A177-3AD203B41FA5}">
                      <a16:colId xmlns:a16="http://schemas.microsoft.com/office/drawing/2014/main" val="1657979237"/>
                    </a:ext>
                  </a:extLst>
                </a:gridCol>
                <a:gridCol w="1489246">
                  <a:extLst>
                    <a:ext uri="{9D8B030D-6E8A-4147-A177-3AD203B41FA5}">
                      <a16:colId xmlns:a16="http://schemas.microsoft.com/office/drawing/2014/main" val="2487775842"/>
                    </a:ext>
                  </a:extLst>
                </a:gridCol>
                <a:gridCol w="1467429">
                  <a:extLst>
                    <a:ext uri="{9D8B030D-6E8A-4147-A177-3AD203B41FA5}">
                      <a16:colId xmlns:a16="http://schemas.microsoft.com/office/drawing/2014/main" val="3756465838"/>
                    </a:ext>
                  </a:extLst>
                </a:gridCol>
                <a:gridCol w="1702465">
                  <a:extLst>
                    <a:ext uri="{9D8B030D-6E8A-4147-A177-3AD203B41FA5}">
                      <a16:colId xmlns:a16="http://schemas.microsoft.com/office/drawing/2014/main" val="551490681"/>
                    </a:ext>
                  </a:extLst>
                </a:gridCol>
                <a:gridCol w="1762812">
                  <a:extLst>
                    <a:ext uri="{9D8B030D-6E8A-4147-A177-3AD203B41FA5}">
                      <a16:colId xmlns:a16="http://schemas.microsoft.com/office/drawing/2014/main" val="75442377"/>
                    </a:ext>
                  </a:extLst>
                </a:gridCol>
              </a:tblGrid>
              <a:tr h="370840">
                <a:tc>
                  <a:txBody>
                    <a:bodyPr/>
                    <a:lstStyle/>
                    <a:p>
                      <a:r>
                        <a:rPr lang="en-US"/>
                        <a:t>SHIFT_ID</a:t>
                      </a:r>
                    </a:p>
                  </a:txBody>
                  <a:tcPr/>
                </a:tc>
                <a:tc>
                  <a:txBody>
                    <a:bodyPr/>
                    <a:lstStyle/>
                    <a:p>
                      <a:r>
                        <a:rPr lang="en-US"/>
                        <a:t>TYPE_CODE</a:t>
                      </a:r>
                    </a:p>
                  </a:txBody>
                  <a:tcPr/>
                </a:tc>
                <a:tc>
                  <a:txBody>
                    <a:bodyPr/>
                    <a:lstStyle/>
                    <a:p>
                      <a:r>
                        <a:rPr lang="en-US"/>
                        <a:t>CLIENT_ID</a:t>
                      </a:r>
                    </a:p>
                  </a:txBody>
                  <a:tcPr/>
                </a:tc>
                <a:tc>
                  <a:txBody>
                    <a:bodyPr/>
                    <a:lstStyle/>
                    <a:p>
                      <a:r>
                        <a:rPr lang="en-US"/>
                        <a:t>WORKER_ID</a:t>
                      </a:r>
                    </a:p>
                  </a:txBody>
                  <a:tcPr/>
                </a:tc>
                <a:tc>
                  <a:txBody>
                    <a:bodyPr/>
                    <a:lstStyle/>
                    <a:p>
                      <a:r>
                        <a:rPr lang="en-US"/>
                        <a:t>DEPT_CODE</a:t>
                      </a:r>
                    </a:p>
                  </a:txBody>
                  <a:tcPr/>
                </a:tc>
                <a:tc>
                  <a:txBody>
                    <a:bodyPr/>
                    <a:lstStyle/>
                    <a:p>
                      <a:r>
                        <a:rPr lang="en-US"/>
                        <a:t>STATUS_CODE</a:t>
                      </a:r>
                    </a:p>
                  </a:txBody>
                  <a:tcPr/>
                </a:tc>
                <a:tc>
                  <a:txBody>
                    <a:bodyPr/>
                    <a:lstStyle/>
                    <a:p>
                      <a:r>
                        <a:rPr lang="en-US"/>
                        <a:t>SHIFT_DATE</a:t>
                      </a:r>
                    </a:p>
                  </a:txBody>
                  <a:tcPr/>
                </a:tc>
                <a:extLst>
                  <a:ext uri="{0D108BD9-81ED-4DB2-BD59-A6C34878D82A}">
                    <a16:rowId xmlns:a16="http://schemas.microsoft.com/office/drawing/2014/main" val="3240174267"/>
                  </a:ext>
                </a:extLst>
              </a:tr>
              <a:tr h="370840">
                <a:tc>
                  <a:txBody>
                    <a:bodyPr/>
                    <a:lstStyle/>
                    <a:p>
                      <a:r>
                        <a:rPr lang="en-US"/>
                        <a:t>1</a:t>
                      </a:r>
                    </a:p>
                  </a:txBody>
                  <a:tcPr/>
                </a:tc>
                <a:tc>
                  <a:txBody>
                    <a:bodyPr/>
                    <a:lstStyle/>
                    <a:p>
                      <a:r>
                        <a:rPr lang="en-US"/>
                        <a:t>GHD</a:t>
                      </a:r>
                    </a:p>
                  </a:txBody>
                  <a:tcPr/>
                </a:tc>
                <a:tc>
                  <a:txBody>
                    <a:bodyPr/>
                    <a:lstStyle/>
                    <a:p>
                      <a:r>
                        <a:rPr lang="en-US"/>
                        <a:t>25</a:t>
                      </a:r>
                    </a:p>
                  </a:txBody>
                  <a:tcPr/>
                </a:tc>
                <a:tc>
                  <a:txBody>
                    <a:bodyPr/>
                    <a:lstStyle/>
                    <a:p>
                      <a:pPr lvl="0">
                        <a:buNone/>
                      </a:pPr>
                      <a:r>
                        <a:rPr lang="en-US"/>
                        <a:t>3</a:t>
                      </a:r>
                    </a:p>
                  </a:txBody>
                  <a:tcPr/>
                </a:tc>
                <a:tc>
                  <a:txBody>
                    <a:bodyPr/>
                    <a:lstStyle/>
                    <a:p>
                      <a:r>
                        <a:rPr lang="en-US"/>
                        <a:t>GH</a:t>
                      </a:r>
                    </a:p>
                  </a:txBody>
                  <a:tcPr/>
                </a:tc>
                <a:tc>
                  <a:txBody>
                    <a:bodyPr/>
                    <a:lstStyle/>
                    <a:p>
                      <a:r>
                        <a:rPr lang="en-US"/>
                        <a:t>C</a:t>
                      </a:r>
                    </a:p>
                  </a:txBody>
                  <a:tcPr/>
                </a:tc>
                <a:tc>
                  <a:txBody>
                    <a:bodyPr/>
                    <a:lstStyle/>
                    <a:p>
                      <a:r>
                        <a:rPr lang="en-US"/>
                        <a:t>12/11/2019</a:t>
                      </a:r>
                    </a:p>
                  </a:txBody>
                  <a:tcPr/>
                </a:tc>
                <a:extLst>
                  <a:ext uri="{0D108BD9-81ED-4DB2-BD59-A6C34878D82A}">
                    <a16:rowId xmlns:a16="http://schemas.microsoft.com/office/drawing/2014/main" val="2833742539"/>
                  </a:ext>
                </a:extLst>
              </a:tr>
              <a:tr h="370840">
                <a:tc>
                  <a:txBody>
                    <a:bodyPr/>
                    <a:lstStyle/>
                    <a:p>
                      <a:r>
                        <a:rPr lang="en-US"/>
                        <a:t>2</a:t>
                      </a:r>
                    </a:p>
                  </a:txBody>
                  <a:tcPr/>
                </a:tc>
                <a:tc>
                  <a:txBody>
                    <a:bodyPr/>
                    <a:lstStyle/>
                    <a:p>
                      <a:r>
                        <a:rPr lang="en-US"/>
                        <a:t>INT</a:t>
                      </a:r>
                    </a:p>
                  </a:txBody>
                  <a:tcPr/>
                </a:tc>
                <a:tc>
                  <a:txBody>
                    <a:bodyPr/>
                    <a:lstStyle/>
                    <a:p>
                      <a:r>
                        <a:rPr lang="en-US"/>
                        <a:t>52</a:t>
                      </a:r>
                    </a:p>
                  </a:txBody>
                  <a:tcPr/>
                </a:tc>
                <a:tc>
                  <a:txBody>
                    <a:bodyPr/>
                    <a:lstStyle/>
                    <a:p>
                      <a:pPr lvl="0">
                        <a:buNone/>
                      </a:pPr>
                      <a:r>
                        <a:rPr lang="en-US"/>
                        <a:t>87</a:t>
                      </a:r>
                    </a:p>
                  </a:txBody>
                  <a:tcPr/>
                </a:tc>
                <a:tc>
                  <a:txBody>
                    <a:bodyPr/>
                    <a:lstStyle/>
                    <a:p>
                      <a:r>
                        <a:rPr lang="en-US"/>
                        <a:t>PDO</a:t>
                      </a:r>
                    </a:p>
                  </a:txBody>
                  <a:tcPr/>
                </a:tc>
                <a:tc>
                  <a:txBody>
                    <a:bodyPr/>
                    <a:lstStyle/>
                    <a:p>
                      <a:r>
                        <a:rPr lang="en-US"/>
                        <a:t>S</a:t>
                      </a:r>
                    </a:p>
                  </a:txBody>
                  <a:tcPr/>
                </a:tc>
                <a:tc>
                  <a:txBody>
                    <a:bodyPr/>
                    <a:lstStyle/>
                    <a:p>
                      <a:r>
                        <a:rPr lang="en-US"/>
                        <a:t>1/3/2020</a:t>
                      </a:r>
                    </a:p>
                  </a:txBody>
                  <a:tcPr/>
                </a:tc>
                <a:extLst>
                  <a:ext uri="{0D108BD9-81ED-4DB2-BD59-A6C34878D82A}">
                    <a16:rowId xmlns:a16="http://schemas.microsoft.com/office/drawing/2014/main" val="1334623067"/>
                  </a:ext>
                </a:extLst>
              </a:tr>
            </a:tbl>
          </a:graphicData>
        </a:graphic>
      </p:graphicFrame>
      <p:graphicFrame>
        <p:nvGraphicFramePr>
          <p:cNvPr id="9" name="Table 9">
            <a:extLst>
              <a:ext uri="{FF2B5EF4-FFF2-40B4-BE49-F238E27FC236}">
                <a16:creationId xmlns:a16="http://schemas.microsoft.com/office/drawing/2014/main" id="{3FD4B03F-4205-4044-BB88-4A8D9DD946FF}"/>
              </a:ext>
            </a:extLst>
          </p:cNvPr>
          <p:cNvGraphicFramePr>
            <a:graphicFrameLocks noGrp="1"/>
          </p:cNvGraphicFramePr>
          <p:nvPr>
            <p:extLst>
              <p:ext uri="{D42A27DB-BD31-4B8C-83A1-F6EECF244321}">
                <p14:modId xmlns:p14="http://schemas.microsoft.com/office/powerpoint/2010/main" val="3222434901"/>
              </p:ext>
            </p:extLst>
          </p:nvPr>
        </p:nvGraphicFramePr>
        <p:xfrm>
          <a:off x="684211" y="1457759"/>
          <a:ext cx="10298016" cy="1107439"/>
        </p:xfrm>
        <a:graphic>
          <a:graphicData uri="http://schemas.openxmlformats.org/drawingml/2006/table">
            <a:tbl>
              <a:tblPr firstRow="1" bandRow="1">
                <a:tableStyleId>{5C22544A-7EE6-4342-B048-85BDC9FD1C3A}</a:tableStyleId>
              </a:tblPr>
              <a:tblGrid>
                <a:gridCol w="1661801">
                  <a:extLst>
                    <a:ext uri="{9D8B030D-6E8A-4147-A177-3AD203B41FA5}">
                      <a16:colId xmlns:a16="http://schemas.microsoft.com/office/drawing/2014/main" val="3464115302"/>
                    </a:ext>
                  </a:extLst>
                </a:gridCol>
                <a:gridCol w="1594162">
                  <a:extLst>
                    <a:ext uri="{9D8B030D-6E8A-4147-A177-3AD203B41FA5}">
                      <a16:colId xmlns:a16="http://schemas.microsoft.com/office/drawing/2014/main" val="2318923123"/>
                    </a:ext>
                  </a:extLst>
                </a:gridCol>
                <a:gridCol w="2226316">
                  <a:extLst>
                    <a:ext uri="{9D8B030D-6E8A-4147-A177-3AD203B41FA5}">
                      <a16:colId xmlns:a16="http://schemas.microsoft.com/office/drawing/2014/main" val="1579950555"/>
                    </a:ext>
                  </a:extLst>
                </a:gridCol>
                <a:gridCol w="3326072">
                  <a:extLst>
                    <a:ext uri="{9D8B030D-6E8A-4147-A177-3AD203B41FA5}">
                      <a16:colId xmlns:a16="http://schemas.microsoft.com/office/drawing/2014/main" val="875671860"/>
                    </a:ext>
                  </a:extLst>
                </a:gridCol>
                <a:gridCol w="1489665">
                  <a:extLst>
                    <a:ext uri="{9D8B030D-6E8A-4147-A177-3AD203B41FA5}">
                      <a16:colId xmlns:a16="http://schemas.microsoft.com/office/drawing/2014/main" val="2481900644"/>
                    </a:ext>
                  </a:extLst>
                </a:gridCol>
              </a:tblGrid>
              <a:tr h="370839">
                <a:tc>
                  <a:txBody>
                    <a:bodyPr/>
                    <a:lstStyle/>
                    <a:p>
                      <a:pPr lvl="0">
                        <a:buNone/>
                      </a:pPr>
                      <a:r>
                        <a:rPr lang="en-US"/>
                        <a:t>SHIFT_START</a:t>
                      </a:r>
                    </a:p>
                  </a:txBody>
                  <a:tcPr/>
                </a:tc>
                <a:tc>
                  <a:txBody>
                    <a:bodyPr/>
                    <a:lstStyle/>
                    <a:p>
                      <a:pPr lvl="0">
                        <a:buNone/>
                      </a:pPr>
                      <a:r>
                        <a:rPr lang="en-US"/>
                        <a:t>SHIFT_END</a:t>
                      </a:r>
                    </a:p>
                  </a:txBody>
                  <a:tcPr/>
                </a:tc>
                <a:tc>
                  <a:txBody>
                    <a:bodyPr/>
                    <a:lstStyle/>
                    <a:p>
                      <a:pPr lvl="0">
                        <a:buNone/>
                      </a:pPr>
                      <a:r>
                        <a:rPr lang="en-US"/>
                        <a:t>SUPERVISOR</a:t>
                      </a:r>
                    </a:p>
                  </a:txBody>
                  <a:tcPr/>
                </a:tc>
                <a:tc>
                  <a:txBody>
                    <a:bodyPr/>
                    <a:lstStyle/>
                    <a:p>
                      <a:pPr lvl="0">
                        <a:buNone/>
                      </a:pPr>
                      <a:r>
                        <a:rPr lang="en-US"/>
                        <a:t>SHIFT_NOTES</a:t>
                      </a:r>
                    </a:p>
                  </a:txBody>
                  <a:tcPr/>
                </a:tc>
                <a:tc>
                  <a:txBody>
                    <a:bodyPr/>
                    <a:lstStyle/>
                    <a:p>
                      <a:pPr lvl="0">
                        <a:buNone/>
                      </a:pPr>
                      <a:r>
                        <a:rPr lang="en-US"/>
                        <a:t>SHIFT_KM</a:t>
                      </a:r>
                    </a:p>
                  </a:txBody>
                  <a:tcPr/>
                </a:tc>
                <a:extLst>
                  <a:ext uri="{0D108BD9-81ED-4DB2-BD59-A6C34878D82A}">
                    <a16:rowId xmlns:a16="http://schemas.microsoft.com/office/drawing/2014/main" val="3889925682"/>
                  </a:ext>
                </a:extLst>
              </a:tr>
              <a:tr h="362857">
                <a:tc>
                  <a:txBody>
                    <a:bodyPr/>
                    <a:lstStyle/>
                    <a:p>
                      <a:pPr lvl="0">
                        <a:buNone/>
                      </a:pPr>
                      <a:r>
                        <a:rPr lang="en-US"/>
                        <a:t>13:00</a:t>
                      </a:r>
                    </a:p>
                  </a:txBody>
                  <a:tcPr/>
                </a:tc>
                <a:tc>
                  <a:txBody>
                    <a:bodyPr/>
                    <a:lstStyle/>
                    <a:p>
                      <a:r>
                        <a:rPr lang="en-US"/>
                        <a:t>18:00</a:t>
                      </a:r>
                    </a:p>
                  </a:txBody>
                  <a:tcPr/>
                </a:tc>
                <a:tc>
                  <a:txBody>
                    <a:bodyPr/>
                    <a:lstStyle/>
                    <a:p>
                      <a:r>
                        <a:rPr lang="en-US"/>
                        <a:t>1</a:t>
                      </a:r>
                    </a:p>
                  </a:txBody>
                  <a:tcPr/>
                </a:tc>
                <a:tc>
                  <a:txBody>
                    <a:bodyPr/>
                    <a:lstStyle/>
                    <a:p>
                      <a:r>
                        <a:rPr lang="en-US"/>
                        <a:t>Notes go here</a:t>
                      </a:r>
                    </a:p>
                  </a:txBody>
                  <a:tcPr/>
                </a:tc>
                <a:tc>
                  <a:txBody>
                    <a:bodyPr/>
                    <a:lstStyle/>
                    <a:p>
                      <a:pPr lvl="0">
                        <a:buNone/>
                      </a:pPr>
                      <a:r>
                        <a:rPr lang="en-US"/>
                        <a:t>23</a:t>
                      </a:r>
                    </a:p>
                  </a:txBody>
                  <a:tcPr/>
                </a:tc>
                <a:extLst>
                  <a:ext uri="{0D108BD9-81ED-4DB2-BD59-A6C34878D82A}">
                    <a16:rowId xmlns:a16="http://schemas.microsoft.com/office/drawing/2014/main" val="3007955747"/>
                  </a:ext>
                </a:extLst>
              </a:tr>
              <a:tr h="370840">
                <a:tc>
                  <a:txBody>
                    <a:bodyPr/>
                    <a:lstStyle/>
                    <a:p>
                      <a:pPr lvl="0">
                        <a:buNone/>
                      </a:pPr>
                      <a:r>
                        <a:rPr lang="en-US"/>
                        <a:t>8:00</a:t>
                      </a:r>
                    </a:p>
                  </a:txBody>
                  <a:tcPr/>
                </a:tc>
                <a:tc>
                  <a:txBody>
                    <a:bodyPr/>
                    <a:lstStyle/>
                    <a:p>
                      <a:r>
                        <a:rPr lang="en-US"/>
                        <a:t>12:00</a:t>
                      </a:r>
                    </a:p>
                  </a:txBody>
                  <a:tcPr/>
                </a:tc>
                <a:tc>
                  <a:txBody>
                    <a:bodyPr/>
                    <a:lstStyle/>
                    <a:p>
                      <a:r>
                        <a:rPr lang="en-US"/>
                        <a:t>0</a:t>
                      </a:r>
                    </a:p>
                  </a:txBody>
                  <a:tcPr/>
                </a:tc>
                <a:tc>
                  <a:txBody>
                    <a:bodyPr/>
                    <a:lstStyle/>
                    <a:p>
                      <a:r>
                        <a:rPr lang="en-US"/>
                        <a:t>Notes go here</a:t>
                      </a:r>
                    </a:p>
                  </a:txBody>
                  <a:tcPr/>
                </a:tc>
                <a:tc>
                  <a:txBody>
                    <a:bodyPr/>
                    <a:lstStyle/>
                    <a:p>
                      <a:pPr lvl="0">
                        <a:buNone/>
                      </a:pPr>
                      <a:r>
                        <a:rPr lang="en-US"/>
                        <a:t>40</a:t>
                      </a:r>
                    </a:p>
                  </a:txBody>
                  <a:tcPr/>
                </a:tc>
                <a:extLst>
                  <a:ext uri="{0D108BD9-81ED-4DB2-BD59-A6C34878D82A}">
                    <a16:rowId xmlns:a16="http://schemas.microsoft.com/office/drawing/2014/main" val="3704307300"/>
                  </a:ext>
                </a:extLst>
              </a:tr>
            </a:tbl>
          </a:graphicData>
        </a:graphic>
      </p:graphicFrame>
      <p:sp>
        <p:nvSpPr>
          <p:cNvPr id="6" name="Content Placeholder 2">
            <a:extLst>
              <a:ext uri="{FF2B5EF4-FFF2-40B4-BE49-F238E27FC236}">
                <a16:creationId xmlns:a16="http://schemas.microsoft.com/office/drawing/2014/main" id="{35FFAF90-47B8-46AA-A5FB-6F2C8FD24A0C}"/>
              </a:ext>
            </a:extLst>
          </p:cNvPr>
          <p:cNvSpPr txBox="1">
            <a:spLocks/>
          </p:cNvSpPr>
          <p:nvPr/>
        </p:nvSpPr>
        <p:spPr>
          <a:xfrm>
            <a:off x="446133" y="2503298"/>
            <a:ext cx="9864382" cy="306184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800">
                <a:solidFill>
                  <a:schemeClr val="tx1"/>
                </a:solidFill>
                <a:ea typeface="+mn-lt"/>
                <a:cs typeface="+mn-lt"/>
              </a:rPr>
              <a:t>Many shifts can be for one client</a:t>
            </a:r>
          </a:p>
          <a:p>
            <a:r>
              <a:rPr lang="en-US" sz="2800">
                <a:solidFill>
                  <a:schemeClr val="tx1"/>
                </a:solidFill>
                <a:ea typeface="+mn-lt"/>
                <a:cs typeface="+mn-lt"/>
              </a:rPr>
              <a:t>Many shifts can be worked by one worker</a:t>
            </a:r>
          </a:p>
          <a:p>
            <a:r>
              <a:rPr lang="en-US" sz="2800">
                <a:solidFill>
                  <a:schemeClr val="tx1"/>
                </a:solidFill>
                <a:ea typeface="+mn-lt"/>
                <a:cs typeface="+mn-lt"/>
              </a:rPr>
              <a:t>Many shifts can be categorized by one shift type</a:t>
            </a:r>
          </a:p>
          <a:p>
            <a:r>
              <a:rPr lang="en-US" sz="2800">
                <a:solidFill>
                  <a:schemeClr val="tx1"/>
                </a:solidFill>
                <a:ea typeface="+mn-lt"/>
                <a:cs typeface="+mn-lt"/>
              </a:rPr>
              <a:t>Many shifts can by classified into one department</a:t>
            </a:r>
          </a:p>
          <a:p>
            <a:r>
              <a:rPr lang="en-US" sz="2800">
                <a:solidFill>
                  <a:schemeClr val="tx1"/>
                </a:solidFill>
                <a:ea typeface="+mn-lt"/>
                <a:cs typeface="+mn-lt"/>
              </a:rPr>
              <a:t>Many shifts can be described by one shift status</a:t>
            </a:r>
          </a:p>
        </p:txBody>
      </p:sp>
    </p:spTree>
    <p:extLst>
      <p:ext uri="{BB962C8B-B14F-4D97-AF65-F5344CB8AC3E}">
        <p14:creationId xmlns:p14="http://schemas.microsoft.com/office/powerpoint/2010/main" val="83527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74" y="5350933"/>
            <a:ext cx="8534400" cy="1507067"/>
          </a:xfrm>
        </p:spPr>
        <p:txBody>
          <a:bodyPr>
            <a:normAutofit/>
          </a:bodyPr>
          <a:lstStyle/>
          <a:p>
            <a:r>
              <a:rPr lang="en-US" sz="4000"/>
              <a:t>Worker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2"/>
          <a:stretch>
            <a:fillRect/>
          </a:stretch>
        </p:blipFill>
        <p:spPr>
          <a:xfrm>
            <a:off x="10275950" y="5503246"/>
            <a:ext cx="1650785" cy="982305"/>
          </a:xfrm>
          <a:prstGeom prst="rect">
            <a:avLst/>
          </a:prstGeom>
          <a:effectLst>
            <a:glow rad="63500">
              <a:schemeClr val="tx1">
                <a:alpha val="40000"/>
              </a:schemeClr>
            </a:glow>
          </a:effectLst>
        </p:spPr>
      </p:pic>
      <p:pic>
        <p:nvPicPr>
          <p:cNvPr id="5" name="Picture 4" descr="A screenshot of a cell phone&#10;&#10;Description automatically generated">
            <a:extLst>
              <a:ext uri="{FF2B5EF4-FFF2-40B4-BE49-F238E27FC236}">
                <a16:creationId xmlns:a16="http://schemas.microsoft.com/office/drawing/2014/main" id="{4B70F232-6B7E-4F57-AE2E-7CFD412F2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65" y="190475"/>
            <a:ext cx="6758986" cy="5610664"/>
          </a:xfrm>
          <a:prstGeom prst="rect">
            <a:avLst/>
          </a:prstGeom>
        </p:spPr>
      </p:pic>
    </p:spTree>
    <p:extLst>
      <p:ext uri="{BB962C8B-B14F-4D97-AF65-F5344CB8AC3E}">
        <p14:creationId xmlns:p14="http://schemas.microsoft.com/office/powerpoint/2010/main" val="2499074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464" y="4488874"/>
            <a:ext cx="8529250" cy="1580940"/>
          </a:xfrm>
        </p:spPr>
        <p:txBody>
          <a:bodyPr>
            <a:normAutofit/>
          </a:bodyPr>
          <a:lstStyle/>
          <a:p>
            <a:r>
              <a:rPr lang="en-US" sz="4000"/>
              <a:t>Worker table</a:t>
            </a:r>
            <a:r>
              <a:rPr lang="en-CA" sz="4000"/>
              <a:t> – Rules and Data</a:t>
            </a:r>
            <a:endParaRPr lang="en-US" sz="4000"/>
          </a:p>
        </p:txBody>
      </p:sp>
      <p:graphicFrame>
        <p:nvGraphicFramePr>
          <p:cNvPr id="5" name="Table 5">
            <a:extLst>
              <a:ext uri="{FF2B5EF4-FFF2-40B4-BE49-F238E27FC236}">
                <a16:creationId xmlns:a16="http://schemas.microsoft.com/office/drawing/2014/main" id="{1D6E0B29-3080-4113-B545-197758E613C7}"/>
              </a:ext>
            </a:extLst>
          </p:cNvPr>
          <p:cNvGraphicFramePr>
            <a:graphicFrameLocks noGrp="1"/>
          </p:cNvGraphicFramePr>
          <p:nvPr>
            <p:ph idx="1"/>
            <p:extLst>
              <p:ext uri="{D42A27DB-BD31-4B8C-83A1-F6EECF244321}">
                <p14:modId xmlns:p14="http://schemas.microsoft.com/office/powerpoint/2010/main" val="739977337"/>
              </p:ext>
            </p:extLst>
          </p:nvPr>
        </p:nvGraphicFramePr>
        <p:xfrm>
          <a:off x="379315" y="395029"/>
          <a:ext cx="11128473" cy="1112520"/>
        </p:xfrm>
        <a:graphic>
          <a:graphicData uri="http://schemas.openxmlformats.org/drawingml/2006/table">
            <a:tbl>
              <a:tblPr firstRow="1" bandRow="1">
                <a:tableStyleId>{5C22544A-7EE6-4342-B048-85BDC9FD1C3A}</a:tableStyleId>
              </a:tblPr>
              <a:tblGrid>
                <a:gridCol w="1468364">
                  <a:extLst>
                    <a:ext uri="{9D8B030D-6E8A-4147-A177-3AD203B41FA5}">
                      <a16:colId xmlns:a16="http://schemas.microsoft.com/office/drawing/2014/main" val="1556271808"/>
                    </a:ext>
                  </a:extLst>
                </a:gridCol>
                <a:gridCol w="2070241">
                  <a:extLst>
                    <a:ext uri="{9D8B030D-6E8A-4147-A177-3AD203B41FA5}">
                      <a16:colId xmlns:a16="http://schemas.microsoft.com/office/drawing/2014/main" val="4136068701"/>
                    </a:ext>
                  </a:extLst>
                </a:gridCol>
                <a:gridCol w="1992711">
                  <a:extLst>
                    <a:ext uri="{9D8B030D-6E8A-4147-A177-3AD203B41FA5}">
                      <a16:colId xmlns:a16="http://schemas.microsoft.com/office/drawing/2014/main" val="333621078"/>
                    </a:ext>
                  </a:extLst>
                </a:gridCol>
                <a:gridCol w="2253007">
                  <a:extLst>
                    <a:ext uri="{9D8B030D-6E8A-4147-A177-3AD203B41FA5}">
                      <a16:colId xmlns:a16="http://schemas.microsoft.com/office/drawing/2014/main" val="2204211862"/>
                    </a:ext>
                  </a:extLst>
                </a:gridCol>
                <a:gridCol w="1762812">
                  <a:extLst>
                    <a:ext uri="{9D8B030D-6E8A-4147-A177-3AD203B41FA5}">
                      <a16:colId xmlns:a16="http://schemas.microsoft.com/office/drawing/2014/main" val="2170149363"/>
                    </a:ext>
                  </a:extLst>
                </a:gridCol>
                <a:gridCol w="1581338">
                  <a:extLst>
                    <a:ext uri="{9D8B030D-6E8A-4147-A177-3AD203B41FA5}">
                      <a16:colId xmlns:a16="http://schemas.microsoft.com/office/drawing/2014/main" val="1674776372"/>
                    </a:ext>
                  </a:extLst>
                </a:gridCol>
              </a:tblGrid>
              <a:tr h="370840">
                <a:tc>
                  <a:txBody>
                    <a:bodyPr/>
                    <a:lstStyle/>
                    <a:p>
                      <a:r>
                        <a:rPr lang="en-US"/>
                        <a:t>WORKER_ID</a:t>
                      </a:r>
                    </a:p>
                  </a:txBody>
                  <a:tcPr/>
                </a:tc>
                <a:tc>
                  <a:txBody>
                    <a:bodyPr/>
                    <a:lstStyle/>
                    <a:p>
                      <a:r>
                        <a:rPr lang="en-US"/>
                        <a:t>WORKER_FNAME</a:t>
                      </a:r>
                    </a:p>
                  </a:txBody>
                  <a:tcPr/>
                </a:tc>
                <a:tc>
                  <a:txBody>
                    <a:bodyPr/>
                    <a:lstStyle/>
                    <a:p>
                      <a:r>
                        <a:rPr lang="en-US"/>
                        <a:t>WORKER_LNAME</a:t>
                      </a:r>
                    </a:p>
                  </a:txBody>
                  <a:tcPr/>
                </a:tc>
                <a:tc>
                  <a:txBody>
                    <a:bodyPr/>
                    <a:lstStyle/>
                    <a:p>
                      <a:r>
                        <a:rPr lang="en-US"/>
                        <a:t>WORKER_ADDRESS</a:t>
                      </a:r>
                    </a:p>
                  </a:txBody>
                  <a:tcPr/>
                </a:tc>
                <a:tc>
                  <a:txBody>
                    <a:bodyPr/>
                    <a:lstStyle/>
                    <a:p>
                      <a:r>
                        <a:rPr lang="en-US"/>
                        <a:t>WORKER_CITY</a:t>
                      </a:r>
                    </a:p>
                  </a:txBody>
                  <a:tcPr/>
                </a:tc>
                <a:tc>
                  <a:txBody>
                    <a:bodyPr/>
                    <a:lstStyle/>
                    <a:p>
                      <a:r>
                        <a:rPr lang="en-US"/>
                        <a:t>WORKER_P1</a:t>
                      </a:r>
                    </a:p>
                  </a:txBody>
                  <a:tcPr/>
                </a:tc>
                <a:extLst>
                  <a:ext uri="{0D108BD9-81ED-4DB2-BD59-A6C34878D82A}">
                    <a16:rowId xmlns:a16="http://schemas.microsoft.com/office/drawing/2014/main" val="3445049095"/>
                  </a:ext>
                </a:extLst>
              </a:tr>
              <a:tr h="370840">
                <a:tc>
                  <a:txBody>
                    <a:bodyPr/>
                    <a:lstStyle/>
                    <a:p>
                      <a:r>
                        <a:rPr lang="en-US"/>
                        <a:t>1</a:t>
                      </a:r>
                    </a:p>
                  </a:txBody>
                  <a:tcPr/>
                </a:tc>
                <a:tc>
                  <a:txBody>
                    <a:bodyPr/>
                    <a:lstStyle/>
                    <a:p>
                      <a:r>
                        <a:rPr lang="en-US"/>
                        <a:t>Bob</a:t>
                      </a:r>
                    </a:p>
                  </a:txBody>
                  <a:tcPr/>
                </a:tc>
                <a:tc>
                  <a:txBody>
                    <a:bodyPr/>
                    <a:lstStyle/>
                    <a:p>
                      <a:r>
                        <a:rPr lang="en-US"/>
                        <a:t>Smith</a:t>
                      </a:r>
                    </a:p>
                  </a:txBody>
                  <a:tcPr/>
                </a:tc>
                <a:tc>
                  <a:txBody>
                    <a:bodyPr/>
                    <a:lstStyle/>
                    <a:p>
                      <a:r>
                        <a:rPr lang="en-US" sz="1200"/>
                        <a:t>123 Some St.</a:t>
                      </a:r>
                    </a:p>
                  </a:txBody>
                  <a:tcPr/>
                </a:tc>
                <a:tc>
                  <a:txBody>
                    <a:bodyPr/>
                    <a:lstStyle/>
                    <a:p>
                      <a:r>
                        <a:rPr lang="en-US"/>
                        <a:t>Lethbridge</a:t>
                      </a:r>
                    </a:p>
                  </a:txBody>
                  <a:tcPr/>
                </a:tc>
                <a:tc>
                  <a:txBody>
                    <a:bodyPr/>
                    <a:lstStyle/>
                    <a:p>
                      <a:pPr lvl="0">
                        <a:buNone/>
                      </a:pPr>
                      <a:r>
                        <a:rPr lang="en-US" sz="1200" b="0" i="0" u="none" strike="noStrike" noProof="0">
                          <a:latin typeface="Century Gothic"/>
                        </a:rPr>
                        <a:t>Xxx-xxx-xxxx</a:t>
                      </a:r>
                      <a:endParaRPr lang="en-US"/>
                    </a:p>
                  </a:txBody>
                  <a:tcPr/>
                </a:tc>
                <a:extLst>
                  <a:ext uri="{0D108BD9-81ED-4DB2-BD59-A6C34878D82A}">
                    <a16:rowId xmlns:a16="http://schemas.microsoft.com/office/drawing/2014/main" val="1607765209"/>
                  </a:ext>
                </a:extLst>
              </a:tr>
              <a:tr h="370840">
                <a:tc>
                  <a:txBody>
                    <a:bodyPr/>
                    <a:lstStyle/>
                    <a:p>
                      <a:r>
                        <a:rPr lang="en-US"/>
                        <a:t>2</a:t>
                      </a:r>
                    </a:p>
                  </a:txBody>
                  <a:tcPr/>
                </a:tc>
                <a:tc>
                  <a:txBody>
                    <a:bodyPr/>
                    <a:lstStyle/>
                    <a:p>
                      <a:r>
                        <a:rPr lang="en-US"/>
                        <a:t>Jim</a:t>
                      </a:r>
                    </a:p>
                  </a:txBody>
                  <a:tcPr/>
                </a:tc>
                <a:tc>
                  <a:txBody>
                    <a:bodyPr/>
                    <a:lstStyle/>
                    <a:p>
                      <a:r>
                        <a:rPr lang="en-US"/>
                        <a:t>Halpert</a:t>
                      </a:r>
                      <a:endParaRPr lang="en-US" err="1"/>
                    </a:p>
                  </a:txBody>
                  <a:tcPr/>
                </a:tc>
                <a:tc>
                  <a:txBody>
                    <a:bodyPr/>
                    <a:lstStyle/>
                    <a:p>
                      <a:r>
                        <a:rPr lang="en-US" sz="1200"/>
                        <a:t>456 Another St.</a:t>
                      </a:r>
                    </a:p>
                  </a:txBody>
                  <a:tcPr/>
                </a:tc>
                <a:tc>
                  <a:txBody>
                    <a:bodyPr/>
                    <a:lstStyle/>
                    <a:p>
                      <a:r>
                        <a:rPr lang="en-US"/>
                        <a:t>Lethbridge</a:t>
                      </a:r>
                    </a:p>
                  </a:txBody>
                  <a:tcPr/>
                </a:tc>
                <a:tc>
                  <a:txBody>
                    <a:bodyPr/>
                    <a:lstStyle/>
                    <a:p>
                      <a:pPr lvl="0">
                        <a:buNone/>
                      </a:pPr>
                      <a:r>
                        <a:rPr lang="en-US" sz="1200" b="0" i="0" u="none" strike="noStrike" noProof="0">
                          <a:latin typeface="Century Gothic"/>
                        </a:rPr>
                        <a:t>Xxx-xxx-xxxx</a:t>
                      </a:r>
                      <a:endParaRPr lang="en-US"/>
                    </a:p>
                  </a:txBody>
                  <a:tcPr/>
                </a:tc>
                <a:extLst>
                  <a:ext uri="{0D108BD9-81ED-4DB2-BD59-A6C34878D82A}">
                    <a16:rowId xmlns:a16="http://schemas.microsoft.com/office/drawing/2014/main" val="4271986377"/>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2"/>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3" name="Table 5">
            <a:extLst>
              <a:ext uri="{FF2B5EF4-FFF2-40B4-BE49-F238E27FC236}">
                <a16:creationId xmlns:a16="http://schemas.microsoft.com/office/drawing/2014/main" id="{A03F11AD-F35E-43F6-AB93-EC13E89BC38E}"/>
              </a:ext>
            </a:extLst>
          </p:cNvPr>
          <p:cNvGraphicFramePr>
            <a:graphicFrameLocks noGrp="1"/>
          </p:cNvGraphicFramePr>
          <p:nvPr>
            <p:extLst>
              <p:ext uri="{D42A27DB-BD31-4B8C-83A1-F6EECF244321}">
                <p14:modId xmlns:p14="http://schemas.microsoft.com/office/powerpoint/2010/main" val="1442060180"/>
              </p:ext>
            </p:extLst>
          </p:nvPr>
        </p:nvGraphicFramePr>
        <p:xfrm>
          <a:off x="379314" y="1646307"/>
          <a:ext cx="11128474" cy="1112520"/>
        </p:xfrm>
        <a:graphic>
          <a:graphicData uri="http://schemas.openxmlformats.org/drawingml/2006/table">
            <a:tbl>
              <a:tblPr firstRow="1" bandRow="1">
                <a:tableStyleId>{5C22544A-7EE6-4342-B048-85BDC9FD1C3A}</a:tableStyleId>
              </a:tblPr>
              <a:tblGrid>
                <a:gridCol w="1667221">
                  <a:extLst>
                    <a:ext uri="{9D8B030D-6E8A-4147-A177-3AD203B41FA5}">
                      <a16:colId xmlns:a16="http://schemas.microsoft.com/office/drawing/2014/main" val="871308121"/>
                    </a:ext>
                  </a:extLst>
                </a:gridCol>
                <a:gridCol w="1667221">
                  <a:extLst>
                    <a:ext uri="{9D8B030D-6E8A-4147-A177-3AD203B41FA5}">
                      <a16:colId xmlns:a16="http://schemas.microsoft.com/office/drawing/2014/main" val="1384681215"/>
                    </a:ext>
                  </a:extLst>
                </a:gridCol>
                <a:gridCol w="1667221">
                  <a:extLst>
                    <a:ext uri="{9D8B030D-6E8A-4147-A177-3AD203B41FA5}">
                      <a16:colId xmlns:a16="http://schemas.microsoft.com/office/drawing/2014/main" val="4016819403"/>
                    </a:ext>
                  </a:extLst>
                </a:gridCol>
                <a:gridCol w="1667221">
                  <a:extLst>
                    <a:ext uri="{9D8B030D-6E8A-4147-A177-3AD203B41FA5}">
                      <a16:colId xmlns:a16="http://schemas.microsoft.com/office/drawing/2014/main" val="48826197"/>
                    </a:ext>
                  </a:extLst>
                </a:gridCol>
                <a:gridCol w="2263949">
                  <a:extLst>
                    <a:ext uri="{9D8B030D-6E8A-4147-A177-3AD203B41FA5}">
                      <a16:colId xmlns:a16="http://schemas.microsoft.com/office/drawing/2014/main" val="1232974779"/>
                    </a:ext>
                  </a:extLst>
                </a:gridCol>
                <a:gridCol w="2195641">
                  <a:extLst>
                    <a:ext uri="{9D8B030D-6E8A-4147-A177-3AD203B41FA5}">
                      <a16:colId xmlns:a16="http://schemas.microsoft.com/office/drawing/2014/main" val="3448061111"/>
                    </a:ext>
                  </a:extLst>
                </a:gridCol>
              </a:tblGrid>
              <a:tr h="370840">
                <a:tc>
                  <a:txBody>
                    <a:bodyPr/>
                    <a:lstStyle/>
                    <a:p>
                      <a:r>
                        <a:rPr lang="en-US"/>
                        <a:t>WORKER_P2</a:t>
                      </a:r>
                    </a:p>
                  </a:txBody>
                  <a:tcPr/>
                </a:tc>
                <a:tc>
                  <a:txBody>
                    <a:bodyPr/>
                    <a:lstStyle/>
                    <a:p>
                      <a:r>
                        <a:rPr lang="en-US"/>
                        <a:t>WORKER_EP</a:t>
                      </a:r>
                    </a:p>
                  </a:txBody>
                  <a:tcPr/>
                </a:tc>
                <a:tc>
                  <a:txBody>
                    <a:bodyPr/>
                    <a:lstStyle/>
                    <a:p>
                      <a:r>
                        <a:rPr lang="en-US"/>
                        <a:t>CAN_GH</a:t>
                      </a:r>
                    </a:p>
                  </a:txBody>
                  <a:tcPr/>
                </a:tc>
                <a:tc>
                  <a:txBody>
                    <a:bodyPr/>
                    <a:lstStyle/>
                    <a:p>
                      <a:r>
                        <a:rPr lang="en-US"/>
                        <a:t>CAN_DRIVE</a:t>
                      </a:r>
                    </a:p>
                  </a:txBody>
                  <a:tcPr/>
                </a:tc>
                <a:tc>
                  <a:txBody>
                    <a:bodyPr/>
                    <a:lstStyle/>
                    <a:p>
                      <a:pPr lvl="0">
                        <a:buNone/>
                      </a:pPr>
                      <a:r>
                        <a:rPr lang="en-US" sz="1800" b="1" i="0" u="none" strike="noStrike" noProof="0">
                          <a:latin typeface="Century Gothic"/>
                        </a:rPr>
                        <a:t>WORKER_AVAIL</a:t>
                      </a:r>
                    </a:p>
                  </a:txBody>
                  <a:tcPr/>
                </a:tc>
                <a:tc>
                  <a:txBody>
                    <a:bodyPr/>
                    <a:lstStyle/>
                    <a:p>
                      <a:r>
                        <a:rPr lang="en-US"/>
                        <a:t>WORKER_NOTES </a:t>
                      </a:r>
                    </a:p>
                  </a:txBody>
                  <a:tcPr/>
                </a:tc>
                <a:extLst>
                  <a:ext uri="{0D108BD9-81ED-4DB2-BD59-A6C34878D82A}">
                    <a16:rowId xmlns:a16="http://schemas.microsoft.com/office/drawing/2014/main" val="3467488465"/>
                  </a:ext>
                </a:extLst>
              </a:tr>
              <a:tr h="370840">
                <a:tc>
                  <a:txBody>
                    <a:bodyPr/>
                    <a:lstStyle/>
                    <a:p>
                      <a:pPr lvl="0">
                        <a:buNone/>
                      </a:pPr>
                      <a:r>
                        <a:rPr lang="en-US" sz="1200" b="0" i="0" u="none" strike="noStrike" noProof="0">
                          <a:latin typeface="Century Gothic"/>
                        </a:rPr>
                        <a:t>Xxx-xxx-xxxx</a:t>
                      </a:r>
                      <a:endParaRPr lang="en-US"/>
                    </a:p>
                  </a:txBody>
                  <a:tcPr/>
                </a:tc>
                <a:tc>
                  <a:txBody>
                    <a:bodyPr/>
                    <a:lstStyle/>
                    <a:p>
                      <a:pPr lvl="0">
                        <a:buNone/>
                      </a:pPr>
                      <a:r>
                        <a:rPr lang="en-US" sz="1200" b="0" i="0" u="none" strike="noStrike" noProof="0">
                          <a:latin typeface="Century Gothic"/>
                        </a:rPr>
                        <a:t>Xxx-xxx-xxxx</a:t>
                      </a:r>
                      <a:endParaRPr lang="en-US"/>
                    </a:p>
                  </a:txBody>
                  <a:tcPr/>
                </a:tc>
                <a:tc>
                  <a:txBody>
                    <a:bodyPr/>
                    <a:lstStyle/>
                    <a:p>
                      <a:r>
                        <a:rPr lang="en-US"/>
                        <a:t>1</a:t>
                      </a:r>
                    </a:p>
                  </a:txBody>
                  <a:tcPr/>
                </a:tc>
                <a:tc>
                  <a:txBody>
                    <a:bodyPr/>
                    <a:lstStyle/>
                    <a:p>
                      <a:r>
                        <a:rPr lang="en-US"/>
                        <a:t>1</a:t>
                      </a:r>
                    </a:p>
                  </a:txBody>
                  <a:tcPr/>
                </a:tc>
                <a:tc>
                  <a:txBody>
                    <a:bodyPr/>
                    <a:lstStyle/>
                    <a:p>
                      <a:pPr lvl="0">
                        <a:buNone/>
                      </a:pPr>
                      <a:r>
                        <a:rPr lang="en-US"/>
                        <a:t>Wed,8:00-23:00;</a:t>
                      </a:r>
                    </a:p>
                  </a:txBody>
                  <a:tcPr/>
                </a:tc>
                <a:tc>
                  <a:txBody>
                    <a:bodyPr/>
                    <a:lstStyle/>
                    <a:p>
                      <a:r>
                        <a:rPr lang="en-US"/>
                        <a:t>Notes go here</a:t>
                      </a:r>
                    </a:p>
                  </a:txBody>
                  <a:tcPr/>
                </a:tc>
                <a:extLst>
                  <a:ext uri="{0D108BD9-81ED-4DB2-BD59-A6C34878D82A}">
                    <a16:rowId xmlns:a16="http://schemas.microsoft.com/office/drawing/2014/main" val="3926270088"/>
                  </a:ext>
                </a:extLst>
              </a:tr>
              <a:tr h="370840">
                <a:tc>
                  <a:txBody>
                    <a:bodyPr/>
                    <a:lstStyle/>
                    <a:p>
                      <a:pPr lvl="0">
                        <a:buNone/>
                      </a:pPr>
                      <a:r>
                        <a:rPr lang="en-US" sz="1200" b="0" i="0" u="none" strike="noStrike" noProof="0">
                          <a:latin typeface="Century Gothic"/>
                        </a:rPr>
                        <a:t>Xxx-xxx-xxxx</a:t>
                      </a:r>
                      <a:endParaRPr lang="en-US"/>
                    </a:p>
                  </a:txBody>
                  <a:tcPr/>
                </a:tc>
                <a:tc>
                  <a:txBody>
                    <a:bodyPr/>
                    <a:lstStyle/>
                    <a:p>
                      <a:pPr lvl="0">
                        <a:buNone/>
                      </a:pPr>
                      <a:r>
                        <a:rPr lang="en-US" sz="1200" b="0" i="0" u="none" strike="noStrike" noProof="0">
                          <a:latin typeface="Century Gothic"/>
                        </a:rPr>
                        <a:t>Xxx-xxx-xxxx</a:t>
                      </a:r>
                      <a:endParaRPr lang="en-US"/>
                    </a:p>
                  </a:txBody>
                  <a:tcPr/>
                </a:tc>
                <a:tc>
                  <a:txBody>
                    <a:bodyPr/>
                    <a:lstStyle/>
                    <a:p>
                      <a:r>
                        <a:rPr lang="en-US"/>
                        <a:t>0</a:t>
                      </a:r>
                    </a:p>
                  </a:txBody>
                  <a:tcPr/>
                </a:tc>
                <a:tc>
                  <a:txBody>
                    <a:bodyPr/>
                    <a:lstStyle/>
                    <a:p>
                      <a:r>
                        <a:rPr lang="en-US"/>
                        <a:t>1</a:t>
                      </a:r>
                    </a:p>
                  </a:txBody>
                  <a:tcPr/>
                </a:tc>
                <a:tc>
                  <a:txBody>
                    <a:bodyPr/>
                    <a:lstStyle/>
                    <a:p>
                      <a:pPr lvl="0">
                        <a:buNone/>
                      </a:pPr>
                      <a:r>
                        <a:rPr lang="en-US"/>
                        <a:t>Tus,4:00-20:00;</a:t>
                      </a:r>
                    </a:p>
                  </a:txBody>
                  <a:tcPr/>
                </a:tc>
                <a:tc>
                  <a:txBody>
                    <a:bodyPr/>
                    <a:lstStyle/>
                    <a:p>
                      <a:r>
                        <a:rPr lang="en-US"/>
                        <a:t>Notes go here</a:t>
                      </a:r>
                    </a:p>
                  </a:txBody>
                  <a:tcPr/>
                </a:tc>
                <a:extLst>
                  <a:ext uri="{0D108BD9-81ED-4DB2-BD59-A6C34878D82A}">
                    <a16:rowId xmlns:a16="http://schemas.microsoft.com/office/drawing/2014/main" val="3861616117"/>
                  </a:ext>
                </a:extLst>
              </a:tr>
            </a:tbl>
          </a:graphicData>
        </a:graphic>
      </p:graphicFrame>
      <p:sp>
        <p:nvSpPr>
          <p:cNvPr id="9" name="Content Placeholder 2">
            <a:extLst>
              <a:ext uri="{FF2B5EF4-FFF2-40B4-BE49-F238E27FC236}">
                <a16:creationId xmlns:a16="http://schemas.microsoft.com/office/drawing/2014/main" id="{27429D53-BF7B-4E09-AD21-0FA8FE053D64}"/>
              </a:ext>
            </a:extLst>
          </p:cNvPr>
          <p:cNvSpPr txBox="1">
            <a:spLocks/>
          </p:cNvSpPr>
          <p:nvPr/>
        </p:nvSpPr>
        <p:spPr>
          <a:xfrm>
            <a:off x="379314" y="2370668"/>
            <a:ext cx="8534400" cy="252362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800" dirty="0">
                <a:solidFill>
                  <a:schemeClr val="tx1"/>
                </a:solidFill>
                <a:ea typeface="+mn-lt"/>
                <a:cs typeface="+mn-lt"/>
              </a:rPr>
              <a:t>One worker can work many shifts</a:t>
            </a:r>
          </a:p>
          <a:p>
            <a:r>
              <a:rPr lang="en-US" sz="2800" dirty="0">
                <a:solidFill>
                  <a:schemeClr val="tx1"/>
                </a:solidFill>
                <a:ea typeface="+mn-lt"/>
                <a:cs typeface="+mn-lt"/>
              </a:rPr>
              <a:t>One shift is worked by one worker</a:t>
            </a:r>
          </a:p>
        </p:txBody>
      </p:sp>
    </p:spTree>
    <p:extLst>
      <p:ext uri="{BB962C8B-B14F-4D97-AF65-F5344CB8AC3E}">
        <p14:creationId xmlns:p14="http://schemas.microsoft.com/office/powerpoint/2010/main" val="315943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80719"/>
            <a:ext cx="8534400" cy="1507067"/>
          </a:xfrm>
        </p:spPr>
        <p:txBody>
          <a:bodyPr>
            <a:normAutofit/>
          </a:bodyPr>
          <a:lstStyle/>
          <a:p>
            <a:r>
              <a:rPr lang="en-US" sz="4000"/>
              <a:t>Client table</a:t>
            </a:r>
          </a:p>
        </p:txBody>
      </p:sp>
      <p:pic>
        <p:nvPicPr>
          <p:cNvPr id="7" name="Content Placeholder 6" descr="A screenshot of a cell phone&#10;&#10;Description automatically generated">
            <a:extLst>
              <a:ext uri="{FF2B5EF4-FFF2-40B4-BE49-F238E27FC236}">
                <a16:creationId xmlns:a16="http://schemas.microsoft.com/office/drawing/2014/main" id="{D6091F6E-BA0C-46F0-BC89-AD98B98A8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493" y="132162"/>
            <a:ext cx="7929147" cy="5371084"/>
          </a:xfrm>
        </p:spPr>
      </p:pic>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78161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65" y="5240864"/>
            <a:ext cx="8534400" cy="1507067"/>
          </a:xfrm>
        </p:spPr>
        <p:txBody>
          <a:bodyPr>
            <a:normAutofit/>
          </a:bodyPr>
          <a:lstStyle/>
          <a:p>
            <a:r>
              <a:rPr lang="en-US" sz="4000"/>
              <a:t>Client table</a:t>
            </a:r>
            <a:r>
              <a:rPr lang="en-CA" sz="4000"/>
              <a:t> – Rules and Data</a:t>
            </a:r>
            <a:endParaRPr lang="en-US" sz="4000"/>
          </a:p>
        </p:txBody>
      </p:sp>
      <p:graphicFrame>
        <p:nvGraphicFramePr>
          <p:cNvPr id="5" name="Table 5">
            <a:extLst>
              <a:ext uri="{FF2B5EF4-FFF2-40B4-BE49-F238E27FC236}">
                <a16:creationId xmlns:a16="http://schemas.microsoft.com/office/drawing/2014/main" id="{876B3510-548E-44DF-BA62-0376A69D3B60}"/>
              </a:ext>
            </a:extLst>
          </p:cNvPr>
          <p:cNvGraphicFramePr>
            <a:graphicFrameLocks noGrp="1"/>
          </p:cNvGraphicFramePr>
          <p:nvPr>
            <p:ph idx="1"/>
            <p:extLst>
              <p:ext uri="{D42A27DB-BD31-4B8C-83A1-F6EECF244321}">
                <p14:modId xmlns:p14="http://schemas.microsoft.com/office/powerpoint/2010/main" val="3145453882"/>
              </p:ext>
            </p:extLst>
          </p:nvPr>
        </p:nvGraphicFramePr>
        <p:xfrm>
          <a:off x="301659" y="372449"/>
          <a:ext cx="10652284" cy="1381760"/>
        </p:xfrm>
        <a:graphic>
          <a:graphicData uri="http://schemas.openxmlformats.org/drawingml/2006/table">
            <a:tbl>
              <a:tblPr firstRow="1" bandRow="1">
                <a:tableStyleId>{5C22544A-7EE6-4342-B048-85BDC9FD1C3A}</a:tableStyleId>
              </a:tblPr>
              <a:tblGrid>
                <a:gridCol w="1329179">
                  <a:extLst>
                    <a:ext uri="{9D8B030D-6E8A-4147-A177-3AD203B41FA5}">
                      <a16:colId xmlns:a16="http://schemas.microsoft.com/office/drawing/2014/main" val="275373908"/>
                    </a:ext>
                  </a:extLst>
                </a:gridCol>
                <a:gridCol w="1480335">
                  <a:extLst>
                    <a:ext uri="{9D8B030D-6E8A-4147-A177-3AD203B41FA5}">
                      <a16:colId xmlns:a16="http://schemas.microsoft.com/office/drawing/2014/main" val="2241763541"/>
                    </a:ext>
                  </a:extLst>
                </a:gridCol>
                <a:gridCol w="1658791">
                  <a:extLst>
                    <a:ext uri="{9D8B030D-6E8A-4147-A177-3AD203B41FA5}">
                      <a16:colId xmlns:a16="http://schemas.microsoft.com/office/drawing/2014/main" val="3996004309"/>
                    </a:ext>
                  </a:extLst>
                </a:gridCol>
                <a:gridCol w="2055043">
                  <a:extLst>
                    <a:ext uri="{9D8B030D-6E8A-4147-A177-3AD203B41FA5}">
                      <a16:colId xmlns:a16="http://schemas.microsoft.com/office/drawing/2014/main" val="3307213257"/>
                    </a:ext>
                  </a:extLst>
                </a:gridCol>
                <a:gridCol w="1508289">
                  <a:extLst>
                    <a:ext uri="{9D8B030D-6E8A-4147-A177-3AD203B41FA5}">
                      <a16:colId xmlns:a16="http://schemas.microsoft.com/office/drawing/2014/main" val="532371917"/>
                    </a:ext>
                  </a:extLst>
                </a:gridCol>
                <a:gridCol w="1310325">
                  <a:extLst>
                    <a:ext uri="{9D8B030D-6E8A-4147-A177-3AD203B41FA5}">
                      <a16:colId xmlns:a16="http://schemas.microsoft.com/office/drawing/2014/main" val="2909569427"/>
                    </a:ext>
                  </a:extLst>
                </a:gridCol>
                <a:gridCol w="1310322">
                  <a:extLst>
                    <a:ext uri="{9D8B030D-6E8A-4147-A177-3AD203B41FA5}">
                      <a16:colId xmlns:a16="http://schemas.microsoft.com/office/drawing/2014/main" val="557617709"/>
                    </a:ext>
                  </a:extLst>
                </a:gridCol>
              </a:tblGrid>
              <a:tr h="370840">
                <a:tc>
                  <a:txBody>
                    <a:bodyPr/>
                    <a:lstStyle/>
                    <a:p>
                      <a:r>
                        <a:rPr lang="en-US"/>
                        <a:t>CLIENT_ID</a:t>
                      </a:r>
                    </a:p>
                  </a:txBody>
                  <a:tcPr/>
                </a:tc>
                <a:tc>
                  <a:txBody>
                    <a:bodyPr/>
                    <a:lstStyle/>
                    <a:p>
                      <a:r>
                        <a:rPr lang="en-US"/>
                        <a:t>CLIENT_</a:t>
                      </a:r>
                    </a:p>
                    <a:p>
                      <a:r>
                        <a:rPr lang="en-US"/>
                        <a:t>FNAME</a:t>
                      </a:r>
                    </a:p>
                  </a:txBody>
                  <a:tcPr/>
                </a:tc>
                <a:tc>
                  <a:txBody>
                    <a:bodyPr/>
                    <a:lstStyle/>
                    <a:p>
                      <a:r>
                        <a:rPr lang="en-US"/>
                        <a:t>CLIENT_</a:t>
                      </a:r>
                    </a:p>
                    <a:p>
                      <a:r>
                        <a:rPr lang="en-US"/>
                        <a:t>LNAME</a:t>
                      </a:r>
                    </a:p>
                  </a:txBody>
                  <a:tcPr/>
                </a:tc>
                <a:tc>
                  <a:txBody>
                    <a:bodyPr/>
                    <a:lstStyle/>
                    <a:p>
                      <a:r>
                        <a:rPr lang="en-US"/>
                        <a:t>CLIENT_ADDRESS</a:t>
                      </a:r>
                    </a:p>
                  </a:txBody>
                  <a:tcPr/>
                </a:tc>
                <a:tc>
                  <a:txBody>
                    <a:bodyPr/>
                    <a:lstStyle/>
                    <a:p>
                      <a:r>
                        <a:rPr lang="en-US"/>
                        <a:t>CLIENT_CITY</a:t>
                      </a:r>
                    </a:p>
                  </a:txBody>
                  <a:tcPr/>
                </a:tc>
                <a:tc>
                  <a:txBody>
                    <a:bodyPr/>
                    <a:lstStyle/>
                    <a:p>
                      <a:r>
                        <a:rPr lang="en-US"/>
                        <a:t>CLIENT_P1</a:t>
                      </a:r>
                    </a:p>
                  </a:txBody>
                  <a:tcPr/>
                </a:tc>
                <a:tc>
                  <a:txBody>
                    <a:bodyPr/>
                    <a:lstStyle/>
                    <a:p>
                      <a:r>
                        <a:rPr lang="en-US"/>
                        <a:t>CLIENT_P2</a:t>
                      </a:r>
                    </a:p>
                  </a:txBody>
                  <a:tcPr/>
                </a:tc>
                <a:extLst>
                  <a:ext uri="{0D108BD9-81ED-4DB2-BD59-A6C34878D82A}">
                    <a16:rowId xmlns:a16="http://schemas.microsoft.com/office/drawing/2014/main" val="299453522"/>
                  </a:ext>
                </a:extLst>
              </a:tr>
              <a:tr h="370840">
                <a:tc>
                  <a:txBody>
                    <a:bodyPr/>
                    <a:lstStyle/>
                    <a:p>
                      <a:r>
                        <a:rPr lang="en-US"/>
                        <a:t>1</a:t>
                      </a:r>
                    </a:p>
                  </a:txBody>
                  <a:tcPr/>
                </a:tc>
                <a:tc>
                  <a:txBody>
                    <a:bodyPr/>
                    <a:lstStyle/>
                    <a:p>
                      <a:r>
                        <a:rPr lang="en-US"/>
                        <a:t>Clarkson</a:t>
                      </a:r>
                    </a:p>
                  </a:txBody>
                  <a:tcPr/>
                </a:tc>
                <a:tc>
                  <a:txBody>
                    <a:bodyPr/>
                    <a:lstStyle/>
                    <a:p>
                      <a:r>
                        <a:rPr lang="en-US"/>
                        <a:t>Jeremy</a:t>
                      </a:r>
                    </a:p>
                  </a:txBody>
                  <a:tcPr/>
                </a:tc>
                <a:tc>
                  <a:txBody>
                    <a:bodyPr/>
                    <a:lstStyle/>
                    <a:p>
                      <a:r>
                        <a:rPr lang="en-US"/>
                        <a:t>123 Sample St.</a:t>
                      </a:r>
                    </a:p>
                  </a:txBody>
                  <a:tcPr/>
                </a:tc>
                <a:tc>
                  <a:txBody>
                    <a:bodyPr/>
                    <a:lstStyle/>
                    <a:p>
                      <a:r>
                        <a:rPr lang="en-US" sz="1400"/>
                        <a:t>Lethbridge</a:t>
                      </a:r>
                    </a:p>
                  </a:txBody>
                  <a:tcPr/>
                </a:tc>
                <a:tc>
                  <a:txBody>
                    <a:bodyPr/>
                    <a:lstStyle/>
                    <a:p>
                      <a:pPr lvl="0">
                        <a:buNone/>
                      </a:pPr>
                      <a:r>
                        <a:rPr lang="en-US" sz="1200" b="0" i="0" u="none" strike="noStrike" noProof="0">
                          <a:latin typeface="Century Gothic"/>
                        </a:rPr>
                        <a:t>Xxx-xxx-xxxx</a:t>
                      </a:r>
                      <a:endParaRPr lang="en-US" sz="1200"/>
                    </a:p>
                  </a:txBody>
                  <a:tcPr/>
                </a:tc>
                <a:tc>
                  <a:txBody>
                    <a:bodyPr/>
                    <a:lstStyle/>
                    <a:p>
                      <a:r>
                        <a:rPr lang="en-US" sz="1200"/>
                        <a:t>Xxx-xxx-xxxx</a:t>
                      </a:r>
                    </a:p>
                  </a:txBody>
                  <a:tcPr/>
                </a:tc>
                <a:extLst>
                  <a:ext uri="{0D108BD9-81ED-4DB2-BD59-A6C34878D82A}">
                    <a16:rowId xmlns:a16="http://schemas.microsoft.com/office/drawing/2014/main" val="886936463"/>
                  </a:ext>
                </a:extLst>
              </a:tr>
              <a:tr h="370840">
                <a:tc>
                  <a:txBody>
                    <a:bodyPr/>
                    <a:lstStyle/>
                    <a:p>
                      <a:r>
                        <a:rPr lang="en-US"/>
                        <a:t>2</a:t>
                      </a:r>
                    </a:p>
                  </a:txBody>
                  <a:tcPr/>
                </a:tc>
                <a:tc>
                  <a:txBody>
                    <a:bodyPr/>
                    <a:lstStyle/>
                    <a:p>
                      <a:r>
                        <a:rPr lang="en-US"/>
                        <a:t>McDonald</a:t>
                      </a:r>
                    </a:p>
                  </a:txBody>
                  <a:tcPr/>
                </a:tc>
                <a:tc>
                  <a:txBody>
                    <a:bodyPr/>
                    <a:lstStyle/>
                    <a:p>
                      <a:r>
                        <a:rPr lang="en-US"/>
                        <a:t>Jessie</a:t>
                      </a:r>
                    </a:p>
                  </a:txBody>
                  <a:tcPr/>
                </a:tc>
                <a:tc>
                  <a:txBody>
                    <a:bodyPr/>
                    <a:lstStyle/>
                    <a:p>
                      <a:r>
                        <a:rPr lang="en-US"/>
                        <a:t>456 another St.</a:t>
                      </a:r>
                    </a:p>
                  </a:txBody>
                  <a:tcPr/>
                </a:tc>
                <a:tc>
                  <a:txBody>
                    <a:bodyPr/>
                    <a:lstStyle/>
                    <a:p>
                      <a:r>
                        <a:rPr lang="en-US" sz="1400"/>
                        <a:t>Lethbridge</a:t>
                      </a:r>
                    </a:p>
                  </a:txBody>
                  <a:tcPr/>
                </a:tc>
                <a:tc>
                  <a:txBody>
                    <a:bodyPr/>
                    <a:lstStyle/>
                    <a:p>
                      <a:pPr lvl="0">
                        <a:buNone/>
                      </a:pPr>
                      <a:r>
                        <a:rPr lang="en-US" sz="1200" b="0" i="0" u="none" strike="noStrike" noProof="0">
                          <a:latin typeface="Century Gothic"/>
                        </a:rPr>
                        <a:t>Xxx-xxx-xxxx</a:t>
                      </a:r>
                      <a:endParaRPr lang="en-US" sz="1200"/>
                    </a:p>
                  </a:txBody>
                  <a:tcPr/>
                </a:tc>
                <a:tc>
                  <a:txBody>
                    <a:bodyPr/>
                    <a:lstStyle/>
                    <a:p>
                      <a:r>
                        <a:rPr lang="en-US" sz="1200"/>
                        <a:t>Xxx-xxx-xxxx</a:t>
                      </a:r>
                    </a:p>
                  </a:txBody>
                  <a:tcPr/>
                </a:tc>
                <a:extLst>
                  <a:ext uri="{0D108BD9-81ED-4DB2-BD59-A6C34878D82A}">
                    <a16:rowId xmlns:a16="http://schemas.microsoft.com/office/drawing/2014/main" val="4234404254"/>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2"/>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7" name="Table 7">
            <a:extLst>
              <a:ext uri="{FF2B5EF4-FFF2-40B4-BE49-F238E27FC236}">
                <a16:creationId xmlns:a16="http://schemas.microsoft.com/office/drawing/2014/main" id="{01DD1BB4-219F-4517-BEB7-42BDCD3458D9}"/>
              </a:ext>
            </a:extLst>
          </p:cNvPr>
          <p:cNvGraphicFramePr>
            <a:graphicFrameLocks noGrp="1"/>
          </p:cNvGraphicFramePr>
          <p:nvPr>
            <p:extLst>
              <p:ext uri="{D42A27DB-BD31-4B8C-83A1-F6EECF244321}">
                <p14:modId xmlns:p14="http://schemas.microsoft.com/office/powerpoint/2010/main" val="3687214710"/>
              </p:ext>
            </p:extLst>
          </p:nvPr>
        </p:nvGraphicFramePr>
        <p:xfrm>
          <a:off x="301659" y="1855033"/>
          <a:ext cx="10652286" cy="1371600"/>
        </p:xfrm>
        <a:graphic>
          <a:graphicData uri="http://schemas.openxmlformats.org/drawingml/2006/table">
            <a:tbl>
              <a:tblPr firstRow="1" bandRow="1">
                <a:tableStyleId>{5C22544A-7EE6-4342-B048-85BDC9FD1C3A}</a:tableStyleId>
              </a:tblPr>
              <a:tblGrid>
                <a:gridCol w="1300899">
                  <a:extLst>
                    <a:ext uri="{9D8B030D-6E8A-4147-A177-3AD203B41FA5}">
                      <a16:colId xmlns:a16="http://schemas.microsoft.com/office/drawing/2014/main" val="3839937415"/>
                    </a:ext>
                  </a:extLst>
                </a:gridCol>
                <a:gridCol w="1480008">
                  <a:extLst>
                    <a:ext uri="{9D8B030D-6E8A-4147-A177-3AD203B41FA5}">
                      <a16:colId xmlns:a16="http://schemas.microsoft.com/office/drawing/2014/main" val="3995078215"/>
                    </a:ext>
                  </a:extLst>
                </a:gridCol>
                <a:gridCol w="1517715">
                  <a:extLst>
                    <a:ext uri="{9D8B030D-6E8A-4147-A177-3AD203B41FA5}">
                      <a16:colId xmlns:a16="http://schemas.microsoft.com/office/drawing/2014/main" val="1519243414"/>
                    </a:ext>
                  </a:extLst>
                </a:gridCol>
                <a:gridCol w="1497447">
                  <a:extLst>
                    <a:ext uri="{9D8B030D-6E8A-4147-A177-3AD203B41FA5}">
                      <a16:colId xmlns:a16="http://schemas.microsoft.com/office/drawing/2014/main" val="281613687"/>
                    </a:ext>
                  </a:extLst>
                </a:gridCol>
                <a:gridCol w="1123205">
                  <a:extLst>
                    <a:ext uri="{9D8B030D-6E8A-4147-A177-3AD203B41FA5}">
                      <a16:colId xmlns:a16="http://schemas.microsoft.com/office/drawing/2014/main" val="2398354820"/>
                    </a:ext>
                  </a:extLst>
                </a:gridCol>
                <a:gridCol w="1093509">
                  <a:extLst>
                    <a:ext uri="{9D8B030D-6E8A-4147-A177-3AD203B41FA5}">
                      <a16:colId xmlns:a16="http://schemas.microsoft.com/office/drawing/2014/main" val="582124420"/>
                    </a:ext>
                  </a:extLst>
                </a:gridCol>
                <a:gridCol w="923827">
                  <a:extLst>
                    <a:ext uri="{9D8B030D-6E8A-4147-A177-3AD203B41FA5}">
                      <a16:colId xmlns:a16="http://schemas.microsoft.com/office/drawing/2014/main" val="1027736974"/>
                    </a:ext>
                  </a:extLst>
                </a:gridCol>
                <a:gridCol w="1715676">
                  <a:extLst>
                    <a:ext uri="{9D8B030D-6E8A-4147-A177-3AD203B41FA5}">
                      <a16:colId xmlns:a16="http://schemas.microsoft.com/office/drawing/2014/main" val="3678147509"/>
                    </a:ext>
                  </a:extLst>
                </a:gridCol>
              </a:tblGrid>
              <a:tr h="364267">
                <a:tc>
                  <a:txBody>
                    <a:bodyPr/>
                    <a:lstStyle/>
                    <a:p>
                      <a:pPr lvl="0">
                        <a:buNone/>
                      </a:pPr>
                      <a:r>
                        <a:rPr lang="en-US"/>
                        <a:t>CLIENT_EP</a:t>
                      </a:r>
                    </a:p>
                  </a:txBody>
                  <a:tcPr/>
                </a:tc>
                <a:tc>
                  <a:txBody>
                    <a:bodyPr/>
                    <a:lstStyle/>
                    <a:p>
                      <a:r>
                        <a:rPr lang="en-US"/>
                        <a:t>CLIGUARD_</a:t>
                      </a:r>
                    </a:p>
                    <a:p>
                      <a:r>
                        <a:rPr lang="en-US"/>
                        <a:t>NAME</a:t>
                      </a:r>
                    </a:p>
                  </a:txBody>
                  <a:tcPr/>
                </a:tc>
                <a:tc>
                  <a:txBody>
                    <a:bodyPr/>
                    <a:lstStyle/>
                    <a:p>
                      <a:r>
                        <a:rPr lang="en-US"/>
                        <a:t>CLIGUARD_</a:t>
                      </a:r>
                    </a:p>
                    <a:p>
                      <a:r>
                        <a:rPr lang="en-US"/>
                        <a:t>P1</a:t>
                      </a:r>
                    </a:p>
                  </a:txBody>
                  <a:tcPr/>
                </a:tc>
                <a:tc>
                  <a:txBody>
                    <a:bodyPr/>
                    <a:lstStyle/>
                    <a:p>
                      <a:r>
                        <a:rPr lang="en-US"/>
                        <a:t>CLIGUARD_</a:t>
                      </a:r>
                    </a:p>
                    <a:p>
                      <a:r>
                        <a:rPr lang="en-US"/>
                        <a:t>P2</a:t>
                      </a:r>
                    </a:p>
                  </a:txBody>
                  <a:tcPr/>
                </a:tc>
                <a:tc>
                  <a:txBody>
                    <a:bodyPr/>
                    <a:lstStyle/>
                    <a:p>
                      <a:r>
                        <a:rPr lang="en-US"/>
                        <a:t>CLIENT_NOTES</a:t>
                      </a:r>
                    </a:p>
                  </a:txBody>
                  <a:tcPr/>
                </a:tc>
                <a:tc>
                  <a:txBody>
                    <a:bodyPr/>
                    <a:lstStyle/>
                    <a:p>
                      <a:r>
                        <a:rPr lang="en-US"/>
                        <a:t>CLIENT_</a:t>
                      </a:r>
                    </a:p>
                    <a:p>
                      <a:r>
                        <a:rPr lang="en-US"/>
                        <a:t>KM</a:t>
                      </a:r>
                    </a:p>
                  </a:txBody>
                  <a:tcPr/>
                </a:tc>
                <a:tc>
                  <a:txBody>
                    <a:bodyPr/>
                    <a:lstStyle/>
                    <a:p>
                      <a:r>
                        <a:rPr lang="en-US"/>
                        <a:t>GH_ID</a:t>
                      </a:r>
                    </a:p>
                  </a:txBody>
                  <a:tcPr/>
                </a:tc>
                <a:tc>
                  <a:txBody>
                    <a:bodyPr/>
                    <a:lstStyle/>
                    <a:p>
                      <a:r>
                        <a:rPr lang="en-US"/>
                        <a:t>CLIENT_MAX_</a:t>
                      </a:r>
                    </a:p>
                    <a:p>
                      <a:r>
                        <a:rPr lang="en-US"/>
                        <a:t>HOURS</a:t>
                      </a:r>
                    </a:p>
                  </a:txBody>
                  <a:tcPr/>
                </a:tc>
                <a:extLst>
                  <a:ext uri="{0D108BD9-81ED-4DB2-BD59-A6C34878D82A}">
                    <a16:rowId xmlns:a16="http://schemas.microsoft.com/office/drawing/2014/main" val="644420777"/>
                  </a:ext>
                </a:extLst>
              </a:tr>
              <a:tr h="299920">
                <a:tc>
                  <a:txBody>
                    <a:bodyPr/>
                    <a:lstStyle/>
                    <a:p>
                      <a:pPr lvl="0">
                        <a:buNone/>
                      </a:pPr>
                      <a:r>
                        <a:rPr lang="en-US" sz="1200"/>
                        <a:t>Xxx-xxx-xxxx</a:t>
                      </a:r>
                    </a:p>
                  </a:txBody>
                  <a:tcPr/>
                </a:tc>
                <a:tc>
                  <a:txBody>
                    <a:bodyPr/>
                    <a:lstStyle/>
                    <a:p>
                      <a:r>
                        <a:rPr lang="en-US"/>
                        <a:t>Tom</a:t>
                      </a:r>
                    </a:p>
                  </a:txBody>
                  <a:tcPr/>
                </a:tc>
                <a:tc>
                  <a:txBody>
                    <a:bodyPr/>
                    <a:lstStyle/>
                    <a:p>
                      <a:pPr lvl="0">
                        <a:buNone/>
                      </a:pPr>
                      <a:r>
                        <a:rPr lang="en-US" sz="1200" b="0" i="0" u="none" strike="noStrike" noProof="0">
                          <a:latin typeface="Century Gothic"/>
                        </a:rPr>
                        <a:t>Xxx-xxx-xxxx</a:t>
                      </a:r>
                      <a:endParaRPr lang="en-US" sz="1200"/>
                    </a:p>
                  </a:txBody>
                  <a:tcPr/>
                </a:tc>
                <a:tc>
                  <a:txBody>
                    <a:bodyPr/>
                    <a:lstStyle/>
                    <a:p>
                      <a:pPr lvl="0">
                        <a:buNone/>
                      </a:pPr>
                      <a:r>
                        <a:rPr lang="en-US" sz="1200" b="0" i="0" u="none" strike="noStrike" noProof="0">
                          <a:latin typeface="Century Gothic"/>
                        </a:rPr>
                        <a:t>Xxx-xxx-xxxx</a:t>
                      </a:r>
                      <a:endParaRPr lang="en-US" sz="1200"/>
                    </a:p>
                  </a:txBody>
                  <a:tcPr/>
                </a:tc>
                <a:tc>
                  <a:txBody>
                    <a:bodyPr/>
                    <a:lstStyle/>
                    <a:p>
                      <a:endParaRPr lang="en-US"/>
                    </a:p>
                  </a:txBody>
                  <a:tcPr/>
                </a:tc>
                <a:tc>
                  <a:txBody>
                    <a:bodyPr/>
                    <a:lstStyle/>
                    <a:p>
                      <a:r>
                        <a:rPr lang="en-US"/>
                        <a:t>5</a:t>
                      </a:r>
                    </a:p>
                  </a:txBody>
                  <a:tcPr/>
                </a:tc>
                <a:tc>
                  <a:txBody>
                    <a:bodyPr/>
                    <a:lstStyle/>
                    <a:p>
                      <a:r>
                        <a:rPr lang="en-US"/>
                        <a:t>1</a:t>
                      </a:r>
                    </a:p>
                  </a:txBody>
                  <a:tcPr/>
                </a:tc>
                <a:tc>
                  <a:txBody>
                    <a:bodyPr/>
                    <a:lstStyle/>
                    <a:p>
                      <a:r>
                        <a:rPr lang="en-US"/>
                        <a:t>20</a:t>
                      </a:r>
                    </a:p>
                  </a:txBody>
                  <a:tcPr/>
                </a:tc>
                <a:extLst>
                  <a:ext uri="{0D108BD9-81ED-4DB2-BD59-A6C34878D82A}">
                    <a16:rowId xmlns:a16="http://schemas.microsoft.com/office/drawing/2014/main" val="443190441"/>
                  </a:ext>
                </a:extLst>
              </a:tr>
              <a:tr h="299920">
                <a:tc>
                  <a:txBody>
                    <a:bodyPr/>
                    <a:lstStyle/>
                    <a:p>
                      <a:pPr lvl="0">
                        <a:buNone/>
                      </a:pPr>
                      <a:r>
                        <a:rPr lang="en-US" sz="1200"/>
                        <a:t>Xxx-xxx-xxxx</a:t>
                      </a:r>
                    </a:p>
                  </a:txBody>
                  <a:tcPr/>
                </a:tc>
                <a:tc>
                  <a:txBody>
                    <a:bodyPr/>
                    <a:lstStyle/>
                    <a:p>
                      <a:r>
                        <a:rPr lang="en-US"/>
                        <a:t>Jorge</a:t>
                      </a:r>
                    </a:p>
                  </a:txBody>
                  <a:tcPr/>
                </a:tc>
                <a:tc>
                  <a:txBody>
                    <a:bodyPr/>
                    <a:lstStyle/>
                    <a:p>
                      <a:pPr lvl="0">
                        <a:buNone/>
                      </a:pPr>
                      <a:r>
                        <a:rPr lang="en-US" sz="1200" b="0" i="0" u="none" strike="noStrike" noProof="0">
                          <a:latin typeface="Century Gothic"/>
                        </a:rPr>
                        <a:t>Xxx-xxx-xxxx</a:t>
                      </a:r>
                      <a:endParaRPr lang="en-US" sz="1200"/>
                    </a:p>
                  </a:txBody>
                  <a:tcPr/>
                </a:tc>
                <a:tc>
                  <a:txBody>
                    <a:bodyPr/>
                    <a:lstStyle/>
                    <a:p>
                      <a:pPr lvl="0">
                        <a:buNone/>
                      </a:pPr>
                      <a:r>
                        <a:rPr lang="en-US" sz="1200" b="0" i="0" u="none" strike="noStrike" noProof="0">
                          <a:latin typeface="Century Gothic"/>
                        </a:rPr>
                        <a:t>Xxx-xxx-xxxx</a:t>
                      </a:r>
                      <a:endParaRPr lang="en-US" sz="1200"/>
                    </a:p>
                  </a:txBody>
                  <a:tcPr/>
                </a:tc>
                <a:tc>
                  <a:txBody>
                    <a:bodyPr/>
                    <a:lstStyle/>
                    <a:p>
                      <a:endParaRPr lang="en-US"/>
                    </a:p>
                  </a:txBody>
                  <a:tcPr/>
                </a:tc>
                <a:tc>
                  <a:txBody>
                    <a:bodyPr/>
                    <a:lstStyle/>
                    <a:p>
                      <a:r>
                        <a:rPr lang="en-US"/>
                        <a:t>10</a:t>
                      </a:r>
                    </a:p>
                  </a:txBody>
                  <a:tcPr/>
                </a:tc>
                <a:tc>
                  <a:txBody>
                    <a:bodyPr/>
                    <a:lstStyle/>
                    <a:p>
                      <a:r>
                        <a:rPr lang="en-US"/>
                        <a:t>0</a:t>
                      </a:r>
                    </a:p>
                  </a:txBody>
                  <a:tcPr/>
                </a:tc>
                <a:tc>
                  <a:txBody>
                    <a:bodyPr/>
                    <a:lstStyle/>
                    <a:p>
                      <a:r>
                        <a:rPr lang="en-US"/>
                        <a:t>15</a:t>
                      </a:r>
                    </a:p>
                  </a:txBody>
                  <a:tcPr/>
                </a:tc>
                <a:extLst>
                  <a:ext uri="{0D108BD9-81ED-4DB2-BD59-A6C34878D82A}">
                    <a16:rowId xmlns:a16="http://schemas.microsoft.com/office/drawing/2014/main" val="1257464068"/>
                  </a:ext>
                </a:extLst>
              </a:tr>
            </a:tbl>
          </a:graphicData>
        </a:graphic>
      </p:graphicFrame>
      <p:sp>
        <p:nvSpPr>
          <p:cNvPr id="6" name="Content Placeholder 2">
            <a:extLst>
              <a:ext uri="{FF2B5EF4-FFF2-40B4-BE49-F238E27FC236}">
                <a16:creationId xmlns:a16="http://schemas.microsoft.com/office/drawing/2014/main" id="{EE7A3720-7446-4CC6-AFF8-FFA1D410A2D3}"/>
              </a:ext>
            </a:extLst>
          </p:cNvPr>
          <p:cNvSpPr txBox="1">
            <a:spLocks/>
          </p:cNvSpPr>
          <p:nvPr/>
        </p:nvSpPr>
        <p:spPr>
          <a:xfrm>
            <a:off x="265265" y="3183327"/>
            <a:ext cx="8534400" cy="261522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800" dirty="0">
                <a:solidFill>
                  <a:schemeClr val="tx1"/>
                </a:solidFill>
                <a:ea typeface="+mn-lt"/>
                <a:cs typeface="+mn-lt"/>
              </a:rPr>
              <a:t>One client can have many shifts</a:t>
            </a:r>
          </a:p>
          <a:p>
            <a:r>
              <a:rPr lang="en-US" sz="2800" dirty="0">
                <a:solidFill>
                  <a:schemeClr val="tx1"/>
                </a:solidFill>
                <a:ea typeface="+mn-lt"/>
                <a:cs typeface="+mn-lt"/>
              </a:rPr>
              <a:t>One shift is for one client</a:t>
            </a:r>
          </a:p>
          <a:p>
            <a:r>
              <a:rPr lang="en-US" sz="2800" dirty="0">
                <a:solidFill>
                  <a:schemeClr val="tx1"/>
                </a:solidFill>
                <a:ea typeface="+mn-lt"/>
                <a:cs typeface="+mn-lt"/>
              </a:rPr>
              <a:t>Many clients can live in one group home</a:t>
            </a:r>
          </a:p>
          <a:p>
            <a:r>
              <a:rPr lang="en-US" sz="2800" dirty="0">
                <a:solidFill>
                  <a:schemeClr val="tx1"/>
                </a:solidFill>
                <a:ea typeface="+mn-lt"/>
                <a:cs typeface="+mn-lt"/>
              </a:rPr>
              <a:t>One client lives in one group home</a:t>
            </a:r>
          </a:p>
        </p:txBody>
      </p:sp>
    </p:spTree>
    <p:extLst>
      <p:ext uri="{BB962C8B-B14F-4D97-AF65-F5344CB8AC3E}">
        <p14:creationId xmlns:p14="http://schemas.microsoft.com/office/powerpoint/2010/main" val="771014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Group home table</a:t>
            </a:r>
          </a:p>
        </p:txBody>
      </p:sp>
      <p:pic>
        <p:nvPicPr>
          <p:cNvPr id="6" name="Content Placeholder 5" descr="A picture containing clock&#10;&#10;Description automatically generated">
            <a:extLst>
              <a:ext uri="{FF2B5EF4-FFF2-40B4-BE49-F238E27FC236}">
                <a16:creationId xmlns:a16="http://schemas.microsoft.com/office/drawing/2014/main" id="{35FD5D13-A1C9-4AF0-9A86-A24D089800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855714"/>
            <a:ext cx="9862080" cy="3784379"/>
          </a:xfrm>
        </p:spPr>
      </p:pic>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628675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Group home table</a:t>
            </a:r>
            <a:r>
              <a:rPr lang="en-CA" sz="4000"/>
              <a:t> – Rules and Data</a:t>
            </a:r>
            <a:endParaRPr lang="en-US" sz="4000"/>
          </a:p>
        </p:txBody>
      </p:sp>
      <p:graphicFrame>
        <p:nvGraphicFramePr>
          <p:cNvPr id="5" name="Table 5">
            <a:extLst>
              <a:ext uri="{FF2B5EF4-FFF2-40B4-BE49-F238E27FC236}">
                <a16:creationId xmlns:a16="http://schemas.microsoft.com/office/drawing/2014/main" id="{E4E9794B-9773-4438-BFF4-E98E7CBB537F}"/>
              </a:ext>
            </a:extLst>
          </p:cNvPr>
          <p:cNvGraphicFramePr>
            <a:graphicFrameLocks noGrp="1"/>
          </p:cNvGraphicFramePr>
          <p:nvPr>
            <p:ph idx="1"/>
            <p:extLst>
              <p:ext uri="{D42A27DB-BD31-4B8C-83A1-F6EECF244321}">
                <p14:modId xmlns:p14="http://schemas.microsoft.com/office/powerpoint/2010/main" val="4280883281"/>
              </p:ext>
            </p:extLst>
          </p:nvPr>
        </p:nvGraphicFramePr>
        <p:xfrm>
          <a:off x="684212" y="983732"/>
          <a:ext cx="6400800" cy="1112519"/>
        </p:xfrm>
        <a:graphic>
          <a:graphicData uri="http://schemas.openxmlformats.org/drawingml/2006/table">
            <a:tbl>
              <a:tblPr firstRow="1" bandRow="1">
                <a:tableStyleId>{5C22544A-7EE6-4342-B048-85BDC9FD1C3A}</a:tableStyleId>
              </a:tblPr>
              <a:tblGrid>
                <a:gridCol w="1050319">
                  <a:extLst>
                    <a:ext uri="{9D8B030D-6E8A-4147-A177-3AD203B41FA5}">
                      <a16:colId xmlns:a16="http://schemas.microsoft.com/office/drawing/2014/main" val="1644558682"/>
                    </a:ext>
                  </a:extLst>
                </a:gridCol>
                <a:gridCol w="2714920">
                  <a:extLst>
                    <a:ext uri="{9D8B030D-6E8A-4147-A177-3AD203B41FA5}">
                      <a16:colId xmlns:a16="http://schemas.microsoft.com/office/drawing/2014/main" val="1607974576"/>
                    </a:ext>
                  </a:extLst>
                </a:gridCol>
                <a:gridCol w="2635561">
                  <a:extLst>
                    <a:ext uri="{9D8B030D-6E8A-4147-A177-3AD203B41FA5}">
                      <a16:colId xmlns:a16="http://schemas.microsoft.com/office/drawing/2014/main" val="2751918025"/>
                    </a:ext>
                  </a:extLst>
                </a:gridCol>
              </a:tblGrid>
              <a:tr h="370840">
                <a:tc>
                  <a:txBody>
                    <a:bodyPr/>
                    <a:lstStyle/>
                    <a:p>
                      <a:r>
                        <a:rPr lang="en-US"/>
                        <a:t>GH_ID</a:t>
                      </a:r>
                    </a:p>
                  </a:txBody>
                  <a:tcPr/>
                </a:tc>
                <a:tc>
                  <a:txBody>
                    <a:bodyPr/>
                    <a:lstStyle/>
                    <a:p>
                      <a:r>
                        <a:rPr lang="en-US"/>
                        <a:t>GH_ADDRESS</a:t>
                      </a:r>
                    </a:p>
                  </a:txBody>
                  <a:tcPr/>
                </a:tc>
                <a:tc>
                  <a:txBody>
                    <a:bodyPr/>
                    <a:lstStyle/>
                    <a:p>
                      <a:r>
                        <a:rPr lang="en-US"/>
                        <a:t>GH_PHONE</a:t>
                      </a:r>
                    </a:p>
                  </a:txBody>
                  <a:tcPr/>
                </a:tc>
                <a:extLst>
                  <a:ext uri="{0D108BD9-81ED-4DB2-BD59-A6C34878D82A}">
                    <a16:rowId xmlns:a16="http://schemas.microsoft.com/office/drawing/2014/main" val="1945193332"/>
                  </a:ext>
                </a:extLst>
              </a:tr>
              <a:tr h="370840">
                <a:tc>
                  <a:txBody>
                    <a:bodyPr/>
                    <a:lstStyle/>
                    <a:p>
                      <a:r>
                        <a:rPr lang="en-US"/>
                        <a:t>1</a:t>
                      </a:r>
                    </a:p>
                  </a:txBody>
                  <a:tcPr/>
                </a:tc>
                <a:tc>
                  <a:txBody>
                    <a:bodyPr/>
                    <a:lstStyle/>
                    <a:p>
                      <a:r>
                        <a:rPr lang="en-US"/>
                        <a:t>123 Some St.</a:t>
                      </a:r>
                    </a:p>
                  </a:txBody>
                  <a:tcPr/>
                </a:tc>
                <a:tc>
                  <a:txBody>
                    <a:bodyPr/>
                    <a:lstStyle/>
                    <a:p>
                      <a:pPr lvl="0">
                        <a:buNone/>
                      </a:pPr>
                      <a:r>
                        <a:rPr lang="en-US" sz="1800" b="0" i="0" u="none" strike="noStrike" noProof="0">
                          <a:latin typeface="Century Gothic"/>
                        </a:rPr>
                        <a:t>Xxx-xxx-xxxx</a:t>
                      </a:r>
                      <a:endParaRPr lang="en-US"/>
                    </a:p>
                  </a:txBody>
                  <a:tcPr/>
                </a:tc>
                <a:extLst>
                  <a:ext uri="{0D108BD9-81ED-4DB2-BD59-A6C34878D82A}">
                    <a16:rowId xmlns:a16="http://schemas.microsoft.com/office/drawing/2014/main" val="1143400537"/>
                  </a:ext>
                </a:extLst>
              </a:tr>
              <a:tr h="370839">
                <a:tc>
                  <a:txBody>
                    <a:bodyPr/>
                    <a:lstStyle/>
                    <a:p>
                      <a:pPr lvl="0">
                        <a:buNone/>
                      </a:pPr>
                      <a:r>
                        <a:rPr lang="en-US"/>
                        <a:t>2</a:t>
                      </a:r>
                    </a:p>
                  </a:txBody>
                  <a:tcPr/>
                </a:tc>
                <a:tc>
                  <a:txBody>
                    <a:bodyPr/>
                    <a:lstStyle/>
                    <a:p>
                      <a:pPr lvl="0">
                        <a:buNone/>
                      </a:pPr>
                      <a:r>
                        <a:rPr lang="en-US"/>
                        <a:t>456 Another St.</a:t>
                      </a:r>
                    </a:p>
                  </a:txBody>
                  <a:tcPr/>
                </a:tc>
                <a:tc>
                  <a:txBody>
                    <a:bodyPr/>
                    <a:lstStyle/>
                    <a:p>
                      <a:pPr lvl="0">
                        <a:buNone/>
                      </a:pPr>
                      <a:r>
                        <a:rPr lang="en-US" sz="1800" b="0" i="0" u="none" strike="noStrike" noProof="0">
                          <a:latin typeface="Century Gothic"/>
                        </a:rPr>
                        <a:t>Xxx-xxx-xxxx</a:t>
                      </a:r>
                      <a:endParaRPr lang="en-US"/>
                    </a:p>
                  </a:txBody>
                  <a:tcPr/>
                </a:tc>
                <a:extLst>
                  <a:ext uri="{0D108BD9-81ED-4DB2-BD59-A6C34878D82A}">
                    <a16:rowId xmlns:a16="http://schemas.microsoft.com/office/drawing/2014/main" val="3121693774"/>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Content Placeholder 2">
            <a:extLst>
              <a:ext uri="{FF2B5EF4-FFF2-40B4-BE49-F238E27FC236}">
                <a16:creationId xmlns:a16="http://schemas.microsoft.com/office/drawing/2014/main" id="{665A1392-0B40-44EF-AC3E-E98FE16DF510}"/>
              </a:ext>
            </a:extLst>
          </p:cNvPr>
          <p:cNvSpPr txBox="1">
            <a:spLocks/>
          </p:cNvSpPr>
          <p:nvPr/>
        </p:nvSpPr>
        <p:spPr>
          <a:xfrm>
            <a:off x="542810" y="1539992"/>
            <a:ext cx="8534400" cy="361526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800" dirty="0">
                <a:solidFill>
                  <a:schemeClr val="tx1"/>
                </a:solidFill>
                <a:ea typeface="+mn-lt"/>
                <a:cs typeface="+mn-lt"/>
              </a:rPr>
              <a:t>One group home can have many clients</a:t>
            </a:r>
          </a:p>
          <a:p>
            <a:r>
              <a:rPr lang="en-US" sz="2800" dirty="0">
                <a:solidFill>
                  <a:schemeClr val="tx1"/>
                </a:solidFill>
                <a:ea typeface="+mn-lt"/>
                <a:cs typeface="+mn-lt"/>
              </a:rPr>
              <a:t>One client can live in one group home</a:t>
            </a:r>
          </a:p>
        </p:txBody>
      </p:sp>
    </p:spTree>
    <p:extLst>
      <p:ext uri="{BB962C8B-B14F-4D97-AF65-F5344CB8AC3E}">
        <p14:creationId xmlns:p14="http://schemas.microsoft.com/office/powerpoint/2010/main" val="27081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Department table</a:t>
            </a:r>
          </a:p>
        </p:txBody>
      </p:sp>
      <p:pic>
        <p:nvPicPr>
          <p:cNvPr id="6" name="Content Placeholder 5" descr="A screenshot of a cell phone&#10;&#10;Description automatically generated">
            <a:extLst>
              <a:ext uri="{FF2B5EF4-FFF2-40B4-BE49-F238E27FC236}">
                <a16:creationId xmlns:a16="http://schemas.microsoft.com/office/drawing/2014/main" id="{5E140C0D-EA9D-4F17-A82B-28175BF0D3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1417" y="873306"/>
            <a:ext cx="10689165" cy="2728020"/>
          </a:xfrm>
        </p:spPr>
      </p:pic>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72201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Department table</a:t>
            </a:r>
            <a:r>
              <a:rPr lang="en-CA" sz="4000"/>
              <a:t> – Rules and Data</a:t>
            </a:r>
            <a:endParaRPr lang="en-US" sz="4000"/>
          </a:p>
        </p:txBody>
      </p:sp>
      <p:graphicFrame>
        <p:nvGraphicFramePr>
          <p:cNvPr id="5" name="Table 5">
            <a:extLst>
              <a:ext uri="{FF2B5EF4-FFF2-40B4-BE49-F238E27FC236}">
                <a16:creationId xmlns:a16="http://schemas.microsoft.com/office/drawing/2014/main" id="{46DD2563-5BD7-43A6-A3C0-62F414CD7FFD}"/>
              </a:ext>
            </a:extLst>
          </p:cNvPr>
          <p:cNvGraphicFramePr>
            <a:graphicFrameLocks noGrp="1"/>
          </p:cNvGraphicFramePr>
          <p:nvPr>
            <p:ph idx="1"/>
            <p:extLst>
              <p:ext uri="{D42A27DB-BD31-4B8C-83A1-F6EECF244321}">
                <p14:modId xmlns:p14="http://schemas.microsoft.com/office/powerpoint/2010/main" val="2689609316"/>
              </p:ext>
            </p:extLst>
          </p:nvPr>
        </p:nvGraphicFramePr>
        <p:xfrm>
          <a:off x="901030" y="704654"/>
          <a:ext cx="4349698" cy="1483360"/>
        </p:xfrm>
        <a:graphic>
          <a:graphicData uri="http://schemas.openxmlformats.org/drawingml/2006/table">
            <a:tbl>
              <a:tblPr firstRow="1" bandRow="1">
                <a:tableStyleId>{5C22544A-7EE6-4342-B048-85BDC9FD1C3A}</a:tableStyleId>
              </a:tblPr>
              <a:tblGrid>
                <a:gridCol w="1523999">
                  <a:extLst>
                    <a:ext uri="{9D8B030D-6E8A-4147-A177-3AD203B41FA5}">
                      <a16:colId xmlns:a16="http://schemas.microsoft.com/office/drawing/2014/main" val="232453289"/>
                    </a:ext>
                  </a:extLst>
                </a:gridCol>
                <a:gridCol w="2825699">
                  <a:extLst>
                    <a:ext uri="{9D8B030D-6E8A-4147-A177-3AD203B41FA5}">
                      <a16:colId xmlns:a16="http://schemas.microsoft.com/office/drawing/2014/main" val="2592078915"/>
                    </a:ext>
                  </a:extLst>
                </a:gridCol>
              </a:tblGrid>
              <a:tr h="370840">
                <a:tc>
                  <a:txBody>
                    <a:bodyPr/>
                    <a:lstStyle/>
                    <a:p>
                      <a:r>
                        <a:rPr lang="en-US"/>
                        <a:t>DEPT_CODE</a:t>
                      </a:r>
                    </a:p>
                  </a:txBody>
                  <a:tcPr/>
                </a:tc>
                <a:tc>
                  <a:txBody>
                    <a:bodyPr/>
                    <a:lstStyle/>
                    <a:p>
                      <a:r>
                        <a:rPr lang="en-US"/>
                        <a:t>DEPT_NAME</a:t>
                      </a:r>
                    </a:p>
                  </a:txBody>
                  <a:tcPr/>
                </a:tc>
                <a:extLst>
                  <a:ext uri="{0D108BD9-81ED-4DB2-BD59-A6C34878D82A}">
                    <a16:rowId xmlns:a16="http://schemas.microsoft.com/office/drawing/2014/main" val="3658897419"/>
                  </a:ext>
                </a:extLst>
              </a:tr>
              <a:tr h="370840">
                <a:tc>
                  <a:txBody>
                    <a:bodyPr/>
                    <a:lstStyle/>
                    <a:p>
                      <a:r>
                        <a:rPr lang="en-US"/>
                        <a:t>PDO</a:t>
                      </a:r>
                    </a:p>
                  </a:txBody>
                  <a:tcPr/>
                </a:tc>
                <a:tc>
                  <a:txBody>
                    <a:bodyPr/>
                    <a:lstStyle/>
                    <a:p>
                      <a:r>
                        <a:rPr lang="en-US"/>
                        <a:t>PDO</a:t>
                      </a:r>
                    </a:p>
                  </a:txBody>
                  <a:tcPr/>
                </a:tc>
                <a:extLst>
                  <a:ext uri="{0D108BD9-81ED-4DB2-BD59-A6C34878D82A}">
                    <a16:rowId xmlns:a16="http://schemas.microsoft.com/office/drawing/2014/main" val="2723195720"/>
                  </a:ext>
                </a:extLst>
              </a:tr>
              <a:tr h="370840">
                <a:tc>
                  <a:txBody>
                    <a:bodyPr/>
                    <a:lstStyle/>
                    <a:p>
                      <a:r>
                        <a:rPr lang="en-US"/>
                        <a:t>CAP</a:t>
                      </a:r>
                    </a:p>
                  </a:txBody>
                  <a:tcPr/>
                </a:tc>
                <a:tc>
                  <a:txBody>
                    <a:bodyPr/>
                    <a:lstStyle/>
                    <a:p>
                      <a:r>
                        <a:rPr lang="en-US"/>
                        <a:t>Capp-C</a:t>
                      </a:r>
                    </a:p>
                  </a:txBody>
                  <a:tcPr/>
                </a:tc>
                <a:extLst>
                  <a:ext uri="{0D108BD9-81ED-4DB2-BD59-A6C34878D82A}">
                    <a16:rowId xmlns:a16="http://schemas.microsoft.com/office/drawing/2014/main" val="1558204709"/>
                  </a:ext>
                </a:extLst>
              </a:tr>
              <a:tr h="370840">
                <a:tc>
                  <a:txBody>
                    <a:bodyPr/>
                    <a:lstStyle/>
                    <a:p>
                      <a:r>
                        <a:rPr lang="en-US"/>
                        <a:t>PRI</a:t>
                      </a:r>
                    </a:p>
                  </a:txBody>
                  <a:tcPr/>
                </a:tc>
                <a:tc>
                  <a:txBody>
                    <a:bodyPr/>
                    <a:lstStyle/>
                    <a:p>
                      <a:r>
                        <a:rPr lang="en-US"/>
                        <a:t>Private</a:t>
                      </a:r>
                    </a:p>
                  </a:txBody>
                  <a:tcPr/>
                </a:tc>
                <a:extLst>
                  <a:ext uri="{0D108BD9-81ED-4DB2-BD59-A6C34878D82A}">
                    <a16:rowId xmlns:a16="http://schemas.microsoft.com/office/drawing/2014/main" val="96982295"/>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Content Placeholder 2">
            <a:extLst>
              <a:ext uri="{FF2B5EF4-FFF2-40B4-BE49-F238E27FC236}">
                <a16:creationId xmlns:a16="http://schemas.microsoft.com/office/drawing/2014/main" id="{458020FE-4F18-4C77-BE64-DE2783915C8B}"/>
              </a:ext>
            </a:extLst>
          </p:cNvPr>
          <p:cNvSpPr txBox="1">
            <a:spLocks/>
          </p:cNvSpPr>
          <p:nvPr/>
        </p:nvSpPr>
        <p:spPr>
          <a:xfrm>
            <a:off x="684211" y="1625598"/>
            <a:ext cx="9883235" cy="361526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800" dirty="0">
                <a:solidFill>
                  <a:schemeClr val="tx1"/>
                </a:solidFill>
                <a:ea typeface="+mn-lt"/>
                <a:cs typeface="+mn-lt"/>
              </a:rPr>
              <a:t>One department can classify many shifts</a:t>
            </a:r>
          </a:p>
          <a:p>
            <a:r>
              <a:rPr lang="en-US" sz="2800" dirty="0">
                <a:solidFill>
                  <a:schemeClr val="tx1"/>
                </a:solidFill>
                <a:ea typeface="+mn-lt"/>
                <a:cs typeface="+mn-lt"/>
              </a:rPr>
              <a:t>One shift can be classified into one department</a:t>
            </a:r>
          </a:p>
        </p:txBody>
      </p:sp>
    </p:spTree>
    <p:extLst>
      <p:ext uri="{BB962C8B-B14F-4D97-AF65-F5344CB8AC3E}">
        <p14:creationId xmlns:p14="http://schemas.microsoft.com/office/powerpoint/2010/main" val="136210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771D-A91A-4E39-BDDA-C4705969EA53}"/>
              </a:ext>
            </a:extLst>
          </p:cNvPr>
          <p:cNvSpPr>
            <a:spLocks noGrp="1"/>
          </p:cNvSpPr>
          <p:nvPr>
            <p:ph type="title"/>
          </p:nvPr>
        </p:nvSpPr>
        <p:spPr/>
        <p:txBody>
          <a:bodyPr>
            <a:normAutofit/>
          </a:bodyPr>
          <a:lstStyle/>
          <a:p>
            <a:r>
              <a:rPr lang="en-CA" sz="4000"/>
              <a:t>Our Team</a:t>
            </a:r>
          </a:p>
        </p:txBody>
      </p:sp>
      <p:sp>
        <p:nvSpPr>
          <p:cNvPr id="3" name="Content Placeholder 2">
            <a:extLst>
              <a:ext uri="{FF2B5EF4-FFF2-40B4-BE49-F238E27FC236}">
                <a16:creationId xmlns:a16="http://schemas.microsoft.com/office/drawing/2014/main" id="{9485BF99-98BA-4BDB-84CB-DED4014D9487}"/>
              </a:ext>
            </a:extLst>
          </p:cNvPr>
          <p:cNvSpPr>
            <a:spLocks noGrp="1"/>
          </p:cNvSpPr>
          <p:nvPr>
            <p:ph idx="1"/>
          </p:nvPr>
        </p:nvSpPr>
        <p:spPr>
          <a:xfrm>
            <a:off x="684212" y="518983"/>
            <a:ext cx="8534400" cy="3968349"/>
          </a:xfrm>
        </p:spPr>
        <p:txBody>
          <a:bodyPr numCol="1" anchor="ctr"/>
          <a:lstStyle/>
          <a:p>
            <a:r>
              <a:rPr lang="en-CA" sz="3200" b="1">
                <a:solidFill>
                  <a:schemeClr val="tx1"/>
                </a:solidFill>
              </a:rPr>
              <a:t>ITI Solutions</a:t>
            </a:r>
          </a:p>
          <a:p>
            <a:pPr lvl="1"/>
            <a:r>
              <a:rPr lang="en-CA" sz="2800">
                <a:solidFill>
                  <a:schemeClr val="tx1"/>
                </a:solidFill>
              </a:rPr>
              <a:t>Aidan C. - Team leader</a:t>
            </a:r>
          </a:p>
          <a:p>
            <a:pPr lvl="1"/>
            <a:r>
              <a:rPr lang="en-CA" sz="2800">
                <a:solidFill>
                  <a:schemeClr val="tx1"/>
                </a:solidFill>
              </a:rPr>
              <a:t>Harley L. - Liaison officer</a:t>
            </a:r>
          </a:p>
          <a:p>
            <a:pPr lvl="1"/>
            <a:r>
              <a:rPr lang="en-CA" sz="2800">
                <a:solidFill>
                  <a:schemeClr val="tx1"/>
                </a:solidFill>
              </a:rPr>
              <a:t>Justin A. - </a:t>
            </a:r>
            <a:r>
              <a:rPr lang="en-CA" sz="2800">
                <a:solidFill>
                  <a:schemeClr val="tx1"/>
                </a:solidFill>
                <a:ea typeface="+mn-lt"/>
                <a:cs typeface="+mn-lt"/>
              </a:rPr>
              <a:t>Database developer</a:t>
            </a:r>
          </a:p>
          <a:p>
            <a:pPr lvl="1"/>
            <a:r>
              <a:rPr lang="en-CA" sz="2800">
                <a:solidFill>
                  <a:schemeClr val="tx1"/>
                </a:solidFill>
              </a:rPr>
              <a:t>Beryon C. - Server engineer/UX</a:t>
            </a:r>
          </a:p>
          <a:p>
            <a:pPr lvl="1"/>
            <a:r>
              <a:rPr lang="en-CA" sz="2800">
                <a:solidFill>
                  <a:schemeClr val="tx1"/>
                </a:solidFill>
              </a:rPr>
              <a:t>Evan G. - Programmer/UX</a:t>
            </a:r>
          </a:p>
        </p:txBody>
      </p:sp>
      <p:pic>
        <p:nvPicPr>
          <p:cNvPr id="5" name="Picture 26">
            <a:extLst>
              <a:ext uri="{FF2B5EF4-FFF2-40B4-BE49-F238E27FC236}">
                <a16:creationId xmlns:a16="http://schemas.microsoft.com/office/drawing/2014/main" id="{6BE06A0D-76E3-354D-B487-E7466D74FD11}"/>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561078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12094"/>
            <a:ext cx="8534400" cy="1507067"/>
          </a:xfrm>
        </p:spPr>
        <p:txBody>
          <a:bodyPr>
            <a:normAutofit/>
          </a:bodyPr>
          <a:lstStyle/>
          <a:p>
            <a:r>
              <a:rPr lang="en-US" sz="4000"/>
              <a:t>shift status &amp; type tables</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5" name="Picture 4" descr="A screenshot of a cell phone&#10;&#10;Description automatically generated">
            <a:extLst>
              <a:ext uri="{FF2B5EF4-FFF2-40B4-BE49-F238E27FC236}">
                <a16:creationId xmlns:a16="http://schemas.microsoft.com/office/drawing/2014/main" id="{081BE091-9A63-4601-8ECC-A28E168C3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12" y="187036"/>
            <a:ext cx="8630456" cy="5017937"/>
          </a:xfrm>
          <a:prstGeom prst="rect">
            <a:avLst/>
          </a:prstGeom>
        </p:spPr>
      </p:pic>
    </p:spTree>
    <p:extLst>
      <p:ext uri="{BB962C8B-B14F-4D97-AF65-F5344CB8AC3E}">
        <p14:creationId xmlns:p14="http://schemas.microsoft.com/office/powerpoint/2010/main" val="2494921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78484"/>
            <a:ext cx="8534400" cy="1507067"/>
          </a:xfrm>
        </p:spPr>
        <p:txBody>
          <a:bodyPr>
            <a:normAutofit/>
          </a:bodyPr>
          <a:lstStyle/>
          <a:p>
            <a:r>
              <a:rPr lang="en-US" sz="4000" dirty="0"/>
              <a:t>shift status &amp; type tables</a:t>
            </a:r>
            <a:r>
              <a:rPr lang="en-CA" sz="4000" dirty="0"/>
              <a:t> – Rules and Data</a:t>
            </a:r>
            <a:endParaRPr lang="en-US" sz="4000" dirty="0"/>
          </a:p>
        </p:txBody>
      </p:sp>
      <p:graphicFrame>
        <p:nvGraphicFramePr>
          <p:cNvPr id="5" name="Table 5">
            <a:extLst>
              <a:ext uri="{FF2B5EF4-FFF2-40B4-BE49-F238E27FC236}">
                <a16:creationId xmlns:a16="http://schemas.microsoft.com/office/drawing/2014/main" id="{86DEE24C-B190-4F53-981E-58A5C439E33A}"/>
              </a:ext>
            </a:extLst>
          </p:cNvPr>
          <p:cNvGraphicFramePr>
            <a:graphicFrameLocks noGrp="1"/>
          </p:cNvGraphicFramePr>
          <p:nvPr>
            <p:ph idx="1"/>
            <p:extLst>
              <p:ext uri="{D42A27DB-BD31-4B8C-83A1-F6EECF244321}">
                <p14:modId xmlns:p14="http://schemas.microsoft.com/office/powerpoint/2010/main" val="1970721708"/>
              </p:ext>
            </p:extLst>
          </p:nvPr>
        </p:nvGraphicFramePr>
        <p:xfrm>
          <a:off x="7730836" y="185203"/>
          <a:ext cx="3543299" cy="1483360"/>
        </p:xfrm>
        <a:graphic>
          <a:graphicData uri="http://schemas.openxmlformats.org/drawingml/2006/table">
            <a:tbl>
              <a:tblPr firstRow="1" bandRow="1">
                <a:tableStyleId>{5C22544A-7EE6-4342-B048-85BDC9FD1C3A}</a:tableStyleId>
              </a:tblPr>
              <a:tblGrid>
                <a:gridCol w="1745673">
                  <a:extLst>
                    <a:ext uri="{9D8B030D-6E8A-4147-A177-3AD203B41FA5}">
                      <a16:colId xmlns:a16="http://schemas.microsoft.com/office/drawing/2014/main" val="498538331"/>
                    </a:ext>
                  </a:extLst>
                </a:gridCol>
                <a:gridCol w="1797626">
                  <a:extLst>
                    <a:ext uri="{9D8B030D-6E8A-4147-A177-3AD203B41FA5}">
                      <a16:colId xmlns:a16="http://schemas.microsoft.com/office/drawing/2014/main" val="890724269"/>
                    </a:ext>
                  </a:extLst>
                </a:gridCol>
              </a:tblGrid>
              <a:tr h="370840">
                <a:tc>
                  <a:txBody>
                    <a:bodyPr/>
                    <a:lstStyle/>
                    <a:p>
                      <a:r>
                        <a:rPr lang="en-US"/>
                        <a:t>STATUS_CODE</a:t>
                      </a:r>
                    </a:p>
                  </a:txBody>
                  <a:tcPr/>
                </a:tc>
                <a:tc>
                  <a:txBody>
                    <a:bodyPr/>
                    <a:lstStyle/>
                    <a:p>
                      <a:r>
                        <a:rPr lang="en-US"/>
                        <a:t>STATUS_NAME</a:t>
                      </a:r>
                    </a:p>
                  </a:txBody>
                  <a:tcPr/>
                </a:tc>
                <a:extLst>
                  <a:ext uri="{0D108BD9-81ED-4DB2-BD59-A6C34878D82A}">
                    <a16:rowId xmlns:a16="http://schemas.microsoft.com/office/drawing/2014/main" val="3664988847"/>
                  </a:ext>
                </a:extLst>
              </a:tr>
              <a:tr h="370840">
                <a:tc>
                  <a:txBody>
                    <a:bodyPr/>
                    <a:lstStyle/>
                    <a:p>
                      <a:r>
                        <a:rPr lang="en-US"/>
                        <a:t>C</a:t>
                      </a:r>
                    </a:p>
                  </a:txBody>
                  <a:tcPr/>
                </a:tc>
                <a:tc>
                  <a:txBody>
                    <a:bodyPr/>
                    <a:lstStyle/>
                    <a:p>
                      <a:r>
                        <a:rPr lang="en-US"/>
                        <a:t>Completed</a:t>
                      </a:r>
                    </a:p>
                  </a:txBody>
                  <a:tcPr/>
                </a:tc>
                <a:extLst>
                  <a:ext uri="{0D108BD9-81ED-4DB2-BD59-A6C34878D82A}">
                    <a16:rowId xmlns:a16="http://schemas.microsoft.com/office/drawing/2014/main" val="190084137"/>
                  </a:ext>
                </a:extLst>
              </a:tr>
              <a:tr h="370840">
                <a:tc>
                  <a:txBody>
                    <a:bodyPr/>
                    <a:lstStyle/>
                    <a:p>
                      <a:r>
                        <a:rPr lang="en-US"/>
                        <a:t>S</a:t>
                      </a:r>
                    </a:p>
                  </a:txBody>
                  <a:tcPr/>
                </a:tc>
                <a:tc>
                  <a:txBody>
                    <a:bodyPr/>
                    <a:lstStyle/>
                    <a:p>
                      <a:r>
                        <a:rPr lang="en-US"/>
                        <a:t>Signed</a:t>
                      </a:r>
                    </a:p>
                  </a:txBody>
                  <a:tcPr/>
                </a:tc>
                <a:extLst>
                  <a:ext uri="{0D108BD9-81ED-4DB2-BD59-A6C34878D82A}">
                    <a16:rowId xmlns:a16="http://schemas.microsoft.com/office/drawing/2014/main" val="2779537080"/>
                  </a:ext>
                </a:extLst>
              </a:tr>
              <a:tr h="370840">
                <a:tc>
                  <a:txBody>
                    <a:bodyPr/>
                    <a:lstStyle/>
                    <a:p>
                      <a:r>
                        <a:rPr lang="en-US"/>
                        <a:t>A</a:t>
                      </a:r>
                    </a:p>
                  </a:txBody>
                  <a:tcPr/>
                </a:tc>
                <a:tc>
                  <a:txBody>
                    <a:bodyPr/>
                    <a:lstStyle/>
                    <a:p>
                      <a:r>
                        <a:rPr lang="en-US"/>
                        <a:t>Approved</a:t>
                      </a:r>
                    </a:p>
                  </a:txBody>
                  <a:tcPr/>
                </a:tc>
                <a:extLst>
                  <a:ext uri="{0D108BD9-81ED-4DB2-BD59-A6C34878D82A}">
                    <a16:rowId xmlns:a16="http://schemas.microsoft.com/office/drawing/2014/main" val="1010715688"/>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10" name="Table 5">
            <a:extLst>
              <a:ext uri="{FF2B5EF4-FFF2-40B4-BE49-F238E27FC236}">
                <a16:creationId xmlns:a16="http://schemas.microsoft.com/office/drawing/2014/main" id="{929FF843-E8EE-4230-A1D6-60494E2FFD1C}"/>
              </a:ext>
            </a:extLst>
          </p:cNvPr>
          <p:cNvGraphicFramePr>
            <a:graphicFrameLocks/>
          </p:cNvGraphicFramePr>
          <p:nvPr>
            <p:extLst>
              <p:ext uri="{D42A27DB-BD31-4B8C-83A1-F6EECF244321}">
                <p14:modId xmlns:p14="http://schemas.microsoft.com/office/powerpoint/2010/main" val="3352773691"/>
              </p:ext>
            </p:extLst>
          </p:nvPr>
        </p:nvGraphicFramePr>
        <p:xfrm>
          <a:off x="813845" y="160812"/>
          <a:ext cx="6542920" cy="1483360"/>
        </p:xfrm>
        <a:graphic>
          <a:graphicData uri="http://schemas.openxmlformats.org/drawingml/2006/table">
            <a:tbl>
              <a:tblPr firstRow="1" bandRow="1">
                <a:tableStyleId>{5C22544A-7EE6-4342-B048-85BDC9FD1C3A}</a:tableStyleId>
              </a:tblPr>
              <a:tblGrid>
                <a:gridCol w="1472155">
                  <a:extLst>
                    <a:ext uri="{9D8B030D-6E8A-4147-A177-3AD203B41FA5}">
                      <a16:colId xmlns:a16="http://schemas.microsoft.com/office/drawing/2014/main" val="498538331"/>
                    </a:ext>
                  </a:extLst>
                </a:gridCol>
                <a:gridCol w="2587336">
                  <a:extLst>
                    <a:ext uri="{9D8B030D-6E8A-4147-A177-3AD203B41FA5}">
                      <a16:colId xmlns:a16="http://schemas.microsoft.com/office/drawing/2014/main" val="890724269"/>
                    </a:ext>
                  </a:extLst>
                </a:gridCol>
                <a:gridCol w="2483429">
                  <a:extLst>
                    <a:ext uri="{9D8B030D-6E8A-4147-A177-3AD203B41FA5}">
                      <a16:colId xmlns:a16="http://schemas.microsoft.com/office/drawing/2014/main" val="4255941159"/>
                    </a:ext>
                  </a:extLst>
                </a:gridCol>
              </a:tblGrid>
              <a:tr h="370840">
                <a:tc>
                  <a:txBody>
                    <a:bodyPr/>
                    <a:lstStyle/>
                    <a:p>
                      <a:r>
                        <a:rPr lang="en-US"/>
                        <a:t>TYPE_CODE</a:t>
                      </a:r>
                    </a:p>
                  </a:txBody>
                  <a:tcPr/>
                </a:tc>
                <a:tc>
                  <a:txBody>
                    <a:bodyPr/>
                    <a:lstStyle/>
                    <a:p>
                      <a:r>
                        <a:rPr lang="en-US"/>
                        <a:t>TYPE_NAME</a:t>
                      </a:r>
                    </a:p>
                  </a:txBody>
                  <a:tcPr/>
                </a:tc>
                <a:tc>
                  <a:txBody>
                    <a:bodyPr/>
                    <a:lstStyle/>
                    <a:p>
                      <a:r>
                        <a:rPr lang="en-US"/>
                        <a:t>TYPE_DESC</a:t>
                      </a:r>
                    </a:p>
                  </a:txBody>
                  <a:tcPr/>
                </a:tc>
                <a:extLst>
                  <a:ext uri="{0D108BD9-81ED-4DB2-BD59-A6C34878D82A}">
                    <a16:rowId xmlns:a16="http://schemas.microsoft.com/office/drawing/2014/main" val="3664988847"/>
                  </a:ext>
                </a:extLst>
              </a:tr>
              <a:tr h="370840">
                <a:tc>
                  <a:txBody>
                    <a:bodyPr/>
                    <a:lstStyle/>
                    <a:p>
                      <a:r>
                        <a:rPr lang="en-US"/>
                        <a:t>GHD</a:t>
                      </a:r>
                    </a:p>
                  </a:txBody>
                  <a:tcPr/>
                </a:tc>
                <a:tc>
                  <a:txBody>
                    <a:bodyPr/>
                    <a:lstStyle/>
                    <a:p>
                      <a:r>
                        <a:rPr lang="en-US"/>
                        <a:t>Group Home - day</a:t>
                      </a:r>
                    </a:p>
                  </a:txBody>
                  <a:tcPr/>
                </a:tc>
                <a:tc>
                  <a:txBody>
                    <a:bodyPr/>
                    <a:lstStyle/>
                    <a:p>
                      <a:r>
                        <a:rPr lang="en-US"/>
                        <a:t>Group home awake</a:t>
                      </a:r>
                    </a:p>
                  </a:txBody>
                  <a:tcPr/>
                </a:tc>
                <a:extLst>
                  <a:ext uri="{0D108BD9-81ED-4DB2-BD59-A6C34878D82A}">
                    <a16:rowId xmlns:a16="http://schemas.microsoft.com/office/drawing/2014/main" val="190084137"/>
                  </a:ext>
                </a:extLst>
              </a:tr>
              <a:tr h="370840">
                <a:tc>
                  <a:txBody>
                    <a:bodyPr/>
                    <a:lstStyle/>
                    <a:p>
                      <a:r>
                        <a:rPr lang="en-US"/>
                        <a:t>GHN</a:t>
                      </a:r>
                    </a:p>
                  </a:txBody>
                  <a:tcPr/>
                </a:tc>
                <a:tc>
                  <a:txBody>
                    <a:bodyPr/>
                    <a:lstStyle/>
                    <a:p>
                      <a:r>
                        <a:rPr lang="en-US"/>
                        <a:t>Group Home - night</a:t>
                      </a:r>
                    </a:p>
                  </a:txBody>
                  <a:tcPr/>
                </a:tc>
                <a:tc>
                  <a:txBody>
                    <a:bodyPr/>
                    <a:lstStyle/>
                    <a:p>
                      <a:r>
                        <a:rPr lang="en-US"/>
                        <a:t>Group home asleep</a:t>
                      </a:r>
                    </a:p>
                  </a:txBody>
                  <a:tcPr/>
                </a:tc>
                <a:extLst>
                  <a:ext uri="{0D108BD9-81ED-4DB2-BD59-A6C34878D82A}">
                    <a16:rowId xmlns:a16="http://schemas.microsoft.com/office/drawing/2014/main" val="2779537080"/>
                  </a:ext>
                </a:extLst>
              </a:tr>
              <a:tr h="370840">
                <a:tc>
                  <a:txBody>
                    <a:bodyPr/>
                    <a:lstStyle/>
                    <a:p>
                      <a:r>
                        <a:rPr lang="en-US"/>
                        <a:t>INT</a:t>
                      </a:r>
                    </a:p>
                  </a:txBody>
                  <a:tcPr/>
                </a:tc>
                <a:tc>
                  <a:txBody>
                    <a:bodyPr/>
                    <a:lstStyle/>
                    <a:p>
                      <a:r>
                        <a:rPr lang="en-US"/>
                        <a:t>In town</a:t>
                      </a:r>
                    </a:p>
                  </a:txBody>
                  <a:tcPr/>
                </a:tc>
                <a:tc>
                  <a:txBody>
                    <a:bodyPr/>
                    <a:lstStyle/>
                    <a:p>
                      <a:r>
                        <a:rPr lang="en-US"/>
                        <a:t>Client is in town</a:t>
                      </a:r>
                    </a:p>
                  </a:txBody>
                  <a:tcPr/>
                </a:tc>
                <a:extLst>
                  <a:ext uri="{0D108BD9-81ED-4DB2-BD59-A6C34878D82A}">
                    <a16:rowId xmlns:a16="http://schemas.microsoft.com/office/drawing/2014/main" val="1010715688"/>
                  </a:ext>
                </a:extLst>
              </a:tr>
            </a:tbl>
          </a:graphicData>
        </a:graphic>
      </p:graphicFrame>
      <p:sp>
        <p:nvSpPr>
          <p:cNvPr id="7" name="Rectangle 6">
            <a:extLst>
              <a:ext uri="{FF2B5EF4-FFF2-40B4-BE49-F238E27FC236}">
                <a16:creationId xmlns:a16="http://schemas.microsoft.com/office/drawing/2014/main" id="{023EFFF7-1B07-40F2-9445-B2A3CD19ECE6}"/>
              </a:ext>
            </a:extLst>
          </p:cNvPr>
          <p:cNvSpPr/>
          <p:nvPr/>
        </p:nvSpPr>
        <p:spPr>
          <a:xfrm>
            <a:off x="684212" y="2250681"/>
            <a:ext cx="9462103" cy="2305246"/>
          </a:xfrm>
          <a:prstGeom prst="rect">
            <a:avLst/>
          </a:prstGeom>
        </p:spPr>
        <p:txBody>
          <a:bodyPr wrap="square">
            <a:spAutoFit/>
          </a:bodyPr>
          <a:lstStyle/>
          <a:p>
            <a:pPr marL="285750" lvl="0" indent="-285750" defTabSz="457200">
              <a:spcBef>
                <a:spcPct val="20000"/>
              </a:spcBef>
              <a:spcAft>
                <a:spcPts val="600"/>
              </a:spcAft>
              <a:buClr>
                <a:prstClr val="white"/>
              </a:buClr>
              <a:buSzPct val="80000"/>
              <a:buFont typeface="Wingdings 3" panose="05040102010807070707" pitchFamily="18" charset="2"/>
              <a:buChar char=""/>
            </a:pPr>
            <a:r>
              <a:rPr lang="en-US" sz="2800" dirty="0">
                <a:solidFill>
                  <a:prstClr val="white"/>
                </a:solidFill>
                <a:ea typeface="+mn-lt"/>
                <a:cs typeface="+mn-lt"/>
              </a:rPr>
              <a:t>One shift type categorizes many shifts</a:t>
            </a:r>
          </a:p>
          <a:p>
            <a:pPr marL="285750" lvl="0" indent="-285750" defTabSz="457200">
              <a:spcBef>
                <a:spcPct val="20000"/>
              </a:spcBef>
              <a:spcAft>
                <a:spcPts val="600"/>
              </a:spcAft>
              <a:buClr>
                <a:prstClr val="white"/>
              </a:buClr>
              <a:buSzPct val="80000"/>
              <a:buFont typeface="Wingdings 3" panose="05040102010807070707" pitchFamily="18" charset="2"/>
              <a:buChar char=""/>
            </a:pPr>
            <a:r>
              <a:rPr lang="en-US" sz="2800" dirty="0">
                <a:solidFill>
                  <a:prstClr val="white"/>
                </a:solidFill>
                <a:ea typeface="+mn-lt"/>
                <a:cs typeface="+mn-lt"/>
              </a:rPr>
              <a:t>One shift status can describe many shifts</a:t>
            </a:r>
          </a:p>
          <a:p>
            <a:pPr marL="285750" lvl="0" indent="-285750" defTabSz="457200">
              <a:spcBef>
                <a:spcPct val="20000"/>
              </a:spcBef>
              <a:spcAft>
                <a:spcPts val="600"/>
              </a:spcAft>
              <a:buClr>
                <a:prstClr val="white"/>
              </a:buClr>
              <a:buSzPct val="80000"/>
              <a:buFont typeface="Wingdings 3" panose="05040102010807070707" pitchFamily="18" charset="2"/>
              <a:buChar char=""/>
            </a:pPr>
            <a:r>
              <a:rPr lang="en-US" sz="2800" dirty="0">
                <a:solidFill>
                  <a:prstClr val="white"/>
                </a:solidFill>
                <a:ea typeface="+mn-lt"/>
                <a:cs typeface="+mn-lt"/>
              </a:rPr>
              <a:t>One shift is described by one shift status</a:t>
            </a:r>
          </a:p>
          <a:p>
            <a:pPr marL="285750" lvl="0" indent="-285750" defTabSz="457200">
              <a:spcBef>
                <a:spcPct val="20000"/>
              </a:spcBef>
              <a:spcAft>
                <a:spcPts val="600"/>
              </a:spcAft>
              <a:buClr>
                <a:prstClr val="white"/>
              </a:buClr>
              <a:buSzPct val="80000"/>
              <a:buFont typeface="Wingdings 3" panose="05040102010807070707" pitchFamily="18" charset="2"/>
              <a:buChar char=""/>
            </a:pPr>
            <a:r>
              <a:rPr lang="en-US" sz="2800" dirty="0">
                <a:solidFill>
                  <a:prstClr val="white"/>
                </a:solidFill>
                <a:ea typeface="+mn-lt"/>
                <a:cs typeface="+mn-lt"/>
              </a:rPr>
              <a:t>One shift is categorized by one shift type</a:t>
            </a:r>
          </a:p>
        </p:txBody>
      </p:sp>
    </p:spTree>
    <p:extLst>
      <p:ext uri="{BB962C8B-B14F-4D97-AF65-F5344CB8AC3E}">
        <p14:creationId xmlns:p14="http://schemas.microsoft.com/office/powerpoint/2010/main" val="3517969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Conclusion</a:t>
            </a:r>
          </a:p>
        </p:txBody>
      </p:sp>
      <p:sp>
        <p:nvSpPr>
          <p:cNvPr id="3" name="Content Placeholder 2"/>
          <p:cNvSpPr>
            <a:spLocks noGrp="1"/>
          </p:cNvSpPr>
          <p:nvPr>
            <p:ph idx="1"/>
          </p:nvPr>
        </p:nvSpPr>
        <p:spPr/>
        <p:txBody>
          <a:bodyPr>
            <a:normAutofit/>
          </a:bodyPr>
          <a:lstStyle/>
          <a:p>
            <a:r>
              <a:rPr lang="en-US" sz="2800">
                <a:solidFill>
                  <a:schemeClr val="tx1"/>
                </a:solidFill>
              </a:rPr>
              <a:t>Tables to be used allow for a strong degree of adjustment and much increased utilization.</a:t>
            </a:r>
          </a:p>
          <a:p>
            <a:r>
              <a:rPr lang="en-US" sz="2800">
                <a:solidFill>
                  <a:schemeClr val="tx1"/>
                </a:solidFill>
              </a:rPr>
              <a:t>Optional fields can be used as Edenbridge adjusts further with the new system. </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65007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48EF-5215-4909-B395-305413D949FF}"/>
              </a:ext>
            </a:extLst>
          </p:cNvPr>
          <p:cNvSpPr>
            <a:spLocks noGrp="1"/>
          </p:cNvSpPr>
          <p:nvPr>
            <p:ph type="title"/>
          </p:nvPr>
        </p:nvSpPr>
        <p:spPr>
          <a:xfrm>
            <a:off x="588961" y="5074708"/>
            <a:ext cx="8534400" cy="1507067"/>
          </a:xfrm>
        </p:spPr>
        <p:txBody>
          <a:bodyPr>
            <a:normAutofit/>
          </a:bodyPr>
          <a:lstStyle/>
          <a:p>
            <a:r>
              <a:rPr lang="en-CA" sz="4000"/>
              <a:t>Looking Forwards</a:t>
            </a:r>
          </a:p>
        </p:txBody>
      </p:sp>
      <p:sp>
        <p:nvSpPr>
          <p:cNvPr id="3" name="Content Placeholder 2">
            <a:extLst>
              <a:ext uri="{FF2B5EF4-FFF2-40B4-BE49-F238E27FC236}">
                <a16:creationId xmlns:a16="http://schemas.microsoft.com/office/drawing/2014/main" id="{5F0A38DB-8DAA-4389-B489-AC70AB422493}"/>
              </a:ext>
            </a:extLst>
          </p:cNvPr>
          <p:cNvSpPr>
            <a:spLocks noGrp="1"/>
          </p:cNvSpPr>
          <p:nvPr>
            <p:ph idx="1"/>
          </p:nvPr>
        </p:nvSpPr>
        <p:spPr>
          <a:xfrm>
            <a:off x="684211" y="276225"/>
            <a:ext cx="9555164" cy="4619625"/>
          </a:xfrm>
        </p:spPr>
        <p:txBody>
          <a:bodyPr>
            <a:normAutofit/>
          </a:bodyPr>
          <a:lstStyle/>
          <a:p>
            <a:r>
              <a:rPr lang="en-CA" sz="2800">
                <a:solidFill>
                  <a:schemeClr val="tx1"/>
                </a:solidFill>
              </a:rPr>
              <a:t>In the next month:</a:t>
            </a:r>
          </a:p>
          <a:p>
            <a:pPr lvl="1"/>
            <a:r>
              <a:rPr lang="en-CA" sz="2800">
                <a:solidFill>
                  <a:schemeClr val="tx1"/>
                </a:solidFill>
              </a:rPr>
              <a:t>Detailed feasibility analysis</a:t>
            </a:r>
          </a:p>
          <a:p>
            <a:pPr lvl="1"/>
            <a:r>
              <a:rPr lang="en-CA" sz="2800">
                <a:solidFill>
                  <a:schemeClr val="tx1"/>
                </a:solidFill>
              </a:rPr>
              <a:t>System proposal w/ recommendations</a:t>
            </a:r>
          </a:p>
          <a:p>
            <a:r>
              <a:rPr lang="en-CA" sz="2800">
                <a:solidFill>
                  <a:schemeClr val="tx1"/>
                </a:solidFill>
              </a:rPr>
              <a:t>Next 3 months:</a:t>
            </a:r>
          </a:p>
          <a:p>
            <a:pPr lvl="1"/>
            <a:r>
              <a:rPr lang="en-CA" sz="2800">
                <a:solidFill>
                  <a:schemeClr val="tx1"/>
                </a:solidFill>
              </a:rPr>
              <a:t>Designing of UI</a:t>
            </a:r>
          </a:p>
          <a:p>
            <a:pPr lvl="1"/>
            <a:r>
              <a:rPr lang="en-CA" sz="2800">
                <a:solidFill>
                  <a:schemeClr val="tx1"/>
                </a:solidFill>
              </a:rPr>
              <a:t>Final design of infrastructure</a:t>
            </a:r>
          </a:p>
          <a:p>
            <a:pPr lvl="1"/>
            <a:r>
              <a:rPr lang="en-CA" sz="2800">
                <a:solidFill>
                  <a:schemeClr val="tx1"/>
                </a:solidFill>
              </a:rPr>
              <a:t>Begin Implementation phase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242401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9FD0-069F-4383-9DBE-7940FEA9CBE8}"/>
              </a:ext>
            </a:extLst>
          </p:cNvPr>
          <p:cNvSpPr>
            <a:spLocks noGrp="1"/>
          </p:cNvSpPr>
          <p:nvPr>
            <p:ph type="title"/>
          </p:nvPr>
        </p:nvSpPr>
        <p:spPr>
          <a:xfrm>
            <a:off x="674052" y="2678852"/>
            <a:ext cx="8534400" cy="1507067"/>
          </a:xfrm>
        </p:spPr>
        <p:txBody>
          <a:bodyPr/>
          <a:lstStyle/>
          <a:p>
            <a:r>
              <a:rPr lang="en-US" sz="4000"/>
              <a:t>Questions?</a:t>
            </a:r>
            <a:endParaRPr lang="en-US"/>
          </a:p>
        </p:txBody>
      </p:sp>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2"/>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1334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771D-A91A-4E39-BDDA-C4705969EA53}"/>
              </a:ext>
            </a:extLst>
          </p:cNvPr>
          <p:cNvSpPr>
            <a:spLocks noGrp="1"/>
          </p:cNvSpPr>
          <p:nvPr>
            <p:ph type="title"/>
          </p:nvPr>
        </p:nvSpPr>
        <p:spPr/>
        <p:txBody>
          <a:bodyPr>
            <a:normAutofit/>
          </a:bodyPr>
          <a:lstStyle/>
          <a:p>
            <a:r>
              <a:rPr lang="en-CA" sz="4000"/>
              <a:t>Our client</a:t>
            </a:r>
          </a:p>
        </p:txBody>
      </p:sp>
      <p:sp>
        <p:nvSpPr>
          <p:cNvPr id="3" name="Content Placeholder 2">
            <a:extLst>
              <a:ext uri="{FF2B5EF4-FFF2-40B4-BE49-F238E27FC236}">
                <a16:creationId xmlns:a16="http://schemas.microsoft.com/office/drawing/2014/main" id="{9485BF99-98BA-4BDB-84CB-DED4014D9487}"/>
              </a:ext>
            </a:extLst>
          </p:cNvPr>
          <p:cNvSpPr>
            <a:spLocks noGrp="1"/>
          </p:cNvSpPr>
          <p:nvPr>
            <p:ph idx="1"/>
          </p:nvPr>
        </p:nvSpPr>
        <p:spPr>
          <a:xfrm>
            <a:off x="684212" y="518983"/>
            <a:ext cx="8534400" cy="3968349"/>
          </a:xfrm>
        </p:spPr>
        <p:txBody>
          <a:bodyPr numCol="1" anchor="ctr"/>
          <a:lstStyle/>
          <a:p>
            <a:pPr lvl="1"/>
            <a:endParaRPr lang="en-CA" sz="2800">
              <a:solidFill>
                <a:schemeClr val="tx1"/>
              </a:solidFill>
            </a:endParaRPr>
          </a:p>
          <a:p>
            <a:pPr lvl="1"/>
            <a:endParaRPr lang="en-CA" sz="2800">
              <a:solidFill>
                <a:schemeClr val="tx1"/>
              </a:solidFill>
            </a:endParaRPr>
          </a:p>
          <a:p>
            <a:pPr lvl="1"/>
            <a:endParaRPr lang="en-CA" sz="2800">
              <a:solidFill>
                <a:schemeClr val="tx1"/>
              </a:solidFill>
            </a:endParaRPr>
          </a:p>
          <a:p>
            <a:pPr lvl="1"/>
            <a:r>
              <a:rPr lang="en-CA" sz="2800">
                <a:solidFill>
                  <a:schemeClr val="tx1"/>
                </a:solidFill>
              </a:rPr>
              <a:t>Organization that provides services for people that require special assistance</a:t>
            </a:r>
          </a:p>
          <a:p>
            <a:pPr lvl="1"/>
            <a:r>
              <a:rPr lang="en-CA" sz="2800">
                <a:solidFill>
                  <a:schemeClr val="tx1"/>
                </a:solidFill>
              </a:rPr>
              <a:t>Government funded/ privately funded organization</a:t>
            </a:r>
          </a:p>
          <a:p>
            <a:pPr lvl="1"/>
            <a:endParaRPr lang="en-CA" sz="2800">
              <a:solidFill>
                <a:schemeClr val="tx1"/>
              </a:solidFill>
            </a:endParaRPr>
          </a:p>
        </p:txBody>
      </p:sp>
      <p:pic>
        <p:nvPicPr>
          <p:cNvPr id="5" name="Picture 26">
            <a:extLst>
              <a:ext uri="{FF2B5EF4-FFF2-40B4-BE49-F238E27FC236}">
                <a16:creationId xmlns:a16="http://schemas.microsoft.com/office/drawing/2014/main" id="{6BE06A0D-76E3-354D-B487-E7466D74FD11}"/>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6" name="Picture 5">
            <a:extLst>
              <a:ext uri="{FF2B5EF4-FFF2-40B4-BE49-F238E27FC236}">
                <a16:creationId xmlns:a16="http://schemas.microsoft.com/office/drawing/2014/main" id="{56350B51-FB49-4276-A6D9-DC23C2679BA2}"/>
              </a:ext>
            </a:extLst>
          </p:cNvPr>
          <p:cNvPicPr/>
          <p:nvPr/>
        </p:nvPicPr>
        <p:blipFill>
          <a:blip r:embed="rId4">
            <a:extLst>
              <a:ext uri="{28A0092B-C50C-407E-A947-70E740481C1C}">
                <a14:useLocalDpi xmlns:a14="http://schemas.microsoft.com/office/drawing/2010/main" val="0"/>
              </a:ext>
            </a:extLst>
          </a:blip>
          <a:stretch>
            <a:fillRect/>
          </a:stretch>
        </p:blipFill>
        <p:spPr>
          <a:xfrm>
            <a:off x="1143000" y="518983"/>
            <a:ext cx="4572000" cy="1666875"/>
          </a:xfrm>
          <a:prstGeom prst="rect">
            <a:avLst/>
          </a:prstGeom>
          <a:ln>
            <a:noFill/>
          </a:ln>
          <a:effectLst>
            <a:glow rad="101600">
              <a:schemeClr val="tx1">
                <a:alpha val="60000"/>
              </a:schemeClr>
            </a:glow>
          </a:effectLst>
        </p:spPr>
      </p:pic>
    </p:spTree>
    <p:extLst>
      <p:ext uri="{BB962C8B-B14F-4D97-AF65-F5344CB8AC3E}">
        <p14:creationId xmlns:p14="http://schemas.microsoft.com/office/powerpoint/2010/main" val="308327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4EAD-133C-4987-8D48-689D0A2403F1}"/>
              </a:ext>
            </a:extLst>
          </p:cNvPr>
          <p:cNvSpPr>
            <a:spLocks noGrp="1"/>
          </p:cNvSpPr>
          <p:nvPr>
            <p:ph type="title"/>
          </p:nvPr>
        </p:nvSpPr>
        <p:spPr/>
        <p:txBody>
          <a:bodyPr>
            <a:normAutofit/>
          </a:bodyPr>
          <a:lstStyle/>
          <a:p>
            <a:r>
              <a:rPr lang="en-US" sz="4000"/>
              <a:t>Current system</a:t>
            </a:r>
          </a:p>
        </p:txBody>
      </p:sp>
      <p:sp>
        <p:nvSpPr>
          <p:cNvPr id="3" name="Content Placeholder 2">
            <a:extLst>
              <a:ext uri="{FF2B5EF4-FFF2-40B4-BE49-F238E27FC236}">
                <a16:creationId xmlns:a16="http://schemas.microsoft.com/office/drawing/2014/main" id="{7E22F0FC-D874-42AA-A0CA-EB8563331797}"/>
              </a:ext>
            </a:extLst>
          </p:cNvPr>
          <p:cNvSpPr>
            <a:spLocks noGrp="1"/>
          </p:cNvSpPr>
          <p:nvPr>
            <p:ph idx="1"/>
          </p:nvPr>
        </p:nvSpPr>
        <p:spPr/>
        <p:txBody>
          <a:bodyPr>
            <a:normAutofit/>
          </a:bodyPr>
          <a:lstStyle/>
          <a:p>
            <a:r>
              <a:rPr lang="en-US" sz="2800">
                <a:solidFill>
                  <a:schemeClr val="tx1"/>
                </a:solidFill>
              </a:rPr>
              <a:t>Edenbridge's current system is paper based with Excel spreadsheets and accounting software</a:t>
            </a:r>
            <a:endParaRPr lang="en-US">
              <a:solidFill>
                <a:schemeClr val="tx1"/>
              </a:solidFill>
            </a:endParaRPr>
          </a:p>
          <a:p>
            <a:r>
              <a:rPr lang="en-US" sz="2800">
                <a:solidFill>
                  <a:schemeClr val="tx1"/>
                </a:solidFill>
              </a:rPr>
              <a:t>This system has them entering &amp; manipulating 200+ employees' timesheets manually  </a:t>
            </a:r>
          </a:p>
        </p:txBody>
      </p:sp>
      <p:pic>
        <p:nvPicPr>
          <p:cNvPr id="5"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63604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4EAD-133C-4987-8D48-689D0A2403F1}"/>
              </a:ext>
            </a:extLst>
          </p:cNvPr>
          <p:cNvSpPr>
            <a:spLocks noGrp="1"/>
          </p:cNvSpPr>
          <p:nvPr>
            <p:ph type="title"/>
          </p:nvPr>
        </p:nvSpPr>
        <p:spPr/>
        <p:txBody>
          <a:bodyPr>
            <a:normAutofit/>
          </a:bodyPr>
          <a:lstStyle/>
          <a:p>
            <a:r>
              <a:rPr lang="en-US" sz="4000"/>
              <a:t>Project description</a:t>
            </a:r>
          </a:p>
        </p:txBody>
      </p:sp>
      <p:sp>
        <p:nvSpPr>
          <p:cNvPr id="3" name="Content Placeholder 2">
            <a:extLst>
              <a:ext uri="{FF2B5EF4-FFF2-40B4-BE49-F238E27FC236}">
                <a16:creationId xmlns:a16="http://schemas.microsoft.com/office/drawing/2014/main" id="{7E22F0FC-D874-42AA-A0CA-EB8563331797}"/>
              </a:ext>
            </a:extLst>
          </p:cNvPr>
          <p:cNvSpPr>
            <a:spLocks noGrp="1"/>
          </p:cNvSpPr>
          <p:nvPr>
            <p:ph idx="1"/>
          </p:nvPr>
        </p:nvSpPr>
        <p:spPr/>
        <p:txBody>
          <a:bodyPr>
            <a:normAutofit/>
          </a:bodyPr>
          <a:lstStyle/>
          <a:p>
            <a:pPr marL="0" indent="0">
              <a:buNone/>
            </a:pPr>
            <a:r>
              <a:rPr lang="en-US" sz="2800">
                <a:solidFill>
                  <a:schemeClr val="tx1"/>
                </a:solidFill>
              </a:rPr>
              <a:t>We are making a scheduling and time-tracking web application for Edenbridge.</a:t>
            </a:r>
          </a:p>
          <a:p>
            <a:r>
              <a:rPr lang="en-US" sz="2800">
                <a:solidFill>
                  <a:schemeClr val="tx1"/>
                </a:solidFill>
              </a:rPr>
              <a:t> Employees will be able to log in through an online portal for different options</a:t>
            </a:r>
          </a:p>
          <a:p>
            <a:r>
              <a:rPr lang="en-US" sz="2800">
                <a:solidFill>
                  <a:schemeClr val="tx1"/>
                </a:solidFill>
              </a:rPr>
              <a:t>Coordinators will be able to schedule workers, workers will be able to view their schedules </a:t>
            </a:r>
          </a:p>
        </p:txBody>
      </p:sp>
      <p:pic>
        <p:nvPicPr>
          <p:cNvPr id="5"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89577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4EAD-133C-4987-8D48-689D0A2403F1}"/>
              </a:ext>
            </a:extLst>
          </p:cNvPr>
          <p:cNvSpPr>
            <a:spLocks noGrp="1"/>
          </p:cNvSpPr>
          <p:nvPr>
            <p:ph type="title"/>
          </p:nvPr>
        </p:nvSpPr>
        <p:spPr/>
        <p:txBody>
          <a:bodyPr>
            <a:normAutofit/>
          </a:bodyPr>
          <a:lstStyle/>
          <a:p>
            <a:r>
              <a:rPr lang="en-US" sz="4000"/>
              <a:t>Project description</a:t>
            </a:r>
          </a:p>
        </p:txBody>
      </p:sp>
      <p:sp>
        <p:nvSpPr>
          <p:cNvPr id="3" name="Content Placeholder 2">
            <a:extLst>
              <a:ext uri="{FF2B5EF4-FFF2-40B4-BE49-F238E27FC236}">
                <a16:creationId xmlns:a16="http://schemas.microsoft.com/office/drawing/2014/main" id="{7E22F0FC-D874-42AA-A0CA-EB8563331797}"/>
              </a:ext>
            </a:extLst>
          </p:cNvPr>
          <p:cNvSpPr>
            <a:spLocks noGrp="1"/>
          </p:cNvSpPr>
          <p:nvPr>
            <p:ph idx="1"/>
          </p:nvPr>
        </p:nvSpPr>
        <p:spPr/>
        <p:txBody>
          <a:bodyPr>
            <a:normAutofit/>
          </a:bodyPr>
          <a:lstStyle/>
          <a:p>
            <a:r>
              <a:rPr lang="en-US" sz="2800">
                <a:solidFill>
                  <a:schemeClr val="tx1"/>
                </a:solidFill>
              </a:rPr>
              <a:t>2 interconnected parts:</a:t>
            </a:r>
          </a:p>
          <a:p>
            <a:pPr lvl="1"/>
            <a:r>
              <a:rPr lang="en-US" sz="2800">
                <a:solidFill>
                  <a:schemeClr val="tx1"/>
                </a:solidFill>
              </a:rPr>
              <a:t>Time tracking</a:t>
            </a:r>
          </a:p>
          <a:p>
            <a:pPr lvl="1"/>
            <a:r>
              <a:rPr lang="en-US" sz="2800">
                <a:solidFill>
                  <a:schemeClr val="tx1"/>
                </a:solidFill>
              </a:rPr>
              <a:t>Scheduling</a:t>
            </a:r>
          </a:p>
          <a:p>
            <a:r>
              <a:rPr lang="en-US" sz="2800">
                <a:solidFill>
                  <a:schemeClr val="tx1"/>
                </a:solidFill>
              </a:rPr>
              <a:t>System will also be able to generate files that can be exported</a:t>
            </a:r>
          </a:p>
        </p:txBody>
      </p:sp>
      <p:pic>
        <p:nvPicPr>
          <p:cNvPr id="5"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04775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106" y="5240864"/>
            <a:ext cx="8534400" cy="1507067"/>
          </a:xfrm>
        </p:spPr>
        <p:txBody>
          <a:bodyPr>
            <a:normAutofit/>
          </a:bodyPr>
          <a:lstStyle/>
          <a:p>
            <a:r>
              <a:rPr lang="en-US" sz="4000"/>
              <a:t>Entity Relationships</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2"/>
          <a:stretch>
            <a:fillRect/>
          </a:stretch>
        </p:blipFill>
        <p:spPr>
          <a:xfrm>
            <a:off x="10275950" y="5503246"/>
            <a:ext cx="1650785" cy="982305"/>
          </a:xfrm>
          <a:prstGeom prst="rect">
            <a:avLst/>
          </a:prstGeom>
          <a:effectLst>
            <a:glow rad="63500">
              <a:schemeClr val="tx1">
                <a:alpha val="40000"/>
              </a:schemeClr>
            </a:glow>
          </a:effectLst>
        </p:spPr>
      </p:pic>
      <p:pic>
        <p:nvPicPr>
          <p:cNvPr id="5" name="Picture 4" descr="A screenshot of a cell phone&#10;&#10;Description automatically generated">
            <a:extLst>
              <a:ext uri="{FF2B5EF4-FFF2-40B4-BE49-F238E27FC236}">
                <a16:creationId xmlns:a16="http://schemas.microsoft.com/office/drawing/2014/main" id="{C1D5ACAC-E8A0-4AB2-9F0A-68B9BA330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7" y="592282"/>
            <a:ext cx="11251108" cy="4775882"/>
          </a:xfrm>
          <a:prstGeom prst="rect">
            <a:avLst/>
          </a:prstGeom>
        </p:spPr>
      </p:pic>
    </p:spTree>
    <p:extLst>
      <p:ext uri="{BB962C8B-B14F-4D97-AF65-F5344CB8AC3E}">
        <p14:creationId xmlns:p14="http://schemas.microsoft.com/office/powerpoint/2010/main" val="16722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5DE8E2C5-2A5C-4769-B4B1-11B05B0A4749}"/>
              </a:ext>
            </a:extLst>
          </p:cNvPr>
          <p:cNvGraphicFramePr>
            <a:graphicFrameLocks noGrp="1"/>
          </p:cNvGraphicFramePr>
          <p:nvPr>
            <p:ph idx="1"/>
            <p:extLst>
              <p:ext uri="{D42A27DB-BD31-4B8C-83A1-F6EECF244321}">
                <p14:modId xmlns:p14="http://schemas.microsoft.com/office/powerpoint/2010/main" val="3950036094"/>
              </p:ext>
            </p:extLst>
          </p:nvPr>
        </p:nvGraphicFramePr>
        <p:xfrm>
          <a:off x="195308" y="133164"/>
          <a:ext cx="11857261" cy="6475028"/>
        </p:xfrm>
        <a:graphic>
          <a:graphicData uri="http://schemas.openxmlformats.org/drawingml/2006/table">
            <a:tbl>
              <a:tblPr firstRow="1" bandRow="1">
                <a:tableStyleId>{5C22544A-7EE6-4342-B048-85BDC9FD1C3A}</a:tableStyleId>
              </a:tblPr>
              <a:tblGrid>
                <a:gridCol w="1698596">
                  <a:extLst>
                    <a:ext uri="{9D8B030D-6E8A-4147-A177-3AD203B41FA5}">
                      <a16:colId xmlns:a16="http://schemas.microsoft.com/office/drawing/2014/main" val="1438233170"/>
                    </a:ext>
                  </a:extLst>
                </a:gridCol>
                <a:gridCol w="1079712">
                  <a:extLst>
                    <a:ext uri="{9D8B030D-6E8A-4147-A177-3AD203B41FA5}">
                      <a16:colId xmlns:a16="http://schemas.microsoft.com/office/drawing/2014/main" val="3370883110"/>
                    </a:ext>
                  </a:extLst>
                </a:gridCol>
                <a:gridCol w="1087158">
                  <a:extLst>
                    <a:ext uri="{9D8B030D-6E8A-4147-A177-3AD203B41FA5}">
                      <a16:colId xmlns:a16="http://schemas.microsoft.com/office/drawing/2014/main" val="1465514245"/>
                    </a:ext>
                  </a:extLst>
                </a:gridCol>
                <a:gridCol w="1823777">
                  <a:extLst>
                    <a:ext uri="{9D8B030D-6E8A-4147-A177-3AD203B41FA5}">
                      <a16:colId xmlns:a16="http://schemas.microsoft.com/office/drawing/2014/main" val="4082096481"/>
                    </a:ext>
                  </a:extLst>
                </a:gridCol>
                <a:gridCol w="3782131">
                  <a:extLst>
                    <a:ext uri="{9D8B030D-6E8A-4147-A177-3AD203B41FA5}">
                      <a16:colId xmlns:a16="http://schemas.microsoft.com/office/drawing/2014/main" val="957599744"/>
                    </a:ext>
                  </a:extLst>
                </a:gridCol>
                <a:gridCol w="2385887">
                  <a:extLst>
                    <a:ext uri="{9D8B030D-6E8A-4147-A177-3AD203B41FA5}">
                      <a16:colId xmlns:a16="http://schemas.microsoft.com/office/drawing/2014/main" val="255511750"/>
                    </a:ext>
                  </a:extLst>
                </a:gridCol>
              </a:tblGrid>
              <a:tr h="286744">
                <a:tc>
                  <a:txBody>
                    <a:bodyPr/>
                    <a:lstStyle/>
                    <a:p>
                      <a:r>
                        <a:rPr lang="en-US" sz="1200">
                          <a:effectLst/>
                        </a:rPr>
                        <a:t>Field name</a:t>
                      </a:r>
                    </a:p>
                  </a:txBody>
                  <a:tcPr marL="0" marR="0" marT="0" marB="0" anchor="ctr"/>
                </a:tc>
                <a:tc>
                  <a:txBody>
                    <a:bodyPr/>
                    <a:lstStyle/>
                    <a:p>
                      <a:r>
                        <a:rPr lang="en-US" sz="1200">
                          <a:effectLst/>
                        </a:rPr>
                        <a:t>Field size</a:t>
                      </a:r>
                    </a:p>
                  </a:txBody>
                  <a:tcPr marL="0" marR="0" marT="0" marB="0" anchor="ctr"/>
                </a:tc>
                <a:tc>
                  <a:txBody>
                    <a:bodyPr/>
                    <a:lstStyle/>
                    <a:p>
                      <a:r>
                        <a:rPr lang="en-US" sz="1200">
                          <a:effectLst/>
                        </a:rPr>
                        <a:t>Data type</a:t>
                      </a:r>
                    </a:p>
                  </a:txBody>
                  <a:tcPr marL="0" marR="0" marT="0" marB="0" anchor="ctr"/>
                </a:tc>
                <a:tc>
                  <a:txBody>
                    <a:bodyPr/>
                    <a:lstStyle/>
                    <a:p>
                      <a:r>
                        <a:rPr lang="en-US" sz="1200">
                          <a:effectLst/>
                        </a:rPr>
                        <a:t>Data Format</a:t>
                      </a:r>
                    </a:p>
                  </a:txBody>
                  <a:tcPr marL="0" marR="0" marT="0" marB="0" anchor="ctr"/>
                </a:tc>
                <a:tc>
                  <a:txBody>
                    <a:bodyPr/>
                    <a:lstStyle/>
                    <a:p>
                      <a:r>
                        <a:rPr lang="en-US" sz="1200">
                          <a:effectLst/>
                        </a:rPr>
                        <a:t>Description</a:t>
                      </a:r>
                    </a:p>
                  </a:txBody>
                  <a:tcPr marL="0" marR="0" marT="0" marB="0" anchor="ctr"/>
                </a:tc>
                <a:tc>
                  <a:txBody>
                    <a:bodyPr/>
                    <a:lstStyle/>
                    <a:p>
                      <a:r>
                        <a:rPr lang="en-US" sz="1200">
                          <a:effectLst/>
                        </a:rPr>
                        <a:t>Example</a:t>
                      </a:r>
                    </a:p>
                  </a:txBody>
                  <a:tcPr marL="0" marR="0" marT="0" marB="0" anchor="ctr"/>
                </a:tc>
                <a:extLst>
                  <a:ext uri="{0D108BD9-81ED-4DB2-BD59-A6C34878D82A}">
                    <a16:rowId xmlns:a16="http://schemas.microsoft.com/office/drawing/2014/main" val="2561847386"/>
                  </a:ext>
                </a:extLst>
              </a:tr>
              <a:tr h="286744">
                <a:tc>
                  <a:txBody>
                    <a:bodyPr/>
                    <a:lstStyle/>
                    <a:p>
                      <a:r>
                        <a:rPr lang="en-US" sz="1200">
                          <a:effectLst/>
                        </a:rPr>
                        <a:t>SHIFT_ID</a:t>
                      </a:r>
                    </a:p>
                  </a:txBody>
                  <a:tcPr marL="0" marR="0" marT="0" marB="0" anchor="ctr"/>
                </a:tc>
                <a:tc>
                  <a:txBody>
                    <a:bodyPr/>
                    <a:lstStyle/>
                    <a:p>
                      <a:pPr algn="l"/>
                      <a:r>
                        <a:rPr lang="en-US" sz="1200"/>
                        <a:t>20</a:t>
                      </a:r>
                    </a:p>
                  </a:txBody>
                  <a:tcPr marL="0" marR="0" marT="0" marB="0" anchor="ctr"/>
                </a:tc>
                <a:tc>
                  <a:txBody>
                    <a:bodyPr/>
                    <a:lstStyle/>
                    <a:p>
                      <a:r>
                        <a:rPr lang="en-US" sz="1200"/>
                        <a:t>INT</a:t>
                      </a:r>
                    </a:p>
                  </a:txBody>
                  <a:tcPr marL="0" marR="0" marT="0" marB="0" anchor="ctr"/>
                </a:tc>
                <a:tc>
                  <a:txBody>
                    <a:bodyPr/>
                    <a:lstStyle/>
                    <a:p>
                      <a:r>
                        <a:rPr lang="en-US" sz="1200"/>
                        <a:t> -----------------------------</a:t>
                      </a:r>
                    </a:p>
                  </a:txBody>
                  <a:tcPr marL="0" marR="0" marT="0" marB="0" anchor="ctr"/>
                </a:tc>
                <a:tc>
                  <a:txBody>
                    <a:bodyPr/>
                    <a:lstStyle/>
                    <a:p>
                      <a:r>
                        <a:rPr lang="en-US" sz="1200">
                          <a:effectLst/>
                        </a:rPr>
                        <a:t>Id number used to uniquely identify a shift.</a:t>
                      </a:r>
                    </a:p>
                  </a:txBody>
                  <a:tcPr marL="0" marR="0" marT="0" marB="0" anchor="ctr"/>
                </a:tc>
                <a:tc>
                  <a:txBody>
                    <a:bodyPr/>
                    <a:lstStyle/>
                    <a:p>
                      <a:pPr algn="l"/>
                      <a:r>
                        <a:rPr lang="en-US" sz="1200"/>
                        <a:t>1234</a:t>
                      </a:r>
                    </a:p>
                  </a:txBody>
                  <a:tcPr marL="0" marR="0" marT="0" marB="0" anchor="ctr"/>
                </a:tc>
                <a:extLst>
                  <a:ext uri="{0D108BD9-81ED-4DB2-BD59-A6C34878D82A}">
                    <a16:rowId xmlns:a16="http://schemas.microsoft.com/office/drawing/2014/main" val="47882816"/>
                  </a:ext>
                </a:extLst>
              </a:tr>
              <a:tr h="301993">
                <a:tc>
                  <a:txBody>
                    <a:bodyPr/>
                    <a:lstStyle/>
                    <a:p>
                      <a:r>
                        <a:rPr lang="en-US" sz="1200">
                          <a:effectLst/>
                        </a:rPr>
                        <a:t>TYPE_CODE</a:t>
                      </a:r>
                    </a:p>
                  </a:txBody>
                  <a:tcPr marL="0" marR="0" marT="0" marB="0" anchor="ctr"/>
                </a:tc>
                <a:tc>
                  <a:txBody>
                    <a:bodyPr/>
                    <a:lstStyle/>
                    <a:p>
                      <a:pPr algn="l"/>
                      <a:r>
                        <a:rPr lang="en-US" sz="1200"/>
                        <a:t>3</a:t>
                      </a:r>
                    </a:p>
                  </a:txBody>
                  <a:tcPr marL="0" marR="0" marT="0" marB="0" anchor="ctr"/>
                </a:tc>
                <a:tc>
                  <a:txBody>
                    <a:bodyPr/>
                    <a:lstStyle/>
                    <a:p>
                      <a:r>
                        <a:rPr lang="en-US" sz="1200"/>
                        <a:t>VARCHAR</a:t>
                      </a:r>
                    </a:p>
                  </a:txBody>
                  <a:tcPr marL="0" marR="0" marT="0" marB="0" anchor="ctr"/>
                </a:tc>
                <a:tc>
                  <a:txBody>
                    <a:bodyPr/>
                    <a:lstStyle/>
                    <a:p>
                      <a:r>
                        <a:rPr lang="en-US" sz="1200"/>
                        <a:t> -----------------------------</a:t>
                      </a:r>
                    </a:p>
                  </a:txBody>
                  <a:tcPr marL="0" marR="0" marT="0" marB="0" anchor="ctr"/>
                </a:tc>
                <a:tc>
                  <a:txBody>
                    <a:bodyPr/>
                    <a:lstStyle/>
                    <a:p>
                      <a:r>
                        <a:rPr lang="en-US" sz="1200">
                          <a:effectLst/>
                        </a:rPr>
                        <a:t>Code used to uniquely identify the type of shift.</a:t>
                      </a:r>
                    </a:p>
                  </a:txBody>
                  <a:tcPr marL="0" marR="0" marT="0" marB="0" anchor="ctr"/>
                </a:tc>
                <a:tc>
                  <a:txBody>
                    <a:bodyPr/>
                    <a:lstStyle/>
                    <a:p>
                      <a:pPr algn="l"/>
                      <a:r>
                        <a:rPr lang="en-US" sz="1200"/>
                        <a:t>GHD</a:t>
                      </a:r>
                    </a:p>
                  </a:txBody>
                  <a:tcPr marL="0" marR="0" marT="0" marB="0" anchor="ctr"/>
                </a:tc>
                <a:extLst>
                  <a:ext uri="{0D108BD9-81ED-4DB2-BD59-A6C34878D82A}">
                    <a16:rowId xmlns:a16="http://schemas.microsoft.com/office/drawing/2014/main" val="4087636263"/>
                  </a:ext>
                </a:extLst>
              </a:tr>
              <a:tr h="286744">
                <a:tc>
                  <a:txBody>
                    <a:bodyPr/>
                    <a:lstStyle/>
                    <a:p>
                      <a:r>
                        <a:rPr lang="en-US" sz="1200">
                          <a:effectLst/>
                        </a:rPr>
                        <a:t>CLIENT_ID</a:t>
                      </a:r>
                    </a:p>
                  </a:txBody>
                  <a:tcPr marL="0" marR="0" marT="0" marB="0" anchor="ctr"/>
                </a:tc>
                <a:tc>
                  <a:txBody>
                    <a:bodyPr/>
                    <a:lstStyle/>
                    <a:p>
                      <a:pPr algn="l"/>
                      <a:r>
                        <a:rPr lang="en-US" sz="1200"/>
                        <a:t>20</a:t>
                      </a:r>
                    </a:p>
                  </a:txBody>
                  <a:tcPr marL="0" marR="0" marT="0" marB="0" anchor="ctr"/>
                </a:tc>
                <a:tc>
                  <a:txBody>
                    <a:bodyPr/>
                    <a:lstStyle/>
                    <a:p>
                      <a:r>
                        <a:rPr lang="en-US" sz="1200"/>
                        <a:t>INT</a:t>
                      </a:r>
                    </a:p>
                  </a:txBody>
                  <a:tcPr marL="0" marR="0" marT="0" marB="0" anchor="ctr"/>
                </a:tc>
                <a:tc>
                  <a:txBody>
                    <a:bodyPr/>
                    <a:lstStyle/>
                    <a:p>
                      <a:r>
                        <a:rPr lang="en-US" sz="1200"/>
                        <a:t> -----------------------------</a:t>
                      </a:r>
                    </a:p>
                  </a:txBody>
                  <a:tcPr marL="0" marR="0" marT="0" marB="0" anchor="ctr"/>
                </a:tc>
                <a:tc>
                  <a:txBody>
                    <a:bodyPr/>
                    <a:lstStyle/>
                    <a:p>
                      <a:r>
                        <a:rPr lang="en-US" sz="1200">
                          <a:effectLst/>
                        </a:rPr>
                        <a:t>Id number used to uniquely identify a client.</a:t>
                      </a:r>
                    </a:p>
                  </a:txBody>
                  <a:tcPr marL="0" marR="0" marT="0" marB="0" anchor="ctr"/>
                </a:tc>
                <a:tc>
                  <a:txBody>
                    <a:bodyPr/>
                    <a:lstStyle/>
                    <a:p>
                      <a:pPr algn="l"/>
                      <a:r>
                        <a:rPr lang="en-US" sz="1200"/>
                        <a:t>1234</a:t>
                      </a:r>
                    </a:p>
                  </a:txBody>
                  <a:tcPr marL="0" marR="0" marT="0" marB="0" anchor="ctr"/>
                </a:tc>
                <a:extLst>
                  <a:ext uri="{0D108BD9-81ED-4DB2-BD59-A6C34878D82A}">
                    <a16:rowId xmlns:a16="http://schemas.microsoft.com/office/drawing/2014/main" val="372092914"/>
                  </a:ext>
                </a:extLst>
              </a:tr>
              <a:tr h="343708">
                <a:tc>
                  <a:txBody>
                    <a:bodyPr/>
                    <a:lstStyle/>
                    <a:p>
                      <a:r>
                        <a:rPr lang="en-US" sz="1200">
                          <a:effectLst/>
                        </a:rPr>
                        <a:t>WORKER_ID</a:t>
                      </a:r>
                    </a:p>
                  </a:txBody>
                  <a:tcPr marL="0" marR="0" marT="0" marB="0" anchor="ctr"/>
                </a:tc>
                <a:tc>
                  <a:txBody>
                    <a:bodyPr/>
                    <a:lstStyle/>
                    <a:p>
                      <a:pPr algn="l"/>
                      <a:r>
                        <a:rPr lang="en-US" sz="1200"/>
                        <a:t>20</a:t>
                      </a:r>
                    </a:p>
                  </a:txBody>
                  <a:tcPr marL="0" marR="0" marT="0" marB="0" anchor="ctr"/>
                </a:tc>
                <a:tc>
                  <a:txBody>
                    <a:bodyPr/>
                    <a:lstStyle/>
                    <a:p>
                      <a:r>
                        <a:rPr lang="en-US" sz="1200"/>
                        <a:t>INT</a:t>
                      </a:r>
                    </a:p>
                  </a:txBody>
                  <a:tcPr marL="0" marR="0" marT="0" marB="0" anchor="ctr"/>
                </a:tc>
                <a:tc>
                  <a:txBody>
                    <a:bodyPr/>
                    <a:lstStyle/>
                    <a:p>
                      <a:r>
                        <a:rPr lang="en-US" sz="1200"/>
                        <a:t> -----------------------------</a:t>
                      </a:r>
                    </a:p>
                  </a:txBody>
                  <a:tcPr marL="0" marR="0" marT="0" marB="0" anchor="ctr"/>
                </a:tc>
                <a:tc>
                  <a:txBody>
                    <a:bodyPr/>
                    <a:lstStyle/>
                    <a:p>
                      <a:r>
                        <a:rPr lang="en-US" sz="1200">
                          <a:effectLst/>
                        </a:rPr>
                        <a:t>Id number used to uniquely identify a worker.</a:t>
                      </a:r>
                    </a:p>
                  </a:txBody>
                  <a:tcPr marL="0" marR="0" marT="0" marB="0" anchor="ctr"/>
                </a:tc>
                <a:tc>
                  <a:txBody>
                    <a:bodyPr/>
                    <a:lstStyle/>
                    <a:p>
                      <a:pPr algn="l"/>
                      <a:r>
                        <a:rPr lang="en-US" sz="1200"/>
                        <a:t>1234</a:t>
                      </a:r>
                    </a:p>
                  </a:txBody>
                  <a:tcPr marL="0" marR="0" marT="0" marB="0" anchor="ctr"/>
                </a:tc>
                <a:extLst>
                  <a:ext uri="{0D108BD9-81ED-4DB2-BD59-A6C34878D82A}">
                    <a16:rowId xmlns:a16="http://schemas.microsoft.com/office/drawing/2014/main" val="1405023194"/>
                  </a:ext>
                </a:extLst>
              </a:tr>
              <a:tr h="364003">
                <a:tc>
                  <a:txBody>
                    <a:bodyPr/>
                    <a:lstStyle/>
                    <a:p>
                      <a:r>
                        <a:rPr lang="en-US" sz="1200">
                          <a:effectLst/>
                        </a:rPr>
                        <a:t>DEPT_CODE</a:t>
                      </a:r>
                    </a:p>
                  </a:txBody>
                  <a:tcPr marL="0" marR="0" marT="0" marB="0" anchor="ctr"/>
                </a:tc>
                <a:tc>
                  <a:txBody>
                    <a:bodyPr/>
                    <a:lstStyle/>
                    <a:p>
                      <a:pPr algn="l"/>
                      <a:r>
                        <a:rPr lang="en-US" sz="1200"/>
                        <a:t>3</a:t>
                      </a:r>
                    </a:p>
                  </a:txBody>
                  <a:tcPr marL="0" marR="0" marT="0" marB="0" anchor="ctr"/>
                </a:tc>
                <a:tc>
                  <a:txBody>
                    <a:bodyPr/>
                    <a:lstStyle/>
                    <a:p>
                      <a:r>
                        <a:rPr lang="en-US" sz="1200"/>
                        <a:t>VARCHAR</a:t>
                      </a:r>
                    </a:p>
                  </a:txBody>
                  <a:tcPr marL="0" marR="0" marT="0" marB="0" anchor="ctr"/>
                </a:tc>
                <a:tc>
                  <a:txBody>
                    <a:bodyPr/>
                    <a:lstStyle/>
                    <a:p>
                      <a:r>
                        <a:rPr lang="en-US" sz="1200"/>
                        <a:t> -----------------------------</a:t>
                      </a:r>
                    </a:p>
                  </a:txBody>
                  <a:tcPr marL="0" marR="0" marT="0" marB="0" anchor="ctr"/>
                </a:tc>
                <a:tc>
                  <a:txBody>
                    <a:bodyPr/>
                    <a:lstStyle/>
                    <a:p>
                      <a:r>
                        <a:rPr lang="en-US" sz="1200">
                          <a:effectLst/>
                        </a:rPr>
                        <a:t>Code used to uniquely identify a department.</a:t>
                      </a:r>
                    </a:p>
                  </a:txBody>
                  <a:tcPr marL="0" marR="0" marT="0" marB="0" anchor="ctr"/>
                </a:tc>
                <a:tc>
                  <a:txBody>
                    <a:bodyPr/>
                    <a:lstStyle/>
                    <a:p>
                      <a:pPr algn="l"/>
                      <a:r>
                        <a:rPr lang="en-US" sz="1200"/>
                        <a:t>PRI</a:t>
                      </a:r>
                    </a:p>
                  </a:txBody>
                  <a:tcPr marL="0" marR="0" marT="0" marB="0" anchor="ctr"/>
                </a:tc>
                <a:extLst>
                  <a:ext uri="{0D108BD9-81ED-4DB2-BD59-A6C34878D82A}">
                    <a16:rowId xmlns:a16="http://schemas.microsoft.com/office/drawing/2014/main" val="508096593"/>
                  </a:ext>
                </a:extLst>
              </a:tr>
              <a:tr h="365471">
                <a:tc>
                  <a:txBody>
                    <a:bodyPr/>
                    <a:lstStyle/>
                    <a:p>
                      <a:r>
                        <a:rPr lang="en-US" sz="1200">
                          <a:effectLst/>
                        </a:rPr>
                        <a:t>GH_ID</a:t>
                      </a:r>
                    </a:p>
                  </a:txBody>
                  <a:tcPr marL="0" marR="0" marT="0" marB="0" anchor="ctr"/>
                </a:tc>
                <a:tc>
                  <a:txBody>
                    <a:bodyPr/>
                    <a:lstStyle/>
                    <a:p>
                      <a:pPr algn="l"/>
                      <a:r>
                        <a:rPr lang="en-US" sz="1200"/>
                        <a:t>20</a:t>
                      </a:r>
                    </a:p>
                  </a:txBody>
                  <a:tcPr marL="0" marR="0" marT="0" marB="0" anchor="ctr"/>
                </a:tc>
                <a:tc>
                  <a:txBody>
                    <a:bodyPr/>
                    <a:lstStyle/>
                    <a:p>
                      <a:r>
                        <a:rPr lang="en-US" sz="1200"/>
                        <a:t>INT</a:t>
                      </a:r>
                    </a:p>
                  </a:txBody>
                  <a:tcPr marL="0" marR="0" marT="0" marB="0" anchor="ctr"/>
                </a:tc>
                <a:tc>
                  <a:txBody>
                    <a:bodyPr/>
                    <a:lstStyle/>
                    <a:p>
                      <a:r>
                        <a:rPr lang="en-US" sz="1200"/>
                        <a:t> -----------------------------</a:t>
                      </a:r>
                    </a:p>
                  </a:txBody>
                  <a:tcPr marL="0" marR="0" marT="0" marB="0" anchor="ctr"/>
                </a:tc>
                <a:tc>
                  <a:txBody>
                    <a:bodyPr/>
                    <a:lstStyle/>
                    <a:p>
                      <a:r>
                        <a:rPr lang="en-US" sz="1200">
                          <a:effectLst/>
                        </a:rPr>
                        <a:t>Id number used to uniquely identify a group home.</a:t>
                      </a:r>
                    </a:p>
                  </a:txBody>
                  <a:tcPr marL="0" marR="0" marT="0" marB="0" anchor="ctr"/>
                </a:tc>
                <a:tc>
                  <a:txBody>
                    <a:bodyPr/>
                    <a:lstStyle/>
                    <a:p>
                      <a:pPr algn="l"/>
                      <a:r>
                        <a:rPr lang="en-US" sz="1200"/>
                        <a:t>1234</a:t>
                      </a:r>
                    </a:p>
                  </a:txBody>
                  <a:tcPr marL="0" marR="0" marT="0" marB="0" anchor="ctr"/>
                </a:tc>
                <a:extLst>
                  <a:ext uri="{0D108BD9-81ED-4DB2-BD59-A6C34878D82A}">
                    <a16:rowId xmlns:a16="http://schemas.microsoft.com/office/drawing/2014/main" val="1856587990"/>
                  </a:ext>
                </a:extLst>
              </a:tr>
              <a:tr h="383668">
                <a:tc>
                  <a:txBody>
                    <a:bodyPr/>
                    <a:lstStyle/>
                    <a:p>
                      <a:r>
                        <a:rPr lang="en-US" sz="1200">
                          <a:effectLst/>
                        </a:rPr>
                        <a:t>STATUS_CODE</a:t>
                      </a:r>
                    </a:p>
                  </a:txBody>
                  <a:tcPr marL="0" marR="0" marT="0" marB="0" anchor="ctr"/>
                </a:tc>
                <a:tc>
                  <a:txBody>
                    <a:bodyPr/>
                    <a:lstStyle/>
                    <a:p>
                      <a:pPr algn="l"/>
                      <a:r>
                        <a:rPr lang="en-US" sz="1200"/>
                        <a:t>3</a:t>
                      </a:r>
                    </a:p>
                  </a:txBody>
                  <a:tcPr marL="0" marR="0" marT="0" marB="0" anchor="ctr"/>
                </a:tc>
                <a:tc>
                  <a:txBody>
                    <a:bodyPr/>
                    <a:lstStyle/>
                    <a:p>
                      <a:r>
                        <a:rPr lang="en-US" sz="1200"/>
                        <a:t>VARCHAR</a:t>
                      </a:r>
                    </a:p>
                  </a:txBody>
                  <a:tcPr marL="0" marR="0" marT="0" marB="0" anchor="ctr"/>
                </a:tc>
                <a:tc>
                  <a:txBody>
                    <a:bodyPr/>
                    <a:lstStyle/>
                    <a:p>
                      <a:r>
                        <a:rPr lang="en-US" sz="1200"/>
                        <a:t> -----------------------------</a:t>
                      </a:r>
                    </a:p>
                  </a:txBody>
                  <a:tcPr marL="0" marR="0" marT="0" marB="0" anchor="ctr"/>
                </a:tc>
                <a:tc>
                  <a:txBody>
                    <a:bodyPr/>
                    <a:lstStyle/>
                    <a:p>
                      <a:r>
                        <a:rPr lang="en-US" sz="1200">
                          <a:effectLst/>
                        </a:rPr>
                        <a:t>Code used to uniquely identify the status of a shift.</a:t>
                      </a:r>
                    </a:p>
                  </a:txBody>
                  <a:tcPr marL="0" marR="0" marT="0" marB="0" anchor="ctr"/>
                </a:tc>
                <a:tc>
                  <a:txBody>
                    <a:bodyPr/>
                    <a:lstStyle/>
                    <a:p>
                      <a:pPr algn="l"/>
                      <a:r>
                        <a:rPr lang="en-US" sz="1200"/>
                        <a:t>C</a:t>
                      </a:r>
                    </a:p>
                  </a:txBody>
                  <a:tcPr marL="0" marR="0" marT="0" marB="0" anchor="ctr"/>
                </a:tc>
                <a:extLst>
                  <a:ext uri="{0D108BD9-81ED-4DB2-BD59-A6C34878D82A}">
                    <a16:rowId xmlns:a16="http://schemas.microsoft.com/office/drawing/2014/main" val="1267943861"/>
                  </a:ext>
                </a:extLst>
              </a:tr>
              <a:tr h="286744">
                <a:tc>
                  <a:txBody>
                    <a:bodyPr/>
                    <a:lstStyle/>
                    <a:p>
                      <a:r>
                        <a:rPr lang="en-US" sz="1200">
                          <a:effectLst/>
                        </a:rPr>
                        <a:t>SHIFT_DATE</a:t>
                      </a:r>
                    </a:p>
                  </a:txBody>
                  <a:tcPr marL="0" marR="0" marT="0" marB="0" anchor="ctr"/>
                </a:tc>
                <a:tc>
                  <a:txBody>
                    <a:bodyPr/>
                    <a:lstStyle/>
                    <a:p>
                      <a:pPr algn="l"/>
                      <a:r>
                        <a:rPr lang="en-US" sz="1200"/>
                        <a:t>9</a:t>
                      </a:r>
                    </a:p>
                  </a:txBody>
                  <a:tcPr marL="0" marR="0" marT="0" marB="0" anchor="ctr"/>
                </a:tc>
                <a:tc>
                  <a:txBody>
                    <a:bodyPr/>
                    <a:lstStyle/>
                    <a:p>
                      <a:r>
                        <a:rPr lang="en-US" sz="1200"/>
                        <a:t>DATE</a:t>
                      </a:r>
                    </a:p>
                  </a:txBody>
                  <a:tcPr marL="0" marR="0" marT="0" marB="0" anchor="ctr"/>
                </a:tc>
                <a:tc>
                  <a:txBody>
                    <a:bodyPr/>
                    <a:lstStyle/>
                    <a:p>
                      <a:r>
                        <a:rPr lang="en-US" sz="1200"/>
                        <a:t>YYYY-MM-DD</a:t>
                      </a:r>
                    </a:p>
                  </a:txBody>
                  <a:tcPr marL="0" marR="0" marT="0" marB="0" anchor="ctr"/>
                </a:tc>
                <a:tc>
                  <a:txBody>
                    <a:bodyPr/>
                    <a:lstStyle/>
                    <a:p>
                      <a:r>
                        <a:rPr lang="en-US" sz="1200">
                          <a:effectLst/>
                        </a:rPr>
                        <a:t>The date of a shift.</a:t>
                      </a:r>
                    </a:p>
                  </a:txBody>
                  <a:tcPr marL="0" marR="0" marT="0" marB="0" anchor="ctr"/>
                </a:tc>
                <a:tc>
                  <a:txBody>
                    <a:bodyPr/>
                    <a:lstStyle/>
                    <a:p>
                      <a:pPr algn="l"/>
                      <a:r>
                        <a:rPr lang="en-US" sz="1200"/>
                        <a:t>1975-10-10</a:t>
                      </a:r>
                    </a:p>
                  </a:txBody>
                  <a:tcPr marL="0" marR="0" marT="0" marB="0" anchor="ctr"/>
                </a:tc>
                <a:extLst>
                  <a:ext uri="{0D108BD9-81ED-4DB2-BD59-A6C34878D82A}">
                    <a16:rowId xmlns:a16="http://schemas.microsoft.com/office/drawing/2014/main" val="3955705805"/>
                  </a:ext>
                </a:extLst>
              </a:tr>
              <a:tr h="286744">
                <a:tc>
                  <a:txBody>
                    <a:bodyPr/>
                    <a:lstStyle/>
                    <a:p>
                      <a:r>
                        <a:rPr lang="en-US" sz="1200">
                          <a:effectLst/>
                        </a:rPr>
                        <a:t>SHIFT_START</a:t>
                      </a:r>
                    </a:p>
                  </a:txBody>
                  <a:tcPr marL="0" marR="0" marT="0" marB="0" anchor="ctr"/>
                </a:tc>
                <a:tc>
                  <a:txBody>
                    <a:bodyPr/>
                    <a:lstStyle/>
                    <a:p>
                      <a:pPr algn="l"/>
                      <a:r>
                        <a:rPr lang="en-US" sz="1200"/>
                        <a:t>8</a:t>
                      </a:r>
                    </a:p>
                  </a:txBody>
                  <a:tcPr marL="0" marR="0" marT="0" marB="0" anchor="ctr"/>
                </a:tc>
                <a:tc>
                  <a:txBody>
                    <a:bodyPr/>
                    <a:lstStyle/>
                    <a:p>
                      <a:r>
                        <a:rPr lang="en-US" sz="1200"/>
                        <a:t>TIME</a:t>
                      </a:r>
                    </a:p>
                  </a:txBody>
                  <a:tcPr marL="0" marR="0" marT="0" marB="0" anchor="ctr"/>
                </a:tc>
                <a:tc>
                  <a:txBody>
                    <a:bodyPr/>
                    <a:lstStyle/>
                    <a:p>
                      <a:r>
                        <a:rPr lang="en-US" sz="1200"/>
                        <a:t>HH:MM:SS</a:t>
                      </a:r>
                    </a:p>
                  </a:txBody>
                  <a:tcPr marL="0" marR="0" marT="0" marB="0" anchor="ctr"/>
                </a:tc>
                <a:tc>
                  <a:txBody>
                    <a:bodyPr/>
                    <a:lstStyle/>
                    <a:p>
                      <a:r>
                        <a:rPr lang="en-US" sz="1200">
                          <a:effectLst/>
                        </a:rPr>
                        <a:t>The time of day a shift starts.</a:t>
                      </a:r>
                    </a:p>
                  </a:txBody>
                  <a:tcPr marL="0" marR="0" marT="0" marB="0" anchor="ctr"/>
                </a:tc>
                <a:tc>
                  <a:txBody>
                    <a:bodyPr/>
                    <a:lstStyle/>
                    <a:p>
                      <a:pPr algn="l"/>
                      <a:r>
                        <a:rPr lang="en-US" sz="1200"/>
                        <a:t>00:24:24</a:t>
                      </a:r>
                    </a:p>
                  </a:txBody>
                  <a:tcPr marL="0" marR="0" marT="0" marB="0" anchor="ctr"/>
                </a:tc>
                <a:extLst>
                  <a:ext uri="{0D108BD9-81ED-4DB2-BD59-A6C34878D82A}">
                    <a16:rowId xmlns:a16="http://schemas.microsoft.com/office/drawing/2014/main" val="2030226831"/>
                  </a:ext>
                </a:extLst>
              </a:tr>
              <a:tr h="286744">
                <a:tc>
                  <a:txBody>
                    <a:bodyPr/>
                    <a:lstStyle/>
                    <a:p>
                      <a:r>
                        <a:rPr lang="en-US" sz="1200">
                          <a:effectLst/>
                        </a:rPr>
                        <a:t>SHIFT_END</a:t>
                      </a:r>
                    </a:p>
                  </a:txBody>
                  <a:tcPr marL="0" marR="0" marT="0" marB="0" anchor="ctr"/>
                </a:tc>
                <a:tc>
                  <a:txBody>
                    <a:bodyPr/>
                    <a:lstStyle/>
                    <a:p>
                      <a:pPr algn="l"/>
                      <a:r>
                        <a:rPr lang="en-US" sz="1200"/>
                        <a:t>8</a:t>
                      </a:r>
                    </a:p>
                  </a:txBody>
                  <a:tcPr marL="0" marR="0" marT="0" marB="0" anchor="ctr"/>
                </a:tc>
                <a:tc>
                  <a:txBody>
                    <a:bodyPr/>
                    <a:lstStyle/>
                    <a:p>
                      <a:r>
                        <a:rPr lang="en-US" sz="1200"/>
                        <a:t>TIME</a:t>
                      </a:r>
                    </a:p>
                  </a:txBody>
                  <a:tcPr marL="0" marR="0" marT="0" marB="0" anchor="ctr"/>
                </a:tc>
                <a:tc>
                  <a:txBody>
                    <a:bodyPr/>
                    <a:lstStyle/>
                    <a:p>
                      <a:r>
                        <a:rPr lang="en-US" sz="1200"/>
                        <a:t>HH:MM:SS</a:t>
                      </a:r>
                    </a:p>
                  </a:txBody>
                  <a:tcPr marL="0" marR="0" marT="0" marB="0" anchor="ctr"/>
                </a:tc>
                <a:tc>
                  <a:txBody>
                    <a:bodyPr/>
                    <a:lstStyle/>
                    <a:p>
                      <a:r>
                        <a:rPr lang="en-US" sz="1200">
                          <a:effectLst/>
                        </a:rPr>
                        <a:t>The time of day a shift ends. </a:t>
                      </a:r>
                    </a:p>
                  </a:txBody>
                  <a:tcPr marL="0" marR="0" marT="0" marB="0" anchor="ctr"/>
                </a:tc>
                <a:tc>
                  <a:txBody>
                    <a:bodyPr/>
                    <a:lstStyle/>
                    <a:p>
                      <a:pPr algn="l"/>
                      <a:r>
                        <a:rPr lang="en-US" sz="1200"/>
                        <a:t>00:24:24</a:t>
                      </a:r>
                    </a:p>
                  </a:txBody>
                  <a:tcPr marL="0" marR="0" marT="0" marB="0" anchor="ctr"/>
                </a:tc>
                <a:extLst>
                  <a:ext uri="{0D108BD9-81ED-4DB2-BD59-A6C34878D82A}">
                    <a16:rowId xmlns:a16="http://schemas.microsoft.com/office/drawing/2014/main" val="231534995"/>
                  </a:ext>
                </a:extLst>
              </a:tr>
              <a:tr h="391778">
                <a:tc>
                  <a:txBody>
                    <a:bodyPr/>
                    <a:lstStyle/>
                    <a:p>
                      <a:r>
                        <a:rPr lang="en-US" sz="1200">
                          <a:effectLst/>
                        </a:rPr>
                        <a:t>SUPERVISOR</a:t>
                      </a:r>
                    </a:p>
                  </a:txBody>
                  <a:tcPr marL="0" marR="0" marT="0" marB="0" anchor="ctr"/>
                </a:tc>
                <a:tc>
                  <a:txBody>
                    <a:bodyPr/>
                    <a:lstStyle/>
                    <a:p>
                      <a:pPr algn="l"/>
                      <a:r>
                        <a:rPr lang="en-US" sz="1200"/>
                        <a:t>1</a:t>
                      </a:r>
                    </a:p>
                  </a:txBody>
                  <a:tcPr marL="0" marR="0" marT="0" marB="0" anchor="ctr"/>
                </a:tc>
                <a:tc>
                  <a:txBody>
                    <a:bodyPr/>
                    <a:lstStyle/>
                    <a:p>
                      <a:r>
                        <a:rPr lang="en-US" sz="1200"/>
                        <a:t>BOOLEAN</a:t>
                      </a:r>
                    </a:p>
                  </a:txBody>
                  <a:tcPr marL="0" marR="0" marT="0" marB="0" anchor="ctr"/>
                </a:tc>
                <a:tc>
                  <a:txBody>
                    <a:bodyPr/>
                    <a:lstStyle/>
                    <a:p>
                      <a:r>
                        <a:rPr lang="en-US" sz="1200"/>
                        <a:t>N</a:t>
                      </a:r>
                    </a:p>
                  </a:txBody>
                  <a:tcPr marL="0" marR="0" marT="0" marB="0" anchor="ctr"/>
                </a:tc>
                <a:tc>
                  <a:txBody>
                    <a:bodyPr/>
                    <a:lstStyle/>
                    <a:p>
                      <a:r>
                        <a:rPr lang="en-US" sz="1200">
                          <a:effectLst/>
                        </a:rPr>
                        <a:t>Boolean variable showing if there is a supervisor or not.</a:t>
                      </a:r>
                    </a:p>
                  </a:txBody>
                  <a:tcPr marL="0" marR="0" marT="0" marB="0" anchor="ctr"/>
                </a:tc>
                <a:tc>
                  <a:txBody>
                    <a:bodyPr/>
                    <a:lstStyle/>
                    <a:p>
                      <a:pPr algn="l"/>
                      <a:r>
                        <a:rPr lang="en-US" sz="1200"/>
                        <a:t>0</a:t>
                      </a:r>
                    </a:p>
                  </a:txBody>
                  <a:tcPr marL="0" marR="0" marT="0" marB="0" anchor="ctr"/>
                </a:tc>
                <a:extLst>
                  <a:ext uri="{0D108BD9-81ED-4DB2-BD59-A6C34878D82A}">
                    <a16:rowId xmlns:a16="http://schemas.microsoft.com/office/drawing/2014/main" val="3328662626"/>
                  </a:ext>
                </a:extLst>
              </a:tr>
              <a:tr h="530476">
                <a:tc>
                  <a:txBody>
                    <a:bodyPr/>
                    <a:lstStyle/>
                    <a:p>
                      <a:r>
                        <a:rPr lang="en-US" sz="1200">
                          <a:effectLst/>
                        </a:rPr>
                        <a:t>SHIFT_NOTES</a:t>
                      </a:r>
                    </a:p>
                  </a:txBody>
                  <a:tcPr marL="0" marR="0" marT="0" marB="0" anchor="ctr"/>
                </a:tc>
                <a:tc>
                  <a:txBody>
                    <a:bodyPr/>
                    <a:lstStyle/>
                    <a:p>
                      <a:pPr algn="l"/>
                      <a:r>
                        <a:rPr lang="en-US" sz="1200"/>
                        <a:t>150</a:t>
                      </a:r>
                    </a:p>
                  </a:txBody>
                  <a:tcPr marL="0" marR="0" marT="0" marB="0" anchor="ctr"/>
                </a:tc>
                <a:tc>
                  <a:txBody>
                    <a:bodyPr/>
                    <a:lstStyle/>
                    <a:p>
                      <a:r>
                        <a:rPr lang="en-US" sz="1200"/>
                        <a:t>LONGTEXT</a:t>
                      </a:r>
                    </a:p>
                  </a:txBody>
                  <a:tcPr marL="0" marR="0" marT="0" marB="0" anchor="ctr"/>
                </a:tc>
                <a:tc>
                  <a:txBody>
                    <a:bodyPr/>
                    <a:lstStyle/>
                    <a:p>
                      <a:r>
                        <a:rPr lang="en-US" sz="1200"/>
                        <a:t> -----------------------------</a:t>
                      </a:r>
                    </a:p>
                  </a:txBody>
                  <a:tcPr marL="0" marR="0" marT="0" marB="0" anchor="ctr"/>
                </a:tc>
                <a:tc>
                  <a:txBody>
                    <a:bodyPr/>
                    <a:lstStyle/>
                    <a:p>
                      <a:r>
                        <a:rPr lang="en-US" sz="1200">
                          <a:effectLst/>
                        </a:rPr>
                        <a:t>Any extra information necessary for the person working the shift.</a:t>
                      </a:r>
                    </a:p>
                  </a:txBody>
                  <a:tcPr marL="0" marR="0" marT="0" marB="0" anchor="ctr"/>
                </a:tc>
                <a:tc>
                  <a:txBody>
                    <a:bodyPr/>
                    <a:lstStyle/>
                    <a:p>
                      <a:pPr algn="l"/>
                      <a:r>
                        <a:rPr lang="en-US" sz="1200">
                          <a:effectLst/>
                        </a:rPr>
                        <a:t>Some specific thing to take into consideration.</a:t>
                      </a:r>
                    </a:p>
                  </a:txBody>
                  <a:tcPr marL="0" marR="0" marT="0" marB="0" anchor="ctr"/>
                </a:tc>
                <a:extLst>
                  <a:ext uri="{0D108BD9-81ED-4DB2-BD59-A6C34878D82A}">
                    <a16:rowId xmlns:a16="http://schemas.microsoft.com/office/drawing/2014/main" val="2806755579"/>
                  </a:ext>
                </a:extLst>
              </a:tr>
              <a:tr h="286744">
                <a:tc>
                  <a:txBody>
                    <a:bodyPr/>
                    <a:lstStyle/>
                    <a:p>
                      <a:r>
                        <a:rPr lang="en-US" sz="1200">
                          <a:effectLst/>
                        </a:rPr>
                        <a:t>WORKER_LNAME</a:t>
                      </a:r>
                    </a:p>
                  </a:txBody>
                  <a:tcPr marL="0" marR="0" marT="0" marB="0" anchor="ctr"/>
                </a:tc>
                <a:tc>
                  <a:txBody>
                    <a:bodyPr/>
                    <a:lstStyle/>
                    <a:p>
                      <a:pPr algn="l"/>
                      <a:r>
                        <a:rPr lang="en-US" sz="1200"/>
                        <a:t>20</a:t>
                      </a:r>
                    </a:p>
                  </a:txBody>
                  <a:tcPr marL="0" marR="0" marT="0" marB="0" anchor="ctr"/>
                </a:tc>
                <a:tc>
                  <a:txBody>
                    <a:bodyPr/>
                    <a:lstStyle/>
                    <a:p>
                      <a:r>
                        <a:rPr lang="en-US" sz="1200"/>
                        <a:t>VARCHAR</a:t>
                      </a:r>
                    </a:p>
                  </a:txBody>
                  <a:tcPr marL="0" marR="0" marT="0" marB="0" anchor="ctr"/>
                </a:tc>
                <a:tc>
                  <a:txBody>
                    <a:bodyPr/>
                    <a:lstStyle/>
                    <a:p>
                      <a:r>
                        <a:rPr lang="en-US" sz="1200"/>
                        <a:t> -----------------------------</a:t>
                      </a:r>
                    </a:p>
                  </a:txBody>
                  <a:tcPr marL="0" marR="0" marT="0" marB="0" anchor="ctr"/>
                </a:tc>
                <a:tc>
                  <a:txBody>
                    <a:bodyPr/>
                    <a:lstStyle/>
                    <a:p>
                      <a:r>
                        <a:rPr lang="en-US" sz="1200">
                          <a:effectLst/>
                        </a:rPr>
                        <a:t>The last name of a worker.</a:t>
                      </a:r>
                    </a:p>
                  </a:txBody>
                  <a:tcPr marL="0" marR="0" marT="0" marB="0" anchor="ctr"/>
                </a:tc>
                <a:tc>
                  <a:txBody>
                    <a:bodyPr/>
                    <a:lstStyle/>
                    <a:p>
                      <a:pPr algn="l"/>
                      <a:r>
                        <a:rPr lang="en-US" sz="1200"/>
                        <a:t>Smith</a:t>
                      </a:r>
                    </a:p>
                  </a:txBody>
                  <a:tcPr marL="0" marR="0" marT="0" marB="0" anchor="ctr"/>
                </a:tc>
                <a:extLst>
                  <a:ext uri="{0D108BD9-81ED-4DB2-BD59-A6C34878D82A}">
                    <a16:rowId xmlns:a16="http://schemas.microsoft.com/office/drawing/2014/main" val="1036738388"/>
                  </a:ext>
                </a:extLst>
              </a:tr>
              <a:tr h="286744">
                <a:tc>
                  <a:txBody>
                    <a:bodyPr/>
                    <a:lstStyle/>
                    <a:p>
                      <a:r>
                        <a:rPr lang="en-US" sz="1200">
                          <a:effectLst/>
                        </a:rPr>
                        <a:t>WORKER_FNAME</a:t>
                      </a:r>
                    </a:p>
                  </a:txBody>
                  <a:tcPr marL="0" marR="0" marT="0" marB="0" anchor="ctr"/>
                </a:tc>
                <a:tc>
                  <a:txBody>
                    <a:bodyPr/>
                    <a:lstStyle/>
                    <a:p>
                      <a:pPr algn="l"/>
                      <a:r>
                        <a:rPr lang="en-US" sz="1200"/>
                        <a:t>20</a:t>
                      </a:r>
                    </a:p>
                  </a:txBody>
                  <a:tcPr marL="0" marR="0" marT="0" marB="0" anchor="ctr"/>
                </a:tc>
                <a:tc>
                  <a:txBody>
                    <a:bodyPr/>
                    <a:lstStyle/>
                    <a:p>
                      <a:r>
                        <a:rPr lang="en-US" sz="1200"/>
                        <a:t>VARCHAR</a:t>
                      </a:r>
                    </a:p>
                  </a:txBody>
                  <a:tcPr marL="0" marR="0" marT="0" marB="0" anchor="ctr"/>
                </a:tc>
                <a:tc>
                  <a:txBody>
                    <a:bodyPr/>
                    <a:lstStyle/>
                    <a:p>
                      <a:r>
                        <a:rPr lang="en-US" sz="1200"/>
                        <a:t> -----------------------------</a:t>
                      </a:r>
                    </a:p>
                  </a:txBody>
                  <a:tcPr marL="0" marR="0" marT="0" marB="0" anchor="ctr"/>
                </a:tc>
                <a:tc>
                  <a:txBody>
                    <a:bodyPr/>
                    <a:lstStyle/>
                    <a:p>
                      <a:r>
                        <a:rPr lang="en-US" sz="1200">
                          <a:effectLst/>
                        </a:rPr>
                        <a:t>The first name of a worker.</a:t>
                      </a:r>
                    </a:p>
                  </a:txBody>
                  <a:tcPr marL="0" marR="0" marT="0" marB="0" anchor="ctr"/>
                </a:tc>
                <a:tc>
                  <a:txBody>
                    <a:bodyPr/>
                    <a:lstStyle/>
                    <a:p>
                      <a:pPr algn="l"/>
                      <a:r>
                        <a:rPr lang="en-US" sz="1200"/>
                        <a:t>Jane</a:t>
                      </a:r>
                    </a:p>
                  </a:txBody>
                  <a:tcPr marL="0" marR="0" marT="0" marB="0" anchor="ctr"/>
                </a:tc>
                <a:extLst>
                  <a:ext uri="{0D108BD9-81ED-4DB2-BD59-A6C34878D82A}">
                    <a16:rowId xmlns:a16="http://schemas.microsoft.com/office/drawing/2014/main" val="903356066"/>
                  </a:ext>
                </a:extLst>
              </a:tr>
              <a:tr h="353003">
                <a:tc>
                  <a:txBody>
                    <a:bodyPr/>
                    <a:lstStyle/>
                    <a:p>
                      <a:r>
                        <a:rPr lang="en-US" sz="1200">
                          <a:effectLst/>
                        </a:rPr>
                        <a:t>WORKER_ADDRESS</a:t>
                      </a:r>
                    </a:p>
                  </a:txBody>
                  <a:tcPr marL="0" marR="0" marT="0" marB="0" anchor="ctr"/>
                </a:tc>
                <a:tc>
                  <a:txBody>
                    <a:bodyPr/>
                    <a:lstStyle/>
                    <a:p>
                      <a:pPr algn="l"/>
                      <a:r>
                        <a:rPr lang="en-US" sz="1200"/>
                        <a:t>40</a:t>
                      </a:r>
                    </a:p>
                  </a:txBody>
                  <a:tcPr marL="0" marR="0" marT="0" marB="0" anchor="ctr"/>
                </a:tc>
                <a:tc>
                  <a:txBody>
                    <a:bodyPr/>
                    <a:lstStyle/>
                    <a:p>
                      <a:r>
                        <a:rPr lang="en-US" sz="1200"/>
                        <a:t>VARCHAR</a:t>
                      </a:r>
                    </a:p>
                  </a:txBody>
                  <a:tcPr marL="0" marR="0" marT="0" marB="0" anchor="ctr"/>
                </a:tc>
                <a:tc>
                  <a:txBody>
                    <a:bodyPr/>
                    <a:lstStyle/>
                    <a:p>
                      <a:r>
                        <a:rPr lang="en-US" sz="1200"/>
                        <a:t> -----------------------------</a:t>
                      </a:r>
                    </a:p>
                  </a:txBody>
                  <a:tcPr marL="0" marR="0" marT="0" marB="0" anchor="ctr"/>
                </a:tc>
                <a:tc>
                  <a:txBody>
                    <a:bodyPr/>
                    <a:lstStyle/>
                    <a:p>
                      <a:r>
                        <a:rPr lang="en-US" sz="1200">
                          <a:effectLst/>
                        </a:rPr>
                        <a:t>A workers address.</a:t>
                      </a:r>
                    </a:p>
                  </a:txBody>
                  <a:tcPr marL="0" marR="0" marT="0" marB="0" anchor="ctr"/>
                </a:tc>
                <a:tc>
                  <a:txBody>
                    <a:bodyPr/>
                    <a:lstStyle/>
                    <a:p>
                      <a:pPr algn="l"/>
                      <a:r>
                        <a:rPr lang="en-US" sz="1200"/>
                        <a:t>1234 Street St.</a:t>
                      </a:r>
                    </a:p>
                  </a:txBody>
                  <a:tcPr marL="0" marR="0" marT="0" marB="0" anchor="ctr"/>
                </a:tc>
                <a:extLst>
                  <a:ext uri="{0D108BD9-81ED-4DB2-BD59-A6C34878D82A}">
                    <a16:rowId xmlns:a16="http://schemas.microsoft.com/office/drawing/2014/main" val="2048237398"/>
                  </a:ext>
                </a:extLst>
              </a:tr>
              <a:tr h="286744">
                <a:tc>
                  <a:txBody>
                    <a:bodyPr/>
                    <a:lstStyle/>
                    <a:p>
                      <a:r>
                        <a:rPr lang="en-US" sz="1200">
                          <a:effectLst/>
                        </a:rPr>
                        <a:t>WORKER_CITY</a:t>
                      </a:r>
                    </a:p>
                  </a:txBody>
                  <a:tcPr marL="0" marR="0" marT="0" marB="0" anchor="ctr"/>
                </a:tc>
                <a:tc>
                  <a:txBody>
                    <a:bodyPr/>
                    <a:lstStyle/>
                    <a:p>
                      <a:pPr algn="l"/>
                      <a:r>
                        <a:rPr lang="en-US" sz="1200"/>
                        <a:t>20</a:t>
                      </a:r>
                    </a:p>
                  </a:txBody>
                  <a:tcPr marL="0" marR="0" marT="0" marB="0" anchor="ctr"/>
                </a:tc>
                <a:tc>
                  <a:txBody>
                    <a:bodyPr/>
                    <a:lstStyle/>
                    <a:p>
                      <a:r>
                        <a:rPr lang="en-US" sz="1200"/>
                        <a:t>VARCHAR</a:t>
                      </a:r>
                    </a:p>
                  </a:txBody>
                  <a:tcPr marL="0" marR="0" marT="0" marB="0" anchor="ctr"/>
                </a:tc>
                <a:tc>
                  <a:txBody>
                    <a:bodyPr/>
                    <a:lstStyle/>
                    <a:p>
                      <a:r>
                        <a:rPr lang="en-US" sz="1200"/>
                        <a:t> ----------------------------</a:t>
                      </a:r>
                    </a:p>
                  </a:txBody>
                  <a:tcPr marL="0" marR="0" marT="0" marB="0" anchor="ctr"/>
                </a:tc>
                <a:tc>
                  <a:txBody>
                    <a:bodyPr/>
                    <a:lstStyle/>
                    <a:p>
                      <a:r>
                        <a:rPr lang="en-US" sz="1200">
                          <a:effectLst/>
                        </a:rPr>
                        <a:t>The settlement a worker lives in.</a:t>
                      </a:r>
                    </a:p>
                  </a:txBody>
                  <a:tcPr marL="0" marR="0" marT="0" marB="0" anchor="ctr"/>
                </a:tc>
                <a:tc>
                  <a:txBody>
                    <a:bodyPr/>
                    <a:lstStyle/>
                    <a:p>
                      <a:pPr algn="l"/>
                      <a:r>
                        <a:rPr lang="en-US" sz="1200"/>
                        <a:t>Settleville</a:t>
                      </a:r>
                    </a:p>
                  </a:txBody>
                  <a:tcPr marL="0" marR="0" marT="0" marB="0" anchor="ctr"/>
                </a:tc>
                <a:extLst>
                  <a:ext uri="{0D108BD9-81ED-4DB2-BD59-A6C34878D82A}">
                    <a16:rowId xmlns:a16="http://schemas.microsoft.com/office/drawing/2014/main" val="968473634"/>
                  </a:ext>
                </a:extLst>
              </a:tr>
              <a:tr h="286744">
                <a:tc>
                  <a:txBody>
                    <a:bodyPr/>
                    <a:lstStyle/>
                    <a:p>
                      <a:r>
                        <a:rPr lang="en-US" sz="1100">
                          <a:effectLst/>
                        </a:rPr>
                        <a:t>WORKER_P1</a:t>
                      </a:r>
                    </a:p>
                  </a:txBody>
                  <a:tcPr marL="0" marR="0" marT="0" marB="0" anchor="ctr"/>
                </a:tc>
                <a:tc>
                  <a:txBody>
                    <a:bodyPr/>
                    <a:lstStyle/>
                    <a:p>
                      <a:pPr algn="l"/>
                      <a:r>
                        <a:rPr lang="en-US" sz="1100"/>
                        <a:t>20</a:t>
                      </a:r>
                    </a:p>
                  </a:txBody>
                  <a:tcPr marL="0" marR="0" marT="0" marB="0" anchor="ctr"/>
                </a:tc>
                <a:tc>
                  <a:txBody>
                    <a:bodyPr/>
                    <a:lstStyle/>
                    <a:p>
                      <a:r>
                        <a:rPr lang="en-US" sz="1100"/>
                        <a:t>VARCHAR</a:t>
                      </a:r>
                    </a:p>
                  </a:txBody>
                  <a:tcPr marL="0" marR="0" marT="0" marB="0" anchor="ctr"/>
                </a:tc>
                <a:tc>
                  <a:txBody>
                    <a:bodyPr/>
                    <a:lstStyle/>
                    <a:p>
                      <a:r>
                        <a:rPr lang="en-US" sz="1100"/>
                        <a:t>N-NNN-NNN-NNNN</a:t>
                      </a:r>
                    </a:p>
                  </a:txBody>
                  <a:tcPr marL="0" marR="0" marT="0" marB="0" anchor="ctr"/>
                </a:tc>
                <a:tc>
                  <a:txBody>
                    <a:bodyPr/>
                    <a:lstStyle/>
                    <a:p>
                      <a:r>
                        <a:rPr lang="en-US" sz="1100">
                          <a:effectLst/>
                        </a:rPr>
                        <a:t>Primary phone number of a worker.</a:t>
                      </a:r>
                    </a:p>
                  </a:txBody>
                  <a:tcPr marL="0" marR="0" marT="0" marB="0" anchor="ctr"/>
                </a:tc>
                <a:tc>
                  <a:txBody>
                    <a:bodyPr/>
                    <a:lstStyle/>
                    <a:p>
                      <a:pPr algn="l"/>
                      <a:r>
                        <a:rPr lang="en-US" sz="1100"/>
                        <a:t>1-123-123-1234</a:t>
                      </a:r>
                    </a:p>
                  </a:txBody>
                  <a:tcPr marL="0" marR="0" marT="0" marB="0" anchor="ctr"/>
                </a:tc>
                <a:extLst>
                  <a:ext uri="{0D108BD9-81ED-4DB2-BD59-A6C34878D82A}">
                    <a16:rowId xmlns:a16="http://schemas.microsoft.com/office/drawing/2014/main" val="1231402684"/>
                  </a:ext>
                </a:extLst>
              </a:tr>
              <a:tr h="286744">
                <a:tc>
                  <a:txBody>
                    <a:bodyPr/>
                    <a:lstStyle/>
                    <a:p>
                      <a:r>
                        <a:rPr lang="en-US" sz="1100">
                          <a:effectLst/>
                        </a:rPr>
                        <a:t>WORKER_P2</a:t>
                      </a:r>
                    </a:p>
                  </a:txBody>
                  <a:tcPr marL="0" marR="0" marT="0" marB="0" anchor="ctr"/>
                </a:tc>
                <a:tc>
                  <a:txBody>
                    <a:bodyPr/>
                    <a:lstStyle/>
                    <a:p>
                      <a:pPr algn="l"/>
                      <a:r>
                        <a:rPr lang="en-US" sz="1100"/>
                        <a:t>20</a:t>
                      </a:r>
                    </a:p>
                  </a:txBody>
                  <a:tcPr marL="0" marR="0" marT="0" marB="0" anchor="ctr"/>
                </a:tc>
                <a:tc>
                  <a:txBody>
                    <a:bodyPr/>
                    <a:lstStyle/>
                    <a:p>
                      <a:r>
                        <a:rPr lang="en-US" sz="1100"/>
                        <a:t>VARCHAR</a:t>
                      </a:r>
                    </a:p>
                  </a:txBody>
                  <a:tcPr marL="0" marR="0" marT="0" marB="0" anchor="ctr"/>
                </a:tc>
                <a:tc>
                  <a:txBody>
                    <a:bodyPr/>
                    <a:lstStyle/>
                    <a:p>
                      <a:r>
                        <a:rPr lang="en-US" sz="1100"/>
                        <a:t>N-NNN-NNN-NNNN</a:t>
                      </a:r>
                    </a:p>
                  </a:txBody>
                  <a:tcPr marL="0" marR="0" marT="0" marB="0" anchor="ctr"/>
                </a:tc>
                <a:tc>
                  <a:txBody>
                    <a:bodyPr/>
                    <a:lstStyle/>
                    <a:p>
                      <a:r>
                        <a:rPr lang="en-US" sz="1100">
                          <a:effectLst/>
                        </a:rPr>
                        <a:t>Secondary phone number of a worker.</a:t>
                      </a:r>
                    </a:p>
                  </a:txBody>
                  <a:tcPr marL="0" marR="0" marT="0" marB="0" anchor="ctr"/>
                </a:tc>
                <a:tc>
                  <a:txBody>
                    <a:bodyPr/>
                    <a:lstStyle/>
                    <a:p>
                      <a:pPr algn="l"/>
                      <a:r>
                        <a:rPr lang="en-US" sz="1100"/>
                        <a:t>1-123-123-1234</a:t>
                      </a:r>
                    </a:p>
                  </a:txBody>
                  <a:tcPr marL="0" marR="0" marT="0" marB="0" anchor="ctr"/>
                </a:tc>
                <a:extLst>
                  <a:ext uri="{0D108BD9-81ED-4DB2-BD59-A6C34878D82A}">
                    <a16:rowId xmlns:a16="http://schemas.microsoft.com/office/drawing/2014/main" val="1148887309"/>
                  </a:ext>
                </a:extLst>
              </a:tr>
              <a:tr h="286744">
                <a:tc>
                  <a:txBody>
                    <a:bodyPr/>
                    <a:lstStyle/>
                    <a:p>
                      <a:r>
                        <a:rPr lang="en-US" sz="1100">
                          <a:effectLst/>
                        </a:rPr>
                        <a:t>WORKER_EP</a:t>
                      </a:r>
                    </a:p>
                  </a:txBody>
                  <a:tcPr marL="0" marR="0" marT="0" marB="0" anchor="ctr"/>
                </a:tc>
                <a:tc>
                  <a:txBody>
                    <a:bodyPr/>
                    <a:lstStyle/>
                    <a:p>
                      <a:pPr algn="l"/>
                      <a:r>
                        <a:rPr lang="en-US" sz="1100"/>
                        <a:t>20</a:t>
                      </a:r>
                    </a:p>
                  </a:txBody>
                  <a:tcPr marL="0" marR="0" marT="0" marB="0" anchor="ctr"/>
                </a:tc>
                <a:tc>
                  <a:txBody>
                    <a:bodyPr/>
                    <a:lstStyle/>
                    <a:p>
                      <a:r>
                        <a:rPr lang="en-US" sz="1100"/>
                        <a:t>VARCHAR</a:t>
                      </a:r>
                    </a:p>
                  </a:txBody>
                  <a:tcPr marL="0" marR="0" marT="0" marB="0" anchor="ctr"/>
                </a:tc>
                <a:tc>
                  <a:txBody>
                    <a:bodyPr/>
                    <a:lstStyle/>
                    <a:p>
                      <a:r>
                        <a:rPr lang="en-US" sz="1100"/>
                        <a:t>N-NNN-NNN-NNNN</a:t>
                      </a:r>
                    </a:p>
                  </a:txBody>
                  <a:tcPr marL="0" marR="0" marT="0" marB="0" anchor="ctr"/>
                </a:tc>
                <a:tc>
                  <a:txBody>
                    <a:bodyPr/>
                    <a:lstStyle/>
                    <a:p>
                      <a:r>
                        <a:rPr lang="en-US" sz="1100">
                          <a:effectLst/>
                        </a:rPr>
                        <a:t>Emergency phone number of a worker.</a:t>
                      </a:r>
                    </a:p>
                  </a:txBody>
                  <a:tcPr marL="0" marR="0" marT="0" marB="0" anchor="ctr"/>
                </a:tc>
                <a:tc>
                  <a:txBody>
                    <a:bodyPr/>
                    <a:lstStyle/>
                    <a:p>
                      <a:pPr algn="l"/>
                      <a:r>
                        <a:rPr lang="en-US" sz="1100"/>
                        <a:t>1-123-123-1234</a:t>
                      </a:r>
                    </a:p>
                  </a:txBody>
                  <a:tcPr marL="0" marR="0" marT="0" marB="0" anchor="ctr"/>
                </a:tc>
                <a:extLst>
                  <a:ext uri="{0D108BD9-81ED-4DB2-BD59-A6C34878D82A}">
                    <a16:rowId xmlns:a16="http://schemas.microsoft.com/office/drawing/2014/main" val="4290560388"/>
                  </a:ext>
                </a:extLst>
              </a:tr>
            </a:tbl>
          </a:graphicData>
        </a:graphic>
      </p:graphicFrame>
    </p:spTree>
    <p:extLst>
      <p:ext uri="{BB962C8B-B14F-4D97-AF65-F5344CB8AC3E}">
        <p14:creationId xmlns:p14="http://schemas.microsoft.com/office/powerpoint/2010/main" val="425700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04D10D22-87D9-46BB-9773-FEDE180A28A1}"/>
              </a:ext>
            </a:extLst>
          </p:cNvPr>
          <p:cNvGraphicFramePr>
            <a:graphicFrameLocks noGrp="1"/>
          </p:cNvGraphicFramePr>
          <p:nvPr>
            <p:ph idx="1"/>
            <p:extLst>
              <p:ext uri="{D42A27DB-BD31-4B8C-83A1-F6EECF244321}">
                <p14:modId xmlns:p14="http://schemas.microsoft.com/office/powerpoint/2010/main" val="220867542"/>
              </p:ext>
            </p:extLst>
          </p:nvPr>
        </p:nvGraphicFramePr>
        <p:xfrm>
          <a:off x="196645" y="147483"/>
          <a:ext cx="11844641" cy="6526688"/>
        </p:xfrm>
        <a:graphic>
          <a:graphicData uri="http://schemas.openxmlformats.org/drawingml/2006/table">
            <a:tbl>
              <a:tblPr firstRow="1" bandRow="1">
                <a:tableStyleId>{5C22544A-7EE6-4342-B048-85BDC9FD1C3A}</a:tableStyleId>
              </a:tblPr>
              <a:tblGrid>
                <a:gridCol w="1602231">
                  <a:extLst>
                    <a:ext uri="{9D8B030D-6E8A-4147-A177-3AD203B41FA5}">
                      <a16:colId xmlns:a16="http://schemas.microsoft.com/office/drawing/2014/main" val="3004505980"/>
                    </a:ext>
                  </a:extLst>
                </a:gridCol>
                <a:gridCol w="1083737">
                  <a:extLst>
                    <a:ext uri="{9D8B030D-6E8A-4147-A177-3AD203B41FA5}">
                      <a16:colId xmlns:a16="http://schemas.microsoft.com/office/drawing/2014/main" val="4222692214"/>
                    </a:ext>
                  </a:extLst>
                </a:gridCol>
                <a:gridCol w="1091209">
                  <a:extLst>
                    <a:ext uri="{9D8B030D-6E8A-4147-A177-3AD203B41FA5}">
                      <a16:colId xmlns:a16="http://schemas.microsoft.com/office/drawing/2014/main" val="2020041135"/>
                    </a:ext>
                  </a:extLst>
                </a:gridCol>
                <a:gridCol w="1888561">
                  <a:extLst>
                    <a:ext uri="{9D8B030D-6E8A-4147-A177-3AD203B41FA5}">
                      <a16:colId xmlns:a16="http://schemas.microsoft.com/office/drawing/2014/main" val="4152953075"/>
                    </a:ext>
                  </a:extLst>
                </a:gridCol>
                <a:gridCol w="3421690">
                  <a:extLst>
                    <a:ext uri="{9D8B030D-6E8A-4147-A177-3AD203B41FA5}">
                      <a16:colId xmlns:a16="http://schemas.microsoft.com/office/drawing/2014/main" val="2980332510"/>
                    </a:ext>
                  </a:extLst>
                </a:gridCol>
                <a:gridCol w="2757213">
                  <a:extLst>
                    <a:ext uri="{9D8B030D-6E8A-4147-A177-3AD203B41FA5}">
                      <a16:colId xmlns:a16="http://schemas.microsoft.com/office/drawing/2014/main" val="3644695103"/>
                    </a:ext>
                  </a:extLst>
                </a:gridCol>
              </a:tblGrid>
              <a:tr h="270817">
                <a:tc>
                  <a:txBody>
                    <a:bodyPr/>
                    <a:lstStyle/>
                    <a:p>
                      <a:r>
                        <a:rPr lang="en-US" sz="1200">
                          <a:effectLst/>
                        </a:rPr>
                        <a:t>Field name</a:t>
                      </a:r>
                    </a:p>
                  </a:txBody>
                  <a:tcPr marL="0" marR="0" marT="0" marB="0" anchor="ctr"/>
                </a:tc>
                <a:tc>
                  <a:txBody>
                    <a:bodyPr/>
                    <a:lstStyle/>
                    <a:p>
                      <a:r>
                        <a:rPr lang="en-US" sz="1200">
                          <a:effectLst/>
                        </a:rPr>
                        <a:t>Field size</a:t>
                      </a:r>
                    </a:p>
                  </a:txBody>
                  <a:tcPr marL="0" marR="0" marT="0" marB="0" anchor="ctr"/>
                </a:tc>
                <a:tc>
                  <a:txBody>
                    <a:bodyPr/>
                    <a:lstStyle/>
                    <a:p>
                      <a:r>
                        <a:rPr lang="en-US" sz="1200">
                          <a:effectLst/>
                        </a:rPr>
                        <a:t>Data type</a:t>
                      </a:r>
                    </a:p>
                  </a:txBody>
                  <a:tcPr marL="0" marR="0" marT="0" marB="0" anchor="ctr"/>
                </a:tc>
                <a:tc>
                  <a:txBody>
                    <a:bodyPr/>
                    <a:lstStyle/>
                    <a:p>
                      <a:r>
                        <a:rPr lang="en-US" sz="1200">
                          <a:effectLst/>
                        </a:rPr>
                        <a:t>Data Format</a:t>
                      </a:r>
                    </a:p>
                  </a:txBody>
                  <a:tcPr marL="0" marR="0" marT="0" marB="0" anchor="ctr"/>
                </a:tc>
                <a:tc>
                  <a:txBody>
                    <a:bodyPr/>
                    <a:lstStyle/>
                    <a:p>
                      <a:r>
                        <a:rPr lang="en-US" sz="1200">
                          <a:effectLst/>
                        </a:rPr>
                        <a:t>Description</a:t>
                      </a:r>
                    </a:p>
                  </a:txBody>
                  <a:tcPr marL="0" marR="0" marT="0" marB="0" anchor="ctr"/>
                </a:tc>
                <a:tc>
                  <a:txBody>
                    <a:bodyPr/>
                    <a:lstStyle/>
                    <a:p>
                      <a:r>
                        <a:rPr lang="en-US" sz="1200">
                          <a:effectLst/>
                        </a:rPr>
                        <a:t>Example</a:t>
                      </a:r>
                    </a:p>
                  </a:txBody>
                  <a:tcPr marL="0" marR="0" marT="0" marB="0" anchor="ctr"/>
                </a:tc>
                <a:extLst>
                  <a:ext uri="{0D108BD9-81ED-4DB2-BD59-A6C34878D82A}">
                    <a16:rowId xmlns:a16="http://schemas.microsoft.com/office/drawing/2014/main" val="2841984457"/>
                  </a:ext>
                </a:extLst>
              </a:tr>
              <a:tr h="433307">
                <a:tc>
                  <a:txBody>
                    <a:bodyPr/>
                    <a:lstStyle/>
                    <a:p>
                      <a:r>
                        <a:rPr lang="en-US" sz="1100">
                          <a:effectLst/>
                        </a:rPr>
                        <a:t>CAN_GH</a:t>
                      </a:r>
                    </a:p>
                  </a:txBody>
                  <a:tcPr marL="0" marR="0" marT="0" marB="0" anchor="ctr"/>
                </a:tc>
                <a:tc>
                  <a:txBody>
                    <a:bodyPr/>
                    <a:lstStyle/>
                    <a:p>
                      <a:pPr algn="l"/>
                      <a:r>
                        <a:rPr lang="en-US" sz="1100"/>
                        <a:t>1</a:t>
                      </a:r>
                    </a:p>
                  </a:txBody>
                  <a:tcPr marL="0" marR="0" marT="0" marB="0" anchor="ctr"/>
                </a:tc>
                <a:tc>
                  <a:txBody>
                    <a:bodyPr/>
                    <a:lstStyle/>
                    <a:p>
                      <a:r>
                        <a:rPr lang="en-US" sz="1100"/>
                        <a:t>BOOLEAN</a:t>
                      </a:r>
                    </a:p>
                  </a:txBody>
                  <a:tcPr marL="0" marR="0" marT="0" marB="0" anchor="ctr"/>
                </a:tc>
                <a:tc>
                  <a:txBody>
                    <a:bodyPr/>
                    <a:lstStyle/>
                    <a:p>
                      <a:r>
                        <a:rPr lang="en-US" sz="1100"/>
                        <a:t>N</a:t>
                      </a:r>
                    </a:p>
                  </a:txBody>
                  <a:tcPr marL="0" marR="0" marT="0" marB="0" anchor="ctr"/>
                </a:tc>
                <a:tc>
                  <a:txBody>
                    <a:bodyPr/>
                    <a:lstStyle/>
                    <a:p>
                      <a:r>
                        <a:rPr lang="en-US" sz="1100">
                          <a:effectLst/>
                        </a:rPr>
                        <a:t>Whether a worker can work in a group home or not.</a:t>
                      </a:r>
                    </a:p>
                  </a:txBody>
                  <a:tcPr marL="0" marR="0" marT="0" marB="0" anchor="ctr"/>
                </a:tc>
                <a:tc>
                  <a:txBody>
                    <a:bodyPr/>
                    <a:lstStyle/>
                    <a:p>
                      <a:pPr algn="l"/>
                      <a:r>
                        <a:rPr lang="en-US" sz="1100"/>
                        <a:t>1</a:t>
                      </a:r>
                    </a:p>
                  </a:txBody>
                  <a:tcPr marL="0" marR="0" marT="0" marB="0" anchor="ctr"/>
                </a:tc>
                <a:extLst>
                  <a:ext uri="{0D108BD9-81ED-4DB2-BD59-A6C34878D82A}">
                    <a16:rowId xmlns:a16="http://schemas.microsoft.com/office/drawing/2014/main" val="559303367"/>
                  </a:ext>
                </a:extLst>
              </a:tr>
              <a:tr h="433307">
                <a:tc>
                  <a:txBody>
                    <a:bodyPr/>
                    <a:lstStyle/>
                    <a:p>
                      <a:r>
                        <a:rPr lang="en-US" sz="1100">
                          <a:effectLst/>
                        </a:rPr>
                        <a:t>WORKER_NOTES</a:t>
                      </a:r>
                    </a:p>
                  </a:txBody>
                  <a:tcPr marL="0" marR="0" marT="0" marB="0" anchor="ctr"/>
                </a:tc>
                <a:tc>
                  <a:txBody>
                    <a:bodyPr/>
                    <a:lstStyle/>
                    <a:p>
                      <a:pPr algn="l"/>
                      <a:r>
                        <a:rPr lang="en-US" sz="1100"/>
                        <a:t>150</a:t>
                      </a:r>
                    </a:p>
                  </a:txBody>
                  <a:tcPr marL="0" marR="0" marT="0" marB="0" anchor="ctr"/>
                </a:tc>
                <a:tc>
                  <a:txBody>
                    <a:bodyPr/>
                    <a:lstStyle/>
                    <a:p>
                      <a:r>
                        <a:rPr lang="en-US" sz="1100"/>
                        <a:t>LONGTEXT</a:t>
                      </a:r>
                    </a:p>
                  </a:txBody>
                  <a:tcPr marL="0" marR="0" marT="0" marB="0" anchor="ctr"/>
                </a:tc>
                <a:tc>
                  <a:txBody>
                    <a:bodyPr/>
                    <a:lstStyle/>
                    <a:p>
                      <a:r>
                        <a:rPr lang="en-US" sz="1100"/>
                        <a:t> ----------------------------</a:t>
                      </a:r>
                    </a:p>
                  </a:txBody>
                  <a:tcPr marL="0" marR="0" marT="0" marB="0" anchor="ctr"/>
                </a:tc>
                <a:tc>
                  <a:txBody>
                    <a:bodyPr/>
                    <a:lstStyle/>
                    <a:p>
                      <a:r>
                        <a:rPr lang="en-US" sz="1100">
                          <a:effectLst/>
                        </a:rPr>
                        <a:t>Any extra information about the worker.</a:t>
                      </a:r>
                    </a:p>
                  </a:txBody>
                  <a:tcPr marL="0" marR="0" marT="0" marB="0" anchor="ctr"/>
                </a:tc>
                <a:tc>
                  <a:txBody>
                    <a:bodyPr/>
                    <a:lstStyle/>
                    <a:p>
                      <a:pPr algn="l"/>
                      <a:r>
                        <a:rPr lang="en-US" sz="1100">
                          <a:effectLst/>
                        </a:rPr>
                        <a:t>Some specific thing to take into consideration.</a:t>
                      </a:r>
                    </a:p>
                  </a:txBody>
                  <a:tcPr marL="0" marR="0" marT="0" marB="0" anchor="ctr"/>
                </a:tc>
                <a:extLst>
                  <a:ext uri="{0D108BD9-81ED-4DB2-BD59-A6C34878D82A}">
                    <a16:rowId xmlns:a16="http://schemas.microsoft.com/office/drawing/2014/main" val="3115514734"/>
                  </a:ext>
                </a:extLst>
              </a:tr>
              <a:tr h="270817">
                <a:tc>
                  <a:txBody>
                    <a:bodyPr/>
                    <a:lstStyle/>
                    <a:p>
                      <a:r>
                        <a:rPr lang="en-US" sz="1100">
                          <a:effectLst/>
                        </a:rPr>
                        <a:t>CLIENT_LNAME</a:t>
                      </a:r>
                    </a:p>
                  </a:txBody>
                  <a:tcPr marL="0" marR="0" marT="0" marB="0" anchor="ctr"/>
                </a:tc>
                <a:tc>
                  <a:txBody>
                    <a:bodyPr/>
                    <a:lstStyle/>
                    <a:p>
                      <a:pPr algn="l"/>
                      <a:r>
                        <a:rPr lang="en-US" sz="1100"/>
                        <a:t>20</a:t>
                      </a:r>
                    </a:p>
                  </a:txBody>
                  <a:tcPr marL="0" marR="0" marT="0" marB="0" anchor="ctr"/>
                </a:tc>
                <a:tc>
                  <a:txBody>
                    <a:bodyPr/>
                    <a:lstStyle/>
                    <a:p>
                      <a:r>
                        <a:rPr lang="en-US" sz="1100"/>
                        <a:t>VARCHAR</a:t>
                      </a:r>
                    </a:p>
                  </a:txBody>
                  <a:tcPr marL="0" marR="0" marT="0" marB="0" anchor="ctr"/>
                </a:tc>
                <a:tc>
                  <a:txBody>
                    <a:bodyPr/>
                    <a:lstStyle/>
                    <a:p>
                      <a:r>
                        <a:rPr lang="en-US" sz="1100"/>
                        <a:t> ----------------------------</a:t>
                      </a:r>
                    </a:p>
                  </a:txBody>
                  <a:tcPr marL="0" marR="0" marT="0" marB="0" anchor="ctr"/>
                </a:tc>
                <a:tc>
                  <a:txBody>
                    <a:bodyPr/>
                    <a:lstStyle/>
                    <a:p>
                      <a:r>
                        <a:rPr lang="en-US" sz="1100">
                          <a:effectLst/>
                        </a:rPr>
                        <a:t>The first name of a client.</a:t>
                      </a:r>
                    </a:p>
                  </a:txBody>
                  <a:tcPr marL="0" marR="0" marT="0" marB="0" anchor="ctr"/>
                </a:tc>
                <a:tc>
                  <a:txBody>
                    <a:bodyPr/>
                    <a:lstStyle/>
                    <a:p>
                      <a:pPr algn="l"/>
                      <a:r>
                        <a:rPr lang="en-US" sz="1100"/>
                        <a:t>Picard</a:t>
                      </a:r>
                    </a:p>
                  </a:txBody>
                  <a:tcPr marL="0" marR="0" marT="0" marB="0" anchor="ctr"/>
                </a:tc>
                <a:extLst>
                  <a:ext uri="{0D108BD9-81ED-4DB2-BD59-A6C34878D82A}">
                    <a16:rowId xmlns:a16="http://schemas.microsoft.com/office/drawing/2014/main" val="1795357492"/>
                  </a:ext>
                </a:extLst>
              </a:tr>
              <a:tr h="270817">
                <a:tc>
                  <a:txBody>
                    <a:bodyPr/>
                    <a:lstStyle/>
                    <a:p>
                      <a:r>
                        <a:rPr lang="en-US" sz="1100">
                          <a:effectLst/>
                        </a:rPr>
                        <a:t>CLIENT_FNAME</a:t>
                      </a:r>
                    </a:p>
                  </a:txBody>
                  <a:tcPr marL="0" marR="0" marT="0" marB="0" anchor="ctr"/>
                </a:tc>
                <a:tc>
                  <a:txBody>
                    <a:bodyPr/>
                    <a:lstStyle/>
                    <a:p>
                      <a:pPr algn="l"/>
                      <a:r>
                        <a:rPr lang="en-US" sz="1100"/>
                        <a:t>20</a:t>
                      </a:r>
                    </a:p>
                  </a:txBody>
                  <a:tcPr marL="0" marR="0" marT="0" marB="0" anchor="ctr"/>
                </a:tc>
                <a:tc>
                  <a:txBody>
                    <a:bodyPr/>
                    <a:lstStyle/>
                    <a:p>
                      <a:r>
                        <a:rPr lang="en-US" sz="1100"/>
                        <a:t>VARCHAR</a:t>
                      </a:r>
                    </a:p>
                  </a:txBody>
                  <a:tcPr marL="0" marR="0" marT="0" marB="0" anchor="ctr"/>
                </a:tc>
                <a:tc>
                  <a:txBody>
                    <a:bodyPr/>
                    <a:lstStyle/>
                    <a:p>
                      <a:r>
                        <a:rPr lang="en-US" sz="1100"/>
                        <a:t> ----------------------------</a:t>
                      </a:r>
                    </a:p>
                  </a:txBody>
                  <a:tcPr marL="0" marR="0" marT="0" marB="0" anchor="ctr"/>
                </a:tc>
                <a:tc>
                  <a:txBody>
                    <a:bodyPr/>
                    <a:lstStyle/>
                    <a:p>
                      <a:r>
                        <a:rPr lang="en-US" sz="1100">
                          <a:effectLst/>
                        </a:rPr>
                        <a:t>The last name of a client. </a:t>
                      </a:r>
                    </a:p>
                  </a:txBody>
                  <a:tcPr marL="0" marR="0" marT="0" marB="0" anchor="ctr"/>
                </a:tc>
                <a:tc>
                  <a:txBody>
                    <a:bodyPr/>
                    <a:lstStyle/>
                    <a:p>
                      <a:pPr algn="l"/>
                      <a:r>
                        <a:rPr lang="en-US" sz="1100"/>
                        <a:t>William</a:t>
                      </a:r>
                    </a:p>
                  </a:txBody>
                  <a:tcPr marL="0" marR="0" marT="0" marB="0" anchor="ctr"/>
                </a:tc>
                <a:extLst>
                  <a:ext uri="{0D108BD9-81ED-4DB2-BD59-A6C34878D82A}">
                    <a16:rowId xmlns:a16="http://schemas.microsoft.com/office/drawing/2014/main" val="2858814838"/>
                  </a:ext>
                </a:extLst>
              </a:tr>
              <a:tr h="270817">
                <a:tc>
                  <a:txBody>
                    <a:bodyPr/>
                    <a:lstStyle/>
                    <a:p>
                      <a:r>
                        <a:rPr lang="en-US" sz="1100">
                          <a:effectLst/>
                        </a:rPr>
                        <a:t>CLIENT_ADDRESS</a:t>
                      </a:r>
                    </a:p>
                  </a:txBody>
                  <a:tcPr marL="0" marR="0" marT="0" marB="0" anchor="ctr"/>
                </a:tc>
                <a:tc>
                  <a:txBody>
                    <a:bodyPr/>
                    <a:lstStyle/>
                    <a:p>
                      <a:pPr algn="l"/>
                      <a:r>
                        <a:rPr lang="en-US" sz="1100"/>
                        <a:t>40</a:t>
                      </a:r>
                    </a:p>
                  </a:txBody>
                  <a:tcPr marL="0" marR="0" marT="0" marB="0" anchor="ctr"/>
                </a:tc>
                <a:tc>
                  <a:txBody>
                    <a:bodyPr/>
                    <a:lstStyle/>
                    <a:p>
                      <a:r>
                        <a:rPr lang="en-US" sz="1100"/>
                        <a:t>VARCHAR</a:t>
                      </a:r>
                    </a:p>
                  </a:txBody>
                  <a:tcPr marL="0" marR="0" marT="0" marB="0" anchor="ctr"/>
                </a:tc>
                <a:tc>
                  <a:txBody>
                    <a:bodyPr/>
                    <a:lstStyle/>
                    <a:p>
                      <a:r>
                        <a:rPr lang="en-US" sz="1100"/>
                        <a:t> ----------------------------</a:t>
                      </a:r>
                    </a:p>
                  </a:txBody>
                  <a:tcPr marL="0" marR="0" marT="0" marB="0" anchor="ctr"/>
                </a:tc>
                <a:tc>
                  <a:txBody>
                    <a:bodyPr/>
                    <a:lstStyle/>
                    <a:p>
                      <a:r>
                        <a:rPr lang="en-US" sz="1100">
                          <a:effectLst/>
                        </a:rPr>
                        <a:t>The address of a client.</a:t>
                      </a:r>
                    </a:p>
                  </a:txBody>
                  <a:tcPr marL="0" marR="0" marT="0" marB="0" anchor="ctr"/>
                </a:tc>
                <a:tc>
                  <a:txBody>
                    <a:bodyPr/>
                    <a:lstStyle/>
                    <a:p>
                      <a:pPr algn="l"/>
                      <a:r>
                        <a:rPr lang="en-US" sz="1100"/>
                        <a:t>1234 Street St.</a:t>
                      </a:r>
                    </a:p>
                  </a:txBody>
                  <a:tcPr marL="0" marR="0" marT="0" marB="0" anchor="ctr"/>
                </a:tc>
                <a:extLst>
                  <a:ext uri="{0D108BD9-81ED-4DB2-BD59-A6C34878D82A}">
                    <a16:rowId xmlns:a16="http://schemas.microsoft.com/office/drawing/2014/main" val="3155484748"/>
                  </a:ext>
                </a:extLst>
              </a:tr>
              <a:tr h="270817">
                <a:tc>
                  <a:txBody>
                    <a:bodyPr/>
                    <a:lstStyle/>
                    <a:p>
                      <a:r>
                        <a:rPr lang="en-US" sz="1100">
                          <a:effectLst/>
                        </a:rPr>
                        <a:t>CLIENT_CITY</a:t>
                      </a:r>
                    </a:p>
                  </a:txBody>
                  <a:tcPr marL="0" marR="0" marT="0" marB="0" anchor="ctr"/>
                </a:tc>
                <a:tc>
                  <a:txBody>
                    <a:bodyPr/>
                    <a:lstStyle/>
                    <a:p>
                      <a:pPr algn="l"/>
                      <a:r>
                        <a:rPr lang="en-US" sz="1100"/>
                        <a:t>20</a:t>
                      </a:r>
                    </a:p>
                  </a:txBody>
                  <a:tcPr marL="0" marR="0" marT="0" marB="0" anchor="ctr"/>
                </a:tc>
                <a:tc>
                  <a:txBody>
                    <a:bodyPr/>
                    <a:lstStyle/>
                    <a:p>
                      <a:r>
                        <a:rPr lang="en-US" sz="1100"/>
                        <a:t>VARCHAR</a:t>
                      </a:r>
                    </a:p>
                  </a:txBody>
                  <a:tcPr marL="0" marR="0" marT="0" marB="0" anchor="ctr"/>
                </a:tc>
                <a:tc>
                  <a:txBody>
                    <a:bodyPr/>
                    <a:lstStyle/>
                    <a:p>
                      <a:r>
                        <a:rPr lang="en-US" sz="1100"/>
                        <a:t>N-NNN-NNN-NNNN</a:t>
                      </a:r>
                    </a:p>
                  </a:txBody>
                  <a:tcPr marL="0" marR="0" marT="0" marB="0" anchor="ctr"/>
                </a:tc>
                <a:tc>
                  <a:txBody>
                    <a:bodyPr/>
                    <a:lstStyle/>
                    <a:p>
                      <a:r>
                        <a:rPr lang="en-US" sz="1100">
                          <a:effectLst/>
                        </a:rPr>
                        <a:t>The settlement a client lives in.</a:t>
                      </a:r>
                    </a:p>
                  </a:txBody>
                  <a:tcPr marL="0" marR="0" marT="0" marB="0" anchor="ctr"/>
                </a:tc>
                <a:tc>
                  <a:txBody>
                    <a:bodyPr/>
                    <a:lstStyle/>
                    <a:p>
                      <a:pPr algn="l"/>
                      <a:r>
                        <a:rPr lang="en-US" sz="1100"/>
                        <a:t>1-123-123-1234</a:t>
                      </a:r>
                    </a:p>
                  </a:txBody>
                  <a:tcPr marL="0" marR="0" marT="0" marB="0" anchor="ctr"/>
                </a:tc>
                <a:extLst>
                  <a:ext uri="{0D108BD9-81ED-4DB2-BD59-A6C34878D82A}">
                    <a16:rowId xmlns:a16="http://schemas.microsoft.com/office/drawing/2014/main" val="1614661228"/>
                  </a:ext>
                </a:extLst>
              </a:tr>
              <a:tr h="270817">
                <a:tc>
                  <a:txBody>
                    <a:bodyPr/>
                    <a:lstStyle/>
                    <a:p>
                      <a:r>
                        <a:rPr lang="en-US" sz="1100">
                          <a:effectLst/>
                        </a:rPr>
                        <a:t>CLIENT_P1</a:t>
                      </a:r>
                    </a:p>
                  </a:txBody>
                  <a:tcPr marL="0" marR="0" marT="0" marB="0" anchor="ctr"/>
                </a:tc>
                <a:tc>
                  <a:txBody>
                    <a:bodyPr/>
                    <a:lstStyle/>
                    <a:p>
                      <a:pPr algn="l"/>
                      <a:r>
                        <a:rPr lang="en-US" sz="1100"/>
                        <a:t>14</a:t>
                      </a:r>
                    </a:p>
                  </a:txBody>
                  <a:tcPr marL="0" marR="0" marT="0" marB="0" anchor="ctr"/>
                </a:tc>
                <a:tc>
                  <a:txBody>
                    <a:bodyPr/>
                    <a:lstStyle/>
                    <a:p>
                      <a:r>
                        <a:rPr lang="en-US" sz="1100"/>
                        <a:t>VARCHAR</a:t>
                      </a:r>
                    </a:p>
                  </a:txBody>
                  <a:tcPr marL="0" marR="0" marT="0" marB="0" anchor="ctr"/>
                </a:tc>
                <a:tc>
                  <a:txBody>
                    <a:bodyPr/>
                    <a:lstStyle/>
                    <a:p>
                      <a:r>
                        <a:rPr lang="en-US" sz="1100"/>
                        <a:t>N-NNN-NNN-NNNN</a:t>
                      </a:r>
                    </a:p>
                  </a:txBody>
                  <a:tcPr marL="0" marR="0" marT="0" marB="0" anchor="ctr"/>
                </a:tc>
                <a:tc>
                  <a:txBody>
                    <a:bodyPr/>
                    <a:lstStyle/>
                    <a:p>
                      <a:r>
                        <a:rPr lang="en-US" sz="1100">
                          <a:effectLst/>
                        </a:rPr>
                        <a:t>Primary phone number of a client.</a:t>
                      </a:r>
                    </a:p>
                  </a:txBody>
                  <a:tcPr marL="0" marR="0" marT="0" marB="0" anchor="ctr"/>
                </a:tc>
                <a:tc>
                  <a:txBody>
                    <a:bodyPr/>
                    <a:lstStyle/>
                    <a:p>
                      <a:pPr algn="l"/>
                      <a:r>
                        <a:rPr lang="en-US" sz="1100"/>
                        <a:t>1-123-123-1234</a:t>
                      </a:r>
                    </a:p>
                  </a:txBody>
                  <a:tcPr marL="0" marR="0" marT="0" marB="0" anchor="ctr"/>
                </a:tc>
                <a:extLst>
                  <a:ext uri="{0D108BD9-81ED-4DB2-BD59-A6C34878D82A}">
                    <a16:rowId xmlns:a16="http://schemas.microsoft.com/office/drawing/2014/main" val="3835169201"/>
                  </a:ext>
                </a:extLst>
              </a:tr>
              <a:tr h="270817">
                <a:tc>
                  <a:txBody>
                    <a:bodyPr/>
                    <a:lstStyle/>
                    <a:p>
                      <a:r>
                        <a:rPr lang="en-US" sz="1100">
                          <a:effectLst/>
                        </a:rPr>
                        <a:t>CLIENT_P2</a:t>
                      </a:r>
                    </a:p>
                  </a:txBody>
                  <a:tcPr marL="0" marR="0" marT="0" marB="0" anchor="ctr"/>
                </a:tc>
                <a:tc>
                  <a:txBody>
                    <a:bodyPr/>
                    <a:lstStyle/>
                    <a:p>
                      <a:pPr algn="l"/>
                      <a:r>
                        <a:rPr lang="en-US" sz="1100"/>
                        <a:t>14</a:t>
                      </a:r>
                    </a:p>
                  </a:txBody>
                  <a:tcPr marL="0" marR="0" marT="0" marB="0" anchor="ctr"/>
                </a:tc>
                <a:tc>
                  <a:txBody>
                    <a:bodyPr/>
                    <a:lstStyle/>
                    <a:p>
                      <a:r>
                        <a:rPr lang="en-US" sz="1100"/>
                        <a:t>VARCHAR</a:t>
                      </a:r>
                    </a:p>
                  </a:txBody>
                  <a:tcPr marL="0" marR="0" marT="0" marB="0" anchor="ctr"/>
                </a:tc>
                <a:tc>
                  <a:txBody>
                    <a:bodyPr/>
                    <a:lstStyle/>
                    <a:p>
                      <a:r>
                        <a:rPr lang="en-US" sz="1100"/>
                        <a:t>N-NNN-NNN-NNNN</a:t>
                      </a:r>
                    </a:p>
                  </a:txBody>
                  <a:tcPr marL="0" marR="0" marT="0" marB="0" anchor="ctr"/>
                </a:tc>
                <a:tc>
                  <a:txBody>
                    <a:bodyPr/>
                    <a:lstStyle/>
                    <a:p>
                      <a:r>
                        <a:rPr lang="en-US" sz="1100">
                          <a:effectLst/>
                        </a:rPr>
                        <a:t>Secondary phone number of a client.</a:t>
                      </a:r>
                    </a:p>
                  </a:txBody>
                  <a:tcPr marL="0" marR="0" marT="0" marB="0" anchor="ctr"/>
                </a:tc>
                <a:tc>
                  <a:txBody>
                    <a:bodyPr/>
                    <a:lstStyle/>
                    <a:p>
                      <a:pPr algn="l"/>
                      <a:r>
                        <a:rPr lang="en-US" sz="1100"/>
                        <a:t>1-123-123-1234</a:t>
                      </a:r>
                    </a:p>
                  </a:txBody>
                  <a:tcPr marL="0" marR="0" marT="0" marB="0" anchor="ctr"/>
                </a:tc>
                <a:extLst>
                  <a:ext uri="{0D108BD9-81ED-4DB2-BD59-A6C34878D82A}">
                    <a16:rowId xmlns:a16="http://schemas.microsoft.com/office/drawing/2014/main" val="481122182"/>
                  </a:ext>
                </a:extLst>
              </a:tr>
              <a:tr h="270817">
                <a:tc>
                  <a:txBody>
                    <a:bodyPr/>
                    <a:lstStyle/>
                    <a:p>
                      <a:r>
                        <a:rPr lang="en-US" sz="1100">
                          <a:effectLst/>
                        </a:rPr>
                        <a:t>CLIENT_EP</a:t>
                      </a:r>
                    </a:p>
                  </a:txBody>
                  <a:tcPr marL="0" marR="0" marT="0" marB="0" anchor="ctr"/>
                </a:tc>
                <a:tc>
                  <a:txBody>
                    <a:bodyPr/>
                    <a:lstStyle/>
                    <a:p>
                      <a:pPr algn="l"/>
                      <a:r>
                        <a:rPr lang="en-US" sz="1100"/>
                        <a:t>14</a:t>
                      </a:r>
                    </a:p>
                  </a:txBody>
                  <a:tcPr marL="0" marR="0" marT="0" marB="0" anchor="ctr"/>
                </a:tc>
                <a:tc>
                  <a:txBody>
                    <a:bodyPr/>
                    <a:lstStyle/>
                    <a:p>
                      <a:r>
                        <a:rPr lang="en-US" sz="1100"/>
                        <a:t>VARCHAR</a:t>
                      </a:r>
                    </a:p>
                  </a:txBody>
                  <a:tcPr marL="0" marR="0" marT="0" marB="0" anchor="ctr"/>
                </a:tc>
                <a:tc>
                  <a:txBody>
                    <a:bodyPr/>
                    <a:lstStyle/>
                    <a:p>
                      <a:r>
                        <a:rPr lang="en-US" sz="1100"/>
                        <a:t>N-NNN-NNN-NNNN</a:t>
                      </a:r>
                    </a:p>
                  </a:txBody>
                  <a:tcPr marL="0" marR="0" marT="0" marB="0" anchor="ctr"/>
                </a:tc>
                <a:tc>
                  <a:txBody>
                    <a:bodyPr/>
                    <a:lstStyle/>
                    <a:p>
                      <a:r>
                        <a:rPr lang="en-US" sz="1100">
                          <a:effectLst/>
                        </a:rPr>
                        <a:t>Emergency phone number of a client.</a:t>
                      </a:r>
                    </a:p>
                  </a:txBody>
                  <a:tcPr marL="0" marR="0" marT="0" marB="0" anchor="ctr"/>
                </a:tc>
                <a:tc>
                  <a:txBody>
                    <a:bodyPr/>
                    <a:lstStyle/>
                    <a:p>
                      <a:pPr algn="l"/>
                      <a:r>
                        <a:rPr lang="en-US" sz="1100"/>
                        <a:t>1-123-123-1234</a:t>
                      </a:r>
                    </a:p>
                  </a:txBody>
                  <a:tcPr marL="0" marR="0" marT="0" marB="0" anchor="ctr"/>
                </a:tc>
                <a:extLst>
                  <a:ext uri="{0D108BD9-81ED-4DB2-BD59-A6C34878D82A}">
                    <a16:rowId xmlns:a16="http://schemas.microsoft.com/office/drawing/2014/main" val="2006986491"/>
                  </a:ext>
                </a:extLst>
              </a:tr>
              <a:tr h="270817">
                <a:tc>
                  <a:txBody>
                    <a:bodyPr/>
                    <a:lstStyle/>
                    <a:p>
                      <a:r>
                        <a:rPr lang="en-US" sz="1100">
                          <a:effectLst/>
                        </a:rPr>
                        <a:t>CLIGUARD_NAME</a:t>
                      </a:r>
                    </a:p>
                  </a:txBody>
                  <a:tcPr marL="0" marR="0" marT="0" marB="0" anchor="ctr"/>
                </a:tc>
                <a:tc>
                  <a:txBody>
                    <a:bodyPr/>
                    <a:lstStyle/>
                    <a:p>
                      <a:pPr algn="l"/>
                      <a:r>
                        <a:rPr lang="en-US" sz="1100"/>
                        <a:t>20</a:t>
                      </a:r>
                    </a:p>
                  </a:txBody>
                  <a:tcPr marL="0" marR="0" marT="0" marB="0" anchor="ctr"/>
                </a:tc>
                <a:tc>
                  <a:txBody>
                    <a:bodyPr/>
                    <a:lstStyle/>
                    <a:p>
                      <a:r>
                        <a:rPr lang="en-US" sz="1100"/>
                        <a:t>VARCHAR</a:t>
                      </a:r>
                    </a:p>
                  </a:txBody>
                  <a:tcPr marL="0" marR="0" marT="0" marB="0" anchor="ctr"/>
                </a:tc>
                <a:tc>
                  <a:txBody>
                    <a:bodyPr/>
                    <a:lstStyle/>
                    <a:p>
                      <a:r>
                        <a:rPr lang="en-US" sz="1100"/>
                        <a:t> ------------------------------</a:t>
                      </a:r>
                    </a:p>
                  </a:txBody>
                  <a:tcPr marL="0" marR="0" marT="0" marB="0" anchor="ctr"/>
                </a:tc>
                <a:tc>
                  <a:txBody>
                    <a:bodyPr/>
                    <a:lstStyle/>
                    <a:p>
                      <a:r>
                        <a:rPr lang="en-US" sz="1100">
                          <a:effectLst/>
                        </a:rPr>
                        <a:t>Name of a client’s guardian.</a:t>
                      </a:r>
                    </a:p>
                  </a:txBody>
                  <a:tcPr marL="0" marR="0" marT="0" marB="0" anchor="ctr"/>
                </a:tc>
                <a:tc>
                  <a:txBody>
                    <a:bodyPr/>
                    <a:lstStyle/>
                    <a:p>
                      <a:pPr algn="l"/>
                      <a:r>
                        <a:rPr lang="en-US" sz="1100"/>
                        <a:t>Jean</a:t>
                      </a:r>
                    </a:p>
                  </a:txBody>
                  <a:tcPr marL="0" marR="0" marT="0" marB="0" anchor="ctr"/>
                </a:tc>
                <a:extLst>
                  <a:ext uri="{0D108BD9-81ED-4DB2-BD59-A6C34878D82A}">
                    <a16:rowId xmlns:a16="http://schemas.microsoft.com/office/drawing/2014/main" val="3817566937"/>
                  </a:ext>
                </a:extLst>
              </a:tr>
              <a:tr h="406225">
                <a:tc>
                  <a:txBody>
                    <a:bodyPr/>
                    <a:lstStyle/>
                    <a:p>
                      <a:r>
                        <a:rPr lang="en-US" sz="1100">
                          <a:effectLst/>
                        </a:rPr>
                        <a:t>CLIGUARD_P1</a:t>
                      </a:r>
                    </a:p>
                  </a:txBody>
                  <a:tcPr marL="0" marR="0" marT="0" marB="0" anchor="ctr"/>
                </a:tc>
                <a:tc>
                  <a:txBody>
                    <a:bodyPr/>
                    <a:lstStyle/>
                    <a:p>
                      <a:pPr algn="l"/>
                      <a:r>
                        <a:rPr lang="en-US" sz="1100"/>
                        <a:t>14</a:t>
                      </a:r>
                    </a:p>
                  </a:txBody>
                  <a:tcPr marL="0" marR="0" marT="0" marB="0" anchor="ctr"/>
                </a:tc>
                <a:tc>
                  <a:txBody>
                    <a:bodyPr/>
                    <a:lstStyle/>
                    <a:p>
                      <a:r>
                        <a:rPr lang="en-US" sz="1100"/>
                        <a:t>VARCHAR</a:t>
                      </a:r>
                    </a:p>
                  </a:txBody>
                  <a:tcPr marL="0" marR="0" marT="0" marB="0" anchor="ctr"/>
                </a:tc>
                <a:tc>
                  <a:txBody>
                    <a:bodyPr/>
                    <a:lstStyle/>
                    <a:p>
                      <a:r>
                        <a:rPr lang="en-US" sz="1100"/>
                        <a:t>N-NNN-NNN-NNNN</a:t>
                      </a:r>
                    </a:p>
                  </a:txBody>
                  <a:tcPr marL="0" marR="0" marT="0" marB="0" anchor="ctr"/>
                </a:tc>
                <a:tc>
                  <a:txBody>
                    <a:bodyPr/>
                    <a:lstStyle/>
                    <a:p>
                      <a:r>
                        <a:rPr lang="en-US" sz="1100">
                          <a:effectLst/>
                        </a:rPr>
                        <a:t>Primary phone number of a client’s guardian.</a:t>
                      </a:r>
                    </a:p>
                  </a:txBody>
                  <a:tcPr marL="0" marR="0" marT="0" marB="0" anchor="ctr"/>
                </a:tc>
                <a:tc>
                  <a:txBody>
                    <a:bodyPr/>
                    <a:lstStyle/>
                    <a:p>
                      <a:pPr algn="l"/>
                      <a:r>
                        <a:rPr lang="en-US" sz="1100"/>
                        <a:t>1-123-123-1234</a:t>
                      </a:r>
                    </a:p>
                  </a:txBody>
                  <a:tcPr marL="0" marR="0" marT="0" marB="0" anchor="ctr"/>
                </a:tc>
                <a:extLst>
                  <a:ext uri="{0D108BD9-81ED-4DB2-BD59-A6C34878D82A}">
                    <a16:rowId xmlns:a16="http://schemas.microsoft.com/office/drawing/2014/main" val="3930755755"/>
                  </a:ext>
                </a:extLst>
              </a:tr>
              <a:tr h="433307">
                <a:tc>
                  <a:txBody>
                    <a:bodyPr/>
                    <a:lstStyle/>
                    <a:p>
                      <a:r>
                        <a:rPr lang="en-US" sz="1100">
                          <a:effectLst/>
                        </a:rPr>
                        <a:t>CLIGUARD_P2</a:t>
                      </a:r>
                    </a:p>
                  </a:txBody>
                  <a:tcPr marL="0" marR="0" marT="0" marB="0" anchor="ctr"/>
                </a:tc>
                <a:tc>
                  <a:txBody>
                    <a:bodyPr/>
                    <a:lstStyle/>
                    <a:p>
                      <a:pPr algn="l"/>
                      <a:r>
                        <a:rPr lang="en-US" sz="1100"/>
                        <a:t>14</a:t>
                      </a:r>
                    </a:p>
                  </a:txBody>
                  <a:tcPr marL="0" marR="0" marT="0" marB="0" anchor="ctr"/>
                </a:tc>
                <a:tc>
                  <a:txBody>
                    <a:bodyPr/>
                    <a:lstStyle/>
                    <a:p>
                      <a:r>
                        <a:rPr lang="en-US" sz="1100"/>
                        <a:t>VARCHAR</a:t>
                      </a:r>
                    </a:p>
                  </a:txBody>
                  <a:tcPr marL="0" marR="0" marT="0" marB="0" anchor="ctr"/>
                </a:tc>
                <a:tc>
                  <a:txBody>
                    <a:bodyPr/>
                    <a:lstStyle/>
                    <a:p>
                      <a:r>
                        <a:rPr lang="en-US" sz="1100"/>
                        <a:t>N-NNN-NNN-NNNN</a:t>
                      </a:r>
                    </a:p>
                  </a:txBody>
                  <a:tcPr marL="0" marR="0" marT="0" marB="0" anchor="ctr"/>
                </a:tc>
                <a:tc>
                  <a:txBody>
                    <a:bodyPr/>
                    <a:lstStyle/>
                    <a:p>
                      <a:r>
                        <a:rPr lang="en-US" sz="1100">
                          <a:effectLst/>
                        </a:rPr>
                        <a:t>Secondary phone number of a client’s guardian.</a:t>
                      </a:r>
                    </a:p>
                  </a:txBody>
                  <a:tcPr marL="0" marR="0" marT="0" marB="0" anchor="ctr"/>
                </a:tc>
                <a:tc>
                  <a:txBody>
                    <a:bodyPr/>
                    <a:lstStyle/>
                    <a:p>
                      <a:pPr algn="l"/>
                      <a:r>
                        <a:rPr lang="en-US" sz="1100"/>
                        <a:t>1-123-123-1234</a:t>
                      </a:r>
                    </a:p>
                  </a:txBody>
                  <a:tcPr marL="0" marR="0" marT="0" marB="0" anchor="ctr"/>
                </a:tc>
                <a:extLst>
                  <a:ext uri="{0D108BD9-81ED-4DB2-BD59-A6C34878D82A}">
                    <a16:rowId xmlns:a16="http://schemas.microsoft.com/office/drawing/2014/main" val="1482308170"/>
                  </a:ext>
                </a:extLst>
              </a:tr>
              <a:tr h="433307">
                <a:tc>
                  <a:txBody>
                    <a:bodyPr/>
                    <a:lstStyle/>
                    <a:p>
                      <a:r>
                        <a:rPr lang="en-US" sz="1100">
                          <a:effectLst/>
                        </a:rPr>
                        <a:t>GROUP_HOME</a:t>
                      </a:r>
                    </a:p>
                  </a:txBody>
                  <a:tcPr marL="0" marR="0" marT="0" marB="0" anchor="ctr"/>
                </a:tc>
                <a:tc>
                  <a:txBody>
                    <a:bodyPr/>
                    <a:lstStyle/>
                    <a:p>
                      <a:pPr algn="l"/>
                      <a:r>
                        <a:rPr lang="en-US" sz="1100"/>
                        <a:t>1</a:t>
                      </a:r>
                    </a:p>
                  </a:txBody>
                  <a:tcPr marL="0" marR="0" marT="0" marB="0" anchor="ctr"/>
                </a:tc>
                <a:tc>
                  <a:txBody>
                    <a:bodyPr/>
                    <a:lstStyle/>
                    <a:p>
                      <a:r>
                        <a:rPr lang="en-US" sz="1100"/>
                        <a:t>BOOLEAN</a:t>
                      </a:r>
                    </a:p>
                  </a:txBody>
                  <a:tcPr marL="0" marR="0" marT="0" marB="0" anchor="ctr"/>
                </a:tc>
                <a:tc>
                  <a:txBody>
                    <a:bodyPr/>
                    <a:lstStyle/>
                    <a:p>
                      <a:r>
                        <a:rPr lang="en-US" sz="1100"/>
                        <a:t>N</a:t>
                      </a:r>
                    </a:p>
                  </a:txBody>
                  <a:tcPr marL="0" marR="0" marT="0" marB="0" anchor="ctr"/>
                </a:tc>
                <a:tc>
                  <a:txBody>
                    <a:bodyPr/>
                    <a:lstStyle/>
                    <a:p>
                      <a:r>
                        <a:rPr lang="en-US" sz="1100">
                          <a:effectLst/>
                        </a:rPr>
                        <a:t>A boolean describing whether a client belongs to a group home or not.</a:t>
                      </a:r>
                    </a:p>
                  </a:txBody>
                  <a:tcPr marL="0" marR="0" marT="0" marB="0" anchor="ctr"/>
                </a:tc>
                <a:tc>
                  <a:txBody>
                    <a:bodyPr/>
                    <a:lstStyle/>
                    <a:p>
                      <a:pPr algn="l"/>
                      <a:r>
                        <a:rPr lang="en-US" sz="1100"/>
                        <a:t>0</a:t>
                      </a:r>
                    </a:p>
                  </a:txBody>
                  <a:tcPr marL="0" marR="0" marT="0" marB="0" anchor="ctr"/>
                </a:tc>
                <a:extLst>
                  <a:ext uri="{0D108BD9-81ED-4DB2-BD59-A6C34878D82A}">
                    <a16:rowId xmlns:a16="http://schemas.microsoft.com/office/drawing/2014/main" val="2083049015"/>
                  </a:ext>
                </a:extLst>
              </a:tr>
              <a:tr h="433307">
                <a:tc>
                  <a:txBody>
                    <a:bodyPr/>
                    <a:lstStyle/>
                    <a:p>
                      <a:r>
                        <a:rPr lang="en-US" sz="1100">
                          <a:effectLst/>
                        </a:rPr>
                        <a:t>MAX_PER_MONTH</a:t>
                      </a:r>
                    </a:p>
                  </a:txBody>
                  <a:tcPr marL="0" marR="0" marT="0" marB="0" anchor="ctr"/>
                </a:tc>
                <a:tc>
                  <a:txBody>
                    <a:bodyPr/>
                    <a:lstStyle/>
                    <a:p>
                      <a:pPr algn="l"/>
                      <a:r>
                        <a:rPr lang="en-US" sz="1100"/>
                        <a:t>4</a:t>
                      </a:r>
                    </a:p>
                  </a:txBody>
                  <a:tcPr marL="0" marR="0" marT="0" marB="0" anchor="ctr"/>
                </a:tc>
                <a:tc>
                  <a:txBody>
                    <a:bodyPr/>
                    <a:lstStyle/>
                    <a:p>
                      <a:r>
                        <a:rPr lang="en-US" sz="1100"/>
                        <a:t>FLOAT</a:t>
                      </a:r>
                    </a:p>
                  </a:txBody>
                  <a:tcPr marL="0" marR="0" marT="0" marB="0" anchor="ctr"/>
                </a:tc>
                <a:tc>
                  <a:txBody>
                    <a:bodyPr/>
                    <a:lstStyle/>
                    <a:p>
                      <a:r>
                        <a:rPr lang="en-US" sz="1100"/>
                        <a:t>NN.NN</a:t>
                      </a:r>
                    </a:p>
                  </a:txBody>
                  <a:tcPr marL="0" marR="0" marT="0" marB="0" anchor="ctr"/>
                </a:tc>
                <a:tc>
                  <a:txBody>
                    <a:bodyPr/>
                    <a:lstStyle/>
                    <a:p>
                      <a:r>
                        <a:rPr lang="en-US" sz="1100">
                          <a:effectLst/>
                        </a:rPr>
                        <a:t>Maximum amount of hours that can be allocated to client.</a:t>
                      </a:r>
                    </a:p>
                  </a:txBody>
                  <a:tcPr marL="0" marR="0" marT="0" marB="0" anchor="ctr"/>
                </a:tc>
                <a:tc>
                  <a:txBody>
                    <a:bodyPr/>
                    <a:lstStyle/>
                    <a:p>
                      <a:pPr algn="l"/>
                      <a:r>
                        <a:rPr lang="en-US" sz="1100"/>
                        <a:t>56.75</a:t>
                      </a:r>
                    </a:p>
                  </a:txBody>
                  <a:tcPr marL="0" marR="0" marT="0" marB="0" anchor="ctr"/>
                </a:tc>
                <a:extLst>
                  <a:ext uri="{0D108BD9-81ED-4DB2-BD59-A6C34878D82A}">
                    <a16:rowId xmlns:a16="http://schemas.microsoft.com/office/drawing/2014/main" val="2196321361"/>
                  </a:ext>
                </a:extLst>
              </a:tr>
              <a:tr h="433307">
                <a:tc>
                  <a:txBody>
                    <a:bodyPr/>
                    <a:lstStyle/>
                    <a:p>
                      <a:r>
                        <a:rPr lang="en-US" sz="1100">
                          <a:effectLst/>
                        </a:rPr>
                        <a:t>CLIENT_NOTES</a:t>
                      </a:r>
                    </a:p>
                  </a:txBody>
                  <a:tcPr marL="0" marR="0" marT="0" marB="0" anchor="ctr"/>
                </a:tc>
                <a:tc>
                  <a:txBody>
                    <a:bodyPr/>
                    <a:lstStyle/>
                    <a:p>
                      <a:pPr algn="l"/>
                      <a:r>
                        <a:rPr lang="en-US" sz="1100"/>
                        <a:t>150</a:t>
                      </a:r>
                    </a:p>
                  </a:txBody>
                  <a:tcPr marL="0" marR="0" marT="0" marB="0" anchor="ctr"/>
                </a:tc>
                <a:tc>
                  <a:txBody>
                    <a:bodyPr/>
                    <a:lstStyle/>
                    <a:p>
                      <a:r>
                        <a:rPr lang="en-US" sz="1100"/>
                        <a:t>LONGTEXT</a:t>
                      </a:r>
                    </a:p>
                  </a:txBody>
                  <a:tcPr marL="0" marR="0" marT="0" marB="0" anchor="ctr"/>
                </a:tc>
                <a:tc>
                  <a:txBody>
                    <a:bodyPr/>
                    <a:lstStyle/>
                    <a:p>
                      <a:r>
                        <a:rPr lang="en-US" sz="1100"/>
                        <a:t> ---------------------------</a:t>
                      </a:r>
                    </a:p>
                  </a:txBody>
                  <a:tcPr marL="0" marR="0" marT="0" marB="0" anchor="ctr"/>
                </a:tc>
                <a:tc>
                  <a:txBody>
                    <a:bodyPr/>
                    <a:lstStyle/>
                    <a:p>
                      <a:r>
                        <a:rPr lang="en-US" sz="1100">
                          <a:effectLst/>
                        </a:rPr>
                        <a:t>Any extra information about the client.</a:t>
                      </a:r>
                    </a:p>
                  </a:txBody>
                  <a:tcPr marL="0" marR="0" marT="0" marB="0" anchor="ctr"/>
                </a:tc>
                <a:tc>
                  <a:txBody>
                    <a:bodyPr/>
                    <a:lstStyle/>
                    <a:p>
                      <a:pPr algn="l"/>
                      <a:r>
                        <a:rPr lang="en-US" sz="1100">
                          <a:effectLst/>
                        </a:rPr>
                        <a:t>Some specific thing to take into consideration.</a:t>
                      </a:r>
                    </a:p>
                  </a:txBody>
                  <a:tcPr marL="0" marR="0" marT="0" marB="0" anchor="ctr"/>
                </a:tc>
                <a:extLst>
                  <a:ext uri="{0D108BD9-81ED-4DB2-BD59-A6C34878D82A}">
                    <a16:rowId xmlns:a16="http://schemas.microsoft.com/office/drawing/2014/main" val="643038349"/>
                  </a:ext>
                </a:extLst>
              </a:tr>
              <a:tr h="270817">
                <a:tc>
                  <a:txBody>
                    <a:bodyPr/>
                    <a:lstStyle/>
                    <a:p>
                      <a:r>
                        <a:rPr lang="en-US" sz="1100">
                          <a:effectLst/>
                        </a:rPr>
                        <a:t>GH_ADDRESS</a:t>
                      </a:r>
                    </a:p>
                  </a:txBody>
                  <a:tcPr marL="0" marR="0" marT="0" marB="0" anchor="ctr"/>
                </a:tc>
                <a:tc>
                  <a:txBody>
                    <a:bodyPr/>
                    <a:lstStyle/>
                    <a:p>
                      <a:pPr algn="l"/>
                      <a:r>
                        <a:rPr lang="en-US" sz="1100"/>
                        <a:t>40</a:t>
                      </a:r>
                    </a:p>
                  </a:txBody>
                  <a:tcPr marL="0" marR="0" marT="0" marB="0" anchor="ctr"/>
                </a:tc>
                <a:tc>
                  <a:txBody>
                    <a:bodyPr/>
                    <a:lstStyle/>
                    <a:p>
                      <a:r>
                        <a:rPr lang="en-US" sz="1100"/>
                        <a:t>VARCHAR</a:t>
                      </a:r>
                    </a:p>
                  </a:txBody>
                  <a:tcPr marL="0" marR="0" marT="0" marB="0" anchor="ctr"/>
                </a:tc>
                <a:tc>
                  <a:txBody>
                    <a:bodyPr/>
                    <a:lstStyle/>
                    <a:p>
                      <a:r>
                        <a:rPr lang="en-US" sz="1100"/>
                        <a:t> ---------------------------</a:t>
                      </a:r>
                    </a:p>
                  </a:txBody>
                  <a:tcPr marL="0" marR="0" marT="0" marB="0" anchor="ctr"/>
                </a:tc>
                <a:tc>
                  <a:txBody>
                    <a:bodyPr/>
                    <a:lstStyle/>
                    <a:p>
                      <a:r>
                        <a:rPr lang="en-US" sz="1100">
                          <a:effectLst/>
                        </a:rPr>
                        <a:t>The address of a group home.</a:t>
                      </a:r>
                    </a:p>
                  </a:txBody>
                  <a:tcPr marL="0" marR="0" marT="0" marB="0" anchor="ctr"/>
                </a:tc>
                <a:tc>
                  <a:txBody>
                    <a:bodyPr/>
                    <a:lstStyle/>
                    <a:p>
                      <a:pPr algn="l"/>
                      <a:r>
                        <a:rPr lang="en-US" sz="1100"/>
                        <a:t>1234 Street St.</a:t>
                      </a:r>
                    </a:p>
                  </a:txBody>
                  <a:tcPr marL="0" marR="0" marT="0" marB="0" anchor="ctr"/>
                </a:tc>
                <a:extLst>
                  <a:ext uri="{0D108BD9-81ED-4DB2-BD59-A6C34878D82A}">
                    <a16:rowId xmlns:a16="http://schemas.microsoft.com/office/drawing/2014/main" val="1686633935"/>
                  </a:ext>
                </a:extLst>
              </a:tr>
              <a:tr h="270817">
                <a:tc>
                  <a:txBody>
                    <a:bodyPr/>
                    <a:lstStyle/>
                    <a:p>
                      <a:r>
                        <a:rPr lang="en-US" sz="1100">
                          <a:effectLst/>
                        </a:rPr>
                        <a:t>GH_PHONE</a:t>
                      </a:r>
                    </a:p>
                  </a:txBody>
                  <a:tcPr marL="0" marR="0" marT="0" marB="0" anchor="ctr"/>
                </a:tc>
                <a:tc>
                  <a:txBody>
                    <a:bodyPr/>
                    <a:lstStyle/>
                    <a:p>
                      <a:pPr algn="l"/>
                      <a:r>
                        <a:rPr lang="en-US" sz="1100"/>
                        <a:t>14</a:t>
                      </a:r>
                    </a:p>
                  </a:txBody>
                  <a:tcPr marL="0" marR="0" marT="0" marB="0" anchor="ctr"/>
                </a:tc>
                <a:tc>
                  <a:txBody>
                    <a:bodyPr/>
                    <a:lstStyle/>
                    <a:p>
                      <a:r>
                        <a:rPr lang="en-US" sz="1100"/>
                        <a:t>VARCHAR</a:t>
                      </a:r>
                    </a:p>
                  </a:txBody>
                  <a:tcPr marL="0" marR="0" marT="0" marB="0" anchor="ctr"/>
                </a:tc>
                <a:tc>
                  <a:txBody>
                    <a:bodyPr/>
                    <a:lstStyle/>
                    <a:p>
                      <a:r>
                        <a:rPr lang="en-US" sz="1100"/>
                        <a:t>N-NNN-NNN-NNNN</a:t>
                      </a:r>
                    </a:p>
                  </a:txBody>
                  <a:tcPr marL="0" marR="0" marT="0" marB="0" anchor="ctr"/>
                </a:tc>
                <a:tc>
                  <a:txBody>
                    <a:bodyPr/>
                    <a:lstStyle/>
                    <a:p>
                      <a:r>
                        <a:rPr lang="en-US" sz="1100">
                          <a:effectLst/>
                        </a:rPr>
                        <a:t>The phone number of a group home.</a:t>
                      </a:r>
                    </a:p>
                  </a:txBody>
                  <a:tcPr marL="0" marR="0" marT="0" marB="0" anchor="ctr"/>
                </a:tc>
                <a:tc>
                  <a:txBody>
                    <a:bodyPr/>
                    <a:lstStyle/>
                    <a:p>
                      <a:pPr algn="l"/>
                      <a:r>
                        <a:rPr lang="en-US" sz="1100"/>
                        <a:t>1-123-123-1234</a:t>
                      </a:r>
                    </a:p>
                  </a:txBody>
                  <a:tcPr marL="0" marR="0" marT="0" marB="0" anchor="ctr"/>
                </a:tc>
                <a:extLst>
                  <a:ext uri="{0D108BD9-81ED-4DB2-BD59-A6C34878D82A}">
                    <a16:rowId xmlns:a16="http://schemas.microsoft.com/office/drawing/2014/main" val="3210998451"/>
                  </a:ext>
                </a:extLst>
              </a:tr>
              <a:tr h="270817">
                <a:tc>
                  <a:txBody>
                    <a:bodyPr/>
                    <a:lstStyle/>
                    <a:p>
                      <a:r>
                        <a:rPr lang="en-US" sz="1100">
                          <a:effectLst/>
                        </a:rPr>
                        <a:t>STATUS_NAME</a:t>
                      </a:r>
                    </a:p>
                  </a:txBody>
                  <a:tcPr marL="0" marR="0" marT="0" marB="0" anchor="ctr"/>
                </a:tc>
                <a:tc>
                  <a:txBody>
                    <a:bodyPr/>
                    <a:lstStyle/>
                    <a:p>
                      <a:pPr algn="l"/>
                      <a:r>
                        <a:rPr lang="en-US" sz="1100"/>
                        <a:t>20</a:t>
                      </a:r>
                    </a:p>
                  </a:txBody>
                  <a:tcPr marL="0" marR="0" marT="0" marB="0" anchor="ctr"/>
                </a:tc>
                <a:tc>
                  <a:txBody>
                    <a:bodyPr/>
                    <a:lstStyle/>
                    <a:p>
                      <a:r>
                        <a:rPr lang="en-US" sz="1100"/>
                        <a:t>VARCHAR</a:t>
                      </a:r>
                    </a:p>
                  </a:txBody>
                  <a:tcPr marL="0" marR="0" marT="0" marB="0" anchor="ctr"/>
                </a:tc>
                <a:tc>
                  <a:txBody>
                    <a:bodyPr/>
                    <a:lstStyle/>
                    <a:p>
                      <a:r>
                        <a:rPr lang="en-US" sz="1100"/>
                        <a:t> ---------------------------</a:t>
                      </a:r>
                    </a:p>
                  </a:txBody>
                  <a:tcPr marL="0" marR="0" marT="0" marB="0" anchor="ctr"/>
                </a:tc>
                <a:tc>
                  <a:txBody>
                    <a:bodyPr/>
                    <a:lstStyle/>
                    <a:p>
                      <a:r>
                        <a:rPr lang="en-US" sz="1100">
                          <a:effectLst/>
                        </a:rPr>
                        <a:t>Name of a shift’s status.</a:t>
                      </a:r>
                    </a:p>
                  </a:txBody>
                  <a:tcPr marL="0" marR="0" marT="0" marB="0" anchor="ctr"/>
                </a:tc>
                <a:tc>
                  <a:txBody>
                    <a:bodyPr/>
                    <a:lstStyle/>
                    <a:p>
                      <a:pPr algn="l"/>
                      <a:r>
                        <a:rPr lang="en-US" sz="1100"/>
                        <a:t>Pending</a:t>
                      </a:r>
                    </a:p>
                  </a:txBody>
                  <a:tcPr marL="0" marR="0" marT="0" marB="0" anchor="ctr"/>
                </a:tc>
                <a:extLst>
                  <a:ext uri="{0D108BD9-81ED-4DB2-BD59-A6C34878D82A}">
                    <a16:rowId xmlns:a16="http://schemas.microsoft.com/office/drawing/2014/main" val="1957469374"/>
                  </a:ext>
                </a:extLst>
              </a:tr>
              <a:tr h="270817">
                <a:tc>
                  <a:txBody>
                    <a:bodyPr/>
                    <a:lstStyle/>
                    <a:p>
                      <a:r>
                        <a:rPr lang="en-US" sz="1100">
                          <a:effectLst/>
                        </a:rPr>
                        <a:t>DEPT_NAME</a:t>
                      </a:r>
                    </a:p>
                  </a:txBody>
                  <a:tcPr marL="0" marR="0" marT="0" marB="0" anchor="ctr"/>
                </a:tc>
                <a:tc>
                  <a:txBody>
                    <a:bodyPr/>
                    <a:lstStyle/>
                    <a:p>
                      <a:pPr algn="l"/>
                      <a:r>
                        <a:rPr lang="en-US" sz="1100"/>
                        <a:t>20</a:t>
                      </a:r>
                    </a:p>
                  </a:txBody>
                  <a:tcPr marL="0" marR="0" marT="0" marB="0" anchor="ctr"/>
                </a:tc>
                <a:tc>
                  <a:txBody>
                    <a:bodyPr/>
                    <a:lstStyle/>
                    <a:p>
                      <a:r>
                        <a:rPr lang="en-US" sz="1100"/>
                        <a:t>VARCHAR</a:t>
                      </a:r>
                    </a:p>
                  </a:txBody>
                  <a:tcPr marL="0" marR="0" marT="0" marB="0" anchor="ctr"/>
                </a:tc>
                <a:tc>
                  <a:txBody>
                    <a:bodyPr/>
                    <a:lstStyle/>
                    <a:p>
                      <a:r>
                        <a:rPr lang="en-US" sz="1100"/>
                        <a:t> ---------------------------</a:t>
                      </a:r>
                    </a:p>
                  </a:txBody>
                  <a:tcPr marL="0" marR="0" marT="0" marB="0" anchor="ctr"/>
                </a:tc>
                <a:tc>
                  <a:txBody>
                    <a:bodyPr/>
                    <a:lstStyle/>
                    <a:p>
                      <a:r>
                        <a:rPr lang="en-US" sz="1100">
                          <a:effectLst/>
                        </a:rPr>
                        <a:t>Name of a department.</a:t>
                      </a:r>
                    </a:p>
                  </a:txBody>
                  <a:tcPr marL="0" marR="0" marT="0" marB="0" anchor="ctr"/>
                </a:tc>
                <a:tc>
                  <a:txBody>
                    <a:bodyPr/>
                    <a:lstStyle/>
                    <a:p>
                      <a:pPr algn="l"/>
                      <a:r>
                        <a:rPr lang="en-US" sz="1100"/>
                        <a:t>Private</a:t>
                      </a:r>
                    </a:p>
                  </a:txBody>
                  <a:tcPr marL="0" marR="0" marT="0" marB="0" anchor="ctr"/>
                </a:tc>
                <a:extLst>
                  <a:ext uri="{0D108BD9-81ED-4DB2-BD59-A6C34878D82A}">
                    <a16:rowId xmlns:a16="http://schemas.microsoft.com/office/drawing/2014/main" val="2538134303"/>
                  </a:ext>
                </a:extLst>
              </a:tr>
            </a:tbl>
          </a:graphicData>
        </a:graphic>
      </p:graphicFrame>
    </p:spTree>
    <p:extLst>
      <p:ext uri="{BB962C8B-B14F-4D97-AF65-F5344CB8AC3E}">
        <p14:creationId xmlns:p14="http://schemas.microsoft.com/office/powerpoint/2010/main" val="2659248002"/>
      </p:ext>
    </p:extLst>
  </p:cSld>
  <p:clrMapOvr>
    <a:masterClrMapping/>
  </p:clrMapOvr>
</p:sld>
</file>

<file path=ppt/theme/theme1.xml><?xml version="1.0" encoding="utf-8"?>
<a:theme xmlns:a="http://schemas.openxmlformats.org/drawingml/2006/main" name="Sl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15A39F4D458C46B7ECF0A9C0DBAF9A" ma:contentTypeVersion="9" ma:contentTypeDescription="Create a new document." ma:contentTypeScope="" ma:versionID="51296c6034f9ef843cb1d5399a05dcad">
  <xsd:schema xmlns:xsd="http://www.w3.org/2001/XMLSchema" xmlns:xs="http://www.w3.org/2001/XMLSchema" xmlns:p="http://schemas.microsoft.com/office/2006/metadata/properties" xmlns:ns3="722bfef4-ced3-4fee-9f02-066a3a97f3db" xmlns:ns4="2db19997-c77c-4102-b868-15e97654c378" targetNamespace="http://schemas.microsoft.com/office/2006/metadata/properties" ma:root="true" ma:fieldsID="297949810a0a3cbaeb2b7a977d98d1d9" ns3:_="" ns4:_="">
    <xsd:import namespace="722bfef4-ced3-4fee-9f02-066a3a97f3db"/>
    <xsd:import namespace="2db19997-c77c-4102-b868-15e97654c37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2bfef4-ced3-4fee-9f02-066a3a97f3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b19997-c77c-4102-b868-15e97654c37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A11CE2-6B18-4786-BA36-1F35A8B9666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6933AB0-6E1B-406F-AC3E-15FE080AC9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2bfef4-ced3-4fee-9f02-066a3a97f3db"/>
    <ds:schemaRef ds:uri="2db19997-c77c-4102-b868-15e97654c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C7569D-ADC1-446B-86BD-0484A96DB8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Milestone 3 Presentation</Template>
  <TotalTime>0</TotalTime>
  <Words>1459</Words>
  <Application>Microsoft Office PowerPoint</Application>
  <PresentationFormat>Widescreen</PresentationFormat>
  <Paragraphs>508</Paragraphs>
  <Slides>24</Slides>
  <Notes>17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Slice</vt:lpstr>
      <vt:lpstr>Milestone 4 - Data modelling</vt:lpstr>
      <vt:lpstr>Our Team</vt:lpstr>
      <vt:lpstr>Our client</vt:lpstr>
      <vt:lpstr>Current system</vt:lpstr>
      <vt:lpstr>Project description</vt:lpstr>
      <vt:lpstr>Project description</vt:lpstr>
      <vt:lpstr>Entity Relationships</vt:lpstr>
      <vt:lpstr>PowerPoint Presentation</vt:lpstr>
      <vt:lpstr>PowerPoint Presentation</vt:lpstr>
      <vt:lpstr>Shift Table</vt:lpstr>
      <vt:lpstr>Shift Table – Rules and Data</vt:lpstr>
      <vt:lpstr>Worker table</vt:lpstr>
      <vt:lpstr>Worker table – Rules and Data</vt:lpstr>
      <vt:lpstr>Client table</vt:lpstr>
      <vt:lpstr>Client table – Rules and Data</vt:lpstr>
      <vt:lpstr>Group home table</vt:lpstr>
      <vt:lpstr>Group home table – Rules and Data</vt:lpstr>
      <vt:lpstr>Department table</vt:lpstr>
      <vt:lpstr>Department table – Rules and Data</vt:lpstr>
      <vt:lpstr>shift status &amp; type tables</vt:lpstr>
      <vt:lpstr>shift status &amp; type tables – Rules and Data</vt:lpstr>
      <vt:lpstr>Conclusion</vt:lpstr>
      <vt:lpstr>Looking Forwards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3 - Process modelling</dc:title>
  <dc:creator>Beryon Clark</dc:creator>
  <cp:lastModifiedBy>Justin Alho</cp:lastModifiedBy>
  <cp:revision>4</cp:revision>
  <dcterms:created xsi:type="dcterms:W3CDTF">2019-11-12T15:20:53Z</dcterms:created>
  <dcterms:modified xsi:type="dcterms:W3CDTF">2020-02-18T22:18:06Z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0x010100E715A39F4D458C46B7ECF0A9C0DBAF9A</vt:lpwstr>
  </property>
</Properties>
</file>