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4"/>
  </p:sldMasterIdLst>
  <p:notesMasterIdLst>
    <p:notesMasterId r:id="rId52"/>
  </p:notesMasterIdLst>
  <p:sldIdLst>
    <p:sldId id="256" r:id="rId5"/>
    <p:sldId id="321" r:id="rId6"/>
    <p:sldId id="323" r:id="rId7"/>
    <p:sldId id="324" r:id="rId8"/>
    <p:sldId id="258" r:id="rId9"/>
    <p:sldId id="277" r:id="rId10"/>
    <p:sldId id="344" r:id="rId11"/>
    <p:sldId id="346" r:id="rId12"/>
    <p:sldId id="347" r:id="rId13"/>
    <p:sldId id="334" r:id="rId14"/>
    <p:sldId id="310" r:id="rId15"/>
    <p:sldId id="335" r:id="rId16"/>
    <p:sldId id="338" r:id="rId17"/>
    <p:sldId id="341" r:id="rId18"/>
    <p:sldId id="342" r:id="rId19"/>
    <p:sldId id="343" r:id="rId20"/>
    <p:sldId id="345" r:id="rId21"/>
    <p:sldId id="304" r:id="rId22"/>
    <p:sldId id="305" r:id="rId23"/>
    <p:sldId id="365" r:id="rId24"/>
    <p:sldId id="366" r:id="rId25"/>
    <p:sldId id="367" r:id="rId26"/>
    <p:sldId id="336" r:id="rId27"/>
    <p:sldId id="337" r:id="rId28"/>
    <p:sldId id="348" r:id="rId29"/>
    <p:sldId id="368" r:id="rId30"/>
    <p:sldId id="314" r:id="rId31"/>
    <p:sldId id="315" r:id="rId32"/>
    <p:sldId id="317" r:id="rId33"/>
    <p:sldId id="306" r:id="rId34"/>
    <p:sldId id="307" r:id="rId35"/>
    <p:sldId id="309" r:id="rId36"/>
    <p:sldId id="333" r:id="rId37"/>
    <p:sldId id="312" r:id="rId38"/>
    <p:sldId id="303" r:id="rId39"/>
    <p:sldId id="301" r:id="rId40"/>
    <p:sldId id="353" r:id="rId41"/>
    <p:sldId id="354" r:id="rId42"/>
    <p:sldId id="355" r:id="rId43"/>
    <p:sldId id="356" r:id="rId44"/>
    <p:sldId id="357" r:id="rId45"/>
    <p:sldId id="311" r:id="rId46"/>
    <p:sldId id="358" r:id="rId47"/>
    <p:sldId id="359" r:id="rId48"/>
    <p:sldId id="360" r:id="rId49"/>
    <p:sldId id="302" r:id="rId50"/>
    <p:sldId id="275" r:id="rId51"/>
  </p:sldIdLst>
  <p:sldSz cx="12192000" cy="6858000"/>
  <p:notesSz cx="6858000" cy="1181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07759CE2-B829-4DF8-B26F-A23D1B2E9C3A}">
          <p14:sldIdLst>
            <p14:sldId id="256"/>
          </p14:sldIdLst>
        </p14:section>
        <p14:section name="Table of Contents" id="{22C4F2C0-A858-4606-B2D9-2E3A0522F1D7}">
          <p14:sldIdLst>
            <p14:sldId id="321"/>
          </p14:sldIdLst>
        </p14:section>
        <p14:section name="Team &amp; Client Introduction" id="{CD000CE1-B9B1-4F39-B605-BE00D5BFE839}">
          <p14:sldIdLst>
            <p14:sldId id="323"/>
            <p14:sldId id="324"/>
            <p14:sldId id="258"/>
            <p14:sldId id="277"/>
            <p14:sldId id="344"/>
            <p14:sldId id="346"/>
          </p14:sldIdLst>
        </p14:section>
        <p14:section name="System Feasibility" id="{01255162-E78B-4388-9238-4FBBDD601A15}">
          <p14:sldIdLst>
            <p14:sldId id="347"/>
            <p14:sldId id="334"/>
            <p14:sldId id="310"/>
            <p14:sldId id="335"/>
          </p14:sldIdLst>
        </p14:section>
        <p14:section name="Summary and Recommendation" id="{B67BC8A0-858A-4BB2-A022-D49A9B15839B}">
          <p14:sldIdLst>
            <p14:sldId id="338"/>
            <p14:sldId id="341"/>
            <p14:sldId id="342"/>
            <p14:sldId id="343"/>
            <p14:sldId id="345"/>
          </p14:sldIdLst>
        </p14:section>
        <p14:section name="Project Formal Introduction" id="{7F97FAFF-B7AC-4531-A503-5348A6BEBDCC}">
          <p14:sldIdLst>
            <p14:sldId id="304"/>
            <p14:sldId id="305"/>
            <p14:sldId id="365"/>
            <p14:sldId id="366"/>
            <p14:sldId id="367"/>
            <p14:sldId id="336"/>
            <p14:sldId id="337"/>
            <p14:sldId id="348"/>
            <p14:sldId id="368"/>
          </p14:sldIdLst>
        </p14:section>
        <p14:section name="Proposed System - Components" id="{0F2643A1-0809-46C6-9C02-22C67BE60C3B}">
          <p14:sldIdLst>
            <p14:sldId id="314"/>
            <p14:sldId id="315"/>
            <p14:sldId id="317"/>
          </p14:sldIdLst>
        </p14:section>
        <p14:section name="Prposed System - Data Flow Diagrams" id="{9AA9837E-C39E-427A-9454-D7098D68F023}">
          <p14:sldIdLst>
            <p14:sldId id="306"/>
            <p14:sldId id="307"/>
            <p14:sldId id="309"/>
            <p14:sldId id="333"/>
            <p14:sldId id="312"/>
          </p14:sldIdLst>
        </p14:section>
        <p14:section name="Proposed System - Entity Relationship Diagrams" id="{7E5665F6-0166-4058-8560-CFB850DF6D6B}">
          <p14:sldIdLst>
            <p14:sldId id="303"/>
            <p14:sldId id="301"/>
            <p14:sldId id="353"/>
            <p14:sldId id="354"/>
            <p14:sldId id="355"/>
            <p14:sldId id="356"/>
            <p14:sldId id="357"/>
            <p14:sldId id="311"/>
            <p14:sldId id="358"/>
            <p14:sldId id="359"/>
            <p14:sldId id="360"/>
          </p14:sldIdLst>
        </p14:section>
        <p14:section name="Closing Remarks" id="{1DB9A7E6-7EEC-4263-B98C-E026269BBCB0}">
          <p14:sldIdLst>
            <p14:sldId id="302"/>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489F"/>
    <a:srgbClr val="5626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7F4DF8-A431-41DE-AB7B-2BDE2DD838AE}" v="7457" dt="2019-12-11T21:20:36.041"/>
    <p1510:client id="{2597B35A-1766-3C41-8789-C223C01B7B0F}" v="663" dt="2019-12-11T00:39:22.820"/>
    <p1510:client id="{28A7D5C9-698E-8130-1304-E291E0981E8E}" v="139" dt="2019-12-11T01:10:21.682"/>
    <p1510:client id="{3C701C91-E38D-76B6-F535-04F48F7D6882}" v="96" dt="2019-12-11T17:07:15.551"/>
    <p1510:client id="{4C481688-2A8B-B292-FE2B-DFEB8C4A5544}" v="1347" dt="2019-12-10T23:37:38.621"/>
    <p1510:client id="{4F314DF5-54F5-215E-45C7-9C843C8827AC}" v="9" dt="2019-12-10T22:49:28.937"/>
    <p1510:client id="{690D84A9-58E3-4C7E-BDFA-701F82C69B0E}" v="1067" dt="2019-12-11T06:41:46.898"/>
    <p1510:client id="{6CB68BEF-F011-9B5B-9DFF-C9C97068ED67}" v="1" dt="2019-12-11T20:09:31.028"/>
    <p1510:client id="{73FC6E05-04DD-5BEF-ADC1-3251BC5E12A4}" v="168" dt="2019-12-11T05:23:58.234"/>
    <p1510:client id="{9F2B2C1C-6FAD-9872-409E-4C6F7F346572}" v="560" dt="2019-12-11T00:49:54.668"/>
    <p1510:client id="{AFB817FD-42AF-A518-D446-874874C2C907}" v="67" dt="2019-12-10T22:41:11.918"/>
    <p1510:client id="{B5B81263-73F4-5C9D-B6CA-D78405E586AE}" v="2" dt="2020-01-23T00:37:00.370"/>
    <p1510:client id="{DA5154D0-1794-18D4-4239-658DDFEA5F19}" v="2314" dt="2019-12-11T00:31:24.750"/>
    <p1510:client id="{DD3013DD-76CD-4E58-8985-173B7D8562CC}" v="379" dt="2019-12-11T08:11:42.980"/>
    <p1510:client id="{FCF25C37-1FDA-5CFD-BF9C-CA12B6891926}" v="635" dt="2019-12-10T21:46:44.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51_3C81638.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Projected</a:t>
            </a:r>
            <a:r>
              <a:rPr lang="en-US" baseline="0"/>
              <a:t> </a:t>
            </a:r>
            <a:r>
              <a:rPr lang="en-US"/>
              <a:t>Timeline (In Days)</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021207325959745E-2"/>
          <c:y val="0.39987285836111325"/>
          <c:w val="0.82408869698662079"/>
          <c:h val="0.57387187637284531"/>
        </c:manualLayout>
      </c:layout>
      <c:barChart>
        <c:barDir val="bar"/>
        <c:grouping val="stacked"/>
        <c:varyColors val="0"/>
        <c:ser>
          <c:idx val="0"/>
          <c:order val="0"/>
          <c:tx>
            <c:strRef>
              <c:f>Sheet1!$B$1</c:f>
              <c:strCache>
                <c:ptCount val="1"/>
                <c:pt idx="0">
                  <c:v>Database Finalization</c:v>
                </c:pt>
              </c:strCache>
            </c:strRef>
          </c:tx>
          <c:spPr>
            <a:solidFill>
              <a:srgbClr val="5626AC"/>
            </a:solidFill>
            <a:ln w="6350">
              <a:solidFill>
                <a:schemeClr val="tx1">
                  <a:lumMod val="7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Development Time</c:v>
                </c:pt>
              </c:strCache>
            </c:strRef>
          </c:cat>
          <c:val>
            <c:numRef>
              <c:f>Sheet1!$B$2</c:f>
              <c:numCache>
                <c:formatCode>General</c:formatCode>
                <c:ptCount val="1"/>
                <c:pt idx="0">
                  <c:v>22</c:v>
                </c:pt>
              </c:numCache>
            </c:numRef>
          </c:val>
          <c:extLst>
            <c:ext xmlns:c16="http://schemas.microsoft.com/office/drawing/2014/chart" uri="{C3380CC4-5D6E-409C-BE32-E72D297353CC}">
              <c16:uniqueId val="{00000000-F8E3-4290-A9A1-A421C46AF4B1}"/>
            </c:ext>
          </c:extLst>
        </c:ser>
        <c:ser>
          <c:idx val="1"/>
          <c:order val="1"/>
          <c:tx>
            <c:strRef>
              <c:f>Sheet1!$C$1</c:f>
              <c:strCache>
                <c:ptCount val="1"/>
                <c:pt idx="0">
                  <c:v>General Design</c:v>
                </c:pt>
              </c:strCache>
            </c:strRef>
          </c:tx>
          <c:spPr>
            <a:solidFill>
              <a:schemeClr val="tx2">
                <a:lumMod val="25000"/>
              </a:schemeClr>
            </a:solidFill>
            <a:ln w="6350">
              <a:solidFill>
                <a:schemeClr val="tx1">
                  <a:lumMod val="7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Development Time</c:v>
                </c:pt>
              </c:strCache>
            </c:strRef>
          </c:cat>
          <c:val>
            <c:numRef>
              <c:f>Sheet1!$C$2</c:f>
              <c:numCache>
                <c:formatCode>General</c:formatCode>
                <c:ptCount val="1"/>
                <c:pt idx="0">
                  <c:v>15</c:v>
                </c:pt>
              </c:numCache>
            </c:numRef>
          </c:val>
          <c:extLst>
            <c:ext xmlns:c16="http://schemas.microsoft.com/office/drawing/2014/chart" uri="{C3380CC4-5D6E-409C-BE32-E72D297353CC}">
              <c16:uniqueId val="{00000001-F8E3-4290-A9A1-A421C46AF4B1}"/>
            </c:ext>
          </c:extLst>
        </c:ser>
        <c:ser>
          <c:idx val="2"/>
          <c:order val="2"/>
          <c:tx>
            <c:strRef>
              <c:f>Sheet1!$D$1</c:f>
              <c:strCache>
                <c:ptCount val="1"/>
                <c:pt idx="0">
                  <c:v>Implementation</c:v>
                </c:pt>
              </c:strCache>
            </c:strRef>
          </c:tx>
          <c:spPr>
            <a:solidFill>
              <a:schemeClr val="accent1">
                <a:lumMod val="75000"/>
              </a:schemeClr>
            </a:solidFill>
            <a:ln w="6350">
              <a:solidFill>
                <a:schemeClr val="tx1">
                  <a:lumMod val="75000"/>
                </a:schemeClr>
              </a:solidFill>
            </a:ln>
            <a:effectLst/>
          </c:spPr>
          <c:invertIfNegative val="0"/>
          <c:dPt>
            <c:idx val="0"/>
            <c:invertIfNegative val="0"/>
            <c:bubble3D val="0"/>
            <c:spPr>
              <a:solidFill>
                <a:schemeClr val="accent1">
                  <a:lumMod val="75000"/>
                </a:schemeClr>
              </a:solidFill>
              <a:ln w="6350">
                <a:solidFill>
                  <a:schemeClr val="tx1">
                    <a:lumMod val="75000"/>
                  </a:schemeClr>
                </a:solidFill>
              </a:ln>
              <a:effectLst/>
            </c:spPr>
            <c:extLst>
              <c:ext xmlns:c16="http://schemas.microsoft.com/office/drawing/2014/chart" uri="{C3380CC4-5D6E-409C-BE32-E72D297353CC}">
                <c16:uniqueId val="{00000005-F8E3-4290-A9A1-A421C46AF4B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Development Time</c:v>
                </c:pt>
              </c:strCache>
            </c:strRef>
          </c:cat>
          <c:val>
            <c:numRef>
              <c:f>Sheet1!$D$2</c:f>
              <c:numCache>
                <c:formatCode>General</c:formatCode>
                <c:ptCount val="1"/>
                <c:pt idx="0">
                  <c:v>33</c:v>
                </c:pt>
              </c:numCache>
            </c:numRef>
          </c:val>
          <c:extLst>
            <c:ext xmlns:c16="http://schemas.microsoft.com/office/drawing/2014/chart" uri="{C3380CC4-5D6E-409C-BE32-E72D297353CC}">
              <c16:uniqueId val="{00000002-F8E3-4290-A9A1-A421C46AF4B1}"/>
            </c:ext>
          </c:extLst>
        </c:ser>
        <c:ser>
          <c:idx val="3"/>
          <c:order val="3"/>
          <c:tx>
            <c:strRef>
              <c:f>Sheet1!$E$1</c:f>
              <c:strCache>
                <c:ptCount val="1"/>
                <c:pt idx="0">
                  <c:v>Training</c:v>
                </c:pt>
              </c:strCache>
            </c:strRef>
          </c:tx>
          <c:spPr>
            <a:solidFill>
              <a:schemeClr val="accent1"/>
            </a:solidFill>
            <a:ln w="6350">
              <a:solidFill>
                <a:schemeClr val="tx1">
                  <a:lumMod val="7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Development Time</c:v>
                </c:pt>
              </c:strCache>
            </c:strRef>
          </c:cat>
          <c:val>
            <c:numRef>
              <c:f>Sheet1!$E$2</c:f>
              <c:numCache>
                <c:formatCode>General</c:formatCode>
                <c:ptCount val="1"/>
                <c:pt idx="0">
                  <c:v>7</c:v>
                </c:pt>
              </c:numCache>
            </c:numRef>
          </c:val>
          <c:extLst>
            <c:ext xmlns:c16="http://schemas.microsoft.com/office/drawing/2014/chart" uri="{C3380CC4-5D6E-409C-BE32-E72D297353CC}">
              <c16:uniqueId val="{00000003-F8E3-4290-A9A1-A421C46AF4B1}"/>
            </c:ext>
          </c:extLst>
        </c:ser>
        <c:ser>
          <c:idx val="4"/>
          <c:order val="4"/>
          <c:tx>
            <c:strRef>
              <c:f>Sheet1!$F$1</c:f>
              <c:strCache>
                <c:ptCount val="1"/>
                <c:pt idx="0">
                  <c:v>Delivery</c:v>
                </c:pt>
              </c:strCache>
            </c:strRef>
          </c:tx>
          <c:spPr>
            <a:solidFill>
              <a:schemeClr val="accent1">
                <a:lumMod val="50000"/>
              </a:schemeClr>
            </a:solidFill>
            <a:ln>
              <a:noFill/>
            </a:ln>
            <a:effectLst/>
          </c:spPr>
          <c:invertIfNegative val="0"/>
          <c:dPt>
            <c:idx val="0"/>
            <c:invertIfNegative val="0"/>
            <c:bubble3D val="0"/>
            <c:spPr>
              <a:solidFill>
                <a:schemeClr val="accent1">
                  <a:lumMod val="50000"/>
                </a:schemeClr>
              </a:solidFill>
              <a:ln w="6350">
                <a:solidFill>
                  <a:schemeClr val="tx1">
                    <a:lumMod val="75000"/>
                  </a:schemeClr>
                </a:solidFill>
              </a:ln>
              <a:effectLst/>
            </c:spPr>
            <c:extLst>
              <c:ext xmlns:c16="http://schemas.microsoft.com/office/drawing/2014/chart" uri="{C3380CC4-5D6E-409C-BE32-E72D297353CC}">
                <c16:uniqueId val="{00000002-A611-47F8-BFB3-4E3E7497F03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Development Time</c:v>
                </c:pt>
              </c:strCache>
            </c:strRef>
          </c:cat>
          <c:val>
            <c:numRef>
              <c:f>Sheet1!$F$2</c:f>
              <c:numCache>
                <c:formatCode>General</c:formatCode>
                <c:ptCount val="1"/>
                <c:pt idx="0">
                  <c:v>13</c:v>
                </c:pt>
              </c:numCache>
            </c:numRef>
          </c:val>
          <c:extLst>
            <c:ext xmlns:c16="http://schemas.microsoft.com/office/drawing/2014/chart" uri="{C3380CC4-5D6E-409C-BE32-E72D297353CC}">
              <c16:uniqueId val="{00000004-F8E3-4290-A9A1-A421C46AF4B1}"/>
            </c:ext>
          </c:extLst>
        </c:ser>
        <c:dLbls>
          <c:dLblPos val="ctr"/>
          <c:showLegendKey val="0"/>
          <c:showVal val="1"/>
          <c:showCatName val="0"/>
          <c:showSerName val="0"/>
          <c:showPercent val="0"/>
          <c:showBubbleSize val="0"/>
        </c:dLbls>
        <c:gapWidth val="79"/>
        <c:axId val="673392760"/>
        <c:axId val="673394072"/>
      </c:barChart>
      <c:catAx>
        <c:axId val="673392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673394072"/>
        <c:crosses val="autoZero"/>
        <c:auto val="1"/>
        <c:lblAlgn val="ctr"/>
        <c:lblOffset val="100"/>
        <c:noMultiLvlLbl val="0"/>
      </c:catAx>
      <c:valAx>
        <c:axId val="67339407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733927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F13B5-41D2-4288-81BA-CBC0A737363B}" type="datetimeFigureOut">
              <a:rPr lang="en-US"/>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58C53-6247-455C-8055-817D0D921544}" type="slidenum">
              <a:rPr lang="en-US"/>
              <a:t>‹#›</a:t>
            </a:fld>
            <a:endParaRPr lang="en-US"/>
          </a:p>
        </p:txBody>
      </p:sp>
    </p:spTree>
    <p:extLst>
      <p:ext uri="{BB962C8B-B14F-4D97-AF65-F5344CB8AC3E}">
        <p14:creationId xmlns:p14="http://schemas.microsoft.com/office/powerpoint/2010/main" val="613334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F058C53-6247-455C-8055-817D0D921544}" type="slidenum">
              <a:rPr lang="en-US"/>
              <a:t>1</a:t>
            </a:fld>
            <a:endParaRPr lang="en-US"/>
          </a:p>
        </p:txBody>
      </p:sp>
    </p:spTree>
    <p:extLst>
      <p:ext uri="{BB962C8B-B14F-4D97-AF65-F5344CB8AC3E}">
        <p14:creationId xmlns:p14="http://schemas.microsoft.com/office/powerpoint/2010/main" val="156468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Main Bulk: Harley</a:t>
            </a:r>
          </a:p>
          <a:p>
            <a:r>
              <a:rPr lang="en-US"/>
              <a:t>Extra information: Beryon</a:t>
            </a:r>
          </a:p>
          <a:p>
            <a:r>
              <a:rPr lang="en-US"/>
              <a:t>	Deputy </a:t>
            </a:r>
          </a:p>
          <a:p>
            <a:r>
              <a:rPr lang="en-US"/>
              <a:t>	- Pros: Good UI, auto-rescheduling to other workers, decent pricing ($1270/month to Edenbridge w/ support), good organization</a:t>
            </a:r>
          </a:p>
          <a:p>
            <a:r>
              <a:rPr lang="en-US"/>
              <a:t>	- Cons: Shifts are coded to a category, does not accommodate the multiple shift types per shift Edenbridge requires.</a:t>
            </a:r>
          </a:p>
          <a:p>
            <a:r>
              <a:rPr lang="en-US"/>
              <a:t>	</a:t>
            </a:r>
            <a:r>
              <a:rPr lang="en-US" err="1"/>
              <a:t>shiftboard</a:t>
            </a:r>
            <a:endParaRPr lang="en-US"/>
          </a:p>
          <a:p>
            <a:r>
              <a:rPr lang="en-US"/>
              <a:t>	- Pros: </a:t>
            </a:r>
          </a:p>
          <a:p>
            <a:r>
              <a:rPr lang="en-US"/>
              <a:t>	- Cons: </a:t>
            </a:r>
          </a:p>
        </p:txBody>
      </p:sp>
      <p:sp>
        <p:nvSpPr>
          <p:cNvPr id="4" name="Slide Number Placeholder 3"/>
          <p:cNvSpPr>
            <a:spLocks noGrp="1"/>
          </p:cNvSpPr>
          <p:nvPr>
            <p:ph type="sldNum" sz="quarter" idx="5"/>
          </p:nvPr>
        </p:nvSpPr>
        <p:spPr/>
        <p:txBody>
          <a:bodyPr/>
          <a:lstStyle/>
          <a:p>
            <a:fld id="{CF058C53-6247-455C-8055-817D0D921544}" type="slidenum">
              <a:rPr lang="en-US" smtClean="0"/>
              <a:t>10</a:t>
            </a:fld>
            <a:endParaRPr lang="en-US"/>
          </a:p>
        </p:txBody>
      </p:sp>
    </p:spTree>
    <p:extLst>
      <p:ext uri="{BB962C8B-B14F-4D97-AF65-F5344CB8AC3E}">
        <p14:creationId xmlns:p14="http://schemas.microsoft.com/office/powerpoint/2010/main" val="1844840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11</a:t>
            </a:fld>
            <a:endParaRPr lang="en-US"/>
          </a:p>
        </p:txBody>
      </p:sp>
    </p:spTree>
    <p:extLst>
      <p:ext uri="{BB962C8B-B14F-4D97-AF65-F5344CB8AC3E}">
        <p14:creationId xmlns:p14="http://schemas.microsoft.com/office/powerpoint/2010/main" val="2557224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12</a:t>
            </a:fld>
            <a:endParaRPr lang="en-US"/>
          </a:p>
        </p:txBody>
      </p:sp>
    </p:spTree>
    <p:extLst>
      <p:ext uri="{BB962C8B-B14F-4D97-AF65-F5344CB8AC3E}">
        <p14:creationId xmlns:p14="http://schemas.microsoft.com/office/powerpoint/2010/main" val="2189372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13</a:t>
            </a:fld>
            <a:endParaRPr lang="en-US"/>
          </a:p>
        </p:txBody>
      </p:sp>
    </p:spTree>
    <p:extLst>
      <p:ext uri="{BB962C8B-B14F-4D97-AF65-F5344CB8AC3E}">
        <p14:creationId xmlns:p14="http://schemas.microsoft.com/office/powerpoint/2010/main" val="790212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14</a:t>
            </a:fld>
            <a:endParaRPr lang="en-US"/>
          </a:p>
        </p:txBody>
      </p:sp>
    </p:spTree>
    <p:extLst>
      <p:ext uri="{BB962C8B-B14F-4D97-AF65-F5344CB8AC3E}">
        <p14:creationId xmlns:p14="http://schemas.microsoft.com/office/powerpoint/2010/main" val="406607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15</a:t>
            </a:fld>
            <a:endParaRPr lang="en-US"/>
          </a:p>
        </p:txBody>
      </p:sp>
    </p:spTree>
    <p:extLst>
      <p:ext uri="{BB962C8B-B14F-4D97-AF65-F5344CB8AC3E}">
        <p14:creationId xmlns:p14="http://schemas.microsoft.com/office/powerpoint/2010/main" val="2044343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16</a:t>
            </a:fld>
            <a:endParaRPr lang="en-US"/>
          </a:p>
        </p:txBody>
      </p:sp>
    </p:spTree>
    <p:extLst>
      <p:ext uri="{BB962C8B-B14F-4D97-AF65-F5344CB8AC3E}">
        <p14:creationId xmlns:p14="http://schemas.microsoft.com/office/powerpoint/2010/main" val="2811587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17</a:t>
            </a:fld>
            <a:endParaRPr lang="en-US"/>
          </a:p>
        </p:txBody>
      </p:sp>
    </p:spTree>
    <p:extLst>
      <p:ext uri="{BB962C8B-B14F-4D97-AF65-F5344CB8AC3E}">
        <p14:creationId xmlns:p14="http://schemas.microsoft.com/office/powerpoint/2010/main" val="1128057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18</a:t>
            </a:fld>
            <a:endParaRPr lang="en-US"/>
          </a:p>
        </p:txBody>
      </p:sp>
    </p:spTree>
    <p:extLst>
      <p:ext uri="{BB962C8B-B14F-4D97-AF65-F5344CB8AC3E}">
        <p14:creationId xmlns:p14="http://schemas.microsoft.com/office/powerpoint/2010/main" val="2315078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19</a:t>
            </a:fld>
            <a:endParaRPr lang="en-US"/>
          </a:p>
        </p:txBody>
      </p:sp>
    </p:spTree>
    <p:extLst>
      <p:ext uri="{BB962C8B-B14F-4D97-AF65-F5344CB8AC3E}">
        <p14:creationId xmlns:p14="http://schemas.microsoft.com/office/powerpoint/2010/main" val="2073468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2</a:t>
            </a:fld>
            <a:endParaRPr lang="en-US"/>
          </a:p>
        </p:txBody>
      </p:sp>
    </p:spTree>
    <p:extLst>
      <p:ext uri="{BB962C8B-B14F-4D97-AF65-F5344CB8AC3E}">
        <p14:creationId xmlns:p14="http://schemas.microsoft.com/office/powerpoint/2010/main" val="1670685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Harley</a:t>
            </a:r>
          </a:p>
        </p:txBody>
      </p:sp>
      <p:sp>
        <p:nvSpPr>
          <p:cNvPr id="4" name="Slide Number Placeholder 3"/>
          <p:cNvSpPr>
            <a:spLocks noGrp="1"/>
          </p:cNvSpPr>
          <p:nvPr>
            <p:ph type="sldNum" sz="quarter" idx="5"/>
          </p:nvPr>
        </p:nvSpPr>
        <p:spPr/>
        <p:txBody>
          <a:bodyPr/>
          <a:lstStyle/>
          <a:p>
            <a:fld id="{CF058C53-6247-455C-8055-817D0D921544}" type="slidenum">
              <a:rPr lang="en-US"/>
              <a:t>20</a:t>
            </a:fld>
            <a:endParaRPr lang="en-US"/>
          </a:p>
        </p:txBody>
      </p:sp>
    </p:spTree>
    <p:extLst>
      <p:ext uri="{BB962C8B-B14F-4D97-AF65-F5344CB8AC3E}">
        <p14:creationId xmlns:p14="http://schemas.microsoft.com/office/powerpoint/2010/main" val="163400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Harley</a:t>
            </a:r>
            <a:endParaRPr lang="en-US"/>
          </a:p>
        </p:txBody>
      </p:sp>
      <p:sp>
        <p:nvSpPr>
          <p:cNvPr id="4" name="Slide Number Placeholder 3"/>
          <p:cNvSpPr>
            <a:spLocks noGrp="1"/>
          </p:cNvSpPr>
          <p:nvPr>
            <p:ph type="sldNum" sz="quarter" idx="5"/>
          </p:nvPr>
        </p:nvSpPr>
        <p:spPr/>
        <p:txBody>
          <a:bodyPr/>
          <a:lstStyle/>
          <a:p>
            <a:fld id="{CF058C53-6247-455C-8055-817D0D921544}" type="slidenum">
              <a:rPr lang="en-US"/>
              <a:t>21</a:t>
            </a:fld>
            <a:endParaRPr lang="en-US"/>
          </a:p>
        </p:txBody>
      </p:sp>
    </p:spTree>
    <p:extLst>
      <p:ext uri="{BB962C8B-B14F-4D97-AF65-F5344CB8AC3E}">
        <p14:creationId xmlns:p14="http://schemas.microsoft.com/office/powerpoint/2010/main" val="3942259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Harley</a:t>
            </a:r>
          </a:p>
        </p:txBody>
      </p:sp>
      <p:sp>
        <p:nvSpPr>
          <p:cNvPr id="4" name="Slide Number Placeholder 3"/>
          <p:cNvSpPr>
            <a:spLocks noGrp="1"/>
          </p:cNvSpPr>
          <p:nvPr>
            <p:ph type="sldNum" sz="quarter" idx="5"/>
          </p:nvPr>
        </p:nvSpPr>
        <p:spPr/>
        <p:txBody>
          <a:bodyPr/>
          <a:lstStyle/>
          <a:p>
            <a:fld id="{CF058C53-6247-455C-8055-817D0D921544}" type="slidenum">
              <a:rPr lang="en-US"/>
              <a:t>22</a:t>
            </a:fld>
            <a:endParaRPr lang="en-US"/>
          </a:p>
        </p:txBody>
      </p:sp>
    </p:spTree>
    <p:extLst>
      <p:ext uri="{BB962C8B-B14F-4D97-AF65-F5344CB8AC3E}">
        <p14:creationId xmlns:p14="http://schemas.microsoft.com/office/powerpoint/2010/main" val="3043071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23</a:t>
            </a:fld>
            <a:endParaRPr lang="en-US"/>
          </a:p>
        </p:txBody>
      </p:sp>
    </p:spTree>
    <p:extLst>
      <p:ext uri="{BB962C8B-B14F-4D97-AF65-F5344CB8AC3E}">
        <p14:creationId xmlns:p14="http://schemas.microsoft.com/office/powerpoint/2010/main" val="3211122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24</a:t>
            </a:fld>
            <a:endParaRPr lang="en-US"/>
          </a:p>
        </p:txBody>
      </p:sp>
    </p:spTree>
    <p:extLst>
      <p:ext uri="{BB962C8B-B14F-4D97-AF65-F5344CB8AC3E}">
        <p14:creationId xmlns:p14="http://schemas.microsoft.com/office/powerpoint/2010/main" val="407974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25</a:t>
            </a:fld>
            <a:endParaRPr lang="en-US"/>
          </a:p>
        </p:txBody>
      </p:sp>
    </p:spTree>
    <p:extLst>
      <p:ext uri="{BB962C8B-B14F-4D97-AF65-F5344CB8AC3E}">
        <p14:creationId xmlns:p14="http://schemas.microsoft.com/office/powerpoint/2010/main" val="2245595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26</a:t>
            </a:fld>
            <a:endParaRPr lang="en-US"/>
          </a:p>
        </p:txBody>
      </p:sp>
    </p:spTree>
    <p:extLst>
      <p:ext uri="{BB962C8B-B14F-4D97-AF65-F5344CB8AC3E}">
        <p14:creationId xmlns:p14="http://schemas.microsoft.com/office/powerpoint/2010/main" val="3249371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27</a:t>
            </a:fld>
            <a:endParaRPr lang="en-US"/>
          </a:p>
        </p:txBody>
      </p:sp>
    </p:spTree>
    <p:extLst>
      <p:ext uri="{BB962C8B-B14F-4D97-AF65-F5344CB8AC3E}">
        <p14:creationId xmlns:p14="http://schemas.microsoft.com/office/powerpoint/2010/main" val="1454985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28</a:t>
            </a:fld>
            <a:endParaRPr lang="en-US"/>
          </a:p>
        </p:txBody>
      </p:sp>
    </p:spTree>
    <p:extLst>
      <p:ext uri="{BB962C8B-B14F-4D97-AF65-F5344CB8AC3E}">
        <p14:creationId xmlns:p14="http://schemas.microsoft.com/office/powerpoint/2010/main" val="2298939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29</a:t>
            </a:fld>
            <a:endParaRPr lang="en-US"/>
          </a:p>
        </p:txBody>
      </p:sp>
    </p:spTree>
    <p:extLst>
      <p:ext uri="{BB962C8B-B14F-4D97-AF65-F5344CB8AC3E}">
        <p14:creationId xmlns:p14="http://schemas.microsoft.com/office/powerpoint/2010/main" val="142298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3</a:t>
            </a:fld>
            <a:endParaRPr lang="en-US"/>
          </a:p>
        </p:txBody>
      </p:sp>
    </p:spTree>
    <p:extLst>
      <p:ext uri="{BB962C8B-B14F-4D97-AF65-F5344CB8AC3E}">
        <p14:creationId xmlns:p14="http://schemas.microsoft.com/office/powerpoint/2010/main" val="1715128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Evan</a:t>
            </a:r>
          </a:p>
        </p:txBody>
      </p:sp>
      <p:sp>
        <p:nvSpPr>
          <p:cNvPr id="4" name="Slide Number Placeholder 3"/>
          <p:cNvSpPr>
            <a:spLocks noGrp="1"/>
          </p:cNvSpPr>
          <p:nvPr>
            <p:ph type="sldNum" sz="quarter" idx="5"/>
          </p:nvPr>
        </p:nvSpPr>
        <p:spPr/>
        <p:txBody>
          <a:bodyPr/>
          <a:lstStyle/>
          <a:p>
            <a:fld id="{CF058C53-6247-455C-8055-817D0D921544}" type="slidenum">
              <a:rPr lang="en-US" smtClean="0"/>
              <a:t>30</a:t>
            </a:fld>
            <a:endParaRPr lang="en-US"/>
          </a:p>
        </p:txBody>
      </p:sp>
    </p:spTree>
    <p:extLst>
      <p:ext uri="{BB962C8B-B14F-4D97-AF65-F5344CB8AC3E}">
        <p14:creationId xmlns:p14="http://schemas.microsoft.com/office/powerpoint/2010/main" val="2593505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Evan</a:t>
            </a:r>
          </a:p>
        </p:txBody>
      </p:sp>
      <p:sp>
        <p:nvSpPr>
          <p:cNvPr id="4" name="Slide Number Placeholder 3"/>
          <p:cNvSpPr>
            <a:spLocks noGrp="1"/>
          </p:cNvSpPr>
          <p:nvPr>
            <p:ph type="sldNum" sz="quarter" idx="5"/>
          </p:nvPr>
        </p:nvSpPr>
        <p:spPr/>
        <p:txBody>
          <a:bodyPr/>
          <a:lstStyle/>
          <a:p>
            <a:fld id="{CF058C53-6247-455C-8055-817D0D921544}" type="slidenum">
              <a:rPr lang="en-US" smtClean="0"/>
              <a:t>31</a:t>
            </a:fld>
            <a:endParaRPr lang="en-US"/>
          </a:p>
        </p:txBody>
      </p:sp>
    </p:spTree>
    <p:extLst>
      <p:ext uri="{BB962C8B-B14F-4D97-AF65-F5344CB8AC3E}">
        <p14:creationId xmlns:p14="http://schemas.microsoft.com/office/powerpoint/2010/main" val="12876903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Evan</a:t>
            </a:r>
          </a:p>
        </p:txBody>
      </p:sp>
      <p:sp>
        <p:nvSpPr>
          <p:cNvPr id="4" name="Slide Number Placeholder 3"/>
          <p:cNvSpPr>
            <a:spLocks noGrp="1"/>
          </p:cNvSpPr>
          <p:nvPr>
            <p:ph type="sldNum" sz="quarter" idx="5"/>
          </p:nvPr>
        </p:nvSpPr>
        <p:spPr/>
        <p:txBody>
          <a:bodyPr/>
          <a:lstStyle/>
          <a:p>
            <a:fld id="{CF058C53-6247-455C-8055-817D0D921544}" type="slidenum">
              <a:rPr lang="en-US" smtClean="0"/>
              <a:t>32</a:t>
            </a:fld>
            <a:endParaRPr lang="en-US"/>
          </a:p>
        </p:txBody>
      </p:sp>
    </p:spTree>
    <p:extLst>
      <p:ext uri="{BB962C8B-B14F-4D97-AF65-F5344CB8AC3E}">
        <p14:creationId xmlns:p14="http://schemas.microsoft.com/office/powerpoint/2010/main" val="31927891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Evan</a:t>
            </a:r>
          </a:p>
        </p:txBody>
      </p:sp>
      <p:sp>
        <p:nvSpPr>
          <p:cNvPr id="4" name="Slide Number Placeholder 3"/>
          <p:cNvSpPr>
            <a:spLocks noGrp="1"/>
          </p:cNvSpPr>
          <p:nvPr>
            <p:ph type="sldNum" sz="quarter" idx="5"/>
          </p:nvPr>
        </p:nvSpPr>
        <p:spPr/>
        <p:txBody>
          <a:bodyPr/>
          <a:lstStyle/>
          <a:p>
            <a:fld id="{CF058C53-6247-455C-8055-817D0D921544}" type="slidenum">
              <a:rPr lang="en-US" smtClean="0"/>
              <a:t>33</a:t>
            </a:fld>
            <a:endParaRPr lang="en-US"/>
          </a:p>
        </p:txBody>
      </p:sp>
    </p:spTree>
    <p:extLst>
      <p:ext uri="{BB962C8B-B14F-4D97-AF65-F5344CB8AC3E}">
        <p14:creationId xmlns:p14="http://schemas.microsoft.com/office/powerpoint/2010/main" val="2423805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Evan</a:t>
            </a:r>
          </a:p>
        </p:txBody>
      </p:sp>
      <p:sp>
        <p:nvSpPr>
          <p:cNvPr id="4" name="Slide Number Placeholder 3"/>
          <p:cNvSpPr>
            <a:spLocks noGrp="1"/>
          </p:cNvSpPr>
          <p:nvPr>
            <p:ph type="sldNum" sz="quarter" idx="5"/>
          </p:nvPr>
        </p:nvSpPr>
        <p:spPr/>
        <p:txBody>
          <a:bodyPr/>
          <a:lstStyle/>
          <a:p>
            <a:fld id="{CF058C53-6247-455C-8055-817D0D921544}" type="slidenum">
              <a:rPr lang="en-US" smtClean="0"/>
              <a:t>34</a:t>
            </a:fld>
            <a:endParaRPr lang="en-US"/>
          </a:p>
        </p:txBody>
      </p:sp>
    </p:spTree>
    <p:extLst>
      <p:ext uri="{BB962C8B-B14F-4D97-AF65-F5344CB8AC3E}">
        <p14:creationId xmlns:p14="http://schemas.microsoft.com/office/powerpoint/2010/main" val="31296769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35</a:t>
            </a:fld>
            <a:endParaRPr lang="en-US"/>
          </a:p>
        </p:txBody>
      </p:sp>
    </p:spTree>
    <p:extLst>
      <p:ext uri="{BB962C8B-B14F-4D97-AF65-F5344CB8AC3E}">
        <p14:creationId xmlns:p14="http://schemas.microsoft.com/office/powerpoint/2010/main" val="58524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36</a:t>
            </a:fld>
            <a:endParaRPr lang="en-US"/>
          </a:p>
        </p:txBody>
      </p:sp>
    </p:spTree>
    <p:extLst>
      <p:ext uri="{BB962C8B-B14F-4D97-AF65-F5344CB8AC3E}">
        <p14:creationId xmlns:p14="http://schemas.microsoft.com/office/powerpoint/2010/main" val="24581570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a:p>
            <a:pPr marL="171450" indent="-171450">
              <a:buFontTx/>
              <a:buChar char="-"/>
            </a:pPr>
            <a:r>
              <a:rPr lang="en-US"/>
              <a:t>Most important table,  system is based on it</a:t>
            </a:r>
          </a:p>
          <a:p>
            <a:pPr marL="171450" indent="-171450">
              <a:buFontTx/>
              <a:buChar char="-"/>
            </a:pPr>
            <a:r>
              <a:rPr lang="en-US"/>
              <a:t>Linked to other tables, allow program to retrieve data about worker, client, etc.</a:t>
            </a:r>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CF058C53-6247-455C-8055-817D0D921544}" type="slidenum">
              <a:rPr lang="en-US" smtClean="0"/>
              <a:t>37</a:t>
            </a:fld>
            <a:endParaRPr lang="en-US"/>
          </a:p>
        </p:txBody>
      </p:sp>
    </p:spTree>
    <p:extLst>
      <p:ext uri="{BB962C8B-B14F-4D97-AF65-F5344CB8AC3E}">
        <p14:creationId xmlns:p14="http://schemas.microsoft.com/office/powerpoint/2010/main" val="35552500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38</a:t>
            </a:fld>
            <a:endParaRPr lang="en-US"/>
          </a:p>
        </p:txBody>
      </p:sp>
    </p:spTree>
    <p:extLst>
      <p:ext uri="{BB962C8B-B14F-4D97-AF65-F5344CB8AC3E}">
        <p14:creationId xmlns:p14="http://schemas.microsoft.com/office/powerpoint/2010/main" val="3761164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39</a:t>
            </a:fld>
            <a:endParaRPr lang="en-US"/>
          </a:p>
        </p:txBody>
      </p:sp>
    </p:spTree>
    <p:extLst>
      <p:ext uri="{BB962C8B-B14F-4D97-AF65-F5344CB8AC3E}">
        <p14:creationId xmlns:p14="http://schemas.microsoft.com/office/powerpoint/2010/main" val="209511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Aidan</a:t>
            </a:r>
          </a:p>
        </p:txBody>
      </p:sp>
      <p:sp>
        <p:nvSpPr>
          <p:cNvPr id="4" name="Slide Number Placeholder 3"/>
          <p:cNvSpPr>
            <a:spLocks noGrp="1"/>
          </p:cNvSpPr>
          <p:nvPr>
            <p:ph type="sldNum" sz="quarter" idx="5"/>
          </p:nvPr>
        </p:nvSpPr>
        <p:spPr/>
        <p:txBody>
          <a:bodyPr/>
          <a:lstStyle/>
          <a:p>
            <a:fld id="{CF058C53-6247-455C-8055-817D0D921544}" type="slidenum">
              <a:rPr lang="en-US"/>
              <a:t>4</a:t>
            </a:fld>
            <a:endParaRPr lang="en-US"/>
          </a:p>
        </p:txBody>
      </p:sp>
    </p:spTree>
    <p:extLst>
      <p:ext uri="{BB962C8B-B14F-4D97-AF65-F5344CB8AC3E}">
        <p14:creationId xmlns:p14="http://schemas.microsoft.com/office/powerpoint/2010/main" val="1027431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40</a:t>
            </a:fld>
            <a:endParaRPr lang="en-US"/>
          </a:p>
        </p:txBody>
      </p:sp>
    </p:spTree>
    <p:extLst>
      <p:ext uri="{BB962C8B-B14F-4D97-AF65-F5344CB8AC3E}">
        <p14:creationId xmlns:p14="http://schemas.microsoft.com/office/powerpoint/2010/main" val="20835763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41</a:t>
            </a:fld>
            <a:endParaRPr lang="en-US"/>
          </a:p>
        </p:txBody>
      </p:sp>
    </p:spTree>
    <p:extLst>
      <p:ext uri="{BB962C8B-B14F-4D97-AF65-F5344CB8AC3E}">
        <p14:creationId xmlns:p14="http://schemas.microsoft.com/office/powerpoint/2010/main" val="30811404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42</a:t>
            </a:fld>
            <a:endParaRPr lang="en-US"/>
          </a:p>
        </p:txBody>
      </p:sp>
    </p:spTree>
    <p:extLst>
      <p:ext uri="{BB962C8B-B14F-4D97-AF65-F5344CB8AC3E}">
        <p14:creationId xmlns:p14="http://schemas.microsoft.com/office/powerpoint/2010/main" val="14497944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43</a:t>
            </a:fld>
            <a:endParaRPr lang="en-US"/>
          </a:p>
        </p:txBody>
      </p:sp>
    </p:spTree>
    <p:extLst>
      <p:ext uri="{BB962C8B-B14F-4D97-AF65-F5344CB8AC3E}">
        <p14:creationId xmlns:p14="http://schemas.microsoft.com/office/powerpoint/2010/main" val="873107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44</a:t>
            </a:fld>
            <a:endParaRPr lang="en-US"/>
          </a:p>
        </p:txBody>
      </p:sp>
    </p:spTree>
    <p:extLst>
      <p:ext uri="{BB962C8B-B14F-4D97-AF65-F5344CB8AC3E}">
        <p14:creationId xmlns:p14="http://schemas.microsoft.com/office/powerpoint/2010/main" val="3623323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45</a:t>
            </a:fld>
            <a:endParaRPr lang="en-US"/>
          </a:p>
        </p:txBody>
      </p:sp>
    </p:spTree>
    <p:extLst>
      <p:ext uri="{BB962C8B-B14F-4D97-AF65-F5344CB8AC3E}">
        <p14:creationId xmlns:p14="http://schemas.microsoft.com/office/powerpoint/2010/main" val="30839067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Beryon</a:t>
            </a:r>
          </a:p>
          <a:p>
            <a:r>
              <a:rPr lang="en-CA"/>
              <a:t>Touch on the adaptability of the tables. Only the essential fields required to calculate pay and schedules will be mandatory. As Edenbridge looks to expand the utilization of the new system, more fields can be used which will open up more options within software for calculations and UI. </a:t>
            </a:r>
          </a:p>
        </p:txBody>
      </p:sp>
      <p:sp>
        <p:nvSpPr>
          <p:cNvPr id="4" name="Slide Number Placeholder 3"/>
          <p:cNvSpPr>
            <a:spLocks noGrp="1"/>
          </p:cNvSpPr>
          <p:nvPr>
            <p:ph type="sldNum" sz="quarter" idx="5"/>
          </p:nvPr>
        </p:nvSpPr>
        <p:spPr/>
        <p:txBody>
          <a:bodyPr/>
          <a:lstStyle/>
          <a:p>
            <a:fld id="{CF058C53-6247-455C-8055-817D0D921544}" type="slidenum">
              <a:rPr lang="en-US" smtClean="0"/>
              <a:t>46</a:t>
            </a:fld>
            <a:endParaRPr lang="en-US"/>
          </a:p>
        </p:txBody>
      </p:sp>
    </p:spTree>
    <p:extLst>
      <p:ext uri="{BB962C8B-B14F-4D97-AF65-F5344CB8AC3E}">
        <p14:creationId xmlns:p14="http://schemas.microsoft.com/office/powerpoint/2010/main" val="17147300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Everyone</a:t>
            </a:r>
          </a:p>
        </p:txBody>
      </p:sp>
      <p:sp>
        <p:nvSpPr>
          <p:cNvPr id="4" name="Slide Number Placeholder 3"/>
          <p:cNvSpPr>
            <a:spLocks noGrp="1"/>
          </p:cNvSpPr>
          <p:nvPr>
            <p:ph type="sldNum" sz="quarter" idx="5"/>
          </p:nvPr>
        </p:nvSpPr>
        <p:spPr/>
        <p:txBody>
          <a:bodyPr/>
          <a:lstStyle/>
          <a:p>
            <a:fld id="{CF058C53-6247-455C-8055-817D0D921544}" type="slidenum">
              <a:rPr lang="en-US" smtClean="0"/>
              <a:t>47</a:t>
            </a:fld>
            <a:endParaRPr lang="en-US"/>
          </a:p>
        </p:txBody>
      </p:sp>
    </p:spTree>
    <p:extLst>
      <p:ext uri="{BB962C8B-B14F-4D97-AF65-F5344CB8AC3E}">
        <p14:creationId xmlns:p14="http://schemas.microsoft.com/office/powerpoint/2010/main" val="1059815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Everyone</a:t>
            </a:r>
          </a:p>
        </p:txBody>
      </p:sp>
      <p:sp>
        <p:nvSpPr>
          <p:cNvPr id="4" name="Slide Number Placeholder 3"/>
          <p:cNvSpPr>
            <a:spLocks noGrp="1"/>
          </p:cNvSpPr>
          <p:nvPr>
            <p:ph type="sldNum" sz="quarter" idx="5"/>
          </p:nvPr>
        </p:nvSpPr>
        <p:spPr/>
        <p:txBody>
          <a:bodyPr/>
          <a:lstStyle/>
          <a:p>
            <a:fld id="{CF058C53-6247-455C-8055-817D0D921544}" type="slidenum">
              <a:rPr lang="en-US"/>
              <a:t>5</a:t>
            </a:fld>
            <a:endParaRPr lang="en-US"/>
          </a:p>
        </p:txBody>
      </p:sp>
    </p:spTree>
    <p:extLst>
      <p:ext uri="{BB962C8B-B14F-4D97-AF65-F5344CB8AC3E}">
        <p14:creationId xmlns:p14="http://schemas.microsoft.com/office/powerpoint/2010/main" val="2734031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Aidan</a:t>
            </a:r>
          </a:p>
        </p:txBody>
      </p:sp>
      <p:sp>
        <p:nvSpPr>
          <p:cNvPr id="4" name="Slide Number Placeholder 3"/>
          <p:cNvSpPr>
            <a:spLocks noGrp="1"/>
          </p:cNvSpPr>
          <p:nvPr>
            <p:ph type="sldNum" sz="quarter" idx="5"/>
          </p:nvPr>
        </p:nvSpPr>
        <p:spPr/>
        <p:txBody>
          <a:bodyPr/>
          <a:lstStyle/>
          <a:p>
            <a:fld id="{CF058C53-6247-455C-8055-817D0D921544}" type="slidenum">
              <a:rPr lang="en-US"/>
              <a:t>6</a:t>
            </a:fld>
            <a:endParaRPr lang="en-US"/>
          </a:p>
        </p:txBody>
      </p:sp>
    </p:spTree>
    <p:extLst>
      <p:ext uri="{BB962C8B-B14F-4D97-AF65-F5344CB8AC3E}">
        <p14:creationId xmlns:p14="http://schemas.microsoft.com/office/powerpoint/2010/main" val="3390876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7</a:t>
            </a:fld>
            <a:endParaRPr lang="en-US"/>
          </a:p>
        </p:txBody>
      </p:sp>
    </p:spTree>
    <p:extLst>
      <p:ext uri="{BB962C8B-B14F-4D97-AF65-F5344CB8AC3E}">
        <p14:creationId xmlns:p14="http://schemas.microsoft.com/office/powerpoint/2010/main" val="1718833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8</a:t>
            </a:fld>
            <a:endParaRPr lang="en-US"/>
          </a:p>
        </p:txBody>
      </p:sp>
    </p:spTree>
    <p:extLst>
      <p:ext uri="{BB962C8B-B14F-4D97-AF65-F5344CB8AC3E}">
        <p14:creationId xmlns:p14="http://schemas.microsoft.com/office/powerpoint/2010/main" val="34459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9</a:t>
            </a:fld>
            <a:endParaRPr lang="en-US"/>
          </a:p>
        </p:txBody>
      </p:sp>
    </p:spTree>
    <p:extLst>
      <p:ext uri="{BB962C8B-B14F-4D97-AF65-F5344CB8AC3E}">
        <p14:creationId xmlns:p14="http://schemas.microsoft.com/office/powerpoint/2010/main" val="2316274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991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98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65092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740777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7157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338411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83500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39031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2719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6051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1171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4912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143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807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86136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1246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3935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2/18/2020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72031686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22">
            <a:extLst>
              <a:ext uri="{FF2B5EF4-FFF2-40B4-BE49-F238E27FC236}">
                <a16:creationId xmlns:a16="http://schemas.microsoft.com/office/drawing/2014/main" id="{19B315F0-2F2E-4749-9C08-6F2B59723F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4">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bg2">
              <a:lumMod val="75000"/>
              <a:alpha val="90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bg1">
              <a:lumMod val="75000"/>
              <a:lumOff val="25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41" name="Group 28">
            <a:extLst>
              <a:ext uri="{FF2B5EF4-FFF2-40B4-BE49-F238E27FC236}">
                <a16:creationId xmlns:a16="http://schemas.microsoft.com/office/drawing/2014/main" id="{E1911703-8F76-418B-A5BE-312E5FF98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30" name="Straight Connector 29">
              <a:extLst>
                <a:ext uri="{FF2B5EF4-FFF2-40B4-BE49-F238E27FC236}">
                  <a16:creationId xmlns:a16="http://schemas.microsoft.com/office/drawing/2014/main" id="{683E51D0-80D2-4A0E-BC33-FC2854416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6DDC556-F181-4330-9D5E-06CD9B5F75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1744895-D69C-4B43-BBB6-644C78E57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547E019-B61B-46EA-8987-B3A661CFB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5A95601E-850C-471E-B37C-61C13AB1C1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4954021" y="823608"/>
            <a:ext cx="6778398" cy="4495801"/>
          </a:xfrm>
        </p:spPr>
        <p:txBody>
          <a:bodyPr anchor="ctr">
            <a:normAutofit/>
          </a:bodyPr>
          <a:lstStyle/>
          <a:p>
            <a:pPr algn="ctr"/>
            <a:r>
              <a:rPr lang="en-US" sz="5400">
                <a:cs typeface="Calibri Light"/>
              </a:rPr>
              <a:t>System Proposal</a:t>
            </a:r>
            <a:br>
              <a:rPr lang="en-US" sz="5400">
                <a:cs typeface="Calibri Light"/>
              </a:rPr>
            </a:br>
            <a:r>
              <a:rPr lang="en-US" sz="3200">
                <a:latin typeface="+mn-lt"/>
                <a:cs typeface="Calibri Light"/>
              </a:rPr>
              <a:t>Edenbridge scheduling &amp; time-tracking </a:t>
            </a:r>
            <a:r>
              <a:rPr lang="en-US" sz="3200" err="1">
                <a:latin typeface="+mn-lt"/>
                <a:cs typeface="Calibri Light"/>
              </a:rPr>
              <a:t>dbms</a:t>
            </a:r>
            <a:endParaRPr lang="en-US" sz="5400">
              <a:latin typeface="+mn-lt"/>
            </a:endParaRPr>
          </a:p>
        </p:txBody>
      </p:sp>
      <p:pic>
        <p:nvPicPr>
          <p:cNvPr id="12" name="Picture 26">
            <a:extLst>
              <a:ext uri="{FF2B5EF4-FFF2-40B4-BE49-F238E27FC236}">
                <a16:creationId xmlns:a16="http://schemas.microsoft.com/office/drawing/2014/main" id="{32B9419B-C534-4194-9170-B1AAC2DE805F}"/>
              </a:ext>
            </a:extLst>
          </p:cNvPr>
          <p:cNvPicPr>
            <a:picLocks noChangeAspect="1"/>
          </p:cNvPicPr>
          <p:nvPr/>
        </p:nvPicPr>
        <p:blipFill>
          <a:blip r:embed="rId3"/>
          <a:stretch>
            <a:fillRect/>
          </a:stretch>
        </p:blipFill>
        <p:spPr>
          <a:xfrm>
            <a:off x="1915660" y="337554"/>
            <a:ext cx="2270867" cy="1351287"/>
          </a:xfrm>
          <a:prstGeom prst="rect">
            <a:avLst/>
          </a:prstGeom>
          <a:effectLst>
            <a:glow rad="63500">
              <a:schemeClr val="tx1">
                <a:alpha val="40000"/>
              </a:schemeClr>
            </a:glow>
          </a:effectLst>
        </p:spPr>
      </p:pic>
      <p:sp>
        <p:nvSpPr>
          <p:cNvPr id="3" name="TextBox 2"/>
          <p:cNvSpPr txBox="1"/>
          <p:nvPr/>
        </p:nvSpPr>
        <p:spPr>
          <a:xfrm>
            <a:off x="1775104" y="6335780"/>
            <a:ext cx="2776756" cy="369332"/>
          </a:xfrm>
          <a:prstGeom prst="rect">
            <a:avLst/>
          </a:prstGeom>
          <a:noFill/>
          <a:ln>
            <a:noFill/>
          </a:ln>
        </p:spPr>
        <p:txBody>
          <a:bodyPr wrap="square" rtlCol="0">
            <a:spAutoFit/>
          </a:bodyPr>
          <a:lstStyle/>
          <a:p>
            <a:r>
              <a:rPr lang="en-US"/>
              <a:t>December 11th, 2019</a:t>
            </a:r>
            <a:endParaRPr lang="en-US" baseline="300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CEE7-B8C9-4918-A907-25DE09867517}"/>
              </a:ext>
            </a:extLst>
          </p:cNvPr>
          <p:cNvSpPr>
            <a:spLocks noGrp="1"/>
          </p:cNvSpPr>
          <p:nvPr>
            <p:ph type="title"/>
          </p:nvPr>
        </p:nvSpPr>
        <p:spPr>
          <a:xfrm>
            <a:off x="605771" y="4980391"/>
            <a:ext cx="8836860" cy="1507067"/>
          </a:xfrm>
        </p:spPr>
        <p:txBody>
          <a:bodyPr>
            <a:normAutofit/>
          </a:bodyPr>
          <a:lstStyle/>
          <a:p>
            <a:r>
              <a:rPr lang="en-CA" sz="4000"/>
              <a:t>system Feasibility – off-the-shelf</a:t>
            </a:r>
          </a:p>
        </p:txBody>
      </p:sp>
      <p:sp>
        <p:nvSpPr>
          <p:cNvPr id="4" name="Rectangle 3">
            <a:extLst>
              <a:ext uri="{FF2B5EF4-FFF2-40B4-BE49-F238E27FC236}">
                <a16:creationId xmlns:a16="http://schemas.microsoft.com/office/drawing/2014/main" id="{F20AB8BC-CF9E-4ADD-8A93-E7D5BFB563FB}"/>
              </a:ext>
            </a:extLst>
          </p:cNvPr>
          <p:cNvSpPr/>
          <p:nvPr/>
        </p:nvSpPr>
        <p:spPr>
          <a:xfrm>
            <a:off x="605095" y="526654"/>
            <a:ext cx="9910505" cy="3374014"/>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26" descr="A picture containing guitar&#10;&#10;Description generated with very high confidence">
            <a:extLst>
              <a:ext uri="{FF2B5EF4-FFF2-40B4-BE49-F238E27FC236}">
                <a16:creationId xmlns:a16="http://schemas.microsoft.com/office/drawing/2014/main" id="{A24661AE-C61A-4730-A71C-465E36113AD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3" name="TextBox 2">
            <a:extLst>
              <a:ext uri="{FF2B5EF4-FFF2-40B4-BE49-F238E27FC236}">
                <a16:creationId xmlns:a16="http://schemas.microsoft.com/office/drawing/2014/main" id="{BC109292-7DC9-4E04-AE63-5A8B051F8BA7}"/>
              </a:ext>
            </a:extLst>
          </p:cNvPr>
          <p:cNvSpPr txBox="1"/>
          <p:nvPr/>
        </p:nvSpPr>
        <p:spPr>
          <a:xfrm>
            <a:off x="690283" y="589429"/>
            <a:ext cx="9728336" cy="3168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Calibri"/>
              </a:rPr>
              <a:t>Technical Feasibility</a:t>
            </a:r>
          </a:p>
          <a:p>
            <a:pPr marL="285750" indent="-285750">
              <a:buFont typeface="Arial" panose="020B0604020202020204" pitchFamily="34" charset="0"/>
              <a:buChar char="•"/>
            </a:pPr>
            <a:r>
              <a:rPr lang="en-US">
                <a:cs typeface="Calibri"/>
              </a:rPr>
              <a:t>Off the shelf systems are usually designed to be compatible with a wide range of technologies to reach the most customers possible.</a:t>
            </a:r>
          </a:p>
          <a:p>
            <a:pPr marL="285750" indent="-285750">
              <a:buFont typeface="Wingdings 3" panose="05040102010807070707" pitchFamily="18" charset="2"/>
              <a:buChar char=""/>
            </a:pPr>
            <a:endParaRPr lang="en-US">
              <a:ea typeface="+mn-lt"/>
              <a:cs typeface="Calibri" panose="020F0502020204030204" pitchFamily="34" charset="0"/>
            </a:endParaRPr>
          </a:p>
          <a:p>
            <a:r>
              <a:rPr lang="en-US" b="1">
                <a:ea typeface="+mn-lt"/>
                <a:cs typeface="Calibri"/>
              </a:rPr>
              <a:t>Economic Feasibility</a:t>
            </a:r>
          </a:p>
          <a:p>
            <a:pPr marL="285750" indent="-285750">
              <a:buFont typeface="Arial" panose="020B0604020202020204" pitchFamily="34" charset="0"/>
              <a:buChar char="•"/>
            </a:pPr>
            <a:r>
              <a:rPr lang="en-US">
                <a:ea typeface="+mn-lt"/>
                <a:cs typeface="Calibri"/>
              </a:rPr>
              <a:t>Off the shelf is usually a cheap solution as a result of being a one-size-fits-all generic implementation.</a:t>
            </a:r>
          </a:p>
          <a:p>
            <a:pPr marL="285750" indent="-285750">
              <a:buFont typeface="Wingdings 3" panose="05040102010807070707" pitchFamily="18" charset="2"/>
              <a:buChar char=""/>
            </a:pPr>
            <a:endParaRPr lang="en-US">
              <a:ea typeface="+mn-lt"/>
              <a:cs typeface="Calibri" panose="020F0502020204030204" pitchFamily="34" charset="0"/>
            </a:endParaRPr>
          </a:p>
          <a:p>
            <a:r>
              <a:rPr lang="en-US" b="1">
                <a:ea typeface="+mn-lt"/>
                <a:cs typeface="Calibri"/>
              </a:rPr>
              <a:t>Organizational Feasibility</a:t>
            </a:r>
          </a:p>
          <a:p>
            <a:pPr marL="285750" indent="-285750">
              <a:buFont typeface="Arial" panose="020B0604020202020204" pitchFamily="34" charset="0"/>
              <a:buChar char="•"/>
            </a:pPr>
            <a:r>
              <a:rPr lang="en-US">
                <a:ea typeface="+mn-lt"/>
                <a:cs typeface="Calibri"/>
              </a:rPr>
              <a:t>As far as integrating an off-the-shelf system into the organization is concerned it is likely not be the best option as it may not have all functions required. </a:t>
            </a:r>
            <a:endParaRPr lang="en-US">
              <a:ea typeface="+mn-lt"/>
              <a:cs typeface="+mn-lt"/>
            </a:endParaRPr>
          </a:p>
        </p:txBody>
      </p:sp>
    </p:spTree>
    <p:extLst>
      <p:ext uri="{BB962C8B-B14F-4D97-AF65-F5344CB8AC3E}">
        <p14:creationId xmlns:p14="http://schemas.microsoft.com/office/powerpoint/2010/main" val="396519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889" y="4978484"/>
            <a:ext cx="8610617" cy="1507067"/>
          </a:xfrm>
        </p:spPr>
        <p:txBody>
          <a:bodyPr>
            <a:normAutofit/>
          </a:bodyPr>
          <a:lstStyle/>
          <a:p>
            <a:r>
              <a:rPr lang="en-CA" sz="4000"/>
              <a:t>System Feasibility – in-house</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5" name="Rectangle 4">
            <a:extLst>
              <a:ext uri="{FF2B5EF4-FFF2-40B4-BE49-F238E27FC236}">
                <a16:creationId xmlns:a16="http://schemas.microsoft.com/office/drawing/2014/main" id="{9E190F8D-4C14-41E5-ADE2-8EA510FA62B3}"/>
              </a:ext>
            </a:extLst>
          </p:cNvPr>
          <p:cNvSpPr/>
          <p:nvPr/>
        </p:nvSpPr>
        <p:spPr>
          <a:xfrm>
            <a:off x="593889" y="593889"/>
            <a:ext cx="9418212" cy="3478196"/>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9662FC79-0805-4E12-B667-AE497EF558AC}"/>
              </a:ext>
            </a:extLst>
          </p:cNvPr>
          <p:cNvSpPr txBox="1"/>
          <p:nvPr/>
        </p:nvSpPr>
        <p:spPr>
          <a:xfrm>
            <a:off x="705947" y="655765"/>
            <a:ext cx="9198293" cy="3416320"/>
          </a:xfrm>
          <a:prstGeom prst="rect">
            <a:avLst/>
          </a:prstGeom>
          <a:noFill/>
        </p:spPr>
        <p:txBody>
          <a:bodyPr wrap="square" rtlCol="0" anchor="t">
            <a:spAutoFit/>
          </a:bodyPr>
          <a:lstStyle/>
          <a:p>
            <a:r>
              <a:rPr lang="en-US" b="1">
                <a:cs typeface="Calibri"/>
              </a:rPr>
              <a:t>Technical Feasibility</a:t>
            </a:r>
            <a:endParaRPr lang="en-US" b="1">
              <a:ea typeface="+mn-lt"/>
              <a:cs typeface="Calibri"/>
            </a:endParaRPr>
          </a:p>
          <a:p>
            <a:pPr marL="342900" indent="-342900">
              <a:buFont typeface="Arial"/>
              <a:buChar char="•"/>
            </a:pPr>
            <a:r>
              <a:rPr lang="en-US">
                <a:ea typeface="+mn-lt"/>
                <a:cs typeface="Calibri"/>
              </a:rPr>
              <a:t>The employees at Edenbridge are not familiar with information system development and would have to go through extensive training to develop it.  </a:t>
            </a:r>
            <a:endParaRPr lang="en-US">
              <a:ea typeface="+mn-lt"/>
              <a:cs typeface="Calibri" panose="020F0502020204030204" pitchFamily="34" charset="0"/>
            </a:endParaRPr>
          </a:p>
          <a:p>
            <a:endParaRPr lang="en-US">
              <a:ea typeface="+mn-lt"/>
              <a:cs typeface="Calibri" panose="020F0502020204030204" pitchFamily="34" charset="0"/>
            </a:endParaRPr>
          </a:p>
          <a:p>
            <a:r>
              <a:rPr lang="en-US" b="1">
                <a:cs typeface="Calibri"/>
              </a:rPr>
              <a:t>Economic Feasibility</a:t>
            </a:r>
            <a:endParaRPr lang="en-US" b="1">
              <a:ea typeface="+mn-lt"/>
              <a:cs typeface="Calibri"/>
            </a:endParaRPr>
          </a:p>
          <a:p>
            <a:pPr marL="342900" indent="-342900">
              <a:buFont typeface="Arial"/>
              <a:buChar char="•"/>
            </a:pPr>
            <a:r>
              <a:rPr lang="en-US">
                <a:ea typeface="+mn-lt"/>
                <a:cs typeface="Calibri"/>
              </a:rPr>
              <a:t>This option would be excessively expensive from having to train the employees and having them working on the project instead of performing their normal duties.</a:t>
            </a:r>
            <a:endParaRPr lang="en-US">
              <a:ea typeface="+mn-lt"/>
              <a:cs typeface="Calibri" panose="020F0502020204030204" pitchFamily="34" charset="0"/>
            </a:endParaRPr>
          </a:p>
          <a:p>
            <a:endParaRPr lang="en-US">
              <a:ea typeface="+mn-lt"/>
              <a:cs typeface="Calibri" panose="020F0502020204030204" pitchFamily="34" charset="0"/>
            </a:endParaRPr>
          </a:p>
          <a:p>
            <a:r>
              <a:rPr lang="en-US" b="1">
                <a:cs typeface="Calibri"/>
              </a:rPr>
              <a:t>Organizational Feasibility</a:t>
            </a:r>
            <a:endParaRPr lang="en-US" b="1">
              <a:ea typeface="+mn-lt"/>
              <a:cs typeface="Calibri"/>
            </a:endParaRPr>
          </a:p>
          <a:p>
            <a:pPr marL="342900" indent="-342900">
              <a:buFont typeface="Arial"/>
              <a:buChar char="•"/>
            </a:pPr>
            <a:r>
              <a:rPr lang="en-US">
                <a:ea typeface="+mn-lt"/>
                <a:cs typeface="Calibri"/>
              </a:rPr>
              <a:t>It would likely be easy to integrate into the company as it would hopefully be made exactly how they want it to be. </a:t>
            </a:r>
            <a:endParaRPr lang="en-US">
              <a:ea typeface="+mn-lt"/>
              <a:cs typeface="Calibri" panose="020F0502020204030204" pitchFamily="34" charset="0"/>
            </a:endParaRPr>
          </a:p>
        </p:txBody>
      </p:sp>
    </p:spTree>
    <p:extLst>
      <p:ext uri="{BB962C8B-B14F-4D97-AF65-F5344CB8AC3E}">
        <p14:creationId xmlns:p14="http://schemas.microsoft.com/office/powerpoint/2010/main" val="4243594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D455-5F9F-4CAE-98CE-9EF829B46591}"/>
              </a:ext>
            </a:extLst>
          </p:cNvPr>
          <p:cNvSpPr>
            <a:spLocks noGrp="1"/>
          </p:cNvSpPr>
          <p:nvPr>
            <p:ph type="title"/>
          </p:nvPr>
        </p:nvSpPr>
        <p:spPr>
          <a:xfrm>
            <a:off x="593889" y="5367866"/>
            <a:ext cx="8534400" cy="1507067"/>
          </a:xfrm>
        </p:spPr>
        <p:txBody>
          <a:bodyPr>
            <a:normAutofit/>
          </a:bodyPr>
          <a:lstStyle/>
          <a:p>
            <a:r>
              <a:rPr lang="en-CA" sz="4000"/>
              <a:t>System Feasibility - custom</a:t>
            </a:r>
          </a:p>
        </p:txBody>
      </p:sp>
      <p:sp>
        <p:nvSpPr>
          <p:cNvPr id="4" name="Rectangle 3">
            <a:extLst>
              <a:ext uri="{FF2B5EF4-FFF2-40B4-BE49-F238E27FC236}">
                <a16:creationId xmlns:a16="http://schemas.microsoft.com/office/drawing/2014/main" id="{A0CADE39-D397-4168-81AE-1AAF02FEF624}"/>
              </a:ext>
            </a:extLst>
          </p:cNvPr>
          <p:cNvSpPr/>
          <p:nvPr/>
        </p:nvSpPr>
        <p:spPr>
          <a:xfrm>
            <a:off x="593889" y="332865"/>
            <a:ext cx="10063951" cy="3721535"/>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BA55F3B7-9BC2-4F23-ADE3-1D13BDD24E4B}"/>
              </a:ext>
            </a:extLst>
          </p:cNvPr>
          <p:cNvSpPr txBox="1"/>
          <p:nvPr/>
        </p:nvSpPr>
        <p:spPr>
          <a:xfrm>
            <a:off x="699695" y="328209"/>
            <a:ext cx="9852337" cy="3693319"/>
          </a:xfrm>
          <a:prstGeom prst="rect">
            <a:avLst/>
          </a:prstGeom>
          <a:noFill/>
        </p:spPr>
        <p:txBody>
          <a:bodyPr wrap="square" rtlCol="0" anchor="t">
            <a:spAutoFit/>
          </a:bodyPr>
          <a:lstStyle/>
          <a:p>
            <a:r>
              <a:rPr lang="en-US" b="1">
                <a:cs typeface="Calibri"/>
              </a:rPr>
              <a:t>Technical Feasibility</a:t>
            </a:r>
          </a:p>
          <a:p>
            <a:pPr marL="285750" indent="-285750">
              <a:buFont typeface="Arial" panose="020B0604020202020204" pitchFamily="34" charset="0"/>
              <a:buChar char="•"/>
            </a:pPr>
            <a:r>
              <a:rPr lang="en-US">
                <a:cs typeface="Calibri"/>
              </a:rPr>
              <a:t>All the required hardware is present at Edenbridge</a:t>
            </a:r>
          </a:p>
          <a:p>
            <a:pPr marL="285750" indent="-285750">
              <a:buFont typeface="Arial" panose="020B0604020202020204" pitchFamily="34" charset="0"/>
              <a:buChar char="•"/>
            </a:pPr>
            <a:r>
              <a:rPr lang="en-US">
                <a:cs typeface="Calibri"/>
              </a:rPr>
              <a:t>As a development team, we have the skills to build the program, so the system is technically feasible</a:t>
            </a:r>
          </a:p>
          <a:p>
            <a:endParaRPr lang="en-US">
              <a:cs typeface="Calibri"/>
            </a:endParaRPr>
          </a:p>
          <a:p>
            <a:r>
              <a:rPr lang="en-US" b="1">
                <a:cs typeface="Calibri"/>
              </a:rPr>
              <a:t>Economic Feasibility</a:t>
            </a:r>
          </a:p>
          <a:p>
            <a:pPr marL="285750" indent="-285750">
              <a:buFont typeface="Arial" panose="020B0604020202020204" pitchFamily="34" charset="0"/>
              <a:buChar char="•"/>
            </a:pPr>
            <a:r>
              <a:rPr lang="en-US">
                <a:cs typeface="Calibri"/>
              </a:rPr>
              <a:t>Usually, the cost for a custom system would be expensive</a:t>
            </a:r>
          </a:p>
          <a:p>
            <a:pPr marL="285750" indent="-285750">
              <a:buFont typeface="Arial" panose="020B0604020202020204" pitchFamily="34" charset="0"/>
              <a:buChar char="•"/>
            </a:pPr>
            <a:r>
              <a:rPr lang="en-US">
                <a:cs typeface="Calibri"/>
              </a:rPr>
              <a:t>As we would be developing the system as a project for our program, there will be no development costs</a:t>
            </a:r>
          </a:p>
          <a:p>
            <a:endParaRPr lang="en-US">
              <a:cs typeface="Calibri"/>
            </a:endParaRPr>
          </a:p>
          <a:p>
            <a:r>
              <a:rPr lang="en-US" b="1">
                <a:cs typeface="Calibri"/>
              </a:rPr>
              <a:t>Organizational Feasibility</a:t>
            </a:r>
          </a:p>
          <a:p>
            <a:pPr marL="285750" indent="-285750">
              <a:buFont typeface="Arial" panose="020B0604020202020204" pitchFamily="34" charset="0"/>
              <a:buChar char="•"/>
            </a:pPr>
            <a:r>
              <a:rPr lang="en-US">
                <a:cs typeface="Calibri"/>
              </a:rPr>
              <a:t>The system is developed and tailored to the organization, so it would be feasible for the organization to implement the custom system</a:t>
            </a:r>
          </a:p>
        </p:txBody>
      </p:sp>
      <p:pic>
        <p:nvPicPr>
          <p:cNvPr id="6" name="Picture 26" descr="A picture containing guitar&#10;&#10;Description generated with very high confidence">
            <a:extLst>
              <a:ext uri="{FF2B5EF4-FFF2-40B4-BE49-F238E27FC236}">
                <a16:creationId xmlns:a16="http://schemas.microsoft.com/office/drawing/2014/main" id="{D42332AC-99DA-497C-8294-0548A0272A8E}"/>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75734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B1A1-BDAE-458E-91C5-1E6C1811F483}"/>
              </a:ext>
            </a:extLst>
          </p:cNvPr>
          <p:cNvSpPr>
            <a:spLocks noGrp="1"/>
          </p:cNvSpPr>
          <p:nvPr>
            <p:ph type="title"/>
          </p:nvPr>
        </p:nvSpPr>
        <p:spPr>
          <a:xfrm>
            <a:off x="552132" y="5231104"/>
            <a:ext cx="9546908" cy="1507067"/>
          </a:xfrm>
        </p:spPr>
        <p:txBody>
          <a:bodyPr>
            <a:normAutofit/>
          </a:bodyPr>
          <a:lstStyle/>
          <a:p>
            <a:r>
              <a:rPr lang="en-US" sz="4000"/>
              <a:t>Feasibility – cost comparison</a:t>
            </a:r>
          </a:p>
        </p:txBody>
      </p:sp>
      <p:graphicFrame>
        <p:nvGraphicFramePr>
          <p:cNvPr id="4" name="Content Placeholder 3">
            <a:extLst>
              <a:ext uri="{FF2B5EF4-FFF2-40B4-BE49-F238E27FC236}">
                <a16:creationId xmlns:a16="http://schemas.microsoft.com/office/drawing/2014/main" id="{944AE762-7CC5-4A6A-8A17-427695D7D4D6}"/>
              </a:ext>
            </a:extLst>
          </p:cNvPr>
          <p:cNvGraphicFramePr>
            <a:graphicFrameLocks noGrp="1"/>
          </p:cNvGraphicFramePr>
          <p:nvPr>
            <p:ph idx="1"/>
            <p:extLst>
              <p:ext uri="{D42A27DB-BD31-4B8C-83A1-F6EECF244321}">
                <p14:modId xmlns:p14="http://schemas.microsoft.com/office/powerpoint/2010/main" val="502345218"/>
              </p:ext>
            </p:extLst>
          </p:nvPr>
        </p:nvGraphicFramePr>
        <p:xfrm>
          <a:off x="552132" y="228002"/>
          <a:ext cx="9478560" cy="4708918"/>
        </p:xfrm>
        <a:graphic>
          <a:graphicData uri="http://schemas.openxmlformats.org/drawingml/2006/table">
            <a:tbl>
              <a:tblPr firstRow="1" firstCol="1" bandRow="1">
                <a:tableStyleId>{5C22544A-7EE6-4342-B048-85BDC9FD1C3A}</a:tableStyleId>
              </a:tblPr>
              <a:tblGrid>
                <a:gridCol w="949501">
                  <a:extLst>
                    <a:ext uri="{9D8B030D-6E8A-4147-A177-3AD203B41FA5}">
                      <a16:colId xmlns:a16="http://schemas.microsoft.com/office/drawing/2014/main" val="3391653369"/>
                    </a:ext>
                  </a:extLst>
                </a:gridCol>
                <a:gridCol w="2663571">
                  <a:extLst>
                    <a:ext uri="{9D8B030D-6E8A-4147-A177-3AD203B41FA5}">
                      <a16:colId xmlns:a16="http://schemas.microsoft.com/office/drawing/2014/main" val="2115488740"/>
                    </a:ext>
                  </a:extLst>
                </a:gridCol>
                <a:gridCol w="3081186">
                  <a:extLst>
                    <a:ext uri="{9D8B030D-6E8A-4147-A177-3AD203B41FA5}">
                      <a16:colId xmlns:a16="http://schemas.microsoft.com/office/drawing/2014/main" val="2919409460"/>
                    </a:ext>
                  </a:extLst>
                </a:gridCol>
                <a:gridCol w="2784302">
                  <a:extLst>
                    <a:ext uri="{9D8B030D-6E8A-4147-A177-3AD203B41FA5}">
                      <a16:colId xmlns:a16="http://schemas.microsoft.com/office/drawing/2014/main" val="3463213684"/>
                    </a:ext>
                  </a:extLst>
                </a:gridCol>
              </a:tblGrid>
              <a:tr h="396751">
                <a:tc>
                  <a:txBody>
                    <a:bodyPr/>
                    <a:lstStyle/>
                    <a:p>
                      <a:pPr marL="0" marR="0">
                        <a:lnSpc>
                          <a:spcPct val="107000"/>
                        </a:lnSpc>
                        <a:spcBef>
                          <a:spcPts val="0"/>
                        </a:spcBef>
                        <a:spcAft>
                          <a:spcPts val="0"/>
                        </a:spcAft>
                      </a:pPr>
                      <a:endParaRPr lang="en-US" sz="500">
                        <a:effectLst/>
                        <a:latin typeface="+mn-lt"/>
                        <a:ea typeface="Calibri" panose="020F0502020204030204" pitchFamily="34" charset="0"/>
                        <a:cs typeface="Arial" panose="020B0604020202020204" pitchFamily="34" charset="0"/>
                      </a:endParaRPr>
                    </a:p>
                  </a:txBody>
                  <a:tcPr marL="31566" marR="31566" marT="0" marB="0">
                    <a:solidFill>
                      <a:schemeClr val="accent1">
                        <a:lumMod val="50000"/>
                      </a:schemeClr>
                    </a:solidFill>
                  </a:tcPr>
                </a:tc>
                <a:tc>
                  <a:txBody>
                    <a:bodyPr/>
                    <a:lstStyle/>
                    <a:p>
                      <a:pPr marL="0" marR="0" algn="ctr">
                        <a:lnSpc>
                          <a:spcPct val="107000"/>
                        </a:lnSpc>
                        <a:spcBef>
                          <a:spcPts val="0"/>
                        </a:spcBef>
                        <a:spcAft>
                          <a:spcPts val="0"/>
                        </a:spcAft>
                      </a:pPr>
                      <a:r>
                        <a:rPr lang="en-US" sz="2800">
                          <a:effectLst/>
                          <a:latin typeface="+mn-lt"/>
                        </a:rPr>
                        <a:t>In-House</a:t>
                      </a:r>
                      <a:endParaRPr lang="en-US" sz="2800">
                        <a:effectLst/>
                        <a:latin typeface="+mn-lt"/>
                        <a:ea typeface="Calibri" panose="020F0502020204030204" pitchFamily="34" charset="0"/>
                        <a:cs typeface="Arial" panose="020B0604020202020204" pitchFamily="34" charset="0"/>
                      </a:endParaRPr>
                    </a:p>
                  </a:txBody>
                  <a:tcPr marL="31566" marR="31566" marT="0" marB="0"/>
                </a:tc>
                <a:tc>
                  <a:txBody>
                    <a:bodyPr/>
                    <a:lstStyle/>
                    <a:p>
                      <a:pPr marL="0" marR="0" algn="ctr">
                        <a:lnSpc>
                          <a:spcPct val="107000"/>
                        </a:lnSpc>
                        <a:spcBef>
                          <a:spcPts val="0"/>
                        </a:spcBef>
                        <a:spcAft>
                          <a:spcPts val="0"/>
                        </a:spcAft>
                      </a:pPr>
                      <a:r>
                        <a:rPr lang="en-US" sz="2800">
                          <a:effectLst/>
                          <a:latin typeface="+mn-lt"/>
                        </a:rPr>
                        <a:t>Custom</a:t>
                      </a:r>
                      <a:endParaRPr lang="en-US" sz="2800">
                        <a:effectLst/>
                        <a:latin typeface="+mn-lt"/>
                        <a:ea typeface="Calibri" panose="020F0502020204030204" pitchFamily="34" charset="0"/>
                        <a:cs typeface="Arial" panose="020B0604020202020204" pitchFamily="34" charset="0"/>
                      </a:endParaRPr>
                    </a:p>
                  </a:txBody>
                  <a:tcPr marL="31566" marR="31566" marT="0" marB="0"/>
                </a:tc>
                <a:tc>
                  <a:txBody>
                    <a:bodyPr/>
                    <a:lstStyle/>
                    <a:p>
                      <a:pPr marL="0" marR="0" algn="ctr">
                        <a:lnSpc>
                          <a:spcPct val="107000"/>
                        </a:lnSpc>
                        <a:spcBef>
                          <a:spcPts val="0"/>
                        </a:spcBef>
                        <a:spcAft>
                          <a:spcPts val="0"/>
                        </a:spcAft>
                      </a:pPr>
                      <a:r>
                        <a:rPr lang="en-US" sz="2800">
                          <a:effectLst/>
                          <a:latin typeface="+mn-lt"/>
                        </a:rPr>
                        <a:t>Off-the-Shelf</a:t>
                      </a:r>
                      <a:endParaRPr lang="en-US" sz="2800">
                        <a:effectLst/>
                        <a:latin typeface="+mn-lt"/>
                        <a:ea typeface="Calibri" panose="020F0502020204030204" pitchFamily="34" charset="0"/>
                        <a:cs typeface="Arial" panose="020B0604020202020204" pitchFamily="34" charset="0"/>
                      </a:endParaRPr>
                    </a:p>
                  </a:txBody>
                  <a:tcPr marL="31566" marR="31566" marT="0" marB="0"/>
                </a:tc>
                <a:extLst>
                  <a:ext uri="{0D108BD9-81ED-4DB2-BD59-A6C34878D82A}">
                    <a16:rowId xmlns:a16="http://schemas.microsoft.com/office/drawing/2014/main" val="3485056266"/>
                  </a:ext>
                </a:extLst>
              </a:tr>
              <a:tr h="4288992">
                <a:tc>
                  <a:txBody>
                    <a:bodyPr/>
                    <a:lstStyle/>
                    <a:p>
                      <a:pPr marL="0" marR="0" algn="ctr">
                        <a:lnSpc>
                          <a:spcPct val="107000"/>
                        </a:lnSpc>
                        <a:spcBef>
                          <a:spcPts val="0"/>
                        </a:spcBef>
                        <a:spcAft>
                          <a:spcPts val="0"/>
                        </a:spcAft>
                      </a:pPr>
                      <a:r>
                        <a:rPr lang="en-US" sz="2800">
                          <a:effectLst/>
                          <a:latin typeface="+mn-lt"/>
                        </a:rPr>
                        <a:t>Cost</a:t>
                      </a:r>
                    </a:p>
                    <a:p>
                      <a:pPr marL="0" marR="0" algn="ctr">
                        <a:lnSpc>
                          <a:spcPct val="107000"/>
                        </a:lnSpc>
                        <a:spcBef>
                          <a:spcPts val="0"/>
                        </a:spcBef>
                        <a:spcAft>
                          <a:spcPts val="0"/>
                        </a:spcAft>
                      </a:pPr>
                      <a:r>
                        <a:rPr lang="en-US" sz="2800">
                          <a:effectLst/>
                          <a:latin typeface="+mn-lt"/>
                        </a:rPr>
                        <a:t>/10</a:t>
                      </a:r>
                      <a:endParaRPr lang="en-US" sz="2800">
                        <a:effectLst/>
                        <a:latin typeface="+mn-lt"/>
                        <a:ea typeface="Calibri" panose="020F0502020204030204" pitchFamily="34" charset="0"/>
                        <a:cs typeface="Arial" panose="020B0604020202020204" pitchFamily="34" charset="0"/>
                      </a:endParaRPr>
                    </a:p>
                  </a:txBody>
                  <a:tcPr marL="31566" marR="31566" marT="0" marB="0" anchor="ctr"/>
                </a:tc>
                <a:tc>
                  <a:txBody>
                    <a:bodyPr/>
                    <a:lstStyle/>
                    <a:p>
                      <a:pPr marL="342900" marR="0" indent="-342900">
                        <a:lnSpc>
                          <a:spcPct val="107000"/>
                        </a:lnSpc>
                        <a:spcBef>
                          <a:spcPts val="0"/>
                        </a:spcBef>
                        <a:spcAft>
                          <a:spcPts val="0"/>
                        </a:spcAft>
                        <a:buFont typeface="Arial" panose="020B0604020202020204" pitchFamily="34" charset="0"/>
                        <a:buChar char="•"/>
                      </a:pPr>
                      <a:r>
                        <a:rPr lang="en-US" sz="2000">
                          <a:effectLst/>
                          <a:latin typeface="+mn-lt"/>
                          <a:ea typeface="Calibri" panose="020F0502020204030204" pitchFamily="34" charset="0"/>
                          <a:cs typeface="Calibri"/>
                        </a:rPr>
                        <a:t>Developers are already working for the company, costs will not be as high as custom development</a:t>
                      </a:r>
                    </a:p>
                    <a:p>
                      <a:pPr marL="342900" marR="0" indent="-342900">
                        <a:lnSpc>
                          <a:spcPct val="107000"/>
                        </a:lnSpc>
                        <a:spcBef>
                          <a:spcPts val="0"/>
                        </a:spcBef>
                        <a:spcAft>
                          <a:spcPts val="0"/>
                        </a:spcAft>
                        <a:buFont typeface="Arial" panose="020B0604020202020204" pitchFamily="34" charset="0"/>
                        <a:buChar char="•"/>
                      </a:pPr>
                      <a:r>
                        <a:rPr lang="en-US" sz="2000">
                          <a:effectLst/>
                          <a:latin typeface="+mn-lt"/>
                          <a:ea typeface="Calibri" panose="020F0502020204030204" pitchFamily="34" charset="0"/>
                          <a:cs typeface="Calibri"/>
                        </a:rPr>
                        <a:t>Will still be more expensive than off-the-shelf</a:t>
                      </a:r>
                      <a:endParaRPr lang="en-US" sz="2000">
                        <a:effectLst/>
                        <a:latin typeface="+mn-lt"/>
                        <a:ea typeface="Calibri" panose="020F0502020204030204" pitchFamily="34" charset="0"/>
                        <a:cs typeface="Calibri" panose="020F0502020204030204" pitchFamily="34" charset="0"/>
                      </a:endParaRPr>
                    </a:p>
                    <a:p>
                      <a:pPr marL="0" marR="0" indent="0" algn="ctr">
                        <a:lnSpc>
                          <a:spcPct val="107000"/>
                        </a:lnSpc>
                        <a:spcBef>
                          <a:spcPts val="0"/>
                        </a:spcBef>
                        <a:spcAft>
                          <a:spcPts val="0"/>
                        </a:spcAft>
                        <a:buFont typeface="Arial" panose="020B0604020202020204" pitchFamily="34" charset="0"/>
                        <a:buNone/>
                      </a:pPr>
                      <a:endParaRPr lang="en-US" sz="2000" b="1">
                        <a:effectLst/>
                        <a:latin typeface="+mn-lt"/>
                        <a:ea typeface="Calibri" panose="020F0502020204030204" pitchFamily="34" charset="0"/>
                        <a:cs typeface="Arial"/>
                      </a:endParaRPr>
                    </a:p>
                    <a:p>
                      <a:pPr marL="0" marR="0" indent="0" algn="ctr">
                        <a:lnSpc>
                          <a:spcPct val="107000"/>
                        </a:lnSpc>
                        <a:spcBef>
                          <a:spcPts val="0"/>
                        </a:spcBef>
                        <a:spcAft>
                          <a:spcPts val="0"/>
                        </a:spcAft>
                        <a:buFont typeface="Arial" panose="020B0604020202020204" pitchFamily="34" charset="0"/>
                        <a:buNone/>
                      </a:pPr>
                      <a:endParaRPr lang="en-US" sz="2000" b="1">
                        <a:effectLst/>
                        <a:latin typeface="+mn-lt"/>
                        <a:ea typeface="Calibri" panose="020F0502020204030204" pitchFamily="34" charset="0"/>
                        <a:cs typeface="Arial"/>
                      </a:endParaRPr>
                    </a:p>
                    <a:p>
                      <a:pPr marL="0" marR="0" indent="0" algn="ctr">
                        <a:lnSpc>
                          <a:spcPct val="107000"/>
                        </a:lnSpc>
                        <a:spcBef>
                          <a:spcPts val="0"/>
                        </a:spcBef>
                        <a:spcAft>
                          <a:spcPts val="0"/>
                        </a:spcAft>
                        <a:buFont typeface="Arial" panose="020B0604020202020204" pitchFamily="34" charset="0"/>
                        <a:buNone/>
                      </a:pPr>
                      <a:r>
                        <a:rPr lang="en-US" sz="2000" b="1">
                          <a:effectLst/>
                          <a:latin typeface="+mn-lt"/>
                          <a:ea typeface="Calibri" panose="020F0502020204030204" pitchFamily="34" charset="0"/>
                          <a:cs typeface="Arial"/>
                        </a:rPr>
                        <a:t>Value: 6/10</a:t>
                      </a:r>
                    </a:p>
                  </a:txBody>
                  <a:tcPr marL="68580" marR="68580" marT="0" marB="0"/>
                </a:tc>
                <a:tc>
                  <a:txBody>
                    <a:bodyPr/>
                    <a:lstStyle/>
                    <a:p>
                      <a:pPr marL="342900" marR="0" indent="-342900">
                        <a:lnSpc>
                          <a:spcPct val="107000"/>
                        </a:lnSpc>
                        <a:spcBef>
                          <a:spcPts val="0"/>
                        </a:spcBef>
                        <a:spcAft>
                          <a:spcPts val="0"/>
                        </a:spcAft>
                        <a:buFont typeface="Arial" panose="020B0604020202020204" pitchFamily="34" charset="0"/>
                        <a:buChar char="•"/>
                      </a:pPr>
                      <a:r>
                        <a:rPr lang="en-US" sz="2000">
                          <a:effectLst/>
                          <a:latin typeface="+mn-lt"/>
                          <a:ea typeface="Calibri" panose="020F0502020204030204" pitchFamily="34" charset="0"/>
                          <a:cs typeface="Arial"/>
                        </a:rPr>
                        <a:t>Hiring professional developers will cost more than in-house development or something prebuilt</a:t>
                      </a:r>
                    </a:p>
                    <a:p>
                      <a:pPr marL="342900" marR="0" indent="-342900">
                        <a:lnSpc>
                          <a:spcPct val="107000"/>
                        </a:lnSpc>
                        <a:spcBef>
                          <a:spcPts val="0"/>
                        </a:spcBef>
                        <a:spcAft>
                          <a:spcPts val="0"/>
                        </a:spcAft>
                        <a:buFont typeface="Arial" panose="020B0604020202020204" pitchFamily="34" charset="0"/>
                        <a:buChar char="•"/>
                      </a:pPr>
                      <a:r>
                        <a:rPr lang="en-US" sz="2000">
                          <a:effectLst/>
                          <a:latin typeface="+mn-lt"/>
                          <a:ea typeface="Calibri" panose="020F0502020204030204" pitchFamily="34" charset="0"/>
                          <a:cs typeface="Arial"/>
                        </a:rPr>
                        <a:t>As the development of the system is a part of our course, there will be minimal development costs</a:t>
                      </a:r>
                    </a:p>
                    <a:p>
                      <a:pPr marL="0" marR="0" indent="0" algn="ctr">
                        <a:lnSpc>
                          <a:spcPct val="107000"/>
                        </a:lnSpc>
                        <a:spcBef>
                          <a:spcPts val="0"/>
                        </a:spcBef>
                        <a:spcAft>
                          <a:spcPts val="0"/>
                        </a:spcAft>
                        <a:buFont typeface="Arial" panose="020B0604020202020204" pitchFamily="34" charset="0"/>
                        <a:buNone/>
                      </a:pPr>
                      <a:endParaRPr lang="en-US" sz="2000" b="1">
                        <a:effectLst/>
                        <a:latin typeface="+mn-lt"/>
                        <a:ea typeface="Calibri" panose="020F0502020204030204" pitchFamily="34" charset="0"/>
                        <a:cs typeface="Arial"/>
                      </a:endParaRPr>
                    </a:p>
                    <a:p>
                      <a:pPr marL="0" marR="0" indent="0" algn="ctr">
                        <a:lnSpc>
                          <a:spcPct val="107000"/>
                        </a:lnSpc>
                        <a:spcBef>
                          <a:spcPts val="0"/>
                        </a:spcBef>
                        <a:spcAft>
                          <a:spcPts val="0"/>
                        </a:spcAft>
                        <a:buFont typeface="Arial" panose="020B0604020202020204" pitchFamily="34" charset="0"/>
                        <a:buNone/>
                      </a:pPr>
                      <a:endParaRPr lang="en-US" sz="2000" b="1">
                        <a:effectLst/>
                        <a:latin typeface="+mn-lt"/>
                        <a:ea typeface="Calibri" panose="020F0502020204030204" pitchFamily="34" charset="0"/>
                        <a:cs typeface="Arial"/>
                      </a:endParaRPr>
                    </a:p>
                    <a:p>
                      <a:pPr marL="0" marR="0" indent="0" algn="ctr">
                        <a:lnSpc>
                          <a:spcPct val="107000"/>
                        </a:lnSpc>
                        <a:spcBef>
                          <a:spcPts val="0"/>
                        </a:spcBef>
                        <a:spcAft>
                          <a:spcPts val="0"/>
                        </a:spcAft>
                        <a:buFont typeface="Arial" panose="020B0604020202020204" pitchFamily="34" charset="0"/>
                        <a:buNone/>
                      </a:pPr>
                      <a:r>
                        <a:rPr lang="en-US" sz="2000" b="1">
                          <a:effectLst/>
                          <a:latin typeface="+mn-lt"/>
                          <a:ea typeface="Calibri" panose="020F0502020204030204" pitchFamily="34" charset="0"/>
                          <a:cs typeface="Arial"/>
                        </a:rPr>
                        <a:t>Value: 10/10</a:t>
                      </a:r>
                    </a:p>
                  </a:txBody>
                  <a:tcPr marL="68580" marR="68580" marT="0" marB="0"/>
                </a:tc>
                <a:tc>
                  <a:txBody>
                    <a:bodyPr/>
                    <a:lstStyle/>
                    <a:p>
                      <a:pPr marL="342900" marR="0" indent="-342900">
                        <a:lnSpc>
                          <a:spcPct val="107000"/>
                        </a:lnSpc>
                        <a:spcBef>
                          <a:spcPts val="0"/>
                        </a:spcBef>
                        <a:spcAft>
                          <a:spcPts val="0"/>
                        </a:spcAft>
                        <a:buFont typeface="Arial" panose="020B0604020202020204" pitchFamily="34" charset="0"/>
                        <a:buChar char="•"/>
                      </a:pPr>
                      <a:r>
                        <a:rPr lang="en-US" sz="2000">
                          <a:effectLst/>
                          <a:latin typeface="+mn-lt"/>
                          <a:ea typeface="Calibri" panose="020F0502020204030204" pitchFamily="34" charset="0"/>
                          <a:cs typeface="Calibri"/>
                        </a:rPr>
                        <a:t>Off-the-shelf systems will have lower cost because the system is made to be generic</a:t>
                      </a:r>
                    </a:p>
                    <a:p>
                      <a:pPr marL="0" marR="0" indent="0">
                        <a:lnSpc>
                          <a:spcPct val="107000"/>
                        </a:lnSpc>
                        <a:spcBef>
                          <a:spcPts val="0"/>
                        </a:spcBef>
                        <a:spcAft>
                          <a:spcPts val="0"/>
                        </a:spcAft>
                        <a:buFont typeface="Arial" panose="020B0604020202020204" pitchFamily="34" charset="0"/>
                        <a:buNone/>
                      </a:pPr>
                      <a:endParaRPr lang="en-US" sz="2000">
                        <a:latin typeface="+mn-lt"/>
                      </a:endParaRPr>
                    </a:p>
                    <a:p>
                      <a:pPr marL="0" marR="0" indent="0">
                        <a:lnSpc>
                          <a:spcPct val="107000"/>
                        </a:lnSpc>
                        <a:spcBef>
                          <a:spcPts val="0"/>
                        </a:spcBef>
                        <a:spcAft>
                          <a:spcPts val="0"/>
                        </a:spcAft>
                        <a:buFont typeface="Arial" panose="020B0604020202020204" pitchFamily="34" charset="0"/>
                        <a:buNone/>
                      </a:pPr>
                      <a:endParaRPr lang="en-US" sz="2000">
                        <a:latin typeface="+mn-lt"/>
                      </a:endParaRPr>
                    </a:p>
                    <a:p>
                      <a:pPr marL="0" marR="0" indent="0">
                        <a:lnSpc>
                          <a:spcPct val="107000"/>
                        </a:lnSpc>
                        <a:spcBef>
                          <a:spcPts val="0"/>
                        </a:spcBef>
                        <a:spcAft>
                          <a:spcPts val="0"/>
                        </a:spcAft>
                        <a:buFont typeface="Arial" panose="020B0604020202020204" pitchFamily="34" charset="0"/>
                        <a:buNone/>
                      </a:pPr>
                      <a:endParaRPr lang="en-US" sz="2000">
                        <a:latin typeface="+mn-lt"/>
                      </a:endParaRPr>
                    </a:p>
                    <a:p>
                      <a:pPr marL="0" marR="0" indent="0">
                        <a:lnSpc>
                          <a:spcPct val="107000"/>
                        </a:lnSpc>
                        <a:spcBef>
                          <a:spcPts val="0"/>
                        </a:spcBef>
                        <a:spcAft>
                          <a:spcPts val="0"/>
                        </a:spcAft>
                        <a:buFont typeface="Arial" panose="020B0604020202020204" pitchFamily="34" charset="0"/>
                        <a:buNone/>
                      </a:pPr>
                      <a:endParaRPr lang="en-US" sz="2000">
                        <a:latin typeface="+mn-lt"/>
                      </a:endParaRPr>
                    </a:p>
                    <a:p>
                      <a:pPr marL="0" marR="0" indent="0">
                        <a:lnSpc>
                          <a:spcPct val="107000"/>
                        </a:lnSpc>
                        <a:spcBef>
                          <a:spcPts val="0"/>
                        </a:spcBef>
                        <a:spcAft>
                          <a:spcPts val="0"/>
                        </a:spcAft>
                        <a:buFont typeface="Arial" panose="020B0604020202020204" pitchFamily="34" charset="0"/>
                        <a:buNone/>
                      </a:pPr>
                      <a:endParaRPr lang="en-US" sz="2000">
                        <a:latin typeface="+mn-lt"/>
                      </a:endParaRPr>
                    </a:p>
                    <a:p>
                      <a:pPr marL="0" marR="0" indent="0" algn="ctr">
                        <a:lnSpc>
                          <a:spcPct val="107000"/>
                        </a:lnSpc>
                        <a:spcBef>
                          <a:spcPts val="0"/>
                        </a:spcBef>
                        <a:spcAft>
                          <a:spcPts val="0"/>
                        </a:spcAft>
                        <a:buFont typeface="Arial" panose="020B0604020202020204" pitchFamily="34" charset="0"/>
                        <a:buNone/>
                      </a:pPr>
                      <a:endParaRPr lang="en-US" sz="2000" b="1">
                        <a:effectLst/>
                        <a:latin typeface="+mn-lt"/>
                        <a:ea typeface="Calibri" panose="020F0502020204030204" pitchFamily="34" charset="0"/>
                        <a:cs typeface="Arial"/>
                      </a:endParaRPr>
                    </a:p>
                    <a:p>
                      <a:pPr marL="0" marR="0" indent="0" algn="ctr">
                        <a:lnSpc>
                          <a:spcPct val="107000"/>
                        </a:lnSpc>
                        <a:spcBef>
                          <a:spcPts val="0"/>
                        </a:spcBef>
                        <a:spcAft>
                          <a:spcPts val="0"/>
                        </a:spcAft>
                        <a:buFont typeface="Arial" panose="020B0604020202020204" pitchFamily="34" charset="0"/>
                        <a:buNone/>
                      </a:pPr>
                      <a:r>
                        <a:rPr lang="en-US" sz="2000" b="1">
                          <a:effectLst/>
                          <a:latin typeface="+mn-lt"/>
                          <a:ea typeface="Calibri" panose="020F0502020204030204" pitchFamily="34" charset="0"/>
                          <a:cs typeface="Arial"/>
                        </a:rPr>
                        <a:t>Value: 7/10</a:t>
                      </a:r>
                    </a:p>
                  </a:txBody>
                  <a:tcPr marL="68580" marR="68580" marT="0" marB="0"/>
                </a:tc>
                <a:extLst>
                  <a:ext uri="{0D108BD9-81ED-4DB2-BD59-A6C34878D82A}">
                    <a16:rowId xmlns:a16="http://schemas.microsoft.com/office/drawing/2014/main" val="3403416206"/>
                  </a:ext>
                </a:extLst>
              </a:tr>
            </a:tbl>
          </a:graphicData>
        </a:graphic>
      </p:graphicFrame>
      <p:pic>
        <p:nvPicPr>
          <p:cNvPr id="5" name="Picture 26" descr="A picture containing guitar&#10;&#10;Description generated with very high confidence">
            <a:extLst>
              <a:ext uri="{FF2B5EF4-FFF2-40B4-BE49-F238E27FC236}">
                <a16:creationId xmlns:a16="http://schemas.microsoft.com/office/drawing/2014/main" id="{7BA5756C-B62E-4230-9522-6AB296D98DEC}"/>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257545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F53E1C4-6ED1-491E-A814-B99B9C603489}"/>
              </a:ext>
            </a:extLst>
          </p:cNvPr>
          <p:cNvGraphicFramePr>
            <a:graphicFrameLocks noGrp="1"/>
          </p:cNvGraphicFramePr>
          <p:nvPr>
            <p:extLst>
              <p:ext uri="{D42A27DB-BD31-4B8C-83A1-F6EECF244321}">
                <p14:modId xmlns:p14="http://schemas.microsoft.com/office/powerpoint/2010/main" val="1660543102"/>
              </p:ext>
            </p:extLst>
          </p:nvPr>
        </p:nvGraphicFramePr>
        <p:xfrm>
          <a:off x="630425" y="780924"/>
          <a:ext cx="9821514" cy="3930870"/>
        </p:xfrm>
        <a:graphic>
          <a:graphicData uri="http://schemas.openxmlformats.org/drawingml/2006/table">
            <a:tbl>
              <a:tblPr firstRow="1" firstCol="1" bandRow="1">
                <a:tableStyleId>{5C22544A-7EE6-4342-B048-85BDC9FD1C3A}</a:tableStyleId>
              </a:tblPr>
              <a:tblGrid>
                <a:gridCol w="983855">
                  <a:extLst>
                    <a:ext uri="{9D8B030D-6E8A-4147-A177-3AD203B41FA5}">
                      <a16:colId xmlns:a16="http://schemas.microsoft.com/office/drawing/2014/main" val="2055340028"/>
                    </a:ext>
                  </a:extLst>
                </a:gridCol>
                <a:gridCol w="2616561">
                  <a:extLst>
                    <a:ext uri="{9D8B030D-6E8A-4147-A177-3AD203B41FA5}">
                      <a16:colId xmlns:a16="http://schemas.microsoft.com/office/drawing/2014/main" val="553267541"/>
                    </a:ext>
                  </a:extLst>
                </a:gridCol>
                <a:gridCol w="2956954">
                  <a:extLst>
                    <a:ext uri="{9D8B030D-6E8A-4147-A177-3AD203B41FA5}">
                      <a16:colId xmlns:a16="http://schemas.microsoft.com/office/drawing/2014/main" val="4021115347"/>
                    </a:ext>
                  </a:extLst>
                </a:gridCol>
                <a:gridCol w="3264144">
                  <a:extLst>
                    <a:ext uri="{9D8B030D-6E8A-4147-A177-3AD203B41FA5}">
                      <a16:colId xmlns:a16="http://schemas.microsoft.com/office/drawing/2014/main" val="1309133679"/>
                    </a:ext>
                  </a:extLst>
                </a:gridCol>
              </a:tblGrid>
              <a:tr h="439132">
                <a:tc>
                  <a:txBody>
                    <a:bodyPr/>
                    <a:lstStyle/>
                    <a:p>
                      <a:pPr marL="0" marR="0">
                        <a:lnSpc>
                          <a:spcPct val="107000"/>
                        </a:lnSpc>
                        <a:spcBef>
                          <a:spcPts val="0"/>
                        </a:spcBef>
                        <a:spcAft>
                          <a:spcPts val="0"/>
                        </a:spcAft>
                      </a:pPr>
                      <a:endParaRPr lang="en-US" sz="500">
                        <a:effectLst/>
                        <a:latin typeface="+mn-lt"/>
                        <a:ea typeface="Calibri" panose="020F0502020204030204" pitchFamily="34" charset="0"/>
                        <a:cs typeface="Arial" panose="020B0604020202020204" pitchFamily="34" charset="0"/>
                      </a:endParaRPr>
                    </a:p>
                  </a:txBody>
                  <a:tcPr marL="31566" marR="31566" marT="0" marB="0">
                    <a:solidFill>
                      <a:schemeClr val="accent1">
                        <a:lumMod val="50000"/>
                      </a:schemeClr>
                    </a:solidFill>
                  </a:tcPr>
                </a:tc>
                <a:tc>
                  <a:txBody>
                    <a:bodyPr/>
                    <a:lstStyle/>
                    <a:p>
                      <a:pPr marL="0" marR="0" algn="ctr">
                        <a:lnSpc>
                          <a:spcPct val="107000"/>
                        </a:lnSpc>
                        <a:spcBef>
                          <a:spcPts val="0"/>
                        </a:spcBef>
                        <a:spcAft>
                          <a:spcPts val="0"/>
                        </a:spcAft>
                      </a:pPr>
                      <a:r>
                        <a:rPr lang="en-US" sz="2800">
                          <a:effectLst/>
                          <a:latin typeface="+mn-lt"/>
                        </a:rPr>
                        <a:t>In-House</a:t>
                      </a:r>
                      <a:endParaRPr lang="en-US" sz="2800">
                        <a:effectLst/>
                        <a:latin typeface="+mn-lt"/>
                        <a:ea typeface="Calibri" panose="020F0502020204030204" pitchFamily="34" charset="0"/>
                        <a:cs typeface="Arial" panose="020B0604020202020204" pitchFamily="34" charset="0"/>
                      </a:endParaRPr>
                    </a:p>
                  </a:txBody>
                  <a:tcPr marL="31566" marR="31566" marT="0" marB="0" anchor="ctr"/>
                </a:tc>
                <a:tc>
                  <a:txBody>
                    <a:bodyPr/>
                    <a:lstStyle/>
                    <a:p>
                      <a:pPr marL="0" marR="0" algn="ctr">
                        <a:lnSpc>
                          <a:spcPct val="107000"/>
                        </a:lnSpc>
                        <a:spcBef>
                          <a:spcPts val="0"/>
                        </a:spcBef>
                        <a:spcAft>
                          <a:spcPts val="0"/>
                        </a:spcAft>
                      </a:pPr>
                      <a:r>
                        <a:rPr lang="en-US" sz="2800">
                          <a:effectLst/>
                          <a:latin typeface="+mn-lt"/>
                        </a:rPr>
                        <a:t>Custom</a:t>
                      </a:r>
                      <a:endParaRPr lang="en-US" sz="2800">
                        <a:effectLst/>
                        <a:latin typeface="+mn-lt"/>
                        <a:ea typeface="Calibri" panose="020F0502020204030204" pitchFamily="34" charset="0"/>
                        <a:cs typeface="Arial" panose="020B0604020202020204" pitchFamily="34" charset="0"/>
                      </a:endParaRPr>
                    </a:p>
                  </a:txBody>
                  <a:tcPr marL="31566" marR="31566" marT="0" marB="0"/>
                </a:tc>
                <a:tc>
                  <a:txBody>
                    <a:bodyPr/>
                    <a:lstStyle/>
                    <a:p>
                      <a:pPr marL="0" marR="0" algn="ctr">
                        <a:lnSpc>
                          <a:spcPct val="107000"/>
                        </a:lnSpc>
                        <a:spcBef>
                          <a:spcPts val="0"/>
                        </a:spcBef>
                        <a:spcAft>
                          <a:spcPts val="0"/>
                        </a:spcAft>
                      </a:pPr>
                      <a:r>
                        <a:rPr lang="en-US" sz="2800">
                          <a:effectLst/>
                          <a:latin typeface="+mn-lt"/>
                        </a:rPr>
                        <a:t>Off-the-Shelf</a:t>
                      </a:r>
                      <a:endParaRPr lang="en-US" sz="2800">
                        <a:effectLst/>
                        <a:latin typeface="+mn-lt"/>
                        <a:ea typeface="Calibri" panose="020F0502020204030204" pitchFamily="34" charset="0"/>
                        <a:cs typeface="Arial" panose="020B0604020202020204" pitchFamily="34" charset="0"/>
                      </a:endParaRPr>
                    </a:p>
                  </a:txBody>
                  <a:tcPr marL="31566" marR="31566" marT="0" marB="0" anchor="ctr"/>
                </a:tc>
                <a:extLst>
                  <a:ext uri="{0D108BD9-81ED-4DB2-BD59-A6C34878D82A}">
                    <a16:rowId xmlns:a16="http://schemas.microsoft.com/office/drawing/2014/main" val="3550642636"/>
                  </a:ext>
                </a:extLst>
              </a:tr>
              <a:tr h="3158904">
                <a:tc>
                  <a:txBody>
                    <a:bodyPr/>
                    <a:lstStyle/>
                    <a:p>
                      <a:pPr marL="0" marR="0" algn="ctr">
                        <a:lnSpc>
                          <a:spcPct val="107000"/>
                        </a:lnSpc>
                        <a:spcBef>
                          <a:spcPts val="0"/>
                        </a:spcBef>
                        <a:spcAft>
                          <a:spcPts val="0"/>
                        </a:spcAft>
                      </a:pPr>
                      <a:r>
                        <a:rPr lang="en-US" sz="2800">
                          <a:effectLst/>
                          <a:latin typeface="+mn-lt"/>
                        </a:rPr>
                        <a:t>Tim</a:t>
                      </a:r>
                      <a:r>
                        <a:rPr lang="en-CA" sz="2800">
                          <a:effectLst/>
                          <a:latin typeface="+mn-lt"/>
                        </a:rPr>
                        <a:t>e</a:t>
                      </a:r>
                    </a:p>
                    <a:p>
                      <a:pPr marL="0" marR="0" algn="ctr">
                        <a:lnSpc>
                          <a:spcPct val="107000"/>
                        </a:lnSpc>
                        <a:spcBef>
                          <a:spcPts val="0"/>
                        </a:spcBef>
                        <a:spcAft>
                          <a:spcPts val="0"/>
                        </a:spcAft>
                      </a:pPr>
                      <a:r>
                        <a:rPr lang="en-CA" sz="2800">
                          <a:effectLst/>
                          <a:latin typeface="+mn-lt"/>
                        </a:rPr>
                        <a:t>/10</a:t>
                      </a:r>
                      <a:endParaRPr lang="en-US" sz="2000">
                        <a:effectLst/>
                        <a:latin typeface="+mn-lt"/>
                        <a:ea typeface="Calibri" panose="020F0502020204030204" pitchFamily="34" charset="0"/>
                        <a:cs typeface="Arial" panose="020B0604020202020204" pitchFamily="34" charset="0"/>
                      </a:endParaRPr>
                    </a:p>
                  </a:txBody>
                  <a:tcPr marL="31566" marR="31566" marT="0" marB="0" anchor="ctr"/>
                </a:tc>
                <a:tc>
                  <a:txBody>
                    <a:bodyPr/>
                    <a:lstStyle/>
                    <a:p>
                      <a:pPr marL="342900" marR="0" indent="-342900">
                        <a:lnSpc>
                          <a:spcPct val="107000"/>
                        </a:lnSpc>
                        <a:spcBef>
                          <a:spcPts val="0"/>
                        </a:spcBef>
                        <a:spcAft>
                          <a:spcPts val="0"/>
                        </a:spcAft>
                        <a:buFont typeface="Arial" panose="020B0604020202020204" pitchFamily="34" charset="0"/>
                        <a:buChar char="•"/>
                      </a:pPr>
                      <a:r>
                        <a:rPr lang="en-US" sz="2400">
                          <a:effectLst/>
                          <a:latin typeface="+mn-lt"/>
                          <a:ea typeface="Calibri" panose="020F0502020204030204" pitchFamily="34" charset="0"/>
                          <a:cs typeface="Calibri"/>
                        </a:rPr>
                        <a:t>In-house development usually takes longer, employees still have other work to do</a:t>
                      </a:r>
                      <a:endParaRPr lang="en-US" sz="2400">
                        <a:effectLst/>
                        <a:latin typeface="+mn-lt"/>
                        <a:ea typeface="Calibri" panose="020F0502020204030204" pitchFamily="34" charset="0"/>
                        <a:cs typeface="Arial" panose="020B0604020202020204" pitchFamily="34" charset="0"/>
                      </a:endParaRPr>
                    </a:p>
                    <a:p>
                      <a:pPr marL="0" marR="0" indent="0" algn="ctr">
                        <a:lnSpc>
                          <a:spcPct val="107000"/>
                        </a:lnSpc>
                        <a:spcBef>
                          <a:spcPts val="0"/>
                        </a:spcBef>
                        <a:spcAft>
                          <a:spcPts val="0"/>
                        </a:spcAft>
                        <a:buFont typeface="Arial" panose="020B0604020202020204" pitchFamily="34" charset="0"/>
                        <a:buNone/>
                      </a:pPr>
                      <a:endParaRPr lang="en-US" sz="2400" b="1">
                        <a:effectLst/>
                        <a:latin typeface="+mn-lt"/>
                        <a:ea typeface="Calibri" panose="020F0502020204030204" pitchFamily="34" charset="0"/>
                        <a:cs typeface="Arial"/>
                      </a:endParaRPr>
                    </a:p>
                    <a:p>
                      <a:pPr marL="0" marR="0" lvl="0" indent="0" algn="ctr">
                        <a:lnSpc>
                          <a:spcPct val="107000"/>
                        </a:lnSpc>
                        <a:spcBef>
                          <a:spcPts val="0"/>
                        </a:spcBef>
                        <a:spcAft>
                          <a:spcPts val="0"/>
                        </a:spcAft>
                        <a:buFont typeface="Arial" panose="020B0604020202020204" pitchFamily="34" charset="0"/>
                        <a:buNone/>
                      </a:pPr>
                      <a:r>
                        <a:rPr lang="en-US" sz="2400" b="1">
                          <a:effectLst/>
                          <a:latin typeface="+mn-lt"/>
                          <a:ea typeface="Calibri" panose="020F0502020204030204" pitchFamily="34" charset="0"/>
                          <a:cs typeface="Arial"/>
                        </a:rPr>
                        <a:t>Value: 3/10</a:t>
                      </a:r>
                      <a:endParaRPr lang="en-US"/>
                    </a:p>
                  </a:txBody>
                  <a:tcPr marL="68580" marR="68580" marT="0" marB="0"/>
                </a:tc>
                <a:tc>
                  <a:txBody>
                    <a:bodyPr/>
                    <a:lstStyle/>
                    <a:p>
                      <a:pPr marL="342900" marR="0" indent="-342900">
                        <a:lnSpc>
                          <a:spcPct val="107000"/>
                        </a:lnSpc>
                        <a:spcBef>
                          <a:spcPts val="0"/>
                        </a:spcBef>
                        <a:spcAft>
                          <a:spcPts val="0"/>
                        </a:spcAft>
                        <a:buFont typeface="Arial" panose="020B0604020202020204" pitchFamily="34" charset="0"/>
                        <a:buChar char="•"/>
                      </a:pPr>
                      <a:r>
                        <a:rPr lang="en-US" sz="2400">
                          <a:effectLst/>
                          <a:latin typeface="+mn-lt"/>
                          <a:ea typeface="Calibri" panose="020F0502020204030204" pitchFamily="34" charset="0"/>
                          <a:cs typeface="Arial"/>
                        </a:rPr>
                        <a:t>Professional development usually takes less time than in-house, but longer than off-the-shelf</a:t>
                      </a:r>
                    </a:p>
                    <a:p>
                      <a:pPr marL="0" marR="0" lvl="0" indent="0">
                        <a:lnSpc>
                          <a:spcPct val="107000"/>
                        </a:lnSpc>
                        <a:spcBef>
                          <a:spcPts val="0"/>
                        </a:spcBef>
                        <a:spcAft>
                          <a:spcPts val="0"/>
                        </a:spcAft>
                        <a:buFont typeface="Arial" panose="020B0604020202020204" pitchFamily="34" charset="0"/>
                        <a:buNone/>
                      </a:pPr>
                      <a:endParaRPr lang="en-US" sz="2400">
                        <a:effectLst/>
                        <a:latin typeface="+mn-lt"/>
                        <a:ea typeface="Calibri" panose="020F0502020204030204" pitchFamily="34" charset="0"/>
                        <a:cs typeface="Arial"/>
                      </a:endParaRPr>
                    </a:p>
                    <a:p>
                      <a:pPr marL="0" marR="0" indent="0" algn="ctr">
                        <a:lnSpc>
                          <a:spcPct val="107000"/>
                        </a:lnSpc>
                        <a:spcBef>
                          <a:spcPts val="0"/>
                        </a:spcBef>
                        <a:spcAft>
                          <a:spcPts val="0"/>
                        </a:spcAft>
                        <a:buFont typeface="Arial" panose="020B0604020202020204" pitchFamily="34" charset="0"/>
                        <a:buNone/>
                      </a:pPr>
                      <a:r>
                        <a:rPr lang="en-US" sz="2400" b="1">
                          <a:effectLst/>
                          <a:latin typeface="+mn-lt"/>
                          <a:ea typeface="Calibri" panose="020F0502020204030204" pitchFamily="34" charset="0"/>
                          <a:cs typeface="Arial"/>
                        </a:rPr>
                        <a:t>Value: 8/10</a:t>
                      </a:r>
                    </a:p>
                  </a:txBody>
                  <a:tcPr marL="68580" marR="68580" marT="0" marB="0"/>
                </a:tc>
                <a:tc>
                  <a:txBody>
                    <a:bodyPr/>
                    <a:lstStyle/>
                    <a:p>
                      <a:pPr marL="342900" marR="0" indent="-342900">
                        <a:lnSpc>
                          <a:spcPct val="107000"/>
                        </a:lnSpc>
                        <a:spcBef>
                          <a:spcPts val="0"/>
                        </a:spcBef>
                        <a:spcAft>
                          <a:spcPts val="0"/>
                        </a:spcAft>
                        <a:buFont typeface="Arial" panose="020B0604020202020204" pitchFamily="34" charset="0"/>
                        <a:buChar char="•"/>
                      </a:pPr>
                      <a:r>
                        <a:rPr lang="en-US" sz="2400">
                          <a:effectLst/>
                          <a:latin typeface="+mn-lt"/>
                          <a:ea typeface="Calibri" panose="020F0502020204030204" pitchFamily="34" charset="0"/>
                          <a:cs typeface="Arial"/>
                        </a:rPr>
                        <a:t>Has almost zero development time</a:t>
                      </a:r>
                    </a:p>
                    <a:p>
                      <a:pPr marL="342900" marR="0" indent="-342900">
                        <a:lnSpc>
                          <a:spcPct val="107000"/>
                        </a:lnSpc>
                        <a:spcBef>
                          <a:spcPts val="0"/>
                        </a:spcBef>
                        <a:spcAft>
                          <a:spcPts val="0"/>
                        </a:spcAft>
                        <a:buFont typeface="Arial" panose="020B0604020202020204" pitchFamily="34" charset="0"/>
                        <a:buChar char="•"/>
                      </a:pPr>
                      <a:r>
                        <a:rPr lang="en-US" sz="2400">
                          <a:effectLst/>
                          <a:latin typeface="+mn-lt"/>
                          <a:ea typeface="Calibri" panose="020F0502020204030204" pitchFamily="34" charset="0"/>
                          <a:cs typeface="Arial"/>
                        </a:rPr>
                        <a:t>Customization can take a long time depending on complexity</a:t>
                      </a:r>
                    </a:p>
                    <a:p>
                      <a:pPr marL="0" marR="0" lvl="0" indent="0">
                        <a:lnSpc>
                          <a:spcPct val="107000"/>
                        </a:lnSpc>
                        <a:spcBef>
                          <a:spcPts val="0"/>
                        </a:spcBef>
                        <a:spcAft>
                          <a:spcPts val="0"/>
                        </a:spcAft>
                        <a:buFont typeface="Arial" panose="020B0604020202020204" pitchFamily="34" charset="0"/>
                        <a:buNone/>
                      </a:pPr>
                      <a:endParaRPr lang="en-US" sz="2400">
                        <a:effectLst/>
                        <a:latin typeface="+mn-lt"/>
                        <a:ea typeface="Calibri" panose="020F0502020204030204" pitchFamily="34" charset="0"/>
                        <a:cs typeface="Arial"/>
                      </a:endParaRPr>
                    </a:p>
                    <a:p>
                      <a:pPr marL="0" marR="0" indent="0" algn="ctr">
                        <a:lnSpc>
                          <a:spcPct val="107000"/>
                        </a:lnSpc>
                        <a:spcBef>
                          <a:spcPts val="0"/>
                        </a:spcBef>
                        <a:spcAft>
                          <a:spcPts val="0"/>
                        </a:spcAft>
                        <a:buFont typeface="Arial" panose="020B0604020202020204" pitchFamily="34" charset="0"/>
                        <a:buNone/>
                      </a:pPr>
                      <a:endParaRPr lang="en-US" sz="2400" b="1">
                        <a:effectLst/>
                        <a:latin typeface="+mn-lt"/>
                        <a:ea typeface="Calibri" panose="020F0502020204030204" pitchFamily="34" charset="0"/>
                        <a:cs typeface="Arial"/>
                      </a:endParaRPr>
                    </a:p>
                    <a:p>
                      <a:pPr marL="0" marR="0" lvl="0" indent="0" algn="ctr">
                        <a:lnSpc>
                          <a:spcPct val="107000"/>
                        </a:lnSpc>
                        <a:spcBef>
                          <a:spcPts val="0"/>
                        </a:spcBef>
                        <a:spcAft>
                          <a:spcPts val="0"/>
                        </a:spcAft>
                        <a:buFont typeface="Arial" panose="020B0604020202020204" pitchFamily="34" charset="0"/>
                        <a:buNone/>
                      </a:pPr>
                      <a:r>
                        <a:rPr lang="en-US" sz="2400" b="1">
                          <a:effectLst/>
                          <a:latin typeface="+mn-lt"/>
                          <a:ea typeface="Calibri" panose="020F0502020204030204" pitchFamily="34" charset="0"/>
                          <a:cs typeface="Arial"/>
                        </a:rPr>
                        <a:t>Value: 10/10</a:t>
                      </a:r>
                      <a:endParaRPr lang="en-US"/>
                    </a:p>
                  </a:txBody>
                  <a:tcPr marL="68580" marR="68580" marT="0" marB="0"/>
                </a:tc>
                <a:extLst>
                  <a:ext uri="{0D108BD9-81ED-4DB2-BD59-A6C34878D82A}">
                    <a16:rowId xmlns:a16="http://schemas.microsoft.com/office/drawing/2014/main" val="2285087672"/>
                  </a:ext>
                </a:extLst>
              </a:tr>
            </a:tbl>
          </a:graphicData>
        </a:graphic>
      </p:graphicFrame>
      <p:sp>
        <p:nvSpPr>
          <p:cNvPr id="5" name="Title 1">
            <a:extLst>
              <a:ext uri="{FF2B5EF4-FFF2-40B4-BE49-F238E27FC236}">
                <a16:creationId xmlns:a16="http://schemas.microsoft.com/office/drawing/2014/main" id="{19D28C78-09D6-4A9D-90AE-FCC2737505E6}"/>
              </a:ext>
            </a:extLst>
          </p:cNvPr>
          <p:cNvSpPr>
            <a:spLocks noGrp="1"/>
          </p:cNvSpPr>
          <p:nvPr>
            <p:ph type="title"/>
          </p:nvPr>
        </p:nvSpPr>
        <p:spPr>
          <a:xfrm>
            <a:off x="630425" y="4538244"/>
            <a:ext cx="9560056" cy="1930003"/>
          </a:xfrm>
        </p:spPr>
        <p:txBody>
          <a:bodyPr>
            <a:normAutofit/>
          </a:bodyPr>
          <a:lstStyle/>
          <a:p>
            <a:r>
              <a:rPr lang="en-CA" sz="4000"/>
              <a:t>Feasibility – time Comparison</a:t>
            </a:r>
            <a:endParaRPr lang="en-US" sz="4000"/>
          </a:p>
        </p:txBody>
      </p:sp>
      <p:pic>
        <p:nvPicPr>
          <p:cNvPr id="6" name="Picture 26" descr="A picture containing guitar&#10;&#10;Description generated with very high confidence">
            <a:extLst>
              <a:ext uri="{FF2B5EF4-FFF2-40B4-BE49-F238E27FC236}">
                <a16:creationId xmlns:a16="http://schemas.microsoft.com/office/drawing/2014/main" id="{AF0DA516-7BD8-4067-90C0-1C4CCCEC58EF}"/>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2558285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FE68-42C5-4128-B7DC-45E2716F10FA}"/>
              </a:ext>
            </a:extLst>
          </p:cNvPr>
          <p:cNvSpPr>
            <a:spLocks noGrp="1"/>
          </p:cNvSpPr>
          <p:nvPr>
            <p:ph type="title"/>
          </p:nvPr>
        </p:nvSpPr>
        <p:spPr>
          <a:xfrm>
            <a:off x="538128" y="5059681"/>
            <a:ext cx="11009948" cy="1239520"/>
          </a:xfrm>
        </p:spPr>
        <p:txBody>
          <a:bodyPr>
            <a:normAutofit/>
          </a:bodyPr>
          <a:lstStyle/>
          <a:p>
            <a:r>
              <a:rPr lang="en-CA" sz="4000"/>
              <a:t>Feasibility – Quality Comparison</a:t>
            </a:r>
            <a:endParaRPr lang="en-US" sz="4000"/>
          </a:p>
        </p:txBody>
      </p:sp>
      <p:graphicFrame>
        <p:nvGraphicFramePr>
          <p:cNvPr id="4" name="Content Placeholder 3">
            <a:extLst>
              <a:ext uri="{FF2B5EF4-FFF2-40B4-BE49-F238E27FC236}">
                <a16:creationId xmlns:a16="http://schemas.microsoft.com/office/drawing/2014/main" id="{4E70DAED-10F0-41C9-B865-13E04B05E377}"/>
              </a:ext>
            </a:extLst>
          </p:cNvPr>
          <p:cNvGraphicFramePr>
            <a:graphicFrameLocks noGrp="1"/>
          </p:cNvGraphicFramePr>
          <p:nvPr>
            <p:ph idx="1"/>
            <p:extLst>
              <p:ext uri="{D42A27DB-BD31-4B8C-83A1-F6EECF244321}">
                <p14:modId xmlns:p14="http://schemas.microsoft.com/office/powerpoint/2010/main" val="1512827565"/>
              </p:ext>
            </p:extLst>
          </p:nvPr>
        </p:nvGraphicFramePr>
        <p:xfrm>
          <a:off x="538128" y="651700"/>
          <a:ext cx="10439138" cy="4032060"/>
        </p:xfrm>
        <a:graphic>
          <a:graphicData uri="http://schemas.openxmlformats.org/drawingml/2006/table">
            <a:tbl>
              <a:tblPr firstRow="1" firstCol="1" bandRow="1">
                <a:tableStyleId>{5C22544A-7EE6-4342-B048-85BDC9FD1C3A}</a:tableStyleId>
              </a:tblPr>
              <a:tblGrid>
                <a:gridCol w="1412592">
                  <a:extLst>
                    <a:ext uri="{9D8B030D-6E8A-4147-A177-3AD203B41FA5}">
                      <a16:colId xmlns:a16="http://schemas.microsoft.com/office/drawing/2014/main" val="572260792"/>
                    </a:ext>
                  </a:extLst>
                </a:gridCol>
                <a:gridCol w="2556476">
                  <a:extLst>
                    <a:ext uri="{9D8B030D-6E8A-4147-A177-3AD203B41FA5}">
                      <a16:colId xmlns:a16="http://schemas.microsoft.com/office/drawing/2014/main" val="906793171"/>
                    </a:ext>
                  </a:extLst>
                </a:gridCol>
                <a:gridCol w="3000661">
                  <a:extLst>
                    <a:ext uri="{9D8B030D-6E8A-4147-A177-3AD203B41FA5}">
                      <a16:colId xmlns:a16="http://schemas.microsoft.com/office/drawing/2014/main" val="3267844466"/>
                    </a:ext>
                  </a:extLst>
                </a:gridCol>
                <a:gridCol w="3469409">
                  <a:extLst>
                    <a:ext uri="{9D8B030D-6E8A-4147-A177-3AD203B41FA5}">
                      <a16:colId xmlns:a16="http://schemas.microsoft.com/office/drawing/2014/main" val="2920228563"/>
                    </a:ext>
                  </a:extLst>
                </a:gridCol>
              </a:tblGrid>
              <a:tr h="443195">
                <a:tc>
                  <a:txBody>
                    <a:bodyPr/>
                    <a:lstStyle/>
                    <a:p>
                      <a:pPr marL="0" marR="0">
                        <a:lnSpc>
                          <a:spcPct val="107000"/>
                        </a:lnSpc>
                        <a:spcBef>
                          <a:spcPts val="0"/>
                        </a:spcBef>
                        <a:spcAft>
                          <a:spcPts val="0"/>
                        </a:spcAft>
                      </a:pPr>
                      <a:endParaRPr lang="en-US" sz="500">
                        <a:effectLst/>
                        <a:latin typeface="+mn-lt"/>
                        <a:ea typeface="Calibri" panose="020F0502020204030204" pitchFamily="34" charset="0"/>
                        <a:cs typeface="Arial" panose="020B0604020202020204" pitchFamily="34" charset="0"/>
                      </a:endParaRPr>
                    </a:p>
                  </a:txBody>
                  <a:tcPr marL="31566" marR="31566" marT="0" marB="0">
                    <a:solidFill>
                      <a:schemeClr val="accent1">
                        <a:lumMod val="50000"/>
                      </a:schemeClr>
                    </a:solidFill>
                  </a:tcPr>
                </a:tc>
                <a:tc>
                  <a:txBody>
                    <a:bodyPr/>
                    <a:lstStyle/>
                    <a:p>
                      <a:pPr marL="0" marR="0" algn="ctr">
                        <a:lnSpc>
                          <a:spcPct val="107000"/>
                        </a:lnSpc>
                        <a:spcBef>
                          <a:spcPts val="0"/>
                        </a:spcBef>
                        <a:spcAft>
                          <a:spcPts val="0"/>
                        </a:spcAft>
                      </a:pPr>
                      <a:r>
                        <a:rPr lang="en-US" sz="2800">
                          <a:effectLst/>
                          <a:latin typeface="+mn-lt"/>
                        </a:rPr>
                        <a:t>In-House</a:t>
                      </a:r>
                      <a:endParaRPr lang="en-US" sz="2800">
                        <a:effectLst/>
                        <a:latin typeface="+mn-lt"/>
                        <a:ea typeface="Calibri" panose="020F0502020204030204" pitchFamily="34" charset="0"/>
                        <a:cs typeface="Arial" panose="020B0604020202020204" pitchFamily="34" charset="0"/>
                      </a:endParaRPr>
                    </a:p>
                  </a:txBody>
                  <a:tcPr marL="31566" marR="31566" marT="0" marB="0"/>
                </a:tc>
                <a:tc>
                  <a:txBody>
                    <a:bodyPr/>
                    <a:lstStyle/>
                    <a:p>
                      <a:pPr marL="0" marR="0" algn="ctr">
                        <a:lnSpc>
                          <a:spcPct val="107000"/>
                        </a:lnSpc>
                        <a:spcBef>
                          <a:spcPts val="0"/>
                        </a:spcBef>
                        <a:spcAft>
                          <a:spcPts val="0"/>
                        </a:spcAft>
                      </a:pPr>
                      <a:r>
                        <a:rPr lang="en-US" sz="2800">
                          <a:effectLst/>
                          <a:latin typeface="+mn-lt"/>
                        </a:rPr>
                        <a:t>Custom</a:t>
                      </a:r>
                      <a:endParaRPr lang="en-US" sz="2800">
                        <a:effectLst/>
                        <a:latin typeface="+mn-lt"/>
                        <a:ea typeface="Calibri" panose="020F0502020204030204" pitchFamily="34" charset="0"/>
                        <a:cs typeface="Arial" panose="020B0604020202020204" pitchFamily="34" charset="0"/>
                      </a:endParaRPr>
                    </a:p>
                  </a:txBody>
                  <a:tcPr marL="31566" marR="31566" marT="0" marB="0"/>
                </a:tc>
                <a:tc>
                  <a:txBody>
                    <a:bodyPr/>
                    <a:lstStyle/>
                    <a:p>
                      <a:pPr marL="0" marR="0" algn="ctr">
                        <a:lnSpc>
                          <a:spcPct val="107000"/>
                        </a:lnSpc>
                        <a:spcBef>
                          <a:spcPts val="0"/>
                        </a:spcBef>
                        <a:spcAft>
                          <a:spcPts val="0"/>
                        </a:spcAft>
                      </a:pPr>
                      <a:r>
                        <a:rPr lang="en-US" sz="2800">
                          <a:effectLst/>
                          <a:latin typeface="+mn-lt"/>
                        </a:rPr>
                        <a:t>Off-the-Shelf</a:t>
                      </a:r>
                      <a:endParaRPr lang="en-US" sz="2800">
                        <a:effectLst/>
                        <a:latin typeface="+mn-lt"/>
                        <a:ea typeface="Calibri" panose="020F0502020204030204" pitchFamily="34" charset="0"/>
                        <a:cs typeface="Arial" panose="020B0604020202020204" pitchFamily="34" charset="0"/>
                      </a:endParaRPr>
                    </a:p>
                  </a:txBody>
                  <a:tcPr marL="31566" marR="31566" marT="0" marB="0"/>
                </a:tc>
                <a:extLst>
                  <a:ext uri="{0D108BD9-81ED-4DB2-BD59-A6C34878D82A}">
                    <a16:rowId xmlns:a16="http://schemas.microsoft.com/office/drawing/2014/main" val="3328605232"/>
                  </a:ext>
                </a:extLst>
              </a:tr>
              <a:tr h="3588865">
                <a:tc>
                  <a:txBody>
                    <a:bodyPr/>
                    <a:lstStyle/>
                    <a:p>
                      <a:pPr marL="0" marR="0" algn="ctr">
                        <a:lnSpc>
                          <a:spcPct val="107000"/>
                        </a:lnSpc>
                        <a:spcBef>
                          <a:spcPts val="0"/>
                        </a:spcBef>
                        <a:spcAft>
                          <a:spcPts val="0"/>
                        </a:spcAft>
                      </a:pPr>
                      <a:r>
                        <a:rPr lang="en-CA" sz="2000">
                          <a:effectLst/>
                          <a:latin typeface="+mn-lt"/>
                        </a:rPr>
                        <a:t> </a:t>
                      </a:r>
                      <a:r>
                        <a:rPr lang="en-US" sz="2800">
                          <a:effectLst/>
                          <a:latin typeface="+mn-lt"/>
                        </a:rPr>
                        <a:t>Quality</a:t>
                      </a:r>
                    </a:p>
                    <a:p>
                      <a:pPr marL="0" marR="0" algn="ctr">
                        <a:lnSpc>
                          <a:spcPct val="107000"/>
                        </a:lnSpc>
                        <a:spcBef>
                          <a:spcPts val="0"/>
                        </a:spcBef>
                        <a:spcAft>
                          <a:spcPts val="0"/>
                        </a:spcAft>
                      </a:pPr>
                      <a:r>
                        <a:rPr lang="en-US" sz="2800">
                          <a:effectLst/>
                          <a:latin typeface="+mn-lt"/>
                        </a:rPr>
                        <a:t>/10</a:t>
                      </a:r>
                      <a:endParaRPr lang="en-US" sz="2000">
                        <a:effectLst/>
                        <a:latin typeface="+mn-lt"/>
                      </a:endParaRPr>
                    </a:p>
                  </a:txBody>
                  <a:tcPr marL="31566" marR="31566" marT="0" marB="0" anchor="ctr"/>
                </a:tc>
                <a:tc>
                  <a:txBody>
                    <a:bodyPr/>
                    <a:lstStyle/>
                    <a:p>
                      <a:pPr marL="342900" marR="0" indent="-342900">
                        <a:lnSpc>
                          <a:spcPct val="107000"/>
                        </a:lnSpc>
                        <a:spcBef>
                          <a:spcPts val="0"/>
                        </a:spcBef>
                        <a:spcAft>
                          <a:spcPts val="0"/>
                        </a:spcAft>
                        <a:buFont typeface="Arial" panose="020B0604020202020204" pitchFamily="34" charset="0"/>
                        <a:buChar char="•"/>
                      </a:pPr>
                      <a:r>
                        <a:rPr lang="en-US" sz="2400">
                          <a:effectLst/>
                          <a:latin typeface="+mn-lt"/>
                          <a:ea typeface="Calibri" panose="020F0502020204030204" pitchFamily="34" charset="0"/>
                          <a:cs typeface="Calibri"/>
                        </a:rPr>
                        <a:t>If the team in-house is not trained, the quality will be much lower than something professional</a:t>
                      </a:r>
                      <a:endParaRPr lang="en-US" sz="2400">
                        <a:effectLst/>
                        <a:latin typeface="+mn-lt"/>
                        <a:ea typeface="Calibri" panose="020F0502020204030204" pitchFamily="34" charset="0"/>
                        <a:cs typeface="Calibri" panose="020F0502020204030204" pitchFamily="34" charset="0"/>
                      </a:endParaRPr>
                    </a:p>
                    <a:p>
                      <a:pPr marL="0" marR="0" indent="0" algn="ctr">
                        <a:lnSpc>
                          <a:spcPct val="107000"/>
                        </a:lnSpc>
                        <a:spcBef>
                          <a:spcPts val="0"/>
                        </a:spcBef>
                        <a:spcAft>
                          <a:spcPts val="0"/>
                        </a:spcAft>
                        <a:buFont typeface="Arial" panose="020B0604020202020204" pitchFamily="34" charset="0"/>
                        <a:buNone/>
                      </a:pPr>
                      <a:r>
                        <a:rPr lang="en-US" sz="2400" b="1">
                          <a:effectLst/>
                          <a:latin typeface="+mn-lt"/>
                          <a:ea typeface="Calibri" panose="020F0502020204030204" pitchFamily="34" charset="0"/>
                          <a:cs typeface="Arial"/>
                        </a:rPr>
                        <a:t>Value: 3/10</a:t>
                      </a:r>
                    </a:p>
                  </a:txBody>
                  <a:tcPr marL="68580" marR="68580" marT="0" marB="0"/>
                </a:tc>
                <a:tc>
                  <a:txBody>
                    <a:bodyPr/>
                    <a:lstStyle/>
                    <a:p>
                      <a:pPr marL="342900" marR="0" indent="-342900">
                        <a:lnSpc>
                          <a:spcPct val="107000"/>
                        </a:lnSpc>
                        <a:spcBef>
                          <a:spcPts val="0"/>
                        </a:spcBef>
                        <a:spcAft>
                          <a:spcPts val="0"/>
                        </a:spcAft>
                        <a:buFont typeface="Arial" panose="020B0604020202020204" pitchFamily="34" charset="0"/>
                        <a:buChar char="•"/>
                      </a:pPr>
                      <a:r>
                        <a:rPr lang="en-US" sz="2400">
                          <a:effectLst/>
                          <a:latin typeface="+mn-lt"/>
                          <a:ea typeface="Calibri" panose="020F0502020204030204" pitchFamily="34" charset="0"/>
                          <a:cs typeface="Calibri"/>
                        </a:rPr>
                        <a:t>Professional custom solutions will be of higher quality and cohesiveness than either of the two other methods</a:t>
                      </a:r>
                      <a:endParaRPr lang="en-US" sz="2400">
                        <a:effectLst/>
                        <a:latin typeface="+mn-lt"/>
                        <a:ea typeface="Calibri" panose="020F0502020204030204" pitchFamily="34" charset="0"/>
                        <a:cs typeface="Arial"/>
                      </a:endParaRPr>
                    </a:p>
                    <a:p>
                      <a:pPr marL="0" marR="0" indent="0" algn="ctr">
                        <a:lnSpc>
                          <a:spcPct val="107000"/>
                        </a:lnSpc>
                        <a:spcBef>
                          <a:spcPts val="0"/>
                        </a:spcBef>
                        <a:spcAft>
                          <a:spcPts val="0"/>
                        </a:spcAft>
                        <a:buFont typeface="Arial" panose="020B0604020202020204" pitchFamily="34" charset="0"/>
                        <a:buNone/>
                      </a:pPr>
                      <a:r>
                        <a:rPr lang="en-US" sz="2400" b="1">
                          <a:effectLst/>
                          <a:latin typeface="+mn-lt"/>
                          <a:ea typeface="Calibri" panose="020F0502020204030204" pitchFamily="34" charset="0"/>
                          <a:cs typeface="Arial"/>
                        </a:rPr>
                        <a:t>Value: 10/10</a:t>
                      </a:r>
                    </a:p>
                  </a:txBody>
                  <a:tcPr marL="68580" marR="68580" marT="0" marB="0"/>
                </a:tc>
                <a:tc>
                  <a:txBody>
                    <a:bodyPr/>
                    <a:lstStyle/>
                    <a:p>
                      <a:pPr marL="342900" marR="0" indent="-342900">
                        <a:lnSpc>
                          <a:spcPct val="107000"/>
                        </a:lnSpc>
                        <a:spcBef>
                          <a:spcPts val="0"/>
                        </a:spcBef>
                        <a:spcAft>
                          <a:spcPts val="0"/>
                        </a:spcAft>
                        <a:buFont typeface="Arial" panose="020B0604020202020204" pitchFamily="34" charset="0"/>
                        <a:buChar char="•"/>
                      </a:pPr>
                      <a:r>
                        <a:rPr lang="en-US" sz="2400">
                          <a:effectLst/>
                          <a:latin typeface="+mn-lt"/>
                          <a:ea typeface="Calibri" panose="020F0502020204030204" pitchFamily="34" charset="0"/>
                          <a:cs typeface="Calibri"/>
                        </a:rPr>
                        <a:t>Usually good quality but designed to be generic</a:t>
                      </a:r>
                    </a:p>
                    <a:p>
                      <a:pPr marL="342900" marR="0" indent="-342900">
                        <a:lnSpc>
                          <a:spcPct val="107000"/>
                        </a:lnSpc>
                        <a:spcBef>
                          <a:spcPts val="0"/>
                        </a:spcBef>
                        <a:spcAft>
                          <a:spcPts val="0"/>
                        </a:spcAft>
                        <a:buFont typeface="Arial" panose="020B0604020202020204" pitchFamily="34" charset="0"/>
                        <a:buChar char="•"/>
                      </a:pPr>
                      <a:r>
                        <a:rPr lang="en-US" sz="2400">
                          <a:effectLst/>
                          <a:latin typeface="+mn-lt"/>
                          <a:ea typeface="Calibri" panose="020F0502020204030204" pitchFamily="34" charset="0"/>
                          <a:cs typeface="Calibri"/>
                        </a:rPr>
                        <a:t>Does not work as well as something custom-made </a:t>
                      </a:r>
                    </a:p>
                    <a:p>
                      <a:pPr marL="0" marR="0" indent="0">
                        <a:lnSpc>
                          <a:spcPct val="107000"/>
                        </a:lnSpc>
                        <a:spcBef>
                          <a:spcPts val="0"/>
                        </a:spcBef>
                        <a:spcAft>
                          <a:spcPts val="0"/>
                        </a:spcAft>
                        <a:buFont typeface="Arial" panose="020B0604020202020204" pitchFamily="34" charset="0"/>
                        <a:buNone/>
                      </a:pPr>
                      <a:endParaRPr lang="en-US" sz="2400">
                        <a:effectLst/>
                        <a:latin typeface="+mn-lt"/>
                        <a:ea typeface="Calibri" panose="020F0502020204030204" pitchFamily="34" charset="0"/>
                        <a:cs typeface="Calibri"/>
                      </a:endParaRPr>
                    </a:p>
                    <a:p>
                      <a:pPr marL="0" marR="0" indent="0">
                        <a:lnSpc>
                          <a:spcPct val="107000"/>
                        </a:lnSpc>
                        <a:spcBef>
                          <a:spcPts val="0"/>
                        </a:spcBef>
                        <a:spcAft>
                          <a:spcPts val="0"/>
                        </a:spcAft>
                        <a:buFont typeface="Arial" panose="020B0604020202020204" pitchFamily="34" charset="0"/>
                        <a:buNone/>
                      </a:pPr>
                      <a:endParaRPr lang="en-US" sz="2400">
                        <a:effectLst/>
                        <a:latin typeface="+mn-lt"/>
                        <a:ea typeface="Calibri" panose="020F0502020204030204" pitchFamily="34" charset="0"/>
                        <a:cs typeface="Arial"/>
                      </a:endParaRPr>
                    </a:p>
                    <a:p>
                      <a:pPr marL="0" marR="0" indent="0" algn="ctr">
                        <a:lnSpc>
                          <a:spcPct val="107000"/>
                        </a:lnSpc>
                        <a:spcBef>
                          <a:spcPts val="0"/>
                        </a:spcBef>
                        <a:spcAft>
                          <a:spcPts val="0"/>
                        </a:spcAft>
                        <a:buFont typeface="Arial" panose="020B0604020202020204" pitchFamily="34" charset="0"/>
                        <a:buNone/>
                      </a:pPr>
                      <a:r>
                        <a:rPr lang="en-US" sz="2400" b="1">
                          <a:effectLst/>
                          <a:latin typeface="+mn-lt"/>
                          <a:ea typeface="Calibri" panose="020F0502020204030204" pitchFamily="34" charset="0"/>
                          <a:cs typeface="Arial"/>
                        </a:rPr>
                        <a:t>Value: 8/10</a:t>
                      </a:r>
                    </a:p>
                  </a:txBody>
                  <a:tcPr marL="68580" marR="68580" marT="0" marB="0"/>
                </a:tc>
                <a:extLst>
                  <a:ext uri="{0D108BD9-81ED-4DB2-BD59-A6C34878D82A}">
                    <a16:rowId xmlns:a16="http://schemas.microsoft.com/office/drawing/2014/main" val="4086815960"/>
                  </a:ext>
                </a:extLst>
              </a:tr>
            </a:tbl>
          </a:graphicData>
        </a:graphic>
      </p:graphicFrame>
      <p:pic>
        <p:nvPicPr>
          <p:cNvPr id="5" name="Picture 26" descr="A picture containing guitar&#10;&#10;Description generated with very high confidence">
            <a:extLst>
              <a:ext uri="{FF2B5EF4-FFF2-40B4-BE49-F238E27FC236}">
                <a16:creationId xmlns:a16="http://schemas.microsoft.com/office/drawing/2014/main" id="{2FFBBBEE-64F8-4551-9384-F3C2C9A9B7C0}"/>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365663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D24E-63F3-49ED-94B8-4C545CBEACC2}"/>
              </a:ext>
            </a:extLst>
          </p:cNvPr>
          <p:cNvSpPr>
            <a:spLocks noGrp="1"/>
          </p:cNvSpPr>
          <p:nvPr>
            <p:ph type="title"/>
          </p:nvPr>
        </p:nvSpPr>
        <p:spPr>
          <a:xfrm>
            <a:off x="684212" y="5216198"/>
            <a:ext cx="6376988" cy="1507067"/>
          </a:xfrm>
        </p:spPr>
        <p:txBody>
          <a:bodyPr>
            <a:normAutofit/>
          </a:bodyPr>
          <a:lstStyle/>
          <a:p>
            <a:r>
              <a:rPr lang="en-CA" sz="4000"/>
              <a:t>Feasibility – Overall Comparison</a:t>
            </a:r>
            <a:endParaRPr lang="en-US" sz="4000"/>
          </a:p>
        </p:txBody>
      </p:sp>
      <p:graphicFrame>
        <p:nvGraphicFramePr>
          <p:cNvPr id="4" name="Content Placeholder 3">
            <a:extLst>
              <a:ext uri="{FF2B5EF4-FFF2-40B4-BE49-F238E27FC236}">
                <a16:creationId xmlns:a16="http://schemas.microsoft.com/office/drawing/2014/main" id="{AAE6CB27-20B2-4687-BDB6-07F9B1B177DA}"/>
              </a:ext>
            </a:extLst>
          </p:cNvPr>
          <p:cNvGraphicFramePr>
            <a:graphicFrameLocks noGrp="1"/>
          </p:cNvGraphicFramePr>
          <p:nvPr>
            <p:ph idx="1"/>
            <p:extLst>
              <p:ext uri="{D42A27DB-BD31-4B8C-83A1-F6EECF244321}">
                <p14:modId xmlns:p14="http://schemas.microsoft.com/office/powerpoint/2010/main" val="1480627282"/>
              </p:ext>
            </p:extLst>
          </p:nvPr>
        </p:nvGraphicFramePr>
        <p:xfrm>
          <a:off x="684212" y="87544"/>
          <a:ext cx="10759646" cy="5128654"/>
        </p:xfrm>
        <a:graphic>
          <a:graphicData uri="http://schemas.openxmlformats.org/drawingml/2006/table">
            <a:tbl>
              <a:tblPr firstRow="1" firstCol="1" bandRow="1">
                <a:tableStyleId>{5C22544A-7EE6-4342-B048-85BDC9FD1C3A}</a:tableStyleId>
              </a:tblPr>
              <a:tblGrid>
                <a:gridCol w="1428996">
                  <a:extLst>
                    <a:ext uri="{9D8B030D-6E8A-4147-A177-3AD203B41FA5}">
                      <a16:colId xmlns:a16="http://schemas.microsoft.com/office/drawing/2014/main" val="572260792"/>
                    </a:ext>
                  </a:extLst>
                </a:gridCol>
                <a:gridCol w="2598156">
                  <a:extLst>
                    <a:ext uri="{9D8B030D-6E8A-4147-A177-3AD203B41FA5}">
                      <a16:colId xmlns:a16="http://schemas.microsoft.com/office/drawing/2014/main" val="906793171"/>
                    </a:ext>
                  </a:extLst>
                </a:gridCol>
                <a:gridCol w="3074894">
                  <a:extLst>
                    <a:ext uri="{9D8B030D-6E8A-4147-A177-3AD203B41FA5}">
                      <a16:colId xmlns:a16="http://schemas.microsoft.com/office/drawing/2014/main" val="3267844466"/>
                    </a:ext>
                  </a:extLst>
                </a:gridCol>
                <a:gridCol w="3657600">
                  <a:extLst>
                    <a:ext uri="{9D8B030D-6E8A-4147-A177-3AD203B41FA5}">
                      <a16:colId xmlns:a16="http://schemas.microsoft.com/office/drawing/2014/main" val="2920228563"/>
                    </a:ext>
                  </a:extLst>
                </a:gridCol>
              </a:tblGrid>
              <a:tr h="463817">
                <a:tc>
                  <a:txBody>
                    <a:bodyPr/>
                    <a:lstStyle/>
                    <a:p>
                      <a:pPr marL="0" marR="0">
                        <a:lnSpc>
                          <a:spcPct val="107000"/>
                        </a:lnSpc>
                        <a:spcBef>
                          <a:spcPts val="0"/>
                        </a:spcBef>
                        <a:spcAft>
                          <a:spcPts val="0"/>
                        </a:spcAft>
                      </a:pPr>
                      <a:endParaRPr lang="en-US" sz="500">
                        <a:effectLst/>
                        <a:latin typeface="+mn-lt"/>
                        <a:ea typeface="Calibri" panose="020F0502020204030204" pitchFamily="34" charset="0"/>
                        <a:cs typeface="Arial" panose="020B0604020202020204" pitchFamily="34" charset="0"/>
                      </a:endParaRPr>
                    </a:p>
                  </a:txBody>
                  <a:tcPr marL="31566" marR="31566" marT="0" marB="0">
                    <a:solidFill>
                      <a:schemeClr val="accent1">
                        <a:lumMod val="50000"/>
                      </a:schemeClr>
                    </a:solidFill>
                  </a:tcPr>
                </a:tc>
                <a:tc>
                  <a:txBody>
                    <a:bodyPr/>
                    <a:lstStyle/>
                    <a:p>
                      <a:pPr marL="0" marR="0" algn="ctr">
                        <a:lnSpc>
                          <a:spcPct val="107000"/>
                        </a:lnSpc>
                        <a:spcBef>
                          <a:spcPts val="0"/>
                        </a:spcBef>
                        <a:spcAft>
                          <a:spcPts val="0"/>
                        </a:spcAft>
                      </a:pPr>
                      <a:r>
                        <a:rPr lang="en-US" sz="2800">
                          <a:effectLst/>
                          <a:latin typeface="+mn-lt"/>
                        </a:rPr>
                        <a:t>In-House</a:t>
                      </a:r>
                      <a:endParaRPr lang="en-US" sz="2800">
                        <a:effectLst/>
                        <a:latin typeface="+mn-lt"/>
                        <a:ea typeface="Calibri" panose="020F0502020204030204" pitchFamily="34" charset="0"/>
                        <a:cs typeface="Arial" panose="020B0604020202020204" pitchFamily="34" charset="0"/>
                      </a:endParaRPr>
                    </a:p>
                  </a:txBody>
                  <a:tcPr marL="31566" marR="31566" marT="0" marB="0"/>
                </a:tc>
                <a:tc>
                  <a:txBody>
                    <a:bodyPr/>
                    <a:lstStyle/>
                    <a:p>
                      <a:pPr marL="0" marR="0" algn="ctr">
                        <a:lnSpc>
                          <a:spcPct val="107000"/>
                        </a:lnSpc>
                        <a:spcBef>
                          <a:spcPts val="0"/>
                        </a:spcBef>
                        <a:spcAft>
                          <a:spcPts val="0"/>
                        </a:spcAft>
                      </a:pPr>
                      <a:r>
                        <a:rPr lang="en-US" sz="2800">
                          <a:effectLst/>
                          <a:latin typeface="+mn-lt"/>
                        </a:rPr>
                        <a:t>Custom</a:t>
                      </a:r>
                      <a:endParaRPr lang="en-US" sz="2800">
                        <a:effectLst/>
                        <a:latin typeface="+mn-lt"/>
                        <a:ea typeface="Calibri" panose="020F0502020204030204" pitchFamily="34" charset="0"/>
                        <a:cs typeface="Arial" panose="020B0604020202020204" pitchFamily="34" charset="0"/>
                      </a:endParaRPr>
                    </a:p>
                  </a:txBody>
                  <a:tcPr marL="31566" marR="31566" marT="0" marB="0"/>
                </a:tc>
                <a:tc>
                  <a:txBody>
                    <a:bodyPr/>
                    <a:lstStyle/>
                    <a:p>
                      <a:pPr marL="0" marR="0" algn="ctr">
                        <a:lnSpc>
                          <a:spcPct val="107000"/>
                        </a:lnSpc>
                        <a:spcBef>
                          <a:spcPts val="0"/>
                        </a:spcBef>
                        <a:spcAft>
                          <a:spcPts val="0"/>
                        </a:spcAft>
                      </a:pPr>
                      <a:r>
                        <a:rPr lang="en-US" sz="2800">
                          <a:effectLst/>
                          <a:latin typeface="+mn-lt"/>
                        </a:rPr>
                        <a:t>Off-the-Shelf</a:t>
                      </a:r>
                      <a:endParaRPr lang="en-US" sz="2800">
                        <a:effectLst/>
                        <a:latin typeface="+mn-lt"/>
                        <a:ea typeface="Calibri" panose="020F0502020204030204" pitchFamily="34" charset="0"/>
                        <a:cs typeface="Arial" panose="020B0604020202020204" pitchFamily="34" charset="0"/>
                      </a:endParaRPr>
                    </a:p>
                  </a:txBody>
                  <a:tcPr marL="31566" marR="31566" marT="0" marB="0"/>
                </a:tc>
                <a:extLst>
                  <a:ext uri="{0D108BD9-81ED-4DB2-BD59-A6C34878D82A}">
                    <a16:rowId xmlns:a16="http://schemas.microsoft.com/office/drawing/2014/main" val="3328605232"/>
                  </a:ext>
                </a:extLst>
              </a:tr>
              <a:tr h="4366079">
                <a:tc>
                  <a:txBody>
                    <a:bodyPr/>
                    <a:lstStyle/>
                    <a:p>
                      <a:pPr marL="0" marR="0" algn="ctr">
                        <a:lnSpc>
                          <a:spcPct val="107000"/>
                        </a:lnSpc>
                        <a:spcBef>
                          <a:spcPts val="0"/>
                        </a:spcBef>
                        <a:spcAft>
                          <a:spcPts val="0"/>
                        </a:spcAft>
                      </a:pPr>
                      <a:r>
                        <a:rPr lang="en-US" sz="2800">
                          <a:effectLst/>
                          <a:latin typeface="+mn-lt"/>
                        </a:rPr>
                        <a:t>Overall</a:t>
                      </a:r>
                    </a:p>
                  </a:txBody>
                  <a:tcPr marL="31566" marR="31566" marT="0" marB="0" anchor="ctr"/>
                </a:tc>
                <a:tc>
                  <a:txBody>
                    <a:bodyPr/>
                    <a:lstStyle/>
                    <a:p>
                      <a:pPr marL="342900" marR="0" indent="-342900">
                        <a:lnSpc>
                          <a:spcPct val="107000"/>
                        </a:lnSpc>
                        <a:spcBef>
                          <a:spcPts val="0"/>
                        </a:spcBef>
                        <a:spcAft>
                          <a:spcPts val="0"/>
                        </a:spcAft>
                        <a:buFont typeface="Arial" panose="020B0604020202020204" pitchFamily="34" charset="0"/>
                        <a:buChar char="•"/>
                      </a:pPr>
                      <a:r>
                        <a:rPr lang="en-US" sz="2400">
                          <a:effectLst/>
                          <a:latin typeface="+mn-lt"/>
                          <a:cs typeface="Calibri"/>
                        </a:rPr>
                        <a:t>Cost would be reasonable, not very cheap</a:t>
                      </a:r>
                    </a:p>
                    <a:p>
                      <a:pPr marL="342900" marR="0" indent="-342900">
                        <a:lnSpc>
                          <a:spcPct val="107000"/>
                        </a:lnSpc>
                        <a:spcBef>
                          <a:spcPts val="0"/>
                        </a:spcBef>
                        <a:spcAft>
                          <a:spcPts val="0"/>
                        </a:spcAft>
                        <a:buFont typeface="Arial" panose="020B0604020202020204" pitchFamily="34" charset="0"/>
                        <a:buChar char="•"/>
                      </a:pPr>
                      <a:r>
                        <a:rPr lang="en-US" sz="2400">
                          <a:effectLst/>
                          <a:latin typeface="+mn-lt"/>
                          <a:cs typeface="Calibri"/>
                        </a:rPr>
                        <a:t>Long development time</a:t>
                      </a:r>
                    </a:p>
                    <a:p>
                      <a:pPr marL="342900" marR="0" indent="-342900">
                        <a:lnSpc>
                          <a:spcPct val="107000"/>
                        </a:lnSpc>
                        <a:spcBef>
                          <a:spcPts val="0"/>
                        </a:spcBef>
                        <a:spcAft>
                          <a:spcPts val="0"/>
                        </a:spcAft>
                        <a:buFont typeface="Arial" panose="020B0604020202020204" pitchFamily="34" charset="0"/>
                        <a:buChar char="•"/>
                      </a:pPr>
                      <a:r>
                        <a:rPr lang="en-US" sz="2400">
                          <a:effectLst/>
                          <a:latin typeface="+mn-lt"/>
                          <a:cs typeface="Calibri"/>
                        </a:rPr>
                        <a:t>Quality dependent on employees</a:t>
                      </a:r>
                    </a:p>
                    <a:p>
                      <a:pPr marL="0" marR="0" lvl="0" indent="0">
                        <a:lnSpc>
                          <a:spcPct val="107000"/>
                        </a:lnSpc>
                        <a:spcBef>
                          <a:spcPts val="0"/>
                        </a:spcBef>
                        <a:spcAft>
                          <a:spcPts val="0"/>
                        </a:spcAft>
                        <a:buFont typeface="Arial" panose="020B0604020202020204" pitchFamily="34" charset="0"/>
                        <a:buNone/>
                      </a:pPr>
                      <a:endParaRPr lang="en-US" sz="2400" b="1">
                        <a:effectLst/>
                        <a:latin typeface="+mn-lt"/>
                        <a:cs typeface="Calibri" panose="020F0502020204030204" pitchFamily="34" charset="0"/>
                      </a:endParaRPr>
                    </a:p>
                    <a:p>
                      <a:pPr marL="0" marR="0" lvl="0" indent="0" algn="ctr">
                        <a:lnSpc>
                          <a:spcPct val="107000"/>
                        </a:lnSpc>
                        <a:spcBef>
                          <a:spcPts val="0"/>
                        </a:spcBef>
                        <a:spcAft>
                          <a:spcPts val="0"/>
                        </a:spcAft>
                        <a:buFont typeface="Arial" panose="020B0604020202020204" pitchFamily="34" charset="0"/>
                        <a:buNone/>
                      </a:pPr>
                      <a:r>
                        <a:rPr lang="en-US" sz="2400" b="1">
                          <a:effectLst/>
                          <a:latin typeface="+mn-lt"/>
                          <a:cs typeface="Calibri"/>
                        </a:rPr>
                        <a:t>Total: 12/30</a:t>
                      </a:r>
                      <a:endParaRPr lang="en-US" sz="2400" b="1">
                        <a:effectLst/>
                        <a:latin typeface="+mn-lt"/>
                        <a:ea typeface="Calibri" panose="020F0502020204030204" pitchFamily="34" charset="0"/>
                        <a:cs typeface="Calibri"/>
                      </a:endParaRPr>
                    </a:p>
                  </a:txBody>
                  <a:tcPr marL="31566" marR="31566" marT="0" marB="0"/>
                </a:tc>
                <a:tc>
                  <a:txBody>
                    <a:bodyPr/>
                    <a:lstStyle/>
                    <a:p>
                      <a:pPr marL="342900" marR="0" indent="-342900">
                        <a:lnSpc>
                          <a:spcPct val="107000"/>
                        </a:lnSpc>
                        <a:spcBef>
                          <a:spcPts val="0"/>
                        </a:spcBef>
                        <a:spcAft>
                          <a:spcPts val="0"/>
                        </a:spcAft>
                        <a:buFont typeface="Arial" panose="020B0604020202020204" pitchFamily="34" charset="0"/>
                        <a:buChar char="•"/>
                      </a:pPr>
                      <a:r>
                        <a:rPr lang="en-US" sz="2400">
                          <a:effectLst/>
                          <a:latin typeface="+mn-lt"/>
                          <a:cs typeface="Calibri"/>
                        </a:rPr>
                        <a:t>Usually costs the most but this is a college project, so we are doing it for free</a:t>
                      </a:r>
                      <a:endParaRPr lang="en-US" sz="2400">
                        <a:latin typeface="+mn-lt"/>
                        <a:cs typeface="Calibri"/>
                      </a:endParaRPr>
                    </a:p>
                    <a:p>
                      <a:pPr marL="342900" marR="0" lvl="0" indent="-342900">
                        <a:lnSpc>
                          <a:spcPct val="107000"/>
                        </a:lnSpc>
                        <a:spcBef>
                          <a:spcPts val="0"/>
                        </a:spcBef>
                        <a:spcAft>
                          <a:spcPts val="0"/>
                        </a:spcAft>
                        <a:buFont typeface="Arial" panose="020B0604020202020204" pitchFamily="34" charset="0"/>
                        <a:buChar char="•"/>
                      </a:pPr>
                      <a:r>
                        <a:rPr lang="en-US" sz="2400">
                          <a:effectLst/>
                          <a:latin typeface="+mn-lt"/>
                          <a:cs typeface="Calibri"/>
                        </a:rPr>
                        <a:t>Reasonable development time</a:t>
                      </a:r>
                    </a:p>
                    <a:p>
                      <a:pPr marL="342900" marR="0" lvl="0" indent="-342900">
                        <a:lnSpc>
                          <a:spcPct val="107000"/>
                        </a:lnSpc>
                        <a:spcBef>
                          <a:spcPts val="0"/>
                        </a:spcBef>
                        <a:spcAft>
                          <a:spcPts val="0"/>
                        </a:spcAft>
                        <a:buFont typeface="Arial" panose="020B0604020202020204" pitchFamily="34" charset="0"/>
                        <a:buChar char="•"/>
                      </a:pPr>
                      <a:r>
                        <a:rPr lang="en-US" sz="2400">
                          <a:effectLst/>
                          <a:latin typeface="+mn-lt"/>
                          <a:cs typeface="Calibri"/>
                        </a:rPr>
                        <a:t>Best fit for the business </a:t>
                      </a:r>
                    </a:p>
                    <a:p>
                      <a:pPr marL="0" marR="0" lvl="0" indent="0">
                        <a:lnSpc>
                          <a:spcPct val="107000"/>
                        </a:lnSpc>
                        <a:spcBef>
                          <a:spcPts val="0"/>
                        </a:spcBef>
                        <a:spcAft>
                          <a:spcPts val="0"/>
                        </a:spcAft>
                        <a:buFont typeface="Arial" panose="020B0604020202020204" pitchFamily="34" charset="0"/>
                        <a:buNone/>
                      </a:pPr>
                      <a:endParaRPr lang="en-US" sz="2400">
                        <a:effectLst/>
                        <a:latin typeface="+mn-lt"/>
                        <a:cs typeface="Calibri"/>
                      </a:endParaRPr>
                    </a:p>
                    <a:p>
                      <a:pPr marL="0" marR="0" lvl="0" indent="0" algn="ctr">
                        <a:lnSpc>
                          <a:spcPct val="107000"/>
                        </a:lnSpc>
                        <a:spcBef>
                          <a:spcPts val="0"/>
                        </a:spcBef>
                        <a:spcAft>
                          <a:spcPts val="0"/>
                        </a:spcAft>
                        <a:buFont typeface="Arial" panose="020B0604020202020204" pitchFamily="34" charset="0"/>
                        <a:buNone/>
                      </a:pPr>
                      <a:r>
                        <a:rPr lang="en-US" sz="2400" b="1">
                          <a:effectLst/>
                          <a:latin typeface="+mn-lt"/>
                          <a:cs typeface="Calibri"/>
                        </a:rPr>
                        <a:t>Value: 28/30 </a:t>
                      </a:r>
                      <a:endParaRPr lang="en-US" sz="2400" b="1">
                        <a:effectLst/>
                        <a:latin typeface="+mn-lt"/>
                        <a:ea typeface="Calibri" panose="020F0502020204030204" pitchFamily="34" charset="0"/>
                        <a:cs typeface="Calibri"/>
                      </a:endParaRPr>
                    </a:p>
                  </a:txBody>
                  <a:tcPr marL="31566" marR="31566" marT="0" marB="0"/>
                </a:tc>
                <a:tc>
                  <a:txBody>
                    <a:bodyPr/>
                    <a:lstStyle/>
                    <a:p>
                      <a:pPr marL="342900" marR="0" indent="-342900">
                        <a:lnSpc>
                          <a:spcPct val="107000"/>
                        </a:lnSpc>
                        <a:spcBef>
                          <a:spcPts val="0"/>
                        </a:spcBef>
                        <a:spcAft>
                          <a:spcPts val="0"/>
                        </a:spcAft>
                        <a:buFont typeface="Arial" panose="020B0604020202020204" pitchFamily="34" charset="0"/>
                        <a:buChar char="•"/>
                      </a:pPr>
                      <a:r>
                        <a:rPr lang="en-US" sz="2400">
                          <a:effectLst/>
                          <a:latin typeface="+mn-lt"/>
                          <a:cs typeface="Calibri"/>
                        </a:rPr>
                        <a:t>Typically the least expensive option</a:t>
                      </a:r>
                    </a:p>
                    <a:p>
                      <a:pPr marL="342900" marR="0" indent="-342900">
                        <a:lnSpc>
                          <a:spcPct val="107000"/>
                        </a:lnSpc>
                        <a:spcBef>
                          <a:spcPts val="0"/>
                        </a:spcBef>
                        <a:spcAft>
                          <a:spcPts val="0"/>
                        </a:spcAft>
                        <a:buFont typeface="Arial" panose="020B0604020202020204" pitchFamily="34" charset="0"/>
                        <a:buChar char="•"/>
                      </a:pPr>
                      <a:r>
                        <a:rPr lang="en-US" sz="2400">
                          <a:effectLst/>
                          <a:latin typeface="+mn-lt"/>
                          <a:cs typeface="Calibri"/>
                        </a:rPr>
                        <a:t>Can be implemented quickly</a:t>
                      </a:r>
                      <a:endParaRPr lang="en-US">
                        <a:cs typeface="Calibri"/>
                      </a:endParaRPr>
                    </a:p>
                    <a:p>
                      <a:pPr marL="342900" marR="0" lvl="0" indent="-342900">
                        <a:lnSpc>
                          <a:spcPct val="107000"/>
                        </a:lnSpc>
                        <a:spcBef>
                          <a:spcPts val="0"/>
                        </a:spcBef>
                        <a:spcAft>
                          <a:spcPts val="0"/>
                        </a:spcAft>
                        <a:buFont typeface="Arial" panose="020B0604020202020204" pitchFamily="34" charset="0"/>
                        <a:buChar char="•"/>
                      </a:pPr>
                      <a:r>
                        <a:rPr lang="en-US" sz="2400" b="0" i="0" u="none" strike="noStrike" noProof="0">
                          <a:effectLst/>
                          <a:latin typeface="+mn-lt"/>
                          <a:cs typeface="Calibri"/>
                        </a:rPr>
                        <a:t>Decent quality, needs customization to fit the specific business needs</a:t>
                      </a:r>
                    </a:p>
                    <a:p>
                      <a:pPr marL="0" marR="0" lvl="0" indent="0">
                        <a:lnSpc>
                          <a:spcPct val="107000"/>
                        </a:lnSpc>
                        <a:spcBef>
                          <a:spcPts val="0"/>
                        </a:spcBef>
                        <a:spcAft>
                          <a:spcPts val="0"/>
                        </a:spcAft>
                        <a:buNone/>
                      </a:pPr>
                      <a:endParaRPr lang="en-US" sz="2400">
                        <a:effectLst/>
                        <a:latin typeface="+mn-lt"/>
                        <a:cs typeface="Calibri" panose="020F0502020204030204" pitchFamily="34" charset="0"/>
                      </a:endParaRPr>
                    </a:p>
                    <a:p>
                      <a:pPr marL="0" marR="0" lvl="0" indent="0" algn="ctr">
                        <a:lnSpc>
                          <a:spcPct val="107000"/>
                        </a:lnSpc>
                        <a:spcBef>
                          <a:spcPts val="0"/>
                        </a:spcBef>
                        <a:spcAft>
                          <a:spcPts val="0"/>
                        </a:spcAft>
                        <a:buFont typeface="Arial" panose="020B0604020202020204" pitchFamily="34" charset="0"/>
                        <a:buNone/>
                      </a:pPr>
                      <a:endParaRPr lang="en-US" sz="2400" b="1">
                        <a:effectLst/>
                        <a:latin typeface="+mn-lt"/>
                        <a:cs typeface="Calibri"/>
                      </a:endParaRPr>
                    </a:p>
                    <a:p>
                      <a:pPr marL="0" marR="0" lvl="0" indent="0" algn="ctr">
                        <a:lnSpc>
                          <a:spcPct val="107000"/>
                        </a:lnSpc>
                        <a:spcBef>
                          <a:spcPts val="0"/>
                        </a:spcBef>
                        <a:spcAft>
                          <a:spcPts val="0"/>
                        </a:spcAft>
                        <a:buFont typeface="Arial" panose="020B0604020202020204" pitchFamily="34" charset="0"/>
                        <a:buNone/>
                      </a:pPr>
                      <a:endParaRPr lang="en-US" sz="2400" b="1">
                        <a:effectLst/>
                        <a:latin typeface="+mn-lt"/>
                        <a:cs typeface="Calibri"/>
                      </a:endParaRPr>
                    </a:p>
                    <a:p>
                      <a:pPr marL="0" marR="0" lvl="0" indent="0" algn="ctr">
                        <a:lnSpc>
                          <a:spcPct val="107000"/>
                        </a:lnSpc>
                        <a:spcBef>
                          <a:spcPts val="0"/>
                        </a:spcBef>
                        <a:spcAft>
                          <a:spcPts val="0"/>
                        </a:spcAft>
                        <a:buFont typeface="Arial" panose="020B0604020202020204" pitchFamily="34" charset="0"/>
                        <a:buNone/>
                      </a:pPr>
                      <a:r>
                        <a:rPr lang="en-US" sz="2400" b="1">
                          <a:effectLst/>
                          <a:latin typeface="+mn-lt"/>
                          <a:cs typeface="Calibri"/>
                        </a:rPr>
                        <a:t>Value: 25/30</a:t>
                      </a:r>
                      <a:endParaRPr lang="en-US" sz="2400" b="1">
                        <a:effectLst/>
                        <a:latin typeface="+mn-lt"/>
                        <a:ea typeface="Calibri" panose="020F0502020204030204" pitchFamily="34" charset="0"/>
                        <a:cs typeface="Calibri"/>
                      </a:endParaRPr>
                    </a:p>
                  </a:txBody>
                  <a:tcPr marL="31566" marR="31566" marT="0" marB="0"/>
                </a:tc>
                <a:extLst>
                  <a:ext uri="{0D108BD9-81ED-4DB2-BD59-A6C34878D82A}">
                    <a16:rowId xmlns:a16="http://schemas.microsoft.com/office/drawing/2014/main" val="3214008039"/>
                  </a:ext>
                </a:extLst>
              </a:tr>
            </a:tbl>
          </a:graphicData>
        </a:graphic>
      </p:graphicFrame>
      <p:pic>
        <p:nvPicPr>
          <p:cNvPr id="5" name="Picture 26" descr="A picture containing guitar&#10;&#10;Description generated with very high confidence">
            <a:extLst>
              <a:ext uri="{FF2B5EF4-FFF2-40B4-BE49-F238E27FC236}">
                <a16:creationId xmlns:a16="http://schemas.microsoft.com/office/drawing/2014/main" id="{0ED38AB2-000D-4B1D-9332-5F908AB154D5}"/>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145653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012B13-B550-1B4A-A315-E134A99DD989}"/>
              </a:ext>
            </a:extLst>
          </p:cNvPr>
          <p:cNvSpPr/>
          <p:nvPr/>
        </p:nvSpPr>
        <p:spPr>
          <a:xfrm>
            <a:off x="593889" y="729673"/>
            <a:ext cx="8624723" cy="3070638"/>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EE53E496-0B5E-43B9-888A-488F5764C8B5}"/>
              </a:ext>
            </a:extLst>
          </p:cNvPr>
          <p:cNvSpPr>
            <a:spLocks noGrp="1"/>
          </p:cNvSpPr>
          <p:nvPr>
            <p:ph type="title"/>
          </p:nvPr>
        </p:nvSpPr>
        <p:spPr>
          <a:xfrm>
            <a:off x="684212" y="4869297"/>
            <a:ext cx="8534400" cy="1507067"/>
          </a:xfrm>
        </p:spPr>
        <p:txBody>
          <a:bodyPr>
            <a:normAutofit/>
          </a:bodyPr>
          <a:lstStyle/>
          <a:p>
            <a:r>
              <a:rPr lang="en-US" sz="4000"/>
              <a:t>recommendation</a:t>
            </a:r>
          </a:p>
        </p:txBody>
      </p:sp>
      <p:sp>
        <p:nvSpPr>
          <p:cNvPr id="3" name="Content Placeholder 2">
            <a:extLst>
              <a:ext uri="{FF2B5EF4-FFF2-40B4-BE49-F238E27FC236}">
                <a16:creationId xmlns:a16="http://schemas.microsoft.com/office/drawing/2014/main" id="{9CA140AB-F984-4181-998E-924644143B32}"/>
              </a:ext>
            </a:extLst>
          </p:cNvPr>
          <p:cNvSpPr>
            <a:spLocks noGrp="1"/>
          </p:cNvSpPr>
          <p:nvPr>
            <p:ph idx="1"/>
          </p:nvPr>
        </p:nvSpPr>
        <p:spPr>
          <a:xfrm>
            <a:off x="680974" y="837975"/>
            <a:ext cx="8450552" cy="2875043"/>
          </a:xfrm>
        </p:spPr>
        <p:txBody>
          <a:bodyPr anchor="t">
            <a:normAutofit lnSpcReduction="10000"/>
          </a:bodyPr>
          <a:lstStyle/>
          <a:p>
            <a:pPr>
              <a:buFont typeface="Arial" panose="05040102010807070707" pitchFamily="18" charset="2"/>
              <a:buChar char="•"/>
            </a:pPr>
            <a:r>
              <a:rPr lang="en-US" sz="2400">
                <a:solidFill>
                  <a:schemeClr val="tx1"/>
                </a:solidFill>
              </a:rPr>
              <a:t>Overall recommendation goes to custom development of a system</a:t>
            </a:r>
          </a:p>
          <a:p>
            <a:pPr>
              <a:buFont typeface="Arial" panose="05040102010807070707" pitchFamily="18" charset="2"/>
              <a:buChar char="•"/>
            </a:pPr>
            <a:r>
              <a:rPr lang="en-US" sz="2400">
                <a:solidFill>
                  <a:schemeClr val="tx1"/>
                </a:solidFill>
              </a:rPr>
              <a:t>Highest quality, cohesiveness with existing infrastructure</a:t>
            </a:r>
          </a:p>
          <a:p>
            <a:pPr>
              <a:buFont typeface="Arial" panose="05040102010807070707" pitchFamily="18" charset="2"/>
              <a:buChar char="•"/>
            </a:pPr>
            <a:r>
              <a:rPr lang="en-US" sz="2400">
                <a:solidFill>
                  <a:schemeClr val="tx1"/>
                </a:solidFill>
              </a:rPr>
              <a:t>In this specific case it offers the lowest cost</a:t>
            </a:r>
          </a:p>
          <a:p>
            <a:pPr>
              <a:buFont typeface="Arial" panose="05040102010807070707" pitchFamily="18" charset="2"/>
              <a:buChar char="•"/>
            </a:pPr>
            <a:r>
              <a:rPr lang="en-US" sz="2400">
                <a:solidFill>
                  <a:schemeClr val="tx1"/>
                </a:solidFill>
              </a:rPr>
              <a:t>Extended timeframe in exchange for higher degree of communication during development.</a:t>
            </a:r>
          </a:p>
        </p:txBody>
      </p:sp>
      <p:pic>
        <p:nvPicPr>
          <p:cNvPr id="6" name="Picture 26" descr="A picture containing guitar&#10;&#10;Description generated with very high confidence">
            <a:extLst>
              <a:ext uri="{FF2B5EF4-FFF2-40B4-BE49-F238E27FC236}">
                <a16:creationId xmlns:a16="http://schemas.microsoft.com/office/drawing/2014/main" id="{CF2228D4-DF63-45F3-8F17-F7935A34180B}"/>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66582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7" name="Rectangle 46">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50" name="Straight Connector 49">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itle 4">
            <a:extLst>
              <a:ext uri="{FF2B5EF4-FFF2-40B4-BE49-F238E27FC236}">
                <a16:creationId xmlns:a16="http://schemas.microsoft.com/office/drawing/2014/main" id="{E06B4007-8501-4FC6-A2FD-2DE8E2AA5BC2}"/>
              </a:ext>
            </a:extLst>
          </p:cNvPr>
          <p:cNvSpPr>
            <a:spLocks noGrp="1"/>
          </p:cNvSpPr>
          <p:nvPr>
            <p:ph type="title"/>
          </p:nvPr>
        </p:nvSpPr>
        <p:spPr>
          <a:xfrm>
            <a:off x="684211" y="685799"/>
            <a:ext cx="8420877" cy="2971801"/>
          </a:xfrm>
        </p:spPr>
        <p:txBody>
          <a:bodyPr vert="horz" lIns="91440" tIns="45720" rIns="91440" bIns="45720" rtlCol="0" anchor="b">
            <a:normAutofit/>
          </a:bodyPr>
          <a:lstStyle/>
          <a:p>
            <a:r>
              <a:rPr lang="en-US" sz="4800"/>
              <a:t>Proposed System</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33" name="Rectangle 32">
            <a:extLst>
              <a:ext uri="{FF2B5EF4-FFF2-40B4-BE49-F238E27FC236}">
                <a16:creationId xmlns:a16="http://schemas.microsoft.com/office/drawing/2014/main" id="{75917BCD-EC7E-451E-B24F-70CCDE9AB1A2}"/>
              </a:ext>
            </a:extLst>
          </p:cNvPr>
          <p:cNvSpPr/>
          <p:nvPr/>
        </p:nvSpPr>
        <p:spPr>
          <a:xfrm>
            <a:off x="722043" y="3987538"/>
            <a:ext cx="5891752" cy="1604626"/>
          </a:xfrm>
          <a:prstGeom prst="rect">
            <a:avLst/>
          </a:prstGeom>
          <a:solidFill>
            <a:schemeClr val="tx2">
              <a:lumMod val="25000"/>
            </a:schemeClr>
          </a:solidFill>
          <a:ln w="12700">
            <a:solidFill>
              <a:schemeClr val="tx1">
                <a:lumMod val="75000"/>
              </a:schemeClr>
            </a:solidFill>
          </a:ln>
          <a:effectLst>
            <a:outerShdw blurRad="635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1280E38D-83FA-45BD-9BF5-567C969F7F29}"/>
              </a:ext>
            </a:extLst>
          </p:cNvPr>
          <p:cNvSpPr txBox="1"/>
          <p:nvPr/>
        </p:nvSpPr>
        <p:spPr>
          <a:xfrm>
            <a:off x="746333" y="4022504"/>
            <a:ext cx="5722070" cy="1569660"/>
          </a:xfrm>
          <a:prstGeom prst="rect">
            <a:avLst/>
          </a:prstGeom>
          <a:noFill/>
        </p:spPr>
        <p:txBody>
          <a:bodyPr wrap="square" rtlCol="0" anchor="t">
            <a:spAutoFit/>
          </a:bodyPr>
          <a:lstStyle/>
          <a:p>
            <a:pPr marL="342900" indent="-342900">
              <a:buFont typeface="Arial"/>
              <a:buChar char="•"/>
            </a:pPr>
            <a:r>
              <a:rPr lang="en-CA" sz="2400"/>
              <a:t>Overview</a:t>
            </a:r>
            <a:endParaRPr lang="en-US"/>
          </a:p>
          <a:p>
            <a:pPr marL="342900" indent="-342900">
              <a:buFont typeface="Arial"/>
              <a:buChar char="•"/>
            </a:pPr>
            <a:r>
              <a:rPr lang="en-CA" sz="2400"/>
              <a:t>Scope</a:t>
            </a:r>
          </a:p>
          <a:p>
            <a:pPr marL="342900" indent="-342900">
              <a:buFont typeface="Arial"/>
              <a:buChar char="•"/>
            </a:pPr>
            <a:r>
              <a:rPr lang="en-CA" sz="2400"/>
              <a:t>Timeline</a:t>
            </a:r>
          </a:p>
          <a:p>
            <a:pPr marL="342900" indent="-342900">
              <a:buFont typeface="Arial"/>
              <a:buChar char="•"/>
            </a:pPr>
            <a:r>
              <a:rPr lang="en-CA" sz="2400"/>
              <a:t>Budget</a:t>
            </a:r>
          </a:p>
        </p:txBody>
      </p:sp>
    </p:spTree>
    <p:extLst>
      <p:ext uri="{BB962C8B-B14F-4D97-AF65-F5344CB8AC3E}">
        <p14:creationId xmlns:p14="http://schemas.microsoft.com/office/powerpoint/2010/main" val="3270163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System Overview</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5" name="Rectangle 4">
            <a:extLst>
              <a:ext uri="{FF2B5EF4-FFF2-40B4-BE49-F238E27FC236}">
                <a16:creationId xmlns:a16="http://schemas.microsoft.com/office/drawing/2014/main" id="{6F4C240E-2967-4B78-B7C5-176C9E4A4E9E}"/>
              </a:ext>
            </a:extLst>
          </p:cNvPr>
          <p:cNvSpPr/>
          <p:nvPr/>
        </p:nvSpPr>
        <p:spPr>
          <a:xfrm>
            <a:off x="593889" y="593889"/>
            <a:ext cx="8624723" cy="3374861"/>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32D56FEA-B015-4D4E-8AE4-D50EC6AD541B}"/>
              </a:ext>
            </a:extLst>
          </p:cNvPr>
          <p:cNvSpPr txBox="1"/>
          <p:nvPr/>
        </p:nvSpPr>
        <p:spPr>
          <a:xfrm>
            <a:off x="684212" y="863601"/>
            <a:ext cx="8384374" cy="2862322"/>
          </a:xfrm>
          <a:prstGeom prst="rect">
            <a:avLst/>
          </a:prstGeom>
          <a:noFill/>
        </p:spPr>
        <p:txBody>
          <a:bodyPr wrap="square" rtlCol="0" anchor="t">
            <a:spAutoFit/>
          </a:bodyPr>
          <a:lstStyle/>
          <a:p>
            <a:pPr marL="342900" indent="-342900">
              <a:spcBef>
                <a:spcPts val="600"/>
              </a:spcBef>
              <a:spcAft>
                <a:spcPts val="600"/>
              </a:spcAft>
              <a:buFont typeface="Arial" panose="05040102010807070707" pitchFamily="18" charset="2"/>
              <a:buChar char="•"/>
            </a:pPr>
            <a:r>
              <a:rPr lang="en-CA" sz="2000"/>
              <a:t>The system we are proposing has two major underlying components:</a:t>
            </a:r>
            <a:endParaRPr lang="en-US"/>
          </a:p>
          <a:p>
            <a:pPr marL="800100" lvl="1" indent="-342900">
              <a:spcBef>
                <a:spcPts val="600"/>
              </a:spcBef>
              <a:spcAft>
                <a:spcPts val="600"/>
              </a:spcAft>
              <a:buFont typeface="Arial" panose="05040102010807070707" pitchFamily="18" charset="2"/>
              <a:buChar char="•"/>
            </a:pPr>
            <a:r>
              <a:rPr lang="en-CA" sz="2000"/>
              <a:t>Scheduling</a:t>
            </a:r>
          </a:p>
          <a:p>
            <a:pPr marL="800100" lvl="1" indent="-342900">
              <a:spcBef>
                <a:spcPts val="600"/>
              </a:spcBef>
              <a:spcAft>
                <a:spcPts val="600"/>
              </a:spcAft>
              <a:buFont typeface="Arial" panose="05040102010807070707" pitchFamily="18" charset="2"/>
              <a:buChar char="•"/>
            </a:pPr>
            <a:r>
              <a:rPr lang="en-CA" sz="2000"/>
              <a:t>Time Tracking</a:t>
            </a:r>
          </a:p>
          <a:p>
            <a:pPr marL="342900" indent="-342900">
              <a:spcBef>
                <a:spcPts val="600"/>
              </a:spcBef>
              <a:spcAft>
                <a:spcPts val="600"/>
              </a:spcAft>
              <a:buFont typeface="Arial" panose="05040102010807070707" pitchFamily="18" charset="2"/>
              <a:buChar char="•"/>
            </a:pPr>
            <a:r>
              <a:rPr lang="en-CA" sz="2000"/>
              <a:t>Most everything managed by a web interface.</a:t>
            </a:r>
          </a:p>
          <a:p>
            <a:pPr marL="342900" indent="-342900">
              <a:spcBef>
                <a:spcPts val="600"/>
              </a:spcBef>
              <a:spcAft>
                <a:spcPts val="600"/>
              </a:spcAft>
              <a:buFont typeface="Arial" panose="05040102010807070707" pitchFamily="18" charset="2"/>
              <a:buChar char="•"/>
            </a:pPr>
            <a:r>
              <a:rPr lang="en-CA" sz="2000"/>
              <a:t>Versatile enough to handle a wide variety of circumstances related to rescheduling</a:t>
            </a:r>
          </a:p>
        </p:txBody>
      </p:sp>
    </p:spTree>
    <p:extLst>
      <p:ext uri="{BB962C8B-B14F-4D97-AF65-F5344CB8AC3E}">
        <p14:creationId xmlns:p14="http://schemas.microsoft.com/office/powerpoint/2010/main" val="1437688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0F36E-ACA4-0146-8EC4-6D71A3E04C15}"/>
              </a:ext>
            </a:extLst>
          </p:cNvPr>
          <p:cNvSpPr>
            <a:spLocks noGrp="1"/>
          </p:cNvSpPr>
          <p:nvPr>
            <p:ph type="title"/>
          </p:nvPr>
        </p:nvSpPr>
        <p:spPr>
          <a:xfrm>
            <a:off x="684212" y="685799"/>
            <a:ext cx="3747111" cy="4892040"/>
          </a:xfrm>
        </p:spPr>
        <p:txBody>
          <a:bodyPr vert="horz" lIns="91440" tIns="45720" rIns="91440" bIns="45720" rtlCol="0" anchor="ctr">
            <a:normAutofit/>
          </a:bodyPr>
          <a:lstStyle/>
          <a:p>
            <a:pPr algn="r"/>
            <a:r>
              <a:rPr lang="en-CA" sz="4800"/>
              <a:t>Agenda</a:t>
            </a:r>
            <a:endParaRPr lang="en-US" sz="4800"/>
          </a:p>
        </p:txBody>
      </p:sp>
      <p:cxnSp>
        <p:nvCxnSpPr>
          <p:cNvPr id="18" name="Straight Connector 17">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26">
            <a:extLst>
              <a:ext uri="{FF2B5EF4-FFF2-40B4-BE49-F238E27FC236}">
                <a16:creationId xmlns:a16="http://schemas.microsoft.com/office/drawing/2014/main" id="{6BE06A0D-76E3-354D-B487-E7466D74FD11}"/>
              </a:ext>
            </a:extLst>
          </p:cNvPr>
          <p:cNvPicPr>
            <a:picLocks noChangeAspect="1"/>
          </p:cNvPicPr>
          <p:nvPr/>
        </p:nvPicPr>
        <p:blipFill>
          <a:blip r:embed="rId3"/>
          <a:stretch>
            <a:fillRect/>
          </a:stretch>
        </p:blipFill>
        <p:spPr>
          <a:xfrm>
            <a:off x="390281" y="5577839"/>
            <a:ext cx="1650785" cy="982305"/>
          </a:xfrm>
          <a:prstGeom prst="rect">
            <a:avLst/>
          </a:prstGeom>
          <a:effectLst>
            <a:glow rad="63500">
              <a:schemeClr val="tx1">
                <a:alpha val="40000"/>
              </a:schemeClr>
            </a:glow>
          </a:effectLst>
        </p:spPr>
      </p:pic>
      <p:sp>
        <p:nvSpPr>
          <p:cNvPr id="15" name="Rectangle 14">
            <a:extLst>
              <a:ext uri="{FF2B5EF4-FFF2-40B4-BE49-F238E27FC236}">
                <a16:creationId xmlns:a16="http://schemas.microsoft.com/office/drawing/2014/main" id="{D9E2C66C-F2B9-4FA0-8165-C6513EA17464}"/>
              </a:ext>
            </a:extLst>
          </p:cNvPr>
          <p:cNvSpPr/>
          <p:nvPr/>
        </p:nvSpPr>
        <p:spPr>
          <a:xfrm>
            <a:off x="5057857" y="1302326"/>
            <a:ext cx="6127995" cy="3946649"/>
          </a:xfrm>
          <a:prstGeom prst="rect">
            <a:avLst/>
          </a:prstGeom>
          <a:solidFill>
            <a:schemeClr val="tx2">
              <a:lumMod val="25000"/>
            </a:schemeClr>
          </a:solidFill>
          <a:ln w="12700">
            <a:solidFill>
              <a:schemeClr val="tx1">
                <a:lumMod val="75000"/>
              </a:schemeClr>
            </a:solidFill>
          </a:ln>
          <a:effectLst>
            <a:outerShdw blurRad="635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a:p>
        </p:txBody>
      </p:sp>
      <p:sp>
        <p:nvSpPr>
          <p:cNvPr id="17" name="TextBox 16">
            <a:extLst>
              <a:ext uri="{FF2B5EF4-FFF2-40B4-BE49-F238E27FC236}">
                <a16:creationId xmlns:a16="http://schemas.microsoft.com/office/drawing/2014/main" id="{81F10133-D07C-4BD9-AD14-041CDAFE911C}"/>
              </a:ext>
            </a:extLst>
          </p:cNvPr>
          <p:cNvSpPr txBox="1"/>
          <p:nvPr/>
        </p:nvSpPr>
        <p:spPr>
          <a:xfrm>
            <a:off x="5068927" y="1404060"/>
            <a:ext cx="4985504" cy="3785652"/>
          </a:xfrm>
          <a:prstGeom prst="rect">
            <a:avLst/>
          </a:prstGeom>
          <a:noFill/>
        </p:spPr>
        <p:txBody>
          <a:bodyPr wrap="square" rtlCol="0">
            <a:spAutoFit/>
          </a:bodyPr>
          <a:lstStyle/>
          <a:p>
            <a:pPr marL="342900" indent="-342900">
              <a:buFont typeface="Arial" panose="020B0604020202020204" pitchFamily="34" charset="0"/>
              <a:buChar char="•"/>
            </a:pPr>
            <a:r>
              <a:rPr lang="en-CA" sz="2400"/>
              <a:t>Team &amp; Client Introduction</a:t>
            </a:r>
          </a:p>
          <a:p>
            <a:pPr marL="342900" indent="-342900">
              <a:buFont typeface="Arial" panose="020B0604020202020204" pitchFamily="34" charset="0"/>
              <a:buChar char="•"/>
            </a:pPr>
            <a:r>
              <a:rPr lang="en-CA" sz="2400"/>
              <a:t>Feasibility</a:t>
            </a:r>
          </a:p>
          <a:p>
            <a:pPr marL="342900" indent="-342900">
              <a:buFont typeface="Arial" panose="020B0604020202020204" pitchFamily="34" charset="0"/>
              <a:buChar char="•"/>
            </a:pPr>
            <a:r>
              <a:rPr lang="en-CA" sz="2400"/>
              <a:t>Summary &amp; Recommendation</a:t>
            </a:r>
          </a:p>
          <a:p>
            <a:pPr marL="342900" indent="-342900">
              <a:buFont typeface="Arial" panose="020B0604020202020204" pitchFamily="34" charset="0"/>
              <a:buChar char="•"/>
            </a:pPr>
            <a:r>
              <a:rPr lang="en-CA" sz="2400"/>
              <a:t>Proposed System – Components</a:t>
            </a:r>
          </a:p>
          <a:p>
            <a:pPr marL="342900" indent="-342900">
              <a:buFont typeface="Arial" panose="020B0604020202020204" pitchFamily="34" charset="0"/>
              <a:buChar char="•"/>
            </a:pPr>
            <a:r>
              <a:rPr lang="en-CA" sz="2400"/>
              <a:t>Proposed System – Data Flow Diagrams</a:t>
            </a:r>
          </a:p>
          <a:p>
            <a:pPr marL="342900" indent="-342900">
              <a:buFont typeface="Arial" panose="020B0604020202020204" pitchFamily="34" charset="0"/>
              <a:buChar char="•"/>
            </a:pPr>
            <a:r>
              <a:rPr lang="en-CA" sz="2400"/>
              <a:t>Proposed System – Entity Relationship Diagrams</a:t>
            </a:r>
          </a:p>
        </p:txBody>
      </p:sp>
    </p:spTree>
    <p:extLst>
      <p:ext uri="{BB962C8B-B14F-4D97-AF65-F5344CB8AC3E}">
        <p14:creationId xmlns:p14="http://schemas.microsoft.com/office/powerpoint/2010/main" val="4289938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83FF-A16E-4B64-9F13-565419524029}"/>
              </a:ext>
            </a:extLst>
          </p:cNvPr>
          <p:cNvSpPr>
            <a:spLocks noGrp="1"/>
          </p:cNvSpPr>
          <p:nvPr>
            <p:ph type="title"/>
          </p:nvPr>
        </p:nvSpPr>
        <p:spPr>
          <a:xfrm>
            <a:off x="684212" y="4658782"/>
            <a:ext cx="8534400" cy="1507067"/>
          </a:xfrm>
        </p:spPr>
        <p:txBody>
          <a:bodyPr>
            <a:normAutofit/>
          </a:bodyPr>
          <a:lstStyle/>
          <a:p>
            <a:r>
              <a:rPr lang="en-CA"/>
              <a:t>Project Scope – Scheduling </a:t>
            </a:r>
            <a:endParaRPr lang="en-US"/>
          </a:p>
        </p:txBody>
      </p:sp>
      <p:pic>
        <p:nvPicPr>
          <p:cNvPr id="3" name="Picture 26">
            <a:extLst>
              <a:ext uri="{FF2B5EF4-FFF2-40B4-BE49-F238E27FC236}">
                <a16:creationId xmlns:a16="http://schemas.microsoft.com/office/drawing/2014/main" id="{41C562CE-210F-084E-9303-96C943192CD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6" name="Rectangle 5">
            <a:extLst>
              <a:ext uri="{FF2B5EF4-FFF2-40B4-BE49-F238E27FC236}">
                <a16:creationId xmlns:a16="http://schemas.microsoft.com/office/drawing/2014/main" id="{B9BEBC87-7D99-45A0-AF66-D6789C3314E8}"/>
              </a:ext>
            </a:extLst>
          </p:cNvPr>
          <p:cNvSpPr/>
          <p:nvPr/>
        </p:nvSpPr>
        <p:spPr>
          <a:xfrm>
            <a:off x="459419" y="1748095"/>
            <a:ext cx="9050546" cy="2135325"/>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ct val="20000"/>
              </a:spcBef>
              <a:spcAft>
                <a:spcPts val="600"/>
              </a:spcAft>
              <a:buFont typeface="Arial,Sans-Serif"/>
              <a:buChar char="•"/>
            </a:pPr>
            <a:r>
              <a:rPr lang="en-US" sz="2400">
                <a:solidFill>
                  <a:schemeClr val="tx1"/>
                </a:solidFill>
                <a:latin typeface="Century Gothic"/>
                <a:ea typeface="+mn-lt"/>
                <a:cs typeface="+mn-lt"/>
              </a:rPr>
              <a:t>We will be providing an interface for the coordinators </a:t>
            </a:r>
          </a:p>
          <a:p>
            <a:pPr marL="285750" indent="-285750">
              <a:spcBef>
                <a:spcPct val="20000"/>
              </a:spcBef>
              <a:spcAft>
                <a:spcPts val="600"/>
              </a:spcAft>
              <a:buFont typeface="Arial,Sans-Serif"/>
              <a:buChar char="•"/>
            </a:pPr>
            <a:r>
              <a:rPr lang="en-US" sz="2400">
                <a:solidFill>
                  <a:schemeClr val="tx1"/>
                </a:solidFill>
                <a:latin typeface="Century Gothic"/>
                <a:ea typeface="+mn-lt"/>
                <a:cs typeface="+mn-lt"/>
              </a:rPr>
              <a:t>It will also allow them to create and provide the employees with the schedules</a:t>
            </a:r>
            <a:r>
              <a:rPr lang="en-US" sz="2400">
                <a:solidFill>
                  <a:schemeClr val="tx1"/>
                </a:solidFill>
                <a:latin typeface="Calibri"/>
                <a:ea typeface="+mn-lt"/>
                <a:cs typeface="+mn-lt"/>
              </a:rPr>
              <a:t> </a:t>
            </a:r>
            <a:endParaRPr lang="en-CA" sz="2400">
              <a:solidFill>
                <a:schemeClr val="tx1"/>
              </a:solidFill>
              <a:latin typeface="Calibri"/>
              <a:cs typeface="Calibri"/>
            </a:endParaRPr>
          </a:p>
        </p:txBody>
      </p:sp>
    </p:spTree>
    <p:extLst>
      <p:ext uri="{BB962C8B-B14F-4D97-AF65-F5344CB8AC3E}">
        <p14:creationId xmlns:p14="http://schemas.microsoft.com/office/powerpoint/2010/main" val="1120263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83FF-A16E-4B64-9F13-565419524029}"/>
              </a:ext>
            </a:extLst>
          </p:cNvPr>
          <p:cNvSpPr>
            <a:spLocks noGrp="1"/>
          </p:cNvSpPr>
          <p:nvPr>
            <p:ph type="title"/>
          </p:nvPr>
        </p:nvSpPr>
        <p:spPr>
          <a:xfrm>
            <a:off x="560414" y="4632260"/>
            <a:ext cx="8534400" cy="1507067"/>
          </a:xfrm>
        </p:spPr>
        <p:txBody>
          <a:bodyPr>
            <a:normAutofit/>
          </a:bodyPr>
          <a:lstStyle/>
          <a:p>
            <a:r>
              <a:rPr lang="en-CA"/>
              <a:t>Project Scope – Shift Tracking</a:t>
            </a:r>
          </a:p>
        </p:txBody>
      </p:sp>
      <p:pic>
        <p:nvPicPr>
          <p:cNvPr id="3" name="Picture 26">
            <a:extLst>
              <a:ext uri="{FF2B5EF4-FFF2-40B4-BE49-F238E27FC236}">
                <a16:creationId xmlns:a16="http://schemas.microsoft.com/office/drawing/2014/main" id="{41C562CE-210F-084E-9303-96C943192CD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6" name="Rectangle 5">
            <a:extLst>
              <a:ext uri="{FF2B5EF4-FFF2-40B4-BE49-F238E27FC236}">
                <a16:creationId xmlns:a16="http://schemas.microsoft.com/office/drawing/2014/main" id="{E56AA3C3-DE12-4606-9E1A-5DD6684F5879}"/>
              </a:ext>
            </a:extLst>
          </p:cNvPr>
          <p:cNvSpPr/>
          <p:nvPr/>
        </p:nvSpPr>
        <p:spPr>
          <a:xfrm>
            <a:off x="560414" y="640934"/>
            <a:ext cx="10540928" cy="3097896"/>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ct val="20000"/>
              </a:spcBef>
              <a:spcAft>
                <a:spcPts val="600"/>
              </a:spcAft>
              <a:buFont typeface="Arial,Sans-Serif"/>
              <a:buChar char="•"/>
            </a:pPr>
            <a:r>
              <a:rPr lang="en-US" sz="2400">
                <a:solidFill>
                  <a:schemeClr val="tx1"/>
                </a:solidFill>
                <a:ea typeface="+mn-lt"/>
                <a:cs typeface="+mn-lt"/>
              </a:rPr>
              <a:t>The employees will be notified about their schedule and provided with the details</a:t>
            </a:r>
          </a:p>
          <a:p>
            <a:pPr marL="285750" indent="-285750">
              <a:spcBef>
                <a:spcPct val="20000"/>
              </a:spcBef>
              <a:spcAft>
                <a:spcPts val="600"/>
              </a:spcAft>
              <a:buFont typeface="Arial,Sans-Serif"/>
              <a:buChar char="•"/>
            </a:pPr>
            <a:r>
              <a:rPr lang="en-US" sz="2400">
                <a:solidFill>
                  <a:schemeClr val="tx1"/>
                </a:solidFill>
                <a:ea typeface="+mn-lt"/>
                <a:cs typeface="+mn-lt"/>
              </a:rPr>
              <a:t>The employees will have the ability to submit hour forms</a:t>
            </a:r>
            <a:endParaRPr lang="en-US">
              <a:solidFill>
                <a:schemeClr val="tx1"/>
              </a:solidFill>
            </a:endParaRPr>
          </a:p>
          <a:p>
            <a:pPr marL="285750" indent="-285750">
              <a:spcBef>
                <a:spcPct val="20000"/>
              </a:spcBef>
              <a:spcAft>
                <a:spcPts val="600"/>
              </a:spcAft>
              <a:buFont typeface="Arial,Sans-Serif"/>
              <a:buChar char="•"/>
            </a:pPr>
            <a:r>
              <a:rPr lang="en-US" sz="2400">
                <a:solidFill>
                  <a:schemeClr val="tx1"/>
                </a:solidFill>
                <a:ea typeface="+mn-lt"/>
                <a:cs typeface="+mn-lt"/>
              </a:rPr>
              <a:t>The system will alert bookkeepers about errors/conflicts that are present</a:t>
            </a:r>
          </a:p>
          <a:p>
            <a:pPr marL="285750" indent="-285750">
              <a:spcBef>
                <a:spcPct val="20000"/>
              </a:spcBef>
              <a:spcAft>
                <a:spcPts val="600"/>
              </a:spcAft>
              <a:buFont typeface="Arial,Sans-Serif"/>
              <a:buChar char="•"/>
            </a:pPr>
            <a:r>
              <a:rPr lang="en-US" sz="2400">
                <a:solidFill>
                  <a:schemeClr val="tx1"/>
                </a:solidFill>
                <a:ea typeface="+mn-lt"/>
                <a:cs typeface="+mn-lt"/>
              </a:rPr>
              <a:t>Automatic verification of data will allow most issues to be resolved prior to the completion of payroll</a:t>
            </a:r>
          </a:p>
        </p:txBody>
      </p:sp>
    </p:spTree>
    <p:extLst>
      <p:ext uri="{BB962C8B-B14F-4D97-AF65-F5344CB8AC3E}">
        <p14:creationId xmlns:p14="http://schemas.microsoft.com/office/powerpoint/2010/main" val="1388421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FD1B-6606-4D51-B366-E11401B9AE50}"/>
              </a:ext>
            </a:extLst>
          </p:cNvPr>
          <p:cNvSpPr>
            <a:spLocks noGrp="1"/>
          </p:cNvSpPr>
          <p:nvPr>
            <p:ph type="title"/>
          </p:nvPr>
        </p:nvSpPr>
        <p:spPr>
          <a:xfrm>
            <a:off x="684212" y="4668307"/>
            <a:ext cx="8534400" cy="1507067"/>
          </a:xfrm>
        </p:spPr>
        <p:txBody>
          <a:bodyPr>
            <a:normAutofit/>
          </a:bodyPr>
          <a:lstStyle/>
          <a:p>
            <a:r>
              <a:rPr lang="en-CA"/>
              <a:t>Project scope – Users</a:t>
            </a:r>
            <a:endParaRPr lang="en-CA" sz="3600" kern="1200" cap="all">
              <a:ln w="3175" cmpd="sng">
                <a:noFill/>
              </a:ln>
              <a:solidFill>
                <a:schemeClr val="tx1"/>
              </a:solidFill>
              <a:latin typeface="+mj-lt"/>
              <a:ea typeface="+mj-lt"/>
              <a:cs typeface="+mj-lt"/>
            </a:endParaRPr>
          </a:p>
        </p:txBody>
      </p:sp>
      <p:pic>
        <p:nvPicPr>
          <p:cNvPr id="7" name="Picture 26">
            <a:extLst>
              <a:ext uri="{FF2B5EF4-FFF2-40B4-BE49-F238E27FC236}">
                <a16:creationId xmlns:a16="http://schemas.microsoft.com/office/drawing/2014/main" id="{CC6329DC-1159-734F-A505-45563FD1C415}"/>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3" name="Rectangle 2">
            <a:extLst>
              <a:ext uri="{FF2B5EF4-FFF2-40B4-BE49-F238E27FC236}">
                <a16:creationId xmlns:a16="http://schemas.microsoft.com/office/drawing/2014/main" id="{FBF1694F-FC7D-46F1-A586-B73FF5C7E57D}"/>
              </a:ext>
            </a:extLst>
          </p:cNvPr>
          <p:cNvSpPr/>
          <p:nvPr/>
        </p:nvSpPr>
        <p:spPr>
          <a:xfrm>
            <a:off x="560414" y="2189693"/>
            <a:ext cx="10540928" cy="1617471"/>
          </a:xfrm>
          <a:prstGeom prst="rect">
            <a:avLst/>
          </a:prstGeom>
          <a:solidFill>
            <a:srgbClr val="31489F"/>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432"/>
              </a:spcBef>
              <a:spcAft>
                <a:spcPts val="600"/>
              </a:spcAft>
              <a:buFont typeface="Arial"/>
              <a:buChar char="•"/>
            </a:pPr>
            <a:endParaRPr lang="en-US" sz="2400">
              <a:solidFill>
                <a:schemeClr val="tx1"/>
              </a:solidFill>
              <a:ea typeface="+mn-lt"/>
              <a:cs typeface="+mn-lt"/>
            </a:endParaRPr>
          </a:p>
          <a:p>
            <a:pPr marL="742950" lvl="1" indent="-285750">
              <a:spcBef>
                <a:spcPts val="432"/>
              </a:spcBef>
              <a:spcAft>
                <a:spcPts val="600"/>
              </a:spcAft>
              <a:buFont typeface="Arial,Sans-Serif"/>
              <a:buChar char="•"/>
            </a:pPr>
            <a:r>
              <a:rPr lang="en-CA" sz="2400">
                <a:solidFill>
                  <a:schemeClr val="tx1"/>
                </a:solidFill>
                <a:latin typeface="Century Gothic"/>
                <a:cs typeface="Calibri"/>
              </a:rPr>
              <a:t>The main users are coordinators and bookkeepers</a:t>
            </a:r>
            <a:endParaRPr lang="en-US" sz="2400">
              <a:solidFill>
                <a:schemeClr val="tx1"/>
              </a:solidFill>
              <a:ea typeface="+mn-lt"/>
              <a:cs typeface="+mn-lt"/>
            </a:endParaRPr>
          </a:p>
          <a:p>
            <a:pPr marL="742950" lvl="1" indent="-285750">
              <a:spcBef>
                <a:spcPts val="432"/>
              </a:spcBef>
              <a:spcAft>
                <a:spcPts val="600"/>
              </a:spcAft>
              <a:buFont typeface="Arial,Sans-Serif"/>
              <a:buChar char="•"/>
            </a:pPr>
            <a:r>
              <a:rPr lang="en-CA" sz="2400">
                <a:solidFill>
                  <a:schemeClr val="tx1"/>
                </a:solidFill>
                <a:ea typeface="+mn-lt"/>
                <a:cs typeface="+mn-lt"/>
              </a:rPr>
              <a:t>Users for the new system will also include employees</a:t>
            </a:r>
            <a:endParaRPr lang="en-US">
              <a:solidFill>
                <a:schemeClr val="tx1"/>
              </a:solidFill>
            </a:endParaRPr>
          </a:p>
          <a:p>
            <a:pPr marL="285750" indent="-285750">
              <a:spcBef>
                <a:spcPct val="20000"/>
              </a:spcBef>
              <a:spcAft>
                <a:spcPts val="600"/>
              </a:spcAft>
              <a:buFont typeface="Arial,Sans-Serif"/>
              <a:buChar char="•"/>
            </a:pPr>
            <a:endParaRPr lang="en-US" sz="2400">
              <a:solidFill>
                <a:schemeClr val="tx1"/>
              </a:solidFill>
              <a:latin typeface="Century Gothic"/>
              <a:cs typeface="Calibri"/>
            </a:endParaRPr>
          </a:p>
        </p:txBody>
      </p:sp>
    </p:spTree>
    <p:extLst>
      <p:ext uri="{BB962C8B-B14F-4D97-AF65-F5344CB8AC3E}">
        <p14:creationId xmlns:p14="http://schemas.microsoft.com/office/powerpoint/2010/main" val="4168414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Project Budget</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graphicFrame>
        <p:nvGraphicFramePr>
          <p:cNvPr id="9" name="Table 8">
            <a:extLst>
              <a:ext uri="{FF2B5EF4-FFF2-40B4-BE49-F238E27FC236}">
                <a16:creationId xmlns:a16="http://schemas.microsoft.com/office/drawing/2014/main" id="{833C0877-285F-47E8-ACB6-D00193935953}"/>
              </a:ext>
            </a:extLst>
          </p:cNvPr>
          <p:cNvGraphicFramePr>
            <a:graphicFrameLocks noGrp="1"/>
          </p:cNvGraphicFramePr>
          <p:nvPr>
            <p:extLst>
              <p:ext uri="{D42A27DB-BD31-4B8C-83A1-F6EECF244321}">
                <p14:modId xmlns:p14="http://schemas.microsoft.com/office/powerpoint/2010/main" val="1691892103"/>
              </p:ext>
            </p:extLst>
          </p:nvPr>
        </p:nvGraphicFramePr>
        <p:xfrm>
          <a:off x="679510" y="1417854"/>
          <a:ext cx="8213408" cy="2678748"/>
        </p:xfrm>
        <a:graphic>
          <a:graphicData uri="http://schemas.openxmlformats.org/drawingml/2006/table">
            <a:tbl>
              <a:tblPr firstRow="1" firstCol="1">
                <a:effectLst>
                  <a:outerShdw blurRad="114300" dist="101600" dir="5400000" algn="t" rotWithShape="0">
                    <a:prstClr val="black">
                      <a:alpha val="40000"/>
                    </a:prstClr>
                  </a:outerShdw>
                </a:effectLst>
                <a:tableStyleId>{5C22544A-7EE6-4342-B048-85BDC9FD1C3A}</a:tableStyleId>
              </a:tblPr>
              <a:tblGrid>
                <a:gridCol w="2079308">
                  <a:extLst>
                    <a:ext uri="{9D8B030D-6E8A-4147-A177-3AD203B41FA5}">
                      <a16:colId xmlns:a16="http://schemas.microsoft.com/office/drawing/2014/main" val="1924326034"/>
                    </a:ext>
                  </a:extLst>
                </a:gridCol>
                <a:gridCol w="1413254">
                  <a:extLst>
                    <a:ext uri="{9D8B030D-6E8A-4147-A177-3AD203B41FA5}">
                      <a16:colId xmlns:a16="http://schemas.microsoft.com/office/drawing/2014/main" val="1050132504"/>
                    </a:ext>
                  </a:extLst>
                </a:gridCol>
                <a:gridCol w="1634746">
                  <a:extLst>
                    <a:ext uri="{9D8B030D-6E8A-4147-A177-3AD203B41FA5}">
                      <a16:colId xmlns:a16="http://schemas.microsoft.com/office/drawing/2014/main" val="3768487910"/>
                    </a:ext>
                  </a:extLst>
                </a:gridCol>
                <a:gridCol w="1493520">
                  <a:extLst>
                    <a:ext uri="{9D8B030D-6E8A-4147-A177-3AD203B41FA5}">
                      <a16:colId xmlns:a16="http://schemas.microsoft.com/office/drawing/2014/main" val="3057786952"/>
                    </a:ext>
                  </a:extLst>
                </a:gridCol>
                <a:gridCol w="1592580">
                  <a:extLst>
                    <a:ext uri="{9D8B030D-6E8A-4147-A177-3AD203B41FA5}">
                      <a16:colId xmlns:a16="http://schemas.microsoft.com/office/drawing/2014/main" val="1081745791"/>
                    </a:ext>
                  </a:extLst>
                </a:gridCol>
              </a:tblGrid>
              <a:tr h="719386">
                <a:tc>
                  <a:txBody>
                    <a:bodyPr/>
                    <a:lstStyle/>
                    <a:p>
                      <a:pPr marL="0" marR="0" algn="ctr">
                        <a:lnSpc>
                          <a:spcPct val="107000"/>
                        </a:lnSpc>
                        <a:spcBef>
                          <a:spcPts val="0"/>
                        </a:spcBef>
                        <a:spcAft>
                          <a:spcPts val="0"/>
                        </a:spcAft>
                      </a:pPr>
                      <a:r>
                        <a:rPr lang="en-US" sz="2400">
                          <a:effectLst/>
                        </a:rPr>
                        <a:t>Description</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Quantity</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Unit Price</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Total without service plan</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a:effectLst/>
                        </a:rPr>
                        <a:t>Total with service plan</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79593088"/>
                  </a:ext>
                </a:extLst>
              </a:tr>
              <a:tr h="172864">
                <a:tc>
                  <a:txBody>
                    <a:bodyPr/>
                    <a:lstStyle/>
                    <a:p>
                      <a:pPr marL="0" marR="0" algn="ctr">
                        <a:lnSpc>
                          <a:spcPct val="107000"/>
                        </a:lnSpc>
                        <a:spcBef>
                          <a:spcPts val="0"/>
                        </a:spcBef>
                        <a:spcAft>
                          <a:spcPts val="0"/>
                        </a:spcAft>
                      </a:pPr>
                      <a:r>
                        <a:rPr lang="en-US" sz="2400">
                          <a:effectLst/>
                        </a:rPr>
                        <a:t>Hours</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105</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$100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$15,000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31425884"/>
                  </a:ext>
                </a:extLst>
              </a:tr>
              <a:tr h="355081">
                <a:tc>
                  <a:txBody>
                    <a:bodyPr/>
                    <a:lstStyle/>
                    <a:p>
                      <a:pPr marL="0" marR="0" algn="ctr">
                        <a:lnSpc>
                          <a:spcPct val="107000"/>
                        </a:lnSpc>
                        <a:spcBef>
                          <a:spcPts val="0"/>
                        </a:spcBef>
                        <a:spcAft>
                          <a:spcPts val="0"/>
                        </a:spcAft>
                      </a:pPr>
                      <a:r>
                        <a:rPr lang="en-US" sz="2400">
                          <a:effectLst/>
                        </a:rPr>
                        <a:t>Optional Service Plan</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1</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$1,500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$16,500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80452207"/>
                  </a:ext>
                </a:extLst>
              </a:tr>
            </a:tbl>
          </a:graphicData>
        </a:graphic>
      </p:graphicFrame>
      <p:sp>
        <p:nvSpPr>
          <p:cNvPr id="10" name="Rectangle 2">
            <a:extLst>
              <a:ext uri="{FF2B5EF4-FFF2-40B4-BE49-F238E27FC236}">
                <a16:creationId xmlns:a16="http://schemas.microsoft.com/office/drawing/2014/main" id="{DD71B3F2-065B-41AF-BAF4-49023F53457F}"/>
              </a:ext>
            </a:extLst>
          </p:cNvPr>
          <p:cNvSpPr>
            <a:spLocks noChangeArrowheads="1"/>
          </p:cNvSpPr>
          <p:nvPr/>
        </p:nvSpPr>
        <p:spPr bwMode="auto">
          <a:xfrm>
            <a:off x="2657475" y="1966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21159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Project Timeline</a:t>
            </a:r>
          </a:p>
        </p:txBody>
      </p:sp>
      <p:graphicFrame>
        <p:nvGraphicFramePr>
          <p:cNvPr id="10" name="Content Placeholder 9">
            <a:extLst>
              <a:ext uri="{FF2B5EF4-FFF2-40B4-BE49-F238E27FC236}">
                <a16:creationId xmlns:a16="http://schemas.microsoft.com/office/drawing/2014/main" id="{9C074AEA-ED7A-4734-A8D3-B70AEA3CC0DC}"/>
              </a:ext>
            </a:extLst>
          </p:cNvPr>
          <p:cNvGraphicFramePr>
            <a:graphicFrameLocks noGrp="1"/>
          </p:cNvGraphicFramePr>
          <p:nvPr>
            <p:ph idx="1"/>
            <p:extLst>
              <p:ext uri="{D42A27DB-BD31-4B8C-83A1-F6EECF244321}">
                <p14:modId xmlns:p14="http://schemas.microsoft.com/office/powerpoint/2010/main" val="3471361105"/>
              </p:ext>
            </p:extLst>
          </p:nvPr>
        </p:nvGraphicFramePr>
        <p:xfrm>
          <a:off x="0" y="-12326"/>
          <a:ext cx="11397005" cy="2194560"/>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4"/>
          <a:stretch>
            <a:fillRect/>
          </a:stretch>
        </p:blipFill>
        <p:spPr>
          <a:xfrm>
            <a:off x="10275950" y="5503246"/>
            <a:ext cx="1650785" cy="982305"/>
          </a:xfrm>
          <a:prstGeom prst="rect">
            <a:avLst/>
          </a:prstGeom>
          <a:effectLst>
            <a:glow rad="63500">
              <a:schemeClr val="tx1">
                <a:alpha val="40000"/>
              </a:schemeClr>
            </a:glow>
          </a:effectLst>
        </p:spPr>
      </p:pic>
      <p:graphicFrame>
        <p:nvGraphicFramePr>
          <p:cNvPr id="13" name="Table 12">
            <a:extLst>
              <a:ext uri="{FF2B5EF4-FFF2-40B4-BE49-F238E27FC236}">
                <a16:creationId xmlns:a16="http://schemas.microsoft.com/office/drawing/2014/main" id="{2260670D-B4C6-42B7-A071-73024694B4D9}"/>
              </a:ext>
            </a:extLst>
          </p:cNvPr>
          <p:cNvGraphicFramePr>
            <a:graphicFrameLocks noGrp="1"/>
          </p:cNvGraphicFramePr>
          <p:nvPr>
            <p:extLst>
              <p:ext uri="{D42A27DB-BD31-4B8C-83A1-F6EECF244321}">
                <p14:modId xmlns:p14="http://schemas.microsoft.com/office/powerpoint/2010/main" val="25547130"/>
              </p:ext>
            </p:extLst>
          </p:nvPr>
        </p:nvGraphicFramePr>
        <p:xfrm>
          <a:off x="684212" y="2236111"/>
          <a:ext cx="9374187" cy="2251221"/>
        </p:xfrm>
        <a:graphic>
          <a:graphicData uri="http://schemas.openxmlformats.org/drawingml/2006/table">
            <a:tbl>
              <a:tblPr firstRow="1" bandRow="1">
                <a:effectLst>
                  <a:outerShdw blurRad="114300" dist="101600" dir="5400000" algn="t" rotWithShape="0">
                    <a:prstClr val="black">
                      <a:alpha val="40000"/>
                    </a:prstClr>
                  </a:outerShdw>
                </a:effectLst>
                <a:tableStyleId>{125E5076-3810-47DD-B79F-674D7AD40C01}</a:tableStyleId>
              </a:tblPr>
              <a:tblGrid>
                <a:gridCol w="3124729">
                  <a:extLst>
                    <a:ext uri="{9D8B030D-6E8A-4147-A177-3AD203B41FA5}">
                      <a16:colId xmlns:a16="http://schemas.microsoft.com/office/drawing/2014/main" val="560352051"/>
                    </a:ext>
                  </a:extLst>
                </a:gridCol>
                <a:gridCol w="3124729">
                  <a:extLst>
                    <a:ext uri="{9D8B030D-6E8A-4147-A177-3AD203B41FA5}">
                      <a16:colId xmlns:a16="http://schemas.microsoft.com/office/drawing/2014/main" val="1350717913"/>
                    </a:ext>
                  </a:extLst>
                </a:gridCol>
                <a:gridCol w="3124729">
                  <a:extLst>
                    <a:ext uri="{9D8B030D-6E8A-4147-A177-3AD203B41FA5}">
                      <a16:colId xmlns:a16="http://schemas.microsoft.com/office/drawing/2014/main" val="2702625831"/>
                    </a:ext>
                  </a:extLst>
                </a:gridCol>
              </a:tblGrid>
              <a:tr h="422421">
                <a:tc>
                  <a:txBody>
                    <a:bodyPr/>
                    <a:lstStyle/>
                    <a:p>
                      <a:pPr algn="ctr"/>
                      <a:r>
                        <a:rPr lang="en-CA"/>
                        <a:t>Section Name</a:t>
                      </a:r>
                    </a:p>
                  </a:txBody>
                  <a:tcPr/>
                </a:tc>
                <a:tc>
                  <a:txBody>
                    <a:bodyPr/>
                    <a:lstStyle/>
                    <a:p>
                      <a:pPr algn="ctr"/>
                      <a:r>
                        <a:rPr lang="en-CA"/>
                        <a:t>Start Date</a:t>
                      </a:r>
                    </a:p>
                  </a:txBody>
                  <a:tcPr/>
                </a:tc>
                <a:tc>
                  <a:txBody>
                    <a:bodyPr/>
                    <a:lstStyle/>
                    <a:p>
                      <a:pPr algn="ctr"/>
                      <a:r>
                        <a:rPr lang="en-CA"/>
                        <a:t>End Date</a:t>
                      </a:r>
                    </a:p>
                  </a:txBody>
                  <a:tcPr/>
                </a:tc>
                <a:extLst>
                  <a:ext uri="{0D108BD9-81ED-4DB2-BD59-A6C34878D82A}">
                    <a16:rowId xmlns:a16="http://schemas.microsoft.com/office/drawing/2014/main" val="2256573226"/>
                  </a:ext>
                </a:extLst>
              </a:tr>
              <a:tr h="363729">
                <a:tc>
                  <a:txBody>
                    <a:bodyPr/>
                    <a:lstStyle/>
                    <a:p>
                      <a:r>
                        <a:rPr lang="en-CA"/>
                        <a:t>Database Finalization</a:t>
                      </a:r>
                    </a:p>
                  </a:txBody>
                  <a:tcPr/>
                </a:tc>
                <a:tc>
                  <a:txBody>
                    <a:bodyPr/>
                    <a:lstStyle/>
                    <a:p>
                      <a:r>
                        <a:rPr lang="en-CA"/>
                        <a:t>January 6</a:t>
                      </a:r>
                      <a:r>
                        <a:rPr lang="en-CA" baseline="30000"/>
                        <a:t>th</a:t>
                      </a:r>
                      <a:r>
                        <a:rPr lang="en-CA"/>
                        <a:t> </a:t>
                      </a:r>
                    </a:p>
                  </a:txBody>
                  <a:tcPr/>
                </a:tc>
                <a:tc>
                  <a:txBody>
                    <a:bodyPr/>
                    <a:lstStyle/>
                    <a:p>
                      <a:r>
                        <a:rPr lang="en-CA"/>
                        <a:t>January 31</a:t>
                      </a:r>
                      <a:r>
                        <a:rPr lang="en-CA" baseline="30000"/>
                        <a:t>st</a:t>
                      </a:r>
                      <a:r>
                        <a:rPr lang="en-CA"/>
                        <a:t> </a:t>
                      </a:r>
                    </a:p>
                  </a:txBody>
                  <a:tcPr/>
                </a:tc>
                <a:extLst>
                  <a:ext uri="{0D108BD9-81ED-4DB2-BD59-A6C34878D82A}">
                    <a16:rowId xmlns:a16="http://schemas.microsoft.com/office/drawing/2014/main" val="1051716104"/>
                  </a:ext>
                </a:extLst>
              </a:tr>
              <a:tr h="363729">
                <a:tc>
                  <a:txBody>
                    <a:bodyPr/>
                    <a:lstStyle/>
                    <a:p>
                      <a:r>
                        <a:rPr lang="en-CA"/>
                        <a:t>General Design</a:t>
                      </a:r>
                    </a:p>
                  </a:txBody>
                  <a:tcPr/>
                </a:tc>
                <a:tc>
                  <a:txBody>
                    <a:bodyPr/>
                    <a:lstStyle/>
                    <a:p>
                      <a:r>
                        <a:rPr lang="en-CA"/>
                        <a:t>February 1</a:t>
                      </a:r>
                      <a:r>
                        <a:rPr lang="en-CA" baseline="30000"/>
                        <a:t>st</a:t>
                      </a:r>
                      <a:r>
                        <a:rPr lang="en-CA"/>
                        <a:t> </a:t>
                      </a:r>
                    </a:p>
                  </a:txBody>
                  <a:tcPr/>
                </a:tc>
                <a:tc>
                  <a:txBody>
                    <a:bodyPr/>
                    <a:lstStyle/>
                    <a:p>
                      <a:r>
                        <a:rPr lang="en-CA"/>
                        <a:t>February 14</a:t>
                      </a:r>
                      <a:r>
                        <a:rPr lang="en-CA" baseline="30000"/>
                        <a:t>th</a:t>
                      </a:r>
                      <a:r>
                        <a:rPr lang="en-CA"/>
                        <a:t> </a:t>
                      </a:r>
                    </a:p>
                  </a:txBody>
                  <a:tcPr/>
                </a:tc>
                <a:extLst>
                  <a:ext uri="{0D108BD9-81ED-4DB2-BD59-A6C34878D82A}">
                    <a16:rowId xmlns:a16="http://schemas.microsoft.com/office/drawing/2014/main" val="3204370412"/>
                  </a:ext>
                </a:extLst>
              </a:tr>
              <a:tr h="363729">
                <a:tc>
                  <a:txBody>
                    <a:bodyPr/>
                    <a:lstStyle/>
                    <a:p>
                      <a:r>
                        <a:rPr lang="en-CA"/>
                        <a:t>Implementation</a:t>
                      </a:r>
                    </a:p>
                  </a:txBody>
                  <a:tcPr/>
                </a:tc>
                <a:tc>
                  <a:txBody>
                    <a:bodyPr/>
                    <a:lstStyle/>
                    <a:p>
                      <a:r>
                        <a:rPr lang="en-CA"/>
                        <a:t>February 15</a:t>
                      </a:r>
                      <a:r>
                        <a:rPr lang="en-CA" baseline="30000"/>
                        <a:t>th</a:t>
                      </a:r>
                      <a:r>
                        <a:rPr lang="en-CA"/>
                        <a:t> </a:t>
                      </a:r>
                    </a:p>
                  </a:txBody>
                  <a:tcPr/>
                </a:tc>
                <a:tc>
                  <a:txBody>
                    <a:bodyPr/>
                    <a:lstStyle/>
                    <a:p>
                      <a:r>
                        <a:rPr lang="en-CA"/>
                        <a:t>March 20</a:t>
                      </a:r>
                      <a:r>
                        <a:rPr lang="en-CA" baseline="30000"/>
                        <a:t>th</a:t>
                      </a:r>
                      <a:r>
                        <a:rPr lang="en-CA"/>
                        <a:t> </a:t>
                      </a:r>
                    </a:p>
                  </a:txBody>
                  <a:tcPr/>
                </a:tc>
                <a:extLst>
                  <a:ext uri="{0D108BD9-81ED-4DB2-BD59-A6C34878D82A}">
                    <a16:rowId xmlns:a16="http://schemas.microsoft.com/office/drawing/2014/main" val="3429884248"/>
                  </a:ext>
                </a:extLst>
              </a:tr>
              <a:tr h="363729">
                <a:tc>
                  <a:txBody>
                    <a:bodyPr/>
                    <a:lstStyle/>
                    <a:p>
                      <a:r>
                        <a:rPr lang="en-CA"/>
                        <a:t>Training</a:t>
                      </a:r>
                    </a:p>
                  </a:txBody>
                  <a:tcPr/>
                </a:tc>
                <a:tc>
                  <a:txBody>
                    <a:bodyPr/>
                    <a:lstStyle/>
                    <a:p>
                      <a:r>
                        <a:rPr lang="en-CA"/>
                        <a:t>March 21</a:t>
                      </a:r>
                      <a:r>
                        <a:rPr lang="en-CA" baseline="30000"/>
                        <a:t>st</a:t>
                      </a:r>
                      <a:r>
                        <a:rPr lang="en-CA"/>
                        <a:t> </a:t>
                      </a:r>
                    </a:p>
                  </a:txBody>
                  <a:tcPr/>
                </a:tc>
                <a:tc>
                  <a:txBody>
                    <a:bodyPr/>
                    <a:lstStyle/>
                    <a:p>
                      <a:r>
                        <a:rPr lang="en-CA"/>
                        <a:t>April 1</a:t>
                      </a:r>
                      <a:r>
                        <a:rPr lang="en-CA" baseline="30000"/>
                        <a:t>st</a:t>
                      </a:r>
                      <a:r>
                        <a:rPr lang="en-CA"/>
                        <a:t> </a:t>
                      </a:r>
                    </a:p>
                  </a:txBody>
                  <a:tcPr/>
                </a:tc>
                <a:extLst>
                  <a:ext uri="{0D108BD9-81ED-4DB2-BD59-A6C34878D82A}">
                    <a16:rowId xmlns:a16="http://schemas.microsoft.com/office/drawing/2014/main" val="4202269356"/>
                  </a:ext>
                </a:extLst>
              </a:tr>
              <a:tr h="363729">
                <a:tc>
                  <a:txBody>
                    <a:bodyPr/>
                    <a:lstStyle/>
                    <a:p>
                      <a:r>
                        <a:rPr lang="en-CA"/>
                        <a:t>Delivery</a:t>
                      </a:r>
                    </a:p>
                  </a:txBody>
                  <a:tcPr/>
                </a:tc>
                <a:tc>
                  <a:txBody>
                    <a:bodyPr/>
                    <a:lstStyle/>
                    <a:p>
                      <a:r>
                        <a:rPr lang="en-CA"/>
                        <a:t>April 2</a:t>
                      </a:r>
                      <a:r>
                        <a:rPr lang="en-CA" baseline="30000"/>
                        <a:t>nd</a:t>
                      </a:r>
                      <a:r>
                        <a:rPr lang="en-CA"/>
                        <a:t> </a:t>
                      </a:r>
                    </a:p>
                  </a:txBody>
                  <a:tcPr/>
                </a:tc>
                <a:tc>
                  <a:txBody>
                    <a:bodyPr/>
                    <a:lstStyle/>
                    <a:p>
                      <a:r>
                        <a:rPr lang="en-CA"/>
                        <a:t>April 22</a:t>
                      </a:r>
                      <a:r>
                        <a:rPr lang="en-CA" baseline="30000"/>
                        <a:t>nd </a:t>
                      </a:r>
                    </a:p>
                  </a:txBody>
                  <a:tcPr/>
                </a:tc>
                <a:extLst>
                  <a:ext uri="{0D108BD9-81ED-4DB2-BD59-A6C34878D82A}">
                    <a16:rowId xmlns:a16="http://schemas.microsoft.com/office/drawing/2014/main" val="170345164"/>
                  </a:ext>
                </a:extLst>
              </a:tr>
            </a:tbl>
          </a:graphicData>
        </a:graphic>
      </p:graphicFrame>
    </p:spTree>
    <p:extLst>
      <p:ext uri="{BB962C8B-B14F-4D97-AF65-F5344CB8AC3E}">
        <p14:creationId xmlns:p14="http://schemas.microsoft.com/office/powerpoint/2010/main" val="63444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350933"/>
            <a:ext cx="8534400" cy="1507067"/>
          </a:xfrm>
        </p:spPr>
        <p:txBody>
          <a:bodyPr/>
          <a:lstStyle/>
          <a:p>
            <a:r>
              <a:rPr lang="en-CA"/>
              <a:t>Project Timeline</a:t>
            </a:r>
          </a:p>
        </p:txBody>
      </p:sp>
      <p:graphicFrame>
        <p:nvGraphicFramePr>
          <p:cNvPr id="5" name="Table 4">
            <a:extLst>
              <a:ext uri="{FF2B5EF4-FFF2-40B4-BE49-F238E27FC236}">
                <a16:creationId xmlns:a16="http://schemas.microsoft.com/office/drawing/2014/main" id="{2260670D-B4C6-42B7-A071-73024694B4D9}"/>
              </a:ext>
            </a:extLst>
          </p:cNvPr>
          <p:cNvGraphicFramePr>
            <a:graphicFrameLocks noGrp="1"/>
          </p:cNvGraphicFramePr>
          <p:nvPr>
            <p:extLst>
              <p:ext uri="{D42A27DB-BD31-4B8C-83A1-F6EECF244321}">
                <p14:modId xmlns:p14="http://schemas.microsoft.com/office/powerpoint/2010/main" val="1724071357"/>
              </p:ext>
            </p:extLst>
          </p:nvPr>
        </p:nvGraphicFramePr>
        <p:xfrm>
          <a:off x="684212" y="500063"/>
          <a:ext cx="9374188" cy="4419793"/>
        </p:xfrm>
        <a:graphic>
          <a:graphicData uri="http://schemas.openxmlformats.org/drawingml/2006/table">
            <a:tbl>
              <a:tblPr firstRow="1" bandRow="1">
                <a:effectLst>
                  <a:outerShdw blurRad="114300" dist="101600" dir="5400000" algn="t" rotWithShape="0">
                    <a:prstClr val="black">
                      <a:alpha val="40000"/>
                    </a:prstClr>
                  </a:outerShdw>
                </a:effectLst>
                <a:tableStyleId>{125E5076-3810-47DD-B79F-674D7AD40C01}</a:tableStyleId>
              </a:tblPr>
              <a:tblGrid>
                <a:gridCol w="2573338">
                  <a:extLst>
                    <a:ext uri="{9D8B030D-6E8A-4147-A177-3AD203B41FA5}">
                      <a16:colId xmlns:a16="http://schemas.microsoft.com/office/drawing/2014/main" val="560352051"/>
                    </a:ext>
                  </a:extLst>
                </a:gridCol>
                <a:gridCol w="6800850">
                  <a:extLst>
                    <a:ext uri="{9D8B030D-6E8A-4147-A177-3AD203B41FA5}">
                      <a16:colId xmlns:a16="http://schemas.microsoft.com/office/drawing/2014/main" val="1350717913"/>
                    </a:ext>
                  </a:extLst>
                </a:gridCol>
              </a:tblGrid>
              <a:tr h="349070">
                <a:tc>
                  <a:txBody>
                    <a:bodyPr/>
                    <a:lstStyle/>
                    <a:p>
                      <a:pPr algn="ctr"/>
                      <a:r>
                        <a:rPr lang="en-CA"/>
                        <a:t>Section Name</a:t>
                      </a:r>
                    </a:p>
                  </a:txBody>
                  <a:tcPr/>
                </a:tc>
                <a:tc>
                  <a:txBody>
                    <a:bodyPr/>
                    <a:lstStyle/>
                    <a:p>
                      <a:pPr algn="ctr"/>
                      <a:r>
                        <a:rPr lang="en-CA"/>
                        <a:t>Associated</a:t>
                      </a:r>
                      <a:r>
                        <a:rPr lang="en-CA" baseline="0"/>
                        <a:t> Tasks</a:t>
                      </a:r>
                      <a:endParaRPr lang="en-CA"/>
                    </a:p>
                  </a:txBody>
                  <a:tcPr/>
                </a:tc>
                <a:extLst>
                  <a:ext uri="{0D108BD9-81ED-4DB2-BD59-A6C34878D82A}">
                    <a16:rowId xmlns:a16="http://schemas.microsoft.com/office/drawing/2014/main" val="2256573226"/>
                  </a:ext>
                </a:extLst>
              </a:tr>
              <a:tr h="644322">
                <a:tc>
                  <a:txBody>
                    <a:bodyPr/>
                    <a:lstStyle/>
                    <a:p>
                      <a:pPr algn="ctr"/>
                      <a:r>
                        <a:rPr lang="en-CA"/>
                        <a:t>Database Finalization</a:t>
                      </a:r>
                    </a:p>
                  </a:txBody>
                  <a:tcPr anchor="ctr"/>
                </a:tc>
                <a:tc>
                  <a:txBody>
                    <a:bodyPr/>
                    <a:lstStyle/>
                    <a:p>
                      <a:pPr marL="342900" indent="-342900">
                        <a:buFont typeface="Arial"/>
                        <a:buChar char="•"/>
                      </a:pPr>
                      <a:r>
                        <a:rPr lang="en-CA"/>
                        <a:t>Verify structure</a:t>
                      </a:r>
                      <a:r>
                        <a:rPr lang="en-CA" baseline="0"/>
                        <a:t> of database</a:t>
                      </a:r>
                    </a:p>
                    <a:p>
                      <a:pPr marL="342900" indent="-342900">
                        <a:buFont typeface="Arial"/>
                        <a:buChar char="•"/>
                      </a:pPr>
                      <a:r>
                        <a:rPr lang="en-CA" baseline="0"/>
                        <a:t>Establish backup &amp; restoration plan</a:t>
                      </a:r>
                      <a:endParaRPr lang="en-CA"/>
                    </a:p>
                  </a:txBody>
                  <a:tcPr/>
                </a:tc>
                <a:extLst>
                  <a:ext uri="{0D108BD9-81ED-4DB2-BD59-A6C34878D82A}">
                    <a16:rowId xmlns:a16="http://schemas.microsoft.com/office/drawing/2014/main" val="1051716104"/>
                  </a:ext>
                </a:extLst>
              </a:tr>
              <a:tr h="655428">
                <a:tc>
                  <a:txBody>
                    <a:bodyPr/>
                    <a:lstStyle/>
                    <a:p>
                      <a:pPr algn="ctr"/>
                      <a:r>
                        <a:rPr lang="en-CA"/>
                        <a:t>General Design</a:t>
                      </a:r>
                    </a:p>
                  </a:txBody>
                  <a:tcPr anchor="ctr"/>
                </a:tc>
                <a:tc>
                  <a:txBody>
                    <a:bodyPr/>
                    <a:lstStyle/>
                    <a:p>
                      <a:pPr marL="285750" indent="-285750">
                        <a:buFont typeface="Arial" panose="05040102010807070707" pitchFamily="18" charset="2"/>
                        <a:buChar char="•"/>
                      </a:pPr>
                      <a:r>
                        <a:rPr lang="en-CA"/>
                        <a:t>Design user</a:t>
                      </a:r>
                      <a:r>
                        <a:rPr lang="en-CA" baseline="0"/>
                        <a:t> interface</a:t>
                      </a:r>
                    </a:p>
                    <a:p>
                      <a:pPr marL="285750" indent="-285750">
                        <a:buFont typeface="Arial" panose="05040102010807070707" pitchFamily="18" charset="2"/>
                        <a:buChar char="•"/>
                      </a:pPr>
                      <a:r>
                        <a:rPr lang="en-CA"/>
                        <a:t>Design process</a:t>
                      </a:r>
                      <a:r>
                        <a:rPr lang="en-CA" baseline="0"/>
                        <a:t> flow</a:t>
                      </a:r>
                      <a:endParaRPr lang="en-CA"/>
                    </a:p>
                  </a:txBody>
                  <a:tcPr/>
                </a:tc>
                <a:extLst>
                  <a:ext uri="{0D108BD9-81ED-4DB2-BD59-A6C34878D82A}">
                    <a16:rowId xmlns:a16="http://schemas.microsoft.com/office/drawing/2014/main" val="3204370412"/>
                  </a:ext>
                </a:extLst>
              </a:tr>
              <a:tr h="861731">
                <a:tc>
                  <a:txBody>
                    <a:bodyPr/>
                    <a:lstStyle/>
                    <a:p>
                      <a:pPr algn="ctr"/>
                      <a:r>
                        <a:rPr lang="en-CA"/>
                        <a:t>Implementation</a:t>
                      </a:r>
                    </a:p>
                  </a:txBody>
                  <a:tcPr anchor="ctr"/>
                </a:tc>
                <a:tc>
                  <a:txBody>
                    <a:bodyPr/>
                    <a:lstStyle/>
                    <a:p>
                      <a:pPr marL="285750" indent="-285750">
                        <a:buFont typeface="Arial" panose="05040102010807070707" pitchFamily="18" charset="2"/>
                        <a:buChar char="•"/>
                      </a:pPr>
                      <a:r>
                        <a:rPr lang="en-CA"/>
                        <a:t>Program interface</a:t>
                      </a:r>
                    </a:p>
                    <a:p>
                      <a:pPr marL="285750" indent="-285750">
                        <a:buFont typeface="Arial" panose="05040102010807070707" pitchFamily="18" charset="2"/>
                        <a:buChar char="•"/>
                      </a:pPr>
                      <a:r>
                        <a:rPr lang="en-CA"/>
                        <a:t>Implement</a:t>
                      </a:r>
                      <a:r>
                        <a:rPr lang="en-CA" baseline="0"/>
                        <a:t> database</a:t>
                      </a:r>
                    </a:p>
                    <a:p>
                      <a:pPr marL="285750" indent="-285750">
                        <a:buFont typeface="Arial" panose="05040102010807070707" pitchFamily="18" charset="2"/>
                        <a:buChar char="•"/>
                      </a:pPr>
                      <a:r>
                        <a:rPr lang="en-CA" baseline="0"/>
                        <a:t>Test components for reliability</a:t>
                      </a:r>
                      <a:endParaRPr lang="en-CA"/>
                    </a:p>
                  </a:txBody>
                  <a:tcPr/>
                </a:tc>
                <a:extLst>
                  <a:ext uri="{0D108BD9-81ED-4DB2-BD59-A6C34878D82A}">
                    <a16:rowId xmlns:a16="http://schemas.microsoft.com/office/drawing/2014/main" val="3429884248"/>
                  </a:ext>
                </a:extLst>
              </a:tr>
              <a:tr h="651163">
                <a:tc>
                  <a:txBody>
                    <a:bodyPr/>
                    <a:lstStyle/>
                    <a:p>
                      <a:pPr algn="ctr"/>
                      <a:r>
                        <a:rPr lang="en-CA"/>
                        <a:t>Training</a:t>
                      </a:r>
                    </a:p>
                  </a:txBody>
                  <a:tcPr anchor="ctr"/>
                </a:tc>
                <a:tc>
                  <a:txBody>
                    <a:bodyPr/>
                    <a:lstStyle/>
                    <a:p>
                      <a:pPr marL="285750" indent="-285750">
                        <a:buFont typeface="Arial" panose="05040102010807070707" pitchFamily="18" charset="2"/>
                        <a:buChar char="•"/>
                      </a:pPr>
                      <a:r>
                        <a:rPr lang="en-CA"/>
                        <a:t>Establish</a:t>
                      </a:r>
                      <a:r>
                        <a:rPr lang="en-CA" baseline="0"/>
                        <a:t> training process</a:t>
                      </a:r>
                    </a:p>
                    <a:p>
                      <a:pPr marL="285750" indent="-285750">
                        <a:buFont typeface="Arial" panose="05040102010807070707" pitchFamily="18" charset="2"/>
                        <a:buChar char="•"/>
                      </a:pPr>
                      <a:r>
                        <a:rPr lang="en-CA" baseline="0"/>
                        <a:t>Generate materials to supplement training </a:t>
                      </a:r>
                      <a:endParaRPr lang="en-CA"/>
                    </a:p>
                  </a:txBody>
                  <a:tcPr/>
                </a:tc>
                <a:extLst>
                  <a:ext uri="{0D108BD9-81ED-4DB2-BD59-A6C34878D82A}">
                    <a16:rowId xmlns:a16="http://schemas.microsoft.com/office/drawing/2014/main" val="4202269356"/>
                  </a:ext>
                </a:extLst>
              </a:tr>
              <a:tr h="861731">
                <a:tc>
                  <a:txBody>
                    <a:bodyPr/>
                    <a:lstStyle/>
                    <a:p>
                      <a:pPr algn="ctr"/>
                      <a:r>
                        <a:rPr lang="en-CA"/>
                        <a:t>Delivery</a:t>
                      </a:r>
                    </a:p>
                  </a:txBody>
                  <a:tcPr anchor="ctr"/>
                </a:tc>
                <a:tc>
                  <a:txBody>
                    <a:bodyPr/>
                    <a:lstStyle/>
                    <a:p>
                      <a:pPr marL="285750" indent="-285750">
                        <a:buFont typeface="Arial" panose="05040102010807070707" pitchFamily="18" charset="2"/>
                        <a:buChar char="•"/>
                      </a:pPr>
                      <a:r>
                        <a:rPr lang="en-CA"/>
                        <a:t>Establish installation plan</a:t>
                      </a:r>
                    </a:p>
                    <a:p>
                      <a:pPr marL="285750" indent="-285750">
                        <a:buFont typeface="Arial" panose="05040102010807070707" pitchFamily="18" charset="2"/>
                        <a:buChar char="•"/>
                      </a:pPr>
                      <a:r>
                        <a:rPr lang="en-CA"/>
                        <a:t>Install system &amp; ensure operability</a:t>
                      </a:r>
                    </a:p>
                    <a:p>
                      <a:pPr marL="285750" indent="-285750">
                        <a:buFont typeface="Arial" panose="05040102010807070707" pitchFamily="18" charset="2"/>
                        <a:buChar char="•"/>
                      </a:pPr>
                      <a:r>
                        <a:rPr lang="en-CA"/>
                        <a:t>Train on-site staff &amp;</a:t>
                      </a:r>
                      <a:r>
                        <a:rPr lang="en-CA" baseline="0"/>
                        <a:t> provide documentation, other required materials</a:t>
                      </a:r>
                      <a:endParaRPr lang="en-CA"/>
                    </a:p>
                  </a:txBody>
                  <a:tcPr/>
                </a:tc>
                <a:extLst>
                  <a:ext uri="{0D108BD9-81ED-4DB2-BD59-A6C34878D82A}">
                    <a16:rowId xmlns:a16="http://schemas.microsoft.com/office/drawing/2014/main" val="170345164"/>
                  </a:ext>
                </a:extLst>
              </a:tr>
            </a:tbl>
          </a:graphicData>
        </a:graphic>
      </p:graphicFrame>
    </p:spTree>
    <p:extLst>
      <p:ext uri="{BB962C8B-B14F-4D97-AF65-F5344CB8AC3E}">
        <p14:creationId xmlns:p14="http://schemas.microsoft.com/office/powerpoint/2010/main" val="2487702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Expected Benefits</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5" name="Rectangle 4">
            <a:extLst>
              <a:ext uri="{FF2B5EF4-FFF2-40B4-BE49-F238E27FC236}">
                <a16:creationId xmlns:a16="http://schemas.microsoft.com/office/drawing/2014/main" id="{6F4C240E-2967-4B78-B7C5-176C9E4A4E9E}"/>
              </a:ext>
            </a:extLst>
          </p:cNvPr>
          <p:cNvSpPr/>
          <p:nvPr/>
        </p:nvSpPr>
        <p:spPr>
          <a:xfrm>
            <a:off x="684212" y="1885651"/>
            <a:ext cx="8624723" cy="1867793"/>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ADCFE8B-39A0-4A27-882F-CA455CA49D5E}"/>
              </a:ext>
            </a:extLst>
          </p:cNvPr>
          <p:cNvSpPr txBox="1"/>
          <p:nvPr/>
        </p:nvSpPr>
        <p:spPr>
          <a:xfrm flipH="1">
            <a:off x="934707" y="2034717"/>
            <a:ext cx="8033410" cy="1569660"/>
          </a:xfrm>
          <a:prstGeom prst="rect">
            <a:avLst/>
          </a:prstGeom>
          <a:noFill/>
        </p:spPr>
        <p:txBody>
          <a:bodyPr wrap="square" rtlCol="0">
            <a:spAutoFit/>
          </a:bodyPr>
          <a:lstStyle/>
          <a:p>
            <a:pPr marL="342900" indent="-342900">
              <a:buFont typeface="Arial" panose="020B0604020202020204" pitchFamily="34" charset="0"/>
              <a:buChar char="•"/>
            </a:pPr>
            <a:r>
              <a:rPr lang="en-US" sz="2400"/>
              <a:t>Error reduction</a:t>
            </a:r>
          </a:p>
          <a:p>
            <a:pPr marL="342900" indent="-342900">
              <a:buFont typeface="Arial" panose="020B0604020202020204" pitchFamily="34" charset="0"/>
              <a:buChar char="•"/>
            </a:pPr>
            <a:r>
              <a:rPr lang="en-US" sz="2400"/>
              <a:t>Greater efficiency</a:t>
            </a:r>
          </a:p>
          <a:p>
            <a:pPr marL="342900" indent="-342900">
              <a:buFont typeface="Arial" panose="020B0604020202020204" pitchFamily="34" charset="0"/>
              <a:buChar char="•"/>
            </a:pPr>
            <a:r>
              <a:rPr lang="en-US" sz="2400"/>
              <a:t>Reduced confusion</a:t>
            </a:r>
          </a:p>
          <a:p>
            <a:pPr marL="342900" indent="-342900">
              <a:buFont typeface="Arial" panose="020B0604020202020204" pitchFamily="34" charset="0"/>
              <a:buChar char="•"/>
            </a:pPr>
            <a:r>
              <a:rPr lang="en-US" sz="2400"/>
              <a:t>Centralization of information</a:t>
            </a:r>
          </a:p>
        </p:txBody>
      </p:sp>
    </p:spTree>
    <p:extLst>
      <p:ext uri="{BB962C8B-B14F-4D97-AF65-F5344CB8AC3E}">
        <p14:creationId xmlns:p14="http://schemas.microsoft.com/office/powerpoint/2010/main" val="2463400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4" name="Straight Connector 23">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itle 4">
            <a:extLst>
              <a:ext uri="{FF2B5EF4-FFF2-40B4-BE49-F238E27FC236}">
                <a16:creationId xmlns:a16="http://schemas.microsoft.com/office/drawing/2014/main" id="{050DB9D3-039D-46DE-B88A-F932953AA62E}"/>
              </a:ext>
            </a:extLst>
          </p:cNvPr>
          <p:cNvSpPr>
            <a:spLocks noGrp="1"/>
          </p:cNvSpPr>
          <p:nvPr>
            <p:ph type="title"/>
          </p:nvPr>
        </p:nvSpPr>
        <p:spPr>
          <a:xfrm>
            <a:off x="684211" y="685799"/>
            <a:ext cx="8420877" cy="2971801"/>
          </a:xfrm>
        </p:spPr>
        <p:txBody>
          <a:bodyPr vert="horz" lIns="91440" tIns="45720" rIns="91440" bIns="45720" rtlCol="0" anchor="b">
            <a:normAutofit/>
          </a:bodyPr>
          <a:lstStyle/>
          <a:p>
            <a:r>
              <a:rPr lang="en-US" sz="4800"/>
              <a:t>Proposed System – </a:t>
            </a:r>
            <a:br>
              <a:rPr lang="en-US" sz="4800"/>
            </a:br>
            <a:r>
              <a:rPr lang="en-US" sz="4800"/>
              <a:t>Components</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20" name="Rectangle 19">
            <a:extLst>
              <a:ext uri="{FF2B5EF4-FFF2-40B4-BE49-F238E27FC236}">
                <a16:creationId xmlns:a16="http://schemas.microsoft.com/office/drawing/2014/main" id="{3FA9B5ED-85FC-41E1-A120-6A0CDB910653}"/>
              </a:ext>
            </a:extLst>
          </p:cNvPr>
          <p:cNvSpPr/>
          <p:nvPr/>
        </p:nvSpPr>
        <p:spPr>
          <a:xfrm>
            <a:off x="722043" y="3987539"/>
            <a:ext cx="5891752" cy="965462"/>
          </a:xfrm>
          <a:prstGeom prst="rect">
            <a:avLst/>
          </a:prstGeom>
          <a:solidFill>
            <a:schemeClr val="tx2">
              <a:lumMod val="25000"/>
            </a:schemeClr>
          </a:solidFill>
          <a:ln w="12700">
            <a:solidFill>
              <a:schemeClr val="tx1">
                <a:lumMod val="75000"/>
              </a:schemeClr>
            </a:solidFill>
          </a:ln>
          <a:effectLst>
            <a:outerShdw blurRad="635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extBox 21">
            <a:extLst>
              <a:ext uri="{FF2B5EF4-FFF2-40B4-BE49-F238E27FC236}">
                <a16:creationId xmlns:a16="http://schemas.microsoft.com/office/drawing/2014/main" id="{D8ED4AFC-BCF0-449C-8D78-0223032E08F8}"/>
              </a:ext>
            </a:extLst>
          </p:cNvPr>
          <p:cNvSpPr txBox="1"/>
          <p:nvPr/>
        </p:nvSpPr>
        <p:spPr>
          <a:xfrm>
            <a:off x="781336" y="4057470"/>
            <a:ext cx="5722070" cy="830997"/>
          </a:xfrm>
          <a:prstGeom prst="rect">
            <a:avLst/>
          </a:prstGeom>
          <a:noFill/>
        </p:spPr>
        <p:txBody>
          <a:bodyPr wrap="square" rtlCol="0" anchor="t">
            <a:spAutoFit/>
          </a:bodyPr>
          <a:lstStyle/>
          <a:p>
            <a:pPr marL="342900" indent="-342900">
              <a:buFont typeface="Arial" panose="05040102010807070707" pitchFamily="18" charset="2"/>
              <a:buChar char="•"/>
            </a:pPr>
            <a:r>
              <a:rPr lang="en-CA" sz="2400"/>
              <a:t>Front End &amp; Middle-ware</a:t>
            </a:r>
          </a:p>
          <a:p>
            <a:pPr marL="342900" indent="-342900">
              <a:buFont typeface="Arial" panose="05040102010807070707" pitchFamily="18" charset="2"/>
              <a:buChar char="•"/>
            </a:pPr>
            <a:r>
              <a:rPr lang="en-CA" sz="2400"/>
              <a:t>Back End </a:t>
            </a:r>
          </a:p>
        </p:txBody>
      </p:sp>
    </p:spTree>
    <p:extLst>
      <p:ext uri="{BB962C8B-B14F-4D97-AF65-F5344CB8AC3E}">
        <p14:creationId xmlns:p14="http://schemas.microsoft.com/office/powerpoint/2010/main" val="1441109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71" y="2681411"/>
            <a:ext cx="8534400" cy="745067"/>
          </a:xfrm>
        </p:spPr>
        <p:txBody>
          <a:bodyPr/>
          <a:lstStyle/>
          <a:p>
            <a:r>
              <a:rPr lang="en-CA"/>
              <a:t>Front end</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6" name="Rectangle 5">
            <a:extLst>
              <a:ext uri="{FF2B5EF4-FFF2-40B4-BE49-F238E27FC236}">
                <a16:creationId xmlns:a16="http://schemas.microsoft.com/office/drawing/2014/main" id="{E9C0422F-F487-564D-9C72-A95D706C48F3}"/>
              </a:ext>
            </a:extLst>
          </p:cNvPr>
          <p:cNvSpPr/>
          <p:nvPr/>
        </p:nvSpPr>
        <p:spPr>
          <a:xfrm>
            <a:off x="322195" y="475166"/>
            <a:ext cx="8624723" cy="1991183"/>
          </a:xfrm>
          <a:prstGeom prst="rect">
            <a:avLst/>
          </a:prstGeom>
          <a:solidFill>
            <a:srgbClr val="31489F"/>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FB5EB581-14D5-0748-A777-E4EC2E2B9B37}"/>
              </a:ext>
            </a:extLst>
          </p:cNvPr>
          <p:cNvSpPr txBox="1"/>
          <p:nvPr/>
        </p:nvSpPr>
        <p:spPr>
          <a:xfrm>
            <a:off x="322195" y="673753"/>
            <a:ext cx="8624723" cy="1451679"/>
          </a:xfrm>
          <a:prstGeom prst="rect">
            <a:avLst/>
          </a:prstGeom>
          <a:noFill/>
        </p:spPr>
        <p:txBody>
          <a:bodyPr wrap="square" rtlCol="0" anchor="t">
            <a:spAutoFit/>
          </a:bodyPr>
          <a:lstStyle/>
          <a:p>
            <a:pPr marL="285750" indent="-285750">
              <a:spcBef>
                <a:spcPts val="432"/>
              </a:spcBef>
              <a:spcAft>
                <a:spcPts val="600"/>
              </a:spcAft>
              <a:buFont typeface="Arial"/>
              <a:buChar char="•"/>
            </a:pPr>
            <a:r>
              <a:rPr lang="en-CA" sz="2000">
                <a:ea typeface="+mn-lt"/>
                <a:cs typeface="+mn-lt"/>
              </a:rPr>
              <a:t>The website is being hosted by A2 Hosting in the subdomain schedule.edenbridge.ca</a:t>
            </a:r>
          </a:p>
          <a:p>
            <a:pPr marL="285750" indent="-285750">
              <a:spcBef>
                <a:spcPts val="432"/>
              </a:spcBef>
              <a:spcAft>
                <a:spcPts val="600"/>
              </a:spcAft>
              <a:buFont typeface="Arial"/>
              <a:buChar char="•"/>
            </a:pPr>
            <a:r>
              <a:rPr lang="en-CA" sz="2000">
                <a:ea typeface="+mn-lt"/>
                <a:cs typeface="+mn-lt"/>
              </a:rPr>
              <a:t>The pages will be written in HTML, the style of the site will be achieved with CSS, we may utilize Bootstrap for greater efficiency</a:t>
            </a:r>
            <a:endParaRPr lang="en-CA">
              <a:ea typeface="+mn-lt"/>
              <a:cs typeface="+mn-lt"/>
            </a:endParaRPr>
          </a:p>
        </p:txBody>
      </p:sp>
      <p:sp>
        <p:nvSpPr>
          <p:cNvPr id="3" name="Rectangle 2">
            <a:extLst>
              <a:ext uri="{FF2B5EF4-FFF2-40B4-BE49-F238E27FC236}">
                <a16:creationId xmlns:a16="http://schemas.microsoft.com/office/drawing/2014/main" id="{BB4572AE-FC8C-442B-9E44-DD77DC5D40BE}"/>
              </a:ext>
            </a:extLst>
          </p:cNvPr>
          <p:cNvSpPr/>
          <p:nvPr/>
        </p:nvSpPr>
        <p:spPr>
          <a:xfrm>
            <a:off x="324948" y="3963037"/>
            <a:ext cx="8624723" cy="1540209"/>
          </a:xfrm>
          <a:prstGeom prst="rect">
            <a:avLst/>
          </a:prstGeom>
          <a:solidFill>
            <a:srgbClr val="31489F"/>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a:buChar char="•"/>
            </a:pPr>
            <a:r>
              <a:rPr lang="en-CA" sz="2400"/>
              <a:t>The middleware providing functionality to the system will be written in PHP and </a:t>
            </a:r>
            <a:r>
              <a:rPr lang="en-CA" sz="2400" err="1"/>
              <a:t>Javascript</a:t>
            </a:r>
            <a:endParaRPr lang="en-CA" sz="2400"/>
          </a:p>
        </p:txBody>
      </p:sp>
      <p:sp>
        <p:nvSpPr>
          <p:cNvPr id="5" name="Title 1">
            <a:extLst>
              <a:ext uri="{FF2B5EF4-FFF2-40B4-BE49-F238E27FC236}">
                <a16:creationId xmlns:a16="http://schemas.microsoft.com/office/drawing/2014/main" id="{F86B1C4E-666E-433B-8560-52BC42FE5320}"/>
              </a:ext>
            </a:extLst>
          </p:cNvPr>
          <p:cNvSpPr txBox="1">
            <a:spLocks/>
          </p:cNvSpPr>
          <p:nvPr/>
        </p:nvSpPr>
        <p:spPr>
          <a:xfrm>
            <a:off x="191153" y="5865656"/>
            <a:ext cx="8534400" cy="66662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t>Middleware</a:t>
            </a:r>
          </a:p>
        </p:txBody>
      </p:sp>
      <p:cxnSp>
        <p:nvCxnSpPr>
          <p:cNvPr id="10" name="Straight Arrow Connector 9">
            <a:extLst>
              <a:ext uri="{FF2B5EF4-FFF2-40B4-BE49-F238E27FC236}">
                <a16:creationId xmlns:a16="http://schemas.microsoft.com/office/drawing/2014/main" id="{2A2047B0-83BF-4605-81D3-AAF3C3CB185D}"/>
              </a:ext>
            </a:extLst>
          </p:cNvPr>
          <p:cNvCxnSpPr/>
          <p:nvPr/>
        </p:nvCxnSpPr>
        <p:spPr>
          <a:xfrm>
            <a:off x="562535" y="3674680"/>
            <a:ext cx="8034618" cy="11205"/>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949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830" y="4745067"/>
            <a:ext cx="8534400" cy="1507067"/>
          </a:xfrm>
        </p:spPr>
        <p:txBody>
          <a:bodyPr/>
          <a:lstStyle/>
          <a:p>
            <a:r>
              <a:rPr lang="en-CA"/>
              <a:t>Database</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6" name="Rectangle 5">
            <a:extLst>
              <a:ext uri="{FF2B5EF4-FFF2-40B4-BE49-F238E27FC236}">
                <a16:creationId xmlns:a16="http://schemas.microsoft.com/office/drawing/2014/main" id="{CF811D4C-0661-E64E-BB4D-AEB8127586D3}"/>
              </a:ext>
            </a:extLst>
          </p:cNvPr>
          <p:cNvSpPr/>
          <p:nvPr/>
        </p:nvSpPr>
        <p:spPr>
          <a:xfrm>
            <a:off x="627507" y="1948873"/>
            <a:ext cx="8624723" cy="2438400"/>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66994AD5-4354-0049-B02E-329C1CE88376}"/>
              </a:ext>
            </a:extLst>
          </p:cNvPr>
          <p:cNvSpPr txBox="1"/>
          <p:nvPr/>
        </p:nvSpPr>
        <p:spPr>
          <a:xfrm>
            <a:off x="717830" y="2057726"/>
            <a:ext cx="8462816" cy="2195473"/>
          </a:xfrm>
          <a:prstGeom prst="rect">
            <a:avLst/>
          </a:prstGeom>
          <a:noFill/>
        </p:spPr>
        <p:txBody>
          <a:bodyPr wrap="square" rtlCol="0" anchor="t">
            <a:spAutoFit/>
          </a:bodyPr>
          <a:lstStyle/>
          <a:p>
            <a:pPr marL="342900" indent="-342900">
              <a:spcBef>
                <a:spcPts val="432"/>
              </a:spcBef>
              <a:spcAft>
                <a:spcPts val="600"/>
              </a:spcAft>
              <a:buFont typeface="Arial"/>
              <a:buChar char="•"/>
            </a:pPr>
            <a:r>
              <a:rPr lang="en-CA" sz="2400">
                <a:ea typeface="+mn-lt"/>
                <a:cs typeface="+mn-lt"/>
              </a:rPr>
              <a:t>MySQL server will be utilized</a:t>
            </a:r>
          </a:p>
          <a:p>
            <a:pPr marL="342900" indent="-342900">
              <a:spcBef>
                <a:spcPts val="432"/>
              </a:spcBef>
              <a:spcAft>
                <a:spcPts val="600"/>
              </a:spcAft>
              <a:buFont typeface="Arial"/>
              <a:buChar char="•"/>
            </a:pPr>
            <a:r>
              <a:rPr lang="en-CA" sz="2400">
                <a:ea typeface="+mn-lt"/>
                <a:cs typeface="+mn-lt"/>
              </a:rPr>
              <a:t>We will have a database with the Client, Employee, and Shift information</a:t>
            </a:r>
            <a:endParaRPr lang="en-US" sz="2400"/>
          </a:p>
          <a:p>
            <a:pPr marL="342900" indent="-342900">
              <a:spcBef>
                <a:spcPts val="432"/>
              </a:spcBef>
              <a:spcAft>
                <a:spcPts val="600"/>
              </a:spcAft>
              <a:buFont typeface="Arial"/>
              <a:buChar char="•"/>
            </a:pPr>
            <a:r>
              <a:rPr lang="en-CA" sz="2400">
                <a:ea typeface="+mn-lt"/>
                <a:cs typeface="+mn-lt"/>
              </a:rPr>
              <a:t>There will be a separate database for the application’s user information</a:t>
            </a:r>
          </a:p>
        </p:txBody>
      </p:sp>
    </p:spTree>
    <p:extLst>
      <p:ext uri="{BB962C8B-B14F-4D97-AF65-F5344CB8AC3E}">
        <p14:creationId xmlns:p14="http://schemas.microsoft.com/office/powerpoint/2010/main" val="986478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3" name="Straight Connector 9">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11">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13">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15">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17">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8" name="Rectangle 19">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1">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3" name="Straight Connector 22">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23">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25">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 name="Title 3">
            <a:extLst>
              <a:ext uri="{FF2B5EF4-FFF2-40B4-BE49-F238E27FC236}">
                <a16:creationId xmlns:a16="http://schemas.microsoft.com/office/drawing/2014/main" id="{D1E3A027-067A-4DA0-8743-C7DC1E9CAB82}"/>
              </a:ext>
            </a:extLst>
          </p:cNvPr>
          <p:cNvSpPr>
            <a:spLocks noGrp="1"/>
          </p:cNvSpPr>
          <p:nvPr>
            <p:ph type="title"/>
          </p:nvPr>
        </p:nvSpPr>
        <p:spPr>
          <a:xfrm>
            <a:off x="684211" y="685799"/>
            <a:ext cx="8420877" cy="2971801"/>
          </a:xfrm>
        </p:spPr>
        <p:txBody>
          <a:bodyPr vert="horz" lIns="91440" tIns="45720" rIns="91440" bIns="45720" rtlCol="0" anchor="b">
            <a:normAutofit/>
          </a:bodyPr>
          <a:lstStyle/>
          <a:p>
            <a:r>
              <a:rPr lang="en-US" sz="5400"/>
              <a:t>Team &amp; Client Introduction</a:t>
            </a:r>
          </a:p>
        </p:txBody>
      </p:sp>
      <p:sp>
        <p:nvSpPr>
          <p:cNvPr id="6" name="Rectangle 5">
            <a:extLst>
              <a:ext uri="{FF2B5EF4-FFF2-40B4-BE49-F238E27FC236}">
                <a16:creationId xmlns:a16="http://schemas.microsoft.com/office/drawing/2014/main" id="{19BAF0B9-0E98-495B-968F-AA11851A5404}"/>
              </a:ext>
            </a:extLst>
          </p:cNvPr>
          <p:cNvSpPr/>
          <p:nvPr/>
        </p:nvSpPr>
        <p:spPr>
          <a:xfrm>
            <a:off x="722043" y="4128153"/>
            <a:ext cx="5891752" cy="1165207"/>
          </a:xfrm>
          <a:prstGeom prst="rect">
            <a:avLst/>
          </a:prstGeom>
          <a:solidFill>
            <a:schemeClr val="tx2">
              <a:lumMod val="25000"/>
            </a:schemeClr>
          </a:solidFill>
          <a:ln w="12700">
            <a:solidFill>
              <a:schemeClr val="tx1">
                <a:lumMod val="75000"/>
              </a:schemeClr>
            </a:solidFill>
          </a:ln>
          <a:effectLst>
            <a:outerShdw blurRad="635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984BEF5B-ABCE-4692-85B5-79F012C187EC}"/>
              </a:ext>
            </a:extLst>
          </p:cNvPr>
          <p:cNvSpPr txBox="1"/>
          <p:nvPr/>
        </p:nvSpPr>
        <p:spPr>
          <a:xfrm>
            <a:off x="770421" y="4251854"/>
            <a:ext cx="5843374" cy="954107"/>
          </a:xfrm>
          <a:prstGeom prst="rect">
            <a:avLst/>
          </a:prstGeom>
          <a:noFill/>
        </p:spPr>
        <p:txBody>
          <a:bodyPr wrap="square" rtlCol="0">
            <a:spAutoFit/>
          </a:bodyPr>
          <a:lstStyle/>
          <a:p>
            <a:pPr marL="457200" indent="-457200">
              <a:buFont typeface="Arial" panose="020B0604020202020204" pitchFamily="34" charset="0"/>
              <a:buChar char="•"/>
            </a:pPr>
            <a:r>
              <a:rPr lang="en-CA" sz="2800"/>
              <a:t>ITI Solutions</a:t>
            </a:r>
          </a:p>
          <a:p>
            <a:pPr marL="457200" indent="-457200">
              <a:buFont typeface="Arial" panose="020B0604020202020204" pitchFamily="34" charset="0"/>
              <a:buChar char="•"/>
            </a:pPr>
            <a:r>
              <a:rPr lang="en-CA" sz="2800"/>
              <a:t>Edenbridge Family Services</a:t>
            </a:r>
          </a:p>
        </p:txBody>
      </p:sp>
      <p:pic>
        <p:nvPicPr>
          <p:cNvPr id="42" name="Picture 26" descr="A picture containing guitar&#10;&#10;Description generated with very high confidence">
            <a:extLst>
              <a:ext uri="{FF2B5EF4-FFF2-40B4-BE49-F238E27FC236}">
                <a16:creationId xmlns:a16="http://schemas.microsoft.com/office/drawing/2014/main" id="{E7412627-D5B2-4FA3-9FE8-44CBAB9AEFA2}"/>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65591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4" name="Straight Connector 23">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itle 4">
            <a:extLst>
              <a:ext uri="{FF2B5EF4-FFF2-40B4-BE49-F238E27FC236}">
                <a16:creationId xmlns:a16="http://schemas.microsoft.com/office/drawing/2014/main" id="{DAFEFFF8-B5C3-4B1D-AA3A-AD92F1CEA424}"/>
              </a:ext>
            </a:extLst>
          </p:cNvPr>
          <p:cNvSpPr>
            <a:spLocks noGrp="1"/>
          </p:cNvSpPr>
          <p:nvPr>
            <p:ph type="title"/>
          </p:nvPr>
        </p:nvSpPr>
        <p:spPr>
          <a:xfrm>
            <a:off x="684211" y="685799"/>
            <a:ext cx="8420877" cy="2971801"/>
          </a:xfrm>
        </p:spPr>
        <p:txBody>
          <a:bodyPr vert="horz" lIns="91440" tIns="45720" rIns="91440" bIns="45720" rtlCol="0" anchor="b">
            <a:normAutofit/>
          </a:bodyPr>
          <a:lstStyle/>
          <a:p>
            <a:r>
              <a:rPr lang="en-US" sz="4800"/>
              <a:t>Proposed System – </a:t>
            </a:r>
            <a:br>
              <a:rPr lang="en-US" sz="4800"/>
            </a:br>
            <a:r>
              <a:rPr lang="en-US" sz="4800"/>
              <a:t>Data-Flow Diagrams</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20" name="Rectangle 19">
            <a:extLst>
              <a:ext uri="{FF2B5EF4-FFF2-40B4-BE49-F238E27FC236}">
                <a16:creationId xmlns:a16="http://schemas.microsoft.com/office/drawing/2014/main" id="{30965B9E-42F2-4C3B-A57F-D2163D4F2C83}"/>
              </a:ext>
            </a:extLst>
          </p:cNvPr>
          <p:cNvSpPr/>
          <p:nvPr/>
        </p:nvSpPr>
        <p:spPr>
          <a:xfrm>
            <a:off x="722043" y="3987538"/>
            <a:ext cx="5891752" cy="1639592"/>
          </a:xfrm>
          <a:prstGeom prst="rect">
            <a:avLst/>
          </a:prstGeom>
          <a:solidFill>
            <a:schemeClr val="tx2">
              <a:lumMod val="25000"/>
            </a:schemeClr>
          </a:solidFill>
          <a:ln w="12700">
            <a:solidFill>
              <a:schemeClr val="tx1">
                <a:lumMod val="75000"/>
              </a:schemeClr>
            </a:solidFill>
          </a:ln>
          <a:effectLst>
            <a:outerShdw blurRad="635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extBox 21">
            <a:extLst>
              <a:ext uri="{FF2B5EF4-FFF2-40B4-BE49-F238E27FC236}">
                <a16:creationId xmlns:a16="http://schemas.microsoft.com/office/drawing/2014/main" id="{40517C11-3B68-43DD-B3F2-957C4C0D450A}"/>
              </a:ext>
            </a:extLst>
          </p:cNvPr>
          <p:cNvSpPr txBox="1"/>
          <p:nvPr/>
        </p:nvSpPr>
        <p:spPr>
          <a:xfrm>
            <a:off x="771241" y="4022504"/>
            <a:ext cx="5722070" cy="1569660"/>
          </a:xfrm>
          <a:prstGeom prst="rect">
            <a:avLst/>
          </a:prstGeom>
          <a:noFill/>
        </p:spPr>
        <p:txBody>
          <a:bodyPr wrap="square" rtlCol="0">
            <a:spAutoFit/>
          </a:bodyPr>
          <a:lstStyle/>
          <a:p>
            <a:pPr marL="342900" indent="-342900">
              <a:buFont typeface="Arial" panose="020B0604020202020204" pitchFamily="34" charset="0"/>
              <a:buChar char="•"/>
            </a:pPr>
            <a:r>
              <a:rPr lang="en-CA" sz="2400"/>
              <a:t>Context Diagram</a:t>
            </a:r>
          </a:p>
          <a:p>
            <a:pPr marL="342900" indent="-342900">
              <a:buFont typeface="Arial" panose="020B0604020202020204" pitchFamily="34" charset="0"/>
              <a:buChar char="•"/>
            </a:pPr>
            <a:r>
              <a:rPr lang="en-CA" sz="2400"/>
              <a:t>Level 0 Diagram</a:t>
            </a:r>
          </a:p>
          <a:p>
            <a:pPr marL="342900" indent="-342900">
              <a:buFont typeface="Arial" panose="020B0604020202020204" pitchFamily="34" charset="0"/>
              <a:buChar char="•"/>
            </a:pPr>
            <a:r>
              <a:rPr lang="en-CA" sz="2400"/>
              <a:t>Level 1 Diagrams</a:t>
            </a:r>
          </a:p>
          <a:p>
            <a:pPr marL="342900" indent="-342900">
              <a:buFont typeface="Arial" panose="020B0604020202020204" pitchFamily="34" charset="0"/>
              <a:buChar char="•"/>
            </a:pPr>
            <a:r>
              <a:rPr lang="en-CA" sz="2400"/>
              <a:t>Use Cases</a:t>
            </a:r>
          </a:p>
        </p:txBody>
      </p:sp>
    </p:spTree>
    <p:extLst>
      <p:ext uri="{BB962C8B-B14F-4D97-AF65-F5344CB8AC3E}">
        <p14:creationId xmlns:p14="http://schemas.microsoft.com/office/powerpoint/2010/main" val="3051910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78484"/>
            <a:ext cx="8534400" cy="1507067"/>
          </a:xfrm>
        </p:spPr>
        <p:txBody>
          <a:bodyPr>
            <a:normAutofit/>
          </a:bodyPr>
          <a:lstStyle/>
          <a:p>
            <a:r>
              <a:rPr lang="en-CA" sz="4000"/>
              <a:t>Context diagram</a:t>
            </a:r>
          </a:p>
        </p:txBody>
      </p:sp>
      <p:pic>
        <p:nvPicPr>
          <p:cNvPr id="5" name="Picture 5" descr="A picture containing screenshot&#10;&#10;Description generated with very high confidence">
            <a:extLst>
              <a:ext uri="{FF2B5EF4-FFF2-40B4-BE49-F238E27FC236}">
                <a16:creationId xmlns:a16="http://schemas.microsoft.com/office/drawing/2014/main" id="{CE14D17B-674F-4A75-BE82-4492E7AD1D54}"/>
              </a:ext>
            </a:extLst>
          </p:cNvPr>
          <p:cNvPicPr>
            <a:picLocks noGrp="1" noChangeAspect="1"/>
          </p:cNvPicPr>
          <p:nvPr>
            <p:ph idx="1"/>
          </p:nvPr>
        </p:nvPicPr>
        <p:blipFill>
          <a:blip r:embed="rId3"/>
          <a:stretch>
            <a:fillRect/>
          </a:stretch>
        </p:blipFill>
        <p:spPr>
          <a:xfrm>
            <a:off x="684211" y="277866"/>
            <a:ext cx="7996801" cy="4567211"/>
          </a:xfrm>
          <a:effectLst>
            <a:outerShdw blurRad="114300" dist="101600" dir="5400000" algn="t" rotWithShape="0">
              <a:prstClr val="black">
                <a:alpha val="40000"/>
              </a:prstClr>
            </a:outerShdw>
          </a:effectLst>
        </p:spPr>
      </p:pic>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4"/>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3631796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140030"/>
            <a:ext cx="8534400" cy="1507067"/>
          </a:xfrm>
        </p:spPr>
        <p:txBody>
          <a:bodyPr>
            <a:normAutofit/>
          </a:bodyPr>
          <a:lstStyle/>
          <a:p>
            <a:r>
              <a:rPr lang="en-CA" sz="4000"/>
              <a:t>proposed system Diagram</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13" name="Picture 13" descr="A close up of text on a white background&#10;&#10;Description generated with high confidence">
            <a:extLst>
              <a:ext uri="{FF2B5EF4-FFF2-40B4-BE49-F238E27FC236}">
                <a16:creationId xmlns:a16="http://schemas.microsoft.com/office/drawing/2014/main" id="{B1FA7CE3-1E96-4E17-A90F-06E45BB29561}"/>
              </a:ext>
            </a:extLst>
          </p:cNvPr>
          <p:cNvPicPr>
            <a:picLocks noGrp="1" noChangeAspect="1"/>
          </p:cNvPicPr>
          <p:nvPr>
            <p:ph idx="1"/>
          </p:nvPr>
        </p:nvPicPr>
        <p:blipFill>
          <a:blip r:embed="rId4"/>
          <a:stretch>
            <a:fillRect/>
          </a:stretch>
        </p:blipFill>
        <p:spPr>
          <a:xfrm>
            <a:off x="684212" y="210903"/>
            <a:ext cx="8534400" cy="5060689"/>
          </a:xfrm>
        </p:spPr>
      </p:pic>
    </p:spTree>
    <p:extLst>
      <p:ext uri="{BB962C8B-B14F-4D97-AF65-F5344CB8AC3E}">
        <p14:creationId xmlns:p14="http://schemas.microsoft.com/office/powerpoint/2010/main" val="1955058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89216"/>
            <a:ext cx="8534400" cy="1507067"/>
          </a:xfrm>
        </p:spPr>
        <p:txBody>
          <a:bodyPr>
            <a:normAutofit/>
          </a:bodyPr>
          <a:lstStyle/>
          <a:p>
            <a:r>
              <a:rPr lang="en-CA" sz="4000"/>
              <a:t>Simplified data flow diagram</a:t>
            </a:r>
          </a:p>
        </p:txBody>
      </p:sp>
      <p:pic>
        <p:nvPicPr>
          <p:cNvPr id="5" name="Picture 5" descr="A screenshot of a cell phone&#10;&#10;Description generated with high confidence">
            <a:extLst>
              <a:ext uri="{FF2B5EF4-FFF2-40B4-BE49-F238E27FC236}">
                <a16:creationId xmlns:a16="http://schemas.microsoft.com/office/drawing/2014/main" id="{AA775334-C9D8-4C91-8EE6-DC37C7BA9A9A}"/>
              </a:ext>
            </a:extLst>
          </p:cNvPr>
          <p:cNvPicPr>
            <a:picLocks noGrp="1" noChangeAspect="1"/>
          </p:cNvPicPr>
          <p:nvPr>
            <p:ph idx="1"/>
          </p:nvPr>
        </p:nvPicPr>
        <p:blipFill>
          <a:blip r:embed="rId3"/>
          <a:stretch>
            <a:fillRect/>
          </a:stretch>
        </p:blipFill>
        <p:spPr>
          <a:xfrm>
            <a:off x="684212" y="410791"/>
            <a:ext cx="9258441" cy="4337278"/>
          </a:xfrm>
          <a:ln w="12700">
            <a:solidFill>
              <a:schemeClr val="bg2"/>
            </a:solidFill>
          </a:ln>
          <a:effectLst>
            <a:outerShdw blurRad="114300" dist="101600" dir="5400000" algn="t" rotWithShape="0">
              <a:prstClr val="black">
                <a:alpha val="40000"/>
              </a:prstClr>
            </a:outerShdw>
          </a:effectLst>
        </p:spPr>
      </p:pic>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4"/>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424865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A214AC-802F-4C93-99F5-EDF0E2DCA3A0}"/>
              </a:ext>
            </a:extLst>
          </p:cNvPr>
          <p:cNvSpPr/>
          <p:nvPr/>
        </p:nvSpPr>
        <p:spPr>
          <a:xfrm>
            <a:off x="684212" y="1361205"/>
            <a:ext cx="6202725" cy="3233945"/>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6" name="Title 1">
            <a:extLst>
              <a:ext uri="{FF2B5EF4-FFF2-40B4-BE49-F238E27FC236}">
                <a16:creationId xmlns:a16="http://schemas.microsoft.com/office/drawing/2014/main" id="{37989434-6944-4ACD-9CA1-7E6152335B41}"/>
              </a:ext>
            </a:extLst>
          </p:cNvPr>
          <p:cNvSpPr>
            <a:spLocks noGrp="1"/>
          </p:cNvSpPr>
          <p:nvPr>
            <p:ph type="title"/>
          </p:nvPr>
        </p:nvSpPr>
        <p:spPr>
          <a:xfrm>
            <a:off x="684212" y="4978484"/>
            <a:ext cx="8534400" cy="1507067"/>
          </a:xfrm>
        </p:spPr>
        <p:txBody>
          <a:bodyPr>
            <a:normAutofit/>
          </a:bodyPr>
          <a:lstStyle/>
          <a:p>
            <a:r>
              <a:rPr lang="en-CA" sz="4000"/>
              <a:t>Processes</a:t>
            </a:r>
          </a:p>
        </p:txBody>
      </p:sp>
      <p:sp>
        <p:nvSpPr>
          <p:cNvPr id="9" name="Content Placeholder 2">
            <a:extLst>
              <a:ext uri="{FF2B5EF4-FFF2-40B4-BE49-F238E27FC236}">
                <a16:creationId xmlns:a16="http://schemas.microsoft.com/office/drawing/2014/main" id="{F2362274-7373-4715-8893-1D1FE3181107}"/>
              </a:ext>
            </a:extLst>
          </p:cNvPr>
          <p:cNvSpPr txBox="1">
            <a:spLocks/>
          </p:cNvSpPr>
          <p:nvPr/>
        </p:nvSpPr>
        <p:spPr>
          <a:xfrm>
            <a:off x="684212" y="1716366"/>
            <a:ext cx="8534400" cy="252362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Arial" panose="020B0604020202020204" pitchFamily="34" charset="0"/>
              <a:buChar char="•"/>
            </a:pPr>
            <a:r>
              <a:rPr lang="en-US" sz="2800">
                <a:solidFill>
                  <a:schemeClr val="tx1"/>
                </a:solidFill>
                <a:ea typeface="+mn-lt"/>
                <a:cs typeface="+mn-lt"/>
              </a:rPr>
              <a:t>Scheduling</a:t>
            </a:r>
          </a:p>
          <a:p>
            <a:pPr>
              <a:buFont typeface="Arial" panose="020B0604020202020204" pitchFamily="34" charset="0"/>
              <a:buChar char="•"/>
            </a:pPr>
            <a:r>
              <a:rPr lang="en-US" sz="2800">
                <a:solidFill>
                  <a:schemeClr val="tx1"/>
                </a:solidFill>
                <a:ea typeface="+mn-lt"/>
                <a:cs typeface="+mn-lt"/>
              </a:rPr>
              <a:t>Time Tracking</a:t>
            </a:r>
          </a:p>
          <a:p>
            <a:pPr>
              <a:buFont typeface="Arial" panose="020B0604020202020204" pitchFamily="34" charset="0"/>
              <a:buChar char="•"/>
            </a:pPr>
            <a:r>
              <a:rPr lang="en-US" sz="2800">
                <a:solidFill>
                  <a:schemeClr val="tx1"/>
                </a:solidFill>
                <a:ea typeface="+mn-lt"/>
                <a:cs typeface="+mn-lt"/>
              </a:rPr>
              <a:t>Financial Processes</a:t>
            </a:r>
          </a:p>
          <a:p>
            <a:pPr>
              <a:buFont typeface="Arial" panose="020B0604020202020204" pitchFamily="34" charset="0"/>
              <a:buChar char="•"/>
            </a:pPr>
            <a:r>
              <a:rPr lang="en-US" sz="2800">
                <a:solidFill>
                  <a:schemeClr val="tx1"/>
                </a:solidFill>
                <a:ea typeface="+mn-lt"/>
                <a:cs typeface="+mn-lt"/>
              </a:rPr>
              <a:t>Client Creation</a:t>
            </a:r>
          </a:p>
          <a:p>
            <a:pPr>
              <a:buFont typeface="Arial" panose="020B0604020202020204" pitchFamily="34" charset="0"/>
              <a:buChar char="•"/>
            </a:pPr>
            <a:r>
              <a:rPr lang="en-US" sz="2800">
                <a:solidFill>
                  <a:schemeClr val="tx1"/>
                </a:solidFill>
                <a:ea typeface="+mn-lt"/>
                <a:cs typeface="+mn-lt"/>
              </a:rPr>
              <a:t>User Login</a:t>
            </a:r>
          </a:p>
        </p:txBody>
      </p:sp>
    </p:spTree>
    <p:extLst>
      <p:ext uri="{BB962C8B-B14F-4D97-AF65-F5344CB8AC3E}">
        <p14:creationId xmlns:p14="http://schemas.microsoft.com/office/powerpoint/2010/main" val="4269630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4" name="Straight Connector 23">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itle 4">
            <a:extLst>
              <a:ext uri="{FF2B5EF4-FFF2-40B4-BE49-F238E27FC236}">
                <a16:creationId xmlns:a16="http://schemas.microsoft.com/office/drawing/2014/main" id="{CD57AD56-8B0D-4917-BC37-A24797176100}"/>
              </a:ext>
            </a:extLst>
          </p:cNvPr>
          <p:cNvSpPr>
            <a:spLocks noGrp="1"/>
          </p:cNvSpPr>
          <p:nvPr>
            <p:ph type="title"/>
          </p:nvPr>
        </p:nvSpPr>
        <p:spPr>
          <a:xfrm>
            <a:off x="684211" y="685799"/>
            <a:ext cx="8420877" cy="2971801"/>
          </a:xfrm>
        </p:spPr>
        <p:txBody>
          <a:bodyPr vert="horz" lIns="91440" tIns="45720" rIns="91440" bIns="45720" rtlCol="0" anchor="b">
            <a:normAutofit/>
          </a:bodyPr>
          <a:lstStyle/>
          <a:p>
            <a:r>
              <a:rPr lang="en-US" sz="4800"/>
              <a:t>Proposed System – </a:t>
            </a:r>
            <a:br>
              <a:rPr lang="en-US" sz="4800"/>
            </a:br>
            <a:r>
              <a:rPr lang="en-US" sz="4800"/>
              <a:t>Entity Relationship Diagrams</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20" name="Rectangle 19">
            <a:extLst>
              <a:ext uri="{FF2B5EF4-FFF2-40B4-BE49-F238E27FC236}">
                <a16:creationId xmlns:a16="http://schemas.microsoft.com/office/drawing/2014/main" id="{A63E35FB-9CB5-48AE-9B56-A8ED3AA6500E}"/>
              </a:ext>
            </a:extLst>
          </p:cNvPr>
          <p:cNvSpPr/>
          <p:nvPr/>
        </p:nvSpPr>
        <p:spPr>
          <a:xfrm>
            <a:off x="722043" y="3987538"/>
            <a:ext cx="5891752" cy="1348033"/>
          </a:xfrm>
          <a:prstGeom prst="rect">
            <a:avLst/>
          </a:prstGeom>
          <a:solidFill>
            <a:schemeClr val="tx2">
              <a:lumMod val="25000"/>
            </a:schemeClr>
          </a:solidFill>
          <a:ln w="12700">
            <a:solidFill>
              <a:schemeClr val="tx1">
                <a:lumMod val="75000"/>
              </a:schemeClr>
            </a:solidFill>
          </a:ln>
          <a:effectLst>
            <a:outerShdw blurRad="635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extBox 21">
            <a:extLst>
              <a:ext uri="{FF2B5EF4-FFF2-40B4-BE49-F238E27FC236}">
                <a16:creationId xmlns:a16="http://schemas.microsoft.com/office/drawing/2014/main" id="{154F4D44-1195-4029-9CF0-410CCD08E88C}"/>
              </a:ext>
            </a:extLst>
          </p:cNvPr>
          <p:cNvSpPr txBox="1"/>
          <p:nvPr/>
        </p:nvSpPr>
        <p:spPr>
          <a:xfrm>
            <a:off x="781336" y="4057470"/>
            <a:ext cx="5722070" cy="1200329"/>
          </a:xfrm>
          <a:prstGeom prst="rect">
            <a:avLst/>
          </a:prstGeom>
          <a:noFill/>
        </p:spPr>
        <p:txBody>
          <a:bodyPr wrap="square" rtlCol="0">
            <a:spAutoFit/>
          </a:bodyPr>
          <a:lstStyle/>
          <a:p>
            <a:pPr marL="342900" indent="-342900">
              <a:buFont typeface="Arial" panose="020B0604020202020204" pitchFamily="34" charset="0"/>
              <a:buChar char="•"/>
            </a:pPr>
            <a:r>
              <a:rPr lang="en-CA" sz="2400"/>
              <a:t>ERD Overview</a:t>
            </a:r>
          </a:p>
          <a:p>
            <a:pPr marL="342900" indent="-342900">
              <a:buFont typeface="Arial" panose="020B0604020202020204" pitchFamily="34" charset="0"/>
              <a:buChar char="•"/>
            </a:pPr>
            <a:r>
              <a:rPr lang="en-CA" sz="2400"/>
              <a:t>Tables</a:t>
            </a:r>
          </a:p>
          <a:p>
            <a:pPr marL="342900" indent="-342900">
              <a:buFont typeface="Arial" panose="020B0604020202020204" pitchFamily="34" charset="0"/>
              <a:buChar char="•"/>
            </a:pPr>
            <a:r>
              <a:rPr lang="en-CA" sz="2400"/>
              <a:t>Example Data</a:t>
            </a:r>
          </a:p>
        </p:txBody>
      </p:sp>
    </p:spTree>
    <p:extLst>
      <p:ext uri="{BB962C8B-B14F-4D97-AF65-F5344CB8AC3E}">
        <p14:creationId xmlns:p14="http://schemas.microsoft.com/office/powerpoint/2010/main" val="4030105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106" y="5240864"/>
            <a:ext cx="8534400" cy="1507067"/>
          </a:xfrm>
        </p:spPr>
        <p:txBody>
          <a:bodyPr>
            <a:normAutofit/>
          </a:bodyPr>
          <a:lstStyle/>
          <a:p>
            <a:r>
              <a:rPr lang="en-US" sz="4000"/>
              <a:t>Entity Relationships</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7" name="Rectangle 6">
            <a:extLst>
              <a:ext uri="{FF2B5EF4-FFF2-40B4-BE49-F238E27FC236}">
                <a16:creationId xmlns:a16="http://schemas.microsoft.com/office/drawing/2014/main" id="{6753241A-F14D-422A-BFA6-AE916B4259FA}"/>
              </a:ext>
            </a:extLst>
          </p:cNvPr>
          <p:cNvSpPr/>
          <p:nvPr/>
        </p:nvSpPr>
        <p:spPr>
          <a:xfrm>
            <a:off x="5969202" y="3244334"/>
            <a:ext cx="253596" cy="369332"/>
          </a:xfrm>
          <a:prstGeom prst="rect">
            <a:avLst/>
          </a:prstGeom>
        </p:spPr>
        <p:txBody>
          <a:bodyPr wrap="none">
            <a:spAutoFit/>
          </a:bodyPr>
          <a:lstStyle/>
          <a:p>
            <a:r>
              <a:rPr lang="en-US">
                <a:solidFill>
                  <a:srgbClr val="000000"/>
                </a:solidFill>
                <a:latin typeface="Comic Sans MS" panose="030F0702030302020204" pitchFamily="66" charset="0"/>
              </a:rPr>
              <a:t> </a:t>
            </a:r>
            <a:endParaRPr lang="en-US"/>
          </a:p>
        </p:txBody>
      </p:sp>
      <p:sp>
        <p:nvSpPr>
          <p:cNvPr id="8" name="Rectangle 7">
            <a:extLst>
              <a:ext uri="{FF2B5EF4-FFF2-40B4-BE49-F238E27FC236}">
                <a16:creationId xmlns:a16="http://schemas.microsoft.com/office/drawing/2014/main" id="{4036C7F3-AB7C-46A8-A224-33934265C958}"/>
              </a:ext>
            </a:extLst>
          </p:cNvPr>
          <p:cNvSpPr/>
          <p:nvPr/>
        </p:nvSpPr>
        <p:spPr>
          <a:xfrm>
            <a:off x="5969202" y="3244334"/>
            <a:ext cx="253596" cy="369332"/>
          </a:xfrm>
          <a:prstGeom prst="rect">
            <a:avLst/>
          </a:prstGeom>
        </p:spPr>
        <p:txBody>
          <a:bodyPr wrap="none">
            <a:spAutoFit/>
          </a:bodyPr>
          <a:lstStyle/>
          <a:p>
            <a:r>
              <a:rPr lang="en-US">
                <a:solidFill>
                  <a:srgbClr val="000000"/>
                </a:solidFill>
                <a:latin typeface="Comic Sans MS" panose="030F0702030302020204" pitchFamily="66" charset="0"/>
              </a:rPr>
              <a:t> </a:t>
            </a:r>
            <a:endParaRPr lang="en-US"/>
          </a:p>
        </p:txBody>
      </p:sp>
      <p:pic>
        <p:nvPicPr>
          <p:cNvPr id="11" name="Picture 10" descr="A screenshot of a social media post&#10;&#10;Description automatically generated">
            <a:extLst>
              <a:ext uri="{FF2B5EF4-FFF2-40B4-BE49-F238E27FC236}">
                <a16:creationId xmlns:a16="http://schemas.microsoft.com/office/drawing/2014/main" id="{D2FD08DF-A9F2-42BE-8A43-484115C99D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106" y="378673"/>
            <a:ext cx="9594534" cy="4450771"/>
          </a:xfrm>
          <a:prstGeom prst="rect">
            <a:avLst/>
          </a:prstGeom>
          <a:effectLst>
            <a:outerShdw blurRad="114300" dist="101600" dir="5400000" algn="t" rotWithShape="0">
              <a:prstClr val="black">
                <a:alpha val="40000"/>
              </a:prstClr>
            </a:outerShdw>
          </a:effectLst>
        </p:spPr>
      </p:pic>
    </p:spTree>
    <p:extLst>
      <p:ext uri="{BB962C8B-B14F-4D97-AF65-F5344CB8AC3E}">
        <p14:creationId xmlns:p14="http://schemas.microsoft.com/office/powerpoint/2010/main" val="167224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935" y="5100175"/>
            <a:ext cx="8534400" cy="1507067"/>
          </a:xfrm>
        </p:spPr>
        <p:txBody>
          <a:bodyPr>
            <a:normAutofit/>
          </a:bodyPr>
          <a:lstStyle/>
          <a:p>
            <a:r>
              <a:rPr lang="en-US" sz="4000"/>
              <a:t>Shift Table</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6" name="Picture 5" descr="A screenshot of a social media post&#10;&#10;Description automatically generated">
            <a:extLst>
              <a:ext uri="{FF2B5EF4-FFF2-40B4-BE49-F238E27FC236}">
                <a16:creationId xmlns:a16="http://schemas.microsoft.com/office/drawing/2014/main" id="{31667A09-E027-439D-8F3A-6DD2662671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935" y="293470"/>
            <a:ext cx="8973625" cy="5020209"/>
          </a:xfrm>
          <a:prstGeom prst="rect">
            <a:avLst/>
          </a:prstGeom>
        </p:spPr>
      </p:pic>
    </p:spTree>
    <p:extLst>
      <p:ext uri="{BB962C8B-B14F-4D97-AF65-F5344CB8AC3E}">
        <p14:creationId xmlns:p14="http://schemas.microsoft.com/office/powerpoint/2010/main" val="1567986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8C4F46-0FDF-41AD-BE50-74DEC61992A5}"/>
              </a:ext>
            </a:extLst>
          </p:cNvPr>
          <p:cNvSpPr/>
          <p:nvPr/>
        </p:nvSpPr>
        <p:spPr>
          <a:xfrm>
            <a:off x="669903" y="2796466"/>
            <a:ext cx="7299871" cy="2603775"/>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684211" y="5145900"/>
            <a:ext cx="8534400" cy="1507067"/>
          </a:xfrm>
        </p:spPr>
        <p:txBody>
          <a:bodyPr>
            <a:normAutofit/>
          </a:bodyPr>
          <a:lstStyle/>
          <a:p>
            <a:r>
              <a:rPr lang="en-US" sz="4000"/>
              <a:t>Shift Table</a:t>
            </a:r>
            <a:r>
              <a:rPr lang="en-CA" sz="4000"/>
              <a:t> – Rules and Data</a:t>
            </a:r>
            <a:endParaRPr lang="en-US" sz="4000"/>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graphicFrame>
        <p:nvGraphicFramePr>
          <p:cNvPr id="7" name="Table 7">
            <a:extLst>
              <a:ext uri="{FF2B5EF4-FFF2-40B4-BE49-F238E27FC236}">
                <a16:creationId xmlns:a16="http://schemas.microsoft.com/office/drawing/2014/main" id="{687AF2D0-304E-47A8-BA00-8D6BD624410B}"/>
              </a:ext>
            </a:extLst>
          </p:cNvPr>
          <p:cNvGraphicFramePr>
            <a:graphicFrameLocks noGrp="1"/>
          </p:cNvGraphicFramePr>
          <p:nvPr>
            <p:ph idx="1"/>
            <p:extLst>
              <p:ext uri="{D42A27DB-BD31-4B8C-83A1-F6EECF244321}">
                <p14:modId xmlns:p14="http://schemas.microsoft.com/office/powerpoint/2010/main" val="3316120207"/>
              </p:ext>
            </p:extLst>
          </p:nvPr>
        </p:nvGraphicFramePr>
        <p:xfrm>
          <a:off x="684212" y="205033"/>
          <a:ext cx="9780587" cy="1112520"/>
        </p:xfrm>
        <a:graphic>
          <a:graphicData uri="http://schemas.openxmlformats.org/drawingml/2006/table">
            <a:tbl>
              <a:tblPr firstRow="1" bandRow="1">
                <a:effectLst>
                  <a:outerShdw blurRad="114300" dist="101600" dir="5400000" algn="t" rotWithShape="0">
                    <a:prstClr val="black">
                      <a:alpha val="40000"/>
                    </a:prstClr>
                  </a:outerShdw>
                </a:effectLst>
                <a:tableStyleId>{5C22544A-7EE6-4342-B048-85BDC9FD1C3A}</a:tableStyleId>
              </a:tblPr>
              <a:tblGrid>
                <a:gridCol w="1584745">
                  <a:extLst>
                    <a:ext uri="{9D8B030D-6E8A-4147-A177-3AD203B41FA5}">
                      <a16:colId xmlns:a16="http://schemas.microsoft.com/office/drawing/2014/main" val="12411787"/>
                    </a:ext>
                  </a:extLst>
                </a:gridCol>
                <a:gridCol w="2134387">
                  <a:extLst>
                    <a:ext uri="{9D8B030D-6E8A-4147-A177-3AD203B41FA5}">
                      <a16:colId xmlns:a16="http://schemas.microsoft.com/office/drawing/2014/main" val="399076512"/>
                    </a:ext>
                  </a:extLst>
                </a:gridCol>
                <a:gridCol w="1829182">
                  <a:extLst>
                    <a:ext uri="{9D8B030D-6E8A-4147-A177-3AD203B41FA5}">
                      <a16:colId xmlns:a16="http://schemas.microsoft.com/office/drawing/2014/main" val="1657979237"/>
                    </a:ext>
                  </a:extLst>
                </a:gridCol>
                <a:gridCol w="2131751">
                  <a:extLst>
                    <a:ext uri="{9D8B030D-6E8A-4147-A177-3AD203B41FA5}">
                      <a16:colId xmlns:a16="http://schemas.microsoft.com/office/drawing/2014/main" val="2487775842"/>
                    </a:ext>
                  </a:extLst>
                </a:gridCol>
                <a:gridCol w="2100522">
                  <a:extLst>
                    <a:ext uri="{9D8B030D-6E8A-4147-A177-3AD203B41FA5}">
                      <a16:colId xmlns:a16="http://schemas.microsoft.com/office/drawing/2014/main" val="3756465838"/>
                    </a:ext>
                  </a:extLst>
                </a:gridCol>
              </a:tblGrid>
              <a:tr h="370840">
                <a:tc>
                  <a:txBody>
                    <a:bodyPr/>
                    <a:lstStyle/>
                    <a:p>
                      <a:r>
                        <a:rPr lang="en-US"/>
                        <a:t>SHIFT_ID</a:t>
                      </a:r>
                    </a:p>
                  </a:txBody>
                  <a:tcPr/>
                </a:tc>
                <a:tc>
                  <a:txBody>
                    <a:bodyPr/>
                    <a:lstStyle/>
                    <a:p>
                      <a:r>
                        <a:rPr lang="en-US"/>
                        <a:t>TYPE_CODE</a:t>
                      </a:r>
                    </a:p>
                  </a:txBody>
                  <a:tcPr/>
                </a:tc>
                <a:tc>
                  <a:txBody>
                    <a:bodyPr/>
                    <a:lstStyle/>
                    <a:p>
                      <a:r>
                        <a:rPr lang="en-US"/>
                        <a:t>CLIENT_ID</a:t>
                      </a:r>
                    </a:p>
                  </a:txBody>
                  <a:tcPr/>
                </a:tc>
                <a:tc>
                  <a:txBody>
                    <a:bodyPr/>
                    <a:lstStyle/>
                    <a:p>
                      <a:r>
                        <a:rPr lang="en-US"/>
                        <a:t>WORKER_ID</a:t>
                      </a:r>
                    </a:p>
                  </a:txBody>
                  <a:tcPr/>
                </a:tc>
                <a:tc>
                  <a:txBody>
                    <a:bodyPr/>
                    <a:lstStyle/>
                    <a:p>
                      <a:r>
                        <a:rPr lang="en-US"/>
                        <a:t>DEPT_CODE</a:t>
                      </a:r>
                    </a:p>
                  </a:txBody>
                  <a:tcPr/>
                </a:tc>
                <a:extLst>
                  <a:ext uri="{0D108BD9-81ED-4DB2-BD59-A6C34878D82A}">
                    <a16:rowId xmlns:a16="http://schemas.microsoft.com/office/drawing/2014/main" val="3240174267"/>
                  </a:ext>
                </a:extLst>
              </a:tr>
              <a:tr h="370840">
                <a:tc>
                  <a:txBody>
                    <a:bodyPr/>
                    <a:lstStyle/>
                    <a:p>
                      <a:r>
                        <a:rPr lang="en-US"/>
                        <a:t>1</a:t>
                      </a:r>
                    </a:p>
                  </a:txBody>
                  <a:tcPr/>
                </a:tc>
                <a:tc>
                  <a:txBody>
                    <a:bodyPr/>
                    <a:lstStyle/>
                    <a:p>
                      <a:r>
                        <a:rPr lang="en-US"/>
                        <a:t>GHD</a:t>
                      </a:r>
                    </a:p>
                  </a:txBody>
                  <a:tcPr/>
                </a:tc>
                <a:tc>
                  <a:txBody>
                    <a:bodyPr/>
                    <a:lstStyle/>
                    <a:p>
                      <a:r>
                        <a:rPr lang="en-US"/>
                        <a:t>25</a:t>
                      </a:r>
                    </a:p>
                  </a:txBody>
                  <a:tcPr/>
                </a:tc>
                <a:tc>
                  <a:txBody>
                    <a:bodyPr/>
                    <a:lstStyle/>
                    <a:p>
                      <a:pPr lvl="0">
                        <a:buNone/>
                      </a:pPr>
                      <a:r>
                        <a:rPr lang="en-US"/>
                        <a:t>3</a:t>
                      </a:r>
                    </a:p>
                  </a:txBody>
                  <a:tcPr/>
                </a:tc>
                <a:tc>
                  <a:txBody>
                    <a:bodyPr/>
                    <a:lstStyle/>
                    <a:p>
                      <a:r>
                        <a:rPr lang="en-US"/>
                        <a:t>GH</a:t>
                      </a:r>
                    </a:p>
                  </a:txBody>
                  <a:tcPr/>
                </a:tc>
                <a:extLst>
                  <a:ext uri="{0D108BD9-81ED-4DB2-BD59-A6C34878D82A}">
                    <a16:rowId xmlns:a16="http://schemas.microsoft.com/office/drawing/2014/main" val="2833742539"/>
                  </a:ext>
                </a:extLst>
              </a:tr>
              <a:tr h="370840">
                <a:tc>
                  <a:txBody>
                    <a:bodyPr/>
                    <a:lstStyle/>
                    <a:p>
                      <a:r>
                        <a:rPr lang="en-US"/>
                        <a:t>2</a:t>
                      </a:r>
                    </a:p>
                  </a:txBody>
                  <a:tcPr/>
                </a:tc>
                <a:tc>
                  <a:txBody>
                    <a:bodyPr/>
                    <a:lstStyle/>
                    <a:p>
                      <a:r>
                        <a:rPr lang="en-US"/>
                        <a:t>INT</a:t>
                      </a:r>
                    </a:p>
                  </a:txBody>
                  <a:tcPr/>
                </a:tc>
                <a:tc>
                  <a:txBody>
                    <a:bodyPr/>
                    <a:lstStyle/>
                    <a:p>
                      <a:r>
                        <a:rPr lang="en-US"/>
                        <a:t>52</a:t>
                      </a:r>
                    </a:p>
                  </a:txBody>
                  <a:tcPr/>
                </a:tc>
                <a:tc>
                  <a:txBody>
                    <a:bodyPr/>
                    <a:lstStyle/>
                    <a:p>
                      <a:pPr lvl="0">
                        <a:buNone/>
                      </a:pPr>
                      <a:r>
                        <a:rPr lang="en-US"/>
                        <a:t>87</a:t>
                      </a:r>
                    </a:p>
                  </a:txBody>
                  <a:tcPr/>
                </a:tc>
                <a:tc>
                  <a:txBody>
                    <a:bodyPr/>
                    <a:lstStyle/>
                    <a:p>
                      <a:r>
                        <a:rPr lang="en-US"/>
                        <a:t>PDO</a:t>
                      </a:r>
                    </a:p>
                  </a:txBody>
                  <a:tcPr/>
                </a:tc>
                <a:extLst>
                  <a:ext uri="{0D108BD9-81ED-4DB2-BD59-A6C34878D82A}">
                    <a16:rowId xmlns:a16="http://schemas.microsoft.com/office/drawing/2014/main" val="1334623067"/>
                  </a:ext>
                </a:extLst>
              </a:tr>
            </a:tbl>
          </a:graphicData>
        </a:graphic>
      </p:graphicFrame>
      <p:graphicFrame>
        <p:nvGraphicFramePr>
          <p:cNvPr id="9" name="Table 9">
            <a:extLst>
              <a:ext uri="{FF2B5EF4-FFF2-40B4-BE49-F238E27FC236}">
                <a16:creationId xmlns:a16="http://schemas.microsoft.com/office/drawing/2014/main" id="{3FD4B03F-4205-4044-BB88-4A8D9DD946FF}"/>
              </a:ext>
            </a:extLst>
          </p:cNvPr>
          <p:cNvGraphicFramePr>
            <a:graphicFrameLocks noGrp="1"/>
          </p:cNvGraphicFramePr>
          <p:nvPr>
            <p:extLst>
              <p:ext uri="{D42A27DB-BD31-4B8C-83A1-F6EECF244321}">
                <p14:modId xmlns:p14="http://schemas.microsoft.com/office/powerpoint/2010/main" val="2107777897"/>
              </p:ext>
            </p:extLst>
          </p:nvPr>
        </p:nvGraphicFramePr>
        <p:xfrm>
          <a:off x="684210" y="1457759"/>
          <a:ext cx="9780589" cy="1107439"/>
        </p:xfrm>
        <a:graphic>
          <a:graphicData uri="http://schemas.openxmlformats.org/drawingml/2006/table">
            <a:tbl>
              <a:tblPr firstRow="1" bandRow="1">
                <a:effectLst>
                  <a:outerShdw blurRad="114300" dist="101600" dir="5400000" algn="t" rotWithShape="0">
                    <a:prstClr val="black">
                      <a:alpha val="40000"/>
                    </a:prstClr>
                  </a:outerShdw>
                </a:effectLst>
                <a:tableStyleId>{5C22544A-7EE6-4342-B048-85BDC9FD1C3A}</a:tableStyleId>
              </a:tblPr>
              <a:tblGrid>
                <a:gridCol w="2470284">
                  <a:extLst>
                    <a:ext uri="{9D8B030D-6E8A-4147-A177-3AD203B41FA5}">
                      <a16:colId xmlns:a16="http://schemas.microsoft.com/office/drawing/2014/main" val="2415795865"/>
                    </a:ext>
                  </a:extLst>
                </a:gridCol>
                <a:gridCol w="2470284">
                  <a:extLst>
                    <a:ext uri="{9D8B030D-6E8A-4147-A177-3AD203B41FA5}">
                      <a16:colId xmlns:a16="http://schemas.microsoft.com/office/drawing/2014/main" val="800615657"/>
                    </a:ext>
                  </a:extLst>
                </a:gridCol>
                <a:gridCol w="2470284">
                  <a:extLst>
                    <a:ext uri="{9D8B030D-6E8A-4147-A177-3AD203B41FA5}">
                      <a16:colId xmlns:a16="http://schemas.microsoft.com/office/drawing/2014/main" val="3464115302"/>
                    </a:ext>
                  </a:extLst>
                </a:gridCol>
                <a:gridCol w="2369737">
                  <a:extLst>
                    <a:ext uri="{9D8B030D-6E8A-4147-A177-3AD203B41FA5}">
                      <a16:colId xmlns:a16="http://schemas.microsoft.com/office/drawing/2014/main" val="2318923123"/>
                    </a:ext>
                  </a:extLst>
                </a:gridCol>
              </a:tblGrid>
              <a:tr h="370839">
                <a:tc>
                  <a:txBody>
                    <a:bodyPr/>
                    <a:lstStyle/>
                    <a:p>
                      <a:r>
                        <a:rPr lang="en-US"/>
                        <a:t>STATUS_CODE</a:t>
                      </a:r>
                    </a:p>
                  </a:txBody>
                  <a:tcPr/>
                </a:tc>
                <a:tc>
                  <a:txBody>
                    <a:bodyPr/>
                    <a:lstStyle/>
                    <a:p>
                      <a:r>
                        <a:rPr lang="en-US"/>
                        <a:t>SHIFT_DATE</a:t>
                      </a:r>
                    </a:p>
                  </a:txBody>
                  <a:tcPr/>
                </a:tc>
                <a:tc>
                  <a:txBody>
                    <a:bodyPr/>
                    <a:lstStyle/>
                    <a:p>
                      <a:pPr lvl="0">
                        <a:buNone/>
                      </a:pPr>
                      <a:r>
                        <a:rPr lang="en-US"/>
                        <a:t>SHIFT_START</a:t>
                      </a:r>
                    </a:p>
                  </a:txBody>
                  <a:tcPr/>
                </a:tc>
                <a:tc>
                  <a:txBody>
                    <a:bodyPr/>
                    <a:lstStyle/>
                    <a:p>
                      <a:pPr lvl="0">
                        <a:buNone/>
                      </a:pPr>
                      <a:r>
                        <a:rPr lang="en-US"/>
                        <a:t>SHIFT_END</a:t>
                      </a:r>
                    </a:p>
                  </a:txBody>
                  <a:tcPr/>
                </a:tc>
                <a:extLst>
                  <a:ext uri="{0D108BD9-81ED-4DB2-BD59-A6C34878D82A}">
                    <a16:rowId xmlns:a16="http://schemas.microsoft.com/office/drawing/2014/main" val="3889925682"/>
                  </a:ext>
                </a:extLst>
              </a:tr>
              <a:tr h="362857">
                <a:tc>
                  <a:txBody>
                    <a:bodyPr/>
                    <a:lstStyle/>
                    <a:p>
                      <a:r>
                        <a:rPr lang="en-US"/>
                        <a:t>C</a:t>
                      </a:r>
                    </a:p>
                  </a:txBody>
                  <a:tcPr/>
                </a:tc>
                <a:tc>
                  <a:txBody>
                    <a:bodyPr/>
                    <a:lstStyle/>
                    <a:p>
                      <a:r>
                        <a:rPr lang="en-US"/>
                        <a:t>12/11/2019</a:t>
                      </a:r>
                    </a:p>
                  </a:txBody>
                  <a:tcPr/>
                </a:tc>
                <a:tc>
                  <a:txBody>
                    <a:bodyPr/>
                    <a:lstStyle/>
                    <a:p>
                      <a:pPr lvl="0">
                        <a:buNone/>
                      </a:pPr>
                      <a:r>
                        <a:rPr lang="en-US"/>
                        <a:t>13:00</a:t>
                      </a:r>
                    </a:p>
                  </a:txBody>
                  <a:tcPr/>
                </a:tc>
                <a:tc>
                  <a:txBody>
                    <a:bodyPr/>
                    <a:lstStyle/>
                    <a:p>
                      <a:r>
                        <a:rPr lang="en-US"/>
                        <a:t>18:00</a:t>
                      </a:r>
                    </a:p>
                  </a:txBody>
                  <a:tcPr/>
                </a:tc>
                <a:extLst>
                  <a:ext uri="{0D108BD9-81ED-4DB2-BD59-A6C34878D82A}">
                    <a16:rowId xmlns:a16="http://schemas.microsoft.com/office/drawing/2014/main" val="3007955747"/>
                  </a:ext>
                </a:extLst>
              </a:tr>
              <a:tr h="370840">
                <a:tc>
                  <a:txBody>
                    <a:bodyPr/>
                    <a:lstStyle/>
                    <a:p>
                      <a:r>
                        <a:rPr lang="en-US"/>
                        <a:t>S</a:t>
                      </a:r>
                    </a:p>
                  </a:txBody>
                  <a:tcPr/>
                </a:tc>
                <a:tc>
                  <a:txBody>
                    <a:bodyPr/>
                    <a:lstStyle/>
                    <a:p>
                      <a:r>
                        <a:rPr lang="en-US"/>
                        <a:t>1/3/2020</a:t>
                      </a:r>
                    </a:p>
                  </a:txBody>
                  <a:tcPr/>
                </a:tc>
                <a:tc>
                  <a:txBody>
                    <a:bodyPr/>
                    <a:lstStyle/>
                    <a:p>
                      <a:pPr lvl="0">
                        <a:buNone/>
                      </a:pPr>
                      <a:r>
                        <a:rPr lang="en-US"/>
                        <a:t>8:00</a:t>
                      </a:r>
                    </a:p>
                  </a:txBody>
                  <a:tcPr/>
                </a:tc>
                <a:tc>
                  <a:txBody>
                    <a:bodyPr/>
                    <a:lstStyle/>
                    <a:p>
                      <a:r>
                        <a:rPr lang="en-US"/>
                        <a:t>12:00</a:t>
                      </a:r>
                    </a:p>
                  </a:txBody>
                  <a:tcPr/>
                </a:tc>
                <a:extLst>
                  <a:ext uri="{0D108BD9-81ED-4DB2-BD59-A6C34878D82A}">
                    <a16:rowId xmlns:a16="http://schemas.microsoft.com/office/drawing/2014/main" val="3704307300"/>
                  </a:ext>
                </a:extLst>
              </a:tr>
            </a:tbl>
          </a:graphicData>
        </a:graphic>
      </p:graphicFrame>
      <p:sp>
        <p:nvSpPr>
          <p:cNvPr id="6" name="Content Placeholder 2">
            <a:extLst>
              <a:ext uri="{FF2B5EF4-FFF2-40B4-BE49-F238E27FC236}">
                <a16:creationId xmlns:a16="http://schemas.microsoft.com/office/drawing/2014/main" id="{35FFAF90-47B8-46AA-A5FB-6F2C8FD24A0C}"/>
              </a:ext>
            </a:extLst>
          </p:cNvPr>
          <p:cNvSpPr txBox="1">
            <a:spLocks/>
          </p:cNvSpPr>
          <p:nvPr/>
        </p:nvSpPr>
        <p:spPr>
          <a:xfrm>
            <a:off x="807475" y="2927077"/>
            <a:ext cx="7537949" cy="234255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Arial" panose="020B0604020202020204" pitchFamily="34" charset="0"/>
              <a:buChar char="•"/>
            </a:pPr>
            <a:r>
              <a:rPr lang="en-US" sz="2200">
                <a:solidFill>
                  <a:schemeClr val="tx1"/>
                </a:solidFill>
                <a:ea typeface="+mn-lt"/>
                <a:cs typeface="+mn-lt"/>
              </a:rPr>
              <a:t>Many shifts can be for one client</a:t>
            </a:r>
          </a:p>
          <a:p>
            <a:pPr>
              <a:buFont typeface="Arial" panose="020B0604020202020204" pitchFamily="34" charset="0"/>
              <a:buChar char="•"/>
            </a:pPr>
            <a:r>
              <a:rPr lang="en-US" sz="2200">
                <a:solidFill>
                  <a:schemeClr val="tx1"/>
                </a:solidFill>
                <a:ea typeface="+mn-lt"/>
                <a:cs typeface="+mn-lt"/>
              </a:rPr>
              <a:t>Many shifts can be worked by one worker</a:t>
            </a:r>
          </a:p>
          <a:p>
            <a:pPr>
              <a:buFont typeface="Arial" panose="020B0604020202020204" pitchFamily="34" charset="0"/>
              <a:buChar char="•"/>
            </a:pPr>
            <a:r>
              <a:rPr lang="en-US" sz="2200">
                <a:solidFill>
                  <a:schemeClr val="tx1"/>
                </a:solidFill>
                <a:ea typeface="+mn-lt"/>
                <a:cs typeface="+mn-lt"/>
              </a:rPr>
              <a:t>Many shifts can be categorized by one shift type</a:t>
            </a:r>
          </a:p>
          <a:p>
            <a:pPr>
              <a:buFont typeface="Arial" panose="020B0604020202020204" pitchFamily="34" charset="0"/>
              <a:buChar char="•"/>
            </a:pPr>
            <a:r>
              <a:rPr lang="en-US" sz="2200">
                <a:solidFill>
                  <a:schemeClr val="tx1"/>
                </a:solidFill>
                <a:ea typeface="+mn-lt"/>
                <a:cs typeface="+mn-lt"/>
              </a:rPr>
              <a:t>Many shifts can by classified into one department</a:t>
            </a:r>
          </a:p>
          <a:p>
            <a:pPr>
              <a:buFont typeface="Arial" panose="020B0604020202020204" pitchFamily="34" charset="0"/>
              <a:buChar char="•"/>
            </a:pPr>
            <a:r>
              <a:rPr lang="en-US" sz="2200">
                <a:solidFill>
                  <a:schemeClr val="tx1"/>
                </a:solidFill>
                <a:ea typeface="+mn-lt"/>
                <a:cs typeface="+mn-lt"/>
              </a:rPr>
              <a:t>Many shifts can be described by one shift status</a:t>
            </a:r>
          </a:p>
        </p:txBody>
      </p:sp>
    </p:spTree>
    <p:extLst>
      <p:ext uri="{BB962C8B-B14F-4D97-AF65-F5344CB8AC3E}">
        <p14:creationId xmlns:p14="http://schemas.microsoft.com/office/powerpoint/2010/main" val="835270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45" y="5240864"/>
            <a:ext cx="8534400" cy="1507067"/>
          </a:xfrm>
        </p:spPr>
        <p:txBody>
          <a:bodyPr>
            <a:normAutofit/>
          </a:bodyPr>
          <a:lstStyle/>
          <a:p>
            <a:r>
              <a:rPr lang="en-US" sz="4000"/>
              <a:t>Worker table</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6" name="Picture 5" descr="A screenshot of a social media post&#10;&#10;Description automatically generated">
            <a:extLst>
              <a:ext uri="{FF2B5EF4-FFF2-40B4-BE49-F238E27FC236}">
                <a16:creationId xmlns:a16="http://schemas.microsoft.com/office/drawing/2014/main" id="{A71CD6C4-9453-4902-8BF5-0882E148C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845" y="255536"/>
            <a:ext cx="8981715" cy="5095397"/>
          </a:xfrm>
          <a:prstGeom prst="rect">
            <a:avLst/>
          </a:prstGeom>
          <a:effectLst>
            <a:outerShdw blurRad="114300" dist="101600" dir="5400000" algn="t" rotWithShape="0">
              <a:prstClr val="black">
                <a:alpha val="40000"/>
              </a:prstClr>
            </a:outerShdw>
          </a:effectLst>
        </p:spPr>
      </p:pic>
    </p:spTree>
    <p:extLst>
      <p:ext uri="{BB962C8B-B14F-4D97-AF65-F5344CB8AC3E}">
        <p14:creationId xmlns:p14="http://schemas.microsoft.com/office/powerpoint/2010/main" val="249907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771D-A91A-4E39-BDDA-C4705969EA53}"/>
              </a:ext>
            </a:extLst>
          </p:cNvPr>
          <p:cNvSpPr>
            <a:spLocks noGrp="1"/>
          </p:cNvSpPr>
          <p:nvPr>
            <p:ph type="title"/>
          </p:nvPr>
        </p:nvSpPr>
        <p:spPr>
          <a:xfrm>
            <a:off x="6899056" y="472440"/>
            <a:ext cx="3657600" cy="1371600"/>
          </a:xfrm>
        </p:spPr>
        <p:txBody>
          <a:bodyPr>
            <a:normAutofit/>
          </a:bodyPr>
          <a:lstStyle/>
          <a:p>
            <a:r>
              <a:rPr lang="en-CA" sz="4000"/>
              <a:t>Who We Are</a:t>
            </a:r>
          </a:p>
        </p:txBody>
      </p:sp>
      <p:pic>
        <p:nvPicPr>
          <p:cNvPr id="5" name="Picture 26">
            <a:extLst>
              <a:ext uri="{FF2B5EF4-FFF2-40B4-BE49-F238E27FC236}">
                <a16:creationId xmlns:a16="http://schemas.microsoft.com/office/drawing/2014/main" id="{6BE06A0D-76E3-354D-B487-E7466D74FD11}"/>
              </a:ext>
            </a:extLst>
          </p:cNvPr>
          <p:cNvPicPr>
            <a:picLocks noChangeAspect="1"/>
          </p:cNvPicPr>
          <p:nvPr/>
        </p:nvPicPr>
        <p:blipFill>
          <a:blip r:embed="rId3"/>
          <a:stretch>
            <a:fillRect/>
          </a:stretch>
        </p:blipFill>
        <p:spPr>
          <a:xfrm>
            <a:off x="6468241" y="1844040"/>
            <a:ext cx="4158195" cy="2474347"/>
          </a:xfrm>
          <a:prstGeom prst="rect">
            <a:avLst/>
          </a:prstGeom>
          <a:effectLst>
            <a:glow rad="63500">
              <a:schemeClr val="tx1">
                <a:alpha val="40000"/>
              </a:schemeClr>
            </a:glow>
          </a:effectLst>
        </p:spPr>
      </p:pic>
      <p:sp>
        <p:nvSpPr>
          <p:cNvPr id="7" name="Rectangle 6">
            <a:extLst>
              <a:ext uri="{FF2B5EF4-FFF2-40B4-BE49-F238E27FC236}">
                <a16:creationId xmlns:a16="http://schemas.microsoft.com/office/drawing/2014/main" id="{49900006-B8CC-471A-94BD-236CB4DBBF9A}"/>
              </a:ext>
            </a:extLst>
          </p:cNvPr>
          <p:cNvSpPr/>
          <p:nvPr/>
        </p:nvSpPr>
        <p:spPr>
          <a:xfrm>
            <a:off x="572453" y="1217679"/>
            <a:ext cx="5596589" cy="4226560"/>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A15670-5480-4489-B738-23451F98E8E4}"/>
              </a:ext>
            </a:extLst>
          </p:cNvPr>
          <p:cNvSpPr txBox="1"/>
          <p:nvPr/>
        </p:nvSpPr>
        <p:spPr>
          <a:xfrm>
            <a:off x="684213" y="1376578"/>
            <a:ext cx="5484829" cy="3908762"/>
          </a:xfrm>
          <a:prstGeom prst="rect">
            <a:avLst/>
          </a:prstGeom>
          <a:noFill/>
        </p:spPr>
        <p:txBody>
          <a:bodyPr wrap="square" rtlCol="0" anchor="t">
            <a:spAutoFit/>
          </a:bodyPr>
          <a:lstStyle/>
          <a:p>
            <a:pPr marL="342900" indent="-342900">
              <a:buFont typeface="Arial" panose="020B0604020202020204" pitchFamily="34" charset="0"/>
              <a:buChar char="•"/>
            </a:pPr>
            <a:r>
              <a:rPr lang="en-CA" sz="2400"/>
              <a:t>ITI Solutions</a:t>
            </a:r>
          </a:p>
          <a:p>
            <a:pPr marL="342900" indent="-342900">
              <a:buFont typeface="Arial" panose="020B0604020202020204" pitchFamily="34" charset="0"/>
              <a:buChar char="•"/>
            </a:pPr>
            <a:endParaRPr lang="en-CA" sz="2400"/>
          </a:p>
          <a:p>
            <a:pPr marL="342900" indent="-342900">
              <a:buFont typeface="Arial" panose="020B0604020202020204" pitchFamily="34" charset="0"/>
              <a:buChar char="•"/>
            </a:pPr>
            <a:r>
              <a:rPr lang="en-US" sz="2400">
                <a:ea typeface="+mn-lt"/>
                <a:cs typeface="+mn-lt"/>
              </a:rPr>
              <a:t>We are a group of college students utilizing the skills we have learned over our academic career to design, build and implement systems. We value quality and work in a team-oriented environment in order to achieve maximal efficiency.</a:t>
            </a:r>
            <a:endParaRPr lang="en-CA" sz="2400"/>
          </a:p>
        </p:txBody>
      </p:sp>
      <p:sp>
        <p:nvSpPr>
          <p:cNvPr id="6" name="TextBox 5">
            <a:extLst>
              <a:ext uri="{FF2B5EF4-FFF2-40B4-BE49-F238E27FC236}">
                <a16:creationId xmlns:a16="http://schemas.microsoft.com/office/drawing/2014/main" id="{216AC397-52B7-4EB2-9194-71C0D92F0819}"/>
              </a:ext>
            </a:extLst>
          </p:cNvPr>
          <p:cNvSpPr txBox="1"/>
          <p:nvPr/>
        </p:nvSpPr>
        <p:spPr>
          <a:xfrm>
            <a:off x="6899056" y="4450465"/>
            <a:ext cx="4720491" cy="369332"/>
          </a:xfrm>
          <a:prstGeom prst="rect">
            <a:avLst/>
          </a:prstGeom>
          <a:noFill/>
        </p:spPr>
        <p:txBody>
          <a:bodyPr wrap="square" rtlCol="0">
            <a:spAutoFit/>
          </a:bodyPr>
          <a:lstStyle/>
          <a:p>
            <a:r>
              <a:rPr lang="en-US" i="1"/>
              <a:t>Achieve Maximal Efficiency</a:t>
            </a:r>
          </a:p>
        </p:txBody>
      </p:sp>
    </p:spTree>
    <p:extLst>
      <p:ext uri="{BB962C8B-B14F-4D97-AF65-F5344CB8AC3E}">
        <p14:creationId xmlns:p14="http://schemas.microsoft.com/office/powerpoint/2010/main" val="3557479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F97C78-19D3-4F3A-8A8A-A04522775C20}"/>
              </a:ext>
            </a:extLst>
          </p:cNvPr>
          <p:cNvSpPr/>
          <p:nvPr/>
        </p:nvSpPr>
        <p:spPr>
          <a:xfrm>
            <a:off x="379313" y="2917002"/>
            <a:ext cx="6854864" cy="1436821"/>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384464" y="4488874"/>
            <a:ext cx="9199374" cy="1580940"/>
          </a:xfrm>
        </p:spPr>
        <p:txBody>
          <a:bodyPr>
            <a:normAutofit/>
          </a:bodyPr>
          <a:lstStyle/>
          <a:p>
            <a:r>
              <a:rPr lang="en-US" sz="4000"/>
              <a:t>Worker table</a:t>
            </a:r>
            <a:r>
              <a:rPr lang="en-CA" sz="4000"/>
              <a:t> – Rules and Data</a:t>
            </a:r>
            <a:endParaRPr lang="en-US" sz="4000"/>
          </a:p>
        </p:txBody>
      </p:sp>
      <p:graphicFrame>
        <p:nvGraphicFramePr>
          <p:cNvPr id="5" name="Table 5">
            <a:extLst>
              <a:ext uri="{FF2B5EF4-FFF2-40B4-BE49-F238E27FC236}">
                <a16:creationId xmlns:a16="http://schemas.microsoft.com/office/drawing/2014/main" id="{1D6E0B29-3080-4113-B545-197758E613C7}"/>
              </a:ext>
            </a:extLst>
          </p:cNvPr>
          <p:cNvGraphicFramePr>
            <a:graphicFrameLocks noGrp="1"/>
          </p:cNvGraphicFramePr>
          <p:nvPr>
            <p:ph idx="1"/>
            <p:extLst>
              <p:ext uri="{D42A27DB-BD31-4B8C-83A1-F6EECF244321}">
                <p14:modId xmlns:p14="http://schemas.microsoft.com/office/powerpoint/2010/main" val="2387969407"/>
              </p:ext>
            </p:extLst>
          </p:nvPr>
        </p:nvGraphicFramePr>
        <p:xfrm>
          <a:off x="379313" y="1089480"/>
          <a:ext cx="10304118" cy="1112520"/>
        </p:xfrm>
        <a:graphic>
          <a:graphicData uri="http://schemas.openxmlformats.org/drawingml/2006/table">
            <a:tbl>
              <a:tblPr firstRow="1" bandRow="1">
                <a:effectLst>
                  <a:outerShdw blurRad="114300" dist="101600" dir="5400000" algn="t" rotWithShape="0">
                    <a:prstClr val="black">
                      <a:alpha val="40000"/>
                    </a:prstClr>
                  </a:outerShdw>
                </a:effectLst>
                <a:tableStyleId>{5C22544A-7EE6-4342-B048-85BDC9FD1C3A}</a:tableStyleId>
              </a:tblPr>
              <a:tblGrid>
                <a:gridCol w="1449487">
                  <a:extLst>
                    <a:ext uri="{9D8B030D-6E8A-4147-A177-3AD203B41FA5}">
                      <a16:colId xmlns:a16="http://schemas.microsoft.com/office/drawing/2014/main" val="1556271808"/>
                    </a:ext>
                  </a:extLst>
                </a:gridCol>
                <a:gridCol w="1932972">
                  <a:extLst>
                    <a:ext uri="{9D8B030D-6E8A-4147-A177-3AD203B41FA5}">
                      <a16:colId xmlns:a16="http://schemas.microsoft.com/office/drawing/2014/main" val="4136068701"/>
                    </a:ext>
                  </a:extLst>
                </a:gridCol>
                <a:gridCol w="2280213">
                  <a:extLst>
                    <a:ext uri="{9D8B030D-6E8A-4147-A177-3AD203B41FA5}">
                      <a16:colId xmlns:a16="http://schemas.microsoft.com/office/drawing/2014/main" val="2204211862"/>
                    </a:ext>
                  </a:extLst>
                </a:gridCol>
                <a:gridCol w="2025569">
                  <a:extLst>
                    <a:ext uri="{9D8B030D-6E8A-4147-A177-3AD203B41FA5}">
                      <a16:colId xmlns:a16="http://schemas.microsoft.com/office/drawing/2014/main" val="1674776372"/>
                    </a:ext>
                  </a:extLst>
                </a:gridCol>
                <a:gridCol w="2615877">
                  <a:extLst>
                    <a:ext uri="{9D8B030D-6E8A-4147-A177-3AD203B41FA5}">
                      <a16:colId xmlns:a16="http://schemas.microsoft.com/office/drawing/2014/main" val="357096938"/>
                    </a:ext>
                  </a:extLst>
                </a:gridCol>
              </a:tblGrid>
              <a:tr h="370840">
                <a:tc>
                  <a:txBody>
                    <a:bodyPr/>
                    <a:lstStyle/>
                    <a:p>
                      <a:r>
                        <a:rPr lang="en-US"/>
                        <a:t>WORKER_ID</a:t>
                      </a:r>
                    </a:p>
                  </a:txBody>
                  <a:tcPr/>
                </a:tc>
                <a:tc>
                  <a:txBody>
                    <a:bodyPr/>
                    <a:lstStyle/>
                    <a:p>
                      <a:r>
                        <a:rPr lang="en-US"/>
                        <a:t>WORKER_NAME</a:t>
                      </a:r>
                    </a:p>
                  </a:txBody>
                  <a:tcPr/>
                </a:tc>
                <a:tc>
                  <a:txBody>
                    <a:bodyPr/>
                    <a:lstStyle/>
                    <a:p>
                      <a:r>
                        <a:rPr lang="en-US"/>
                        <a:t>WORKER_ADDRESS</a:t>
                      </a:r>
                    </a:p>
                  </a:txBody>
                  <a:tcPr/>
                </a:tc>
                <a:tc>
                  <a:txBody>
                    <a:bodyPr/>
                    <a:lstStyle/>
                    <a:p>
                      <a:r>
                        <a:rPr lang="en-US"/>
                        <a:t>WORKER_PHONE</a:t>
                      </a:r>
                    </a:p>
                  </a:txBody>
                  <a:tcPr/>
                </a:tc>
                <a:tc>
                  <a:txBody>
                    <a:bodyPr/>
                    <a:lstStyle/>
                    <a:p>
                      <a:pPr lvl="0">
                        <a:buNone/>
                      </a:pPr>
                      <a:r>
                        <a:rPr lang="en-US" sz="1800" b="1" i="0" u="none" strike="noStrike" noProof="0">
                          <a:latin typeface="Century Gothic"/>
                        </a:rPr>
                        <a:t>WORKER_AVAIL</a:t>
                      </a:r>
                    </a:p>
                  </a:txBody>
                  <a:tcPr/>
                </a:tc>
                <a:extLst>
                  <a:ext uri="{0D108BD9-81ED-4DB2-BD59-A6C34878D82A}">
                    <a16:rowId xmlns:a16="http://schemas.microsoft.com/office/drawing/2014/main" val="3445049095"/>
                  </a:ext>
                </a:extLst>
              </a:tr>
              <a:tr h="370840">
                <a:tc>
                  <a:txBody>
                    <a:bodyPr/>
                    <a:lstStyle/>
                    <a:p>
                      <a:r>
                        <a:rPr lang="en-US"/>
                        <a:t>1</a:t>
                      </a:r>
                    </a:p>
                  </a:txBody>
                  <a:tcPr/>
                </a:tc>
                <a:tc>
                  <a:txBody>
                    <a:bodyPr/>
                    <a:lstStyle/>
                    <a:p>
                      <a:r>
                        <a:rPr lang="en-US"/>
                        <a:t>Bob</a:t>
                      </a:r>
                    </a:p>
                  </a:txBody>
                  <a:tcPr/>
                </a:tc>
                <a:tc>
                  <a:txBody>
                    <a:bodyPr/>
                    <a:lstStyle/>
                    <a:p>
                      <a:r>
                        <a:rPr lang="en-US" sz="1200"/>
                        <a:t>123 Some St.</a:t>
                      </a:r>
                    </a:p>
                  </a:txBody>
                  <a:tcPr/>
                </a:tc>
                <a:tc>
                  <a:txBody>
                    <a:bodyPr/>
                    <a:lstStyle/>
                    <a:p>
                      <a:pPr lvl="0">
                        <a:buNone/>
                      </a:pPr>
                      <a:r>
                        <a:rPr lang="en-US" sz="1200" b="0" i="0" u="none" strike="noStrike" noProof="0">
                          <a:latin typeface="Century Gothic"/>
                        </a:rPr>
                        <a:t>Xxx-xxx-</a:t>
                      </a:r>
                      <a:r>
                        <a:rPr lang="en-US" sz="1200" b="0" i="0" u="none" strike="noStrike" noProof="0" err="1">
                          <a:latin typeface="Century Gothic"/>
                        </a:rPr>
                        <a:t>xxxx</a:t>
                      </a:r>
                      <a:endParaRPr lang="en-US"/>
                    </a:p>
                  </a:txBody>
                  <a:tcPr/>
                </a:tc>
                <a:tc>
                  <a:txBody>
                    <a:bodyPr/>
                    <a:lstStyle/>
                    <a:p>
                      <a:pPr lvl="0">
                        <a:buNone/>
                      </a:pPr>
                      <a:r>
                        <a:rPr lang="en-US"/>
                        <a:t>Wed,8:00-23:00;</a:t>
                      </a:r>
                    </a:p>
                  </a:txBody>
                  <a:tcPr/>
                </a:tc>
                <a:extLst>
                  <a:ext uri="{0D108BD9-81ED-4DB2-BD59-A6C34878D82A}">
                    <a16:rowId xmlns:a16="http://schemas.microsoft.com/office/drawing/2014/main" val="1607765209"/>
                  </a:ext>
                </a:extLst>
              </a:tr>
              <a:tr h="370840">
                <a:tc>
                  <a:txBody>
                    <a:bodyPr/>
                    <a:lstStyle/>
                    <a:p>
                      <a:r>
                        <a:rPr lang="en-US"/>
                        <a:t>2</a:t>
                      </a:r>
                    </a:p>
                  </a:txBody>
                  <a:tcPr/>
                </a:tc>
                <a:tc>
                  <a:txBody>
                    <a:bodyPr/>
                    <a:lstStyle/>
                    <a:p>
                      <a:r>
                        <a:rPr lang="en-US"/>
                        <a:t>Jim</a:t>
                      </a:r>
                    </a:p>
                  </a:txBody>
                  <a:tcPr/>
                </a:tc>
                <a:tc>
                  <a:txBody>
                    <a:bodyPr/>
                    <a:lstStyle/>
                    <a:p>
                      <a:r>
                        <a:rPr lang="en-US" sz="1200"/>
                        <a:t>456 Another St.</a:t>
                      </a:r>
                    </a:p>
                  </a:txBody>
                  <a:tcPr/>
                </a:tc>
                <a:tc>
                  <a:txBody>
                    <a:bodyPr/>
                    <a:lstStyle/>
                    <a:p>
                      <a:pPr lvl="0">
                        <a:buNone/>
                      </a:pPr>
                      <a:r>
                        <a:rPr lang="en-US" sz="1200" b="0" i="0" u="none" strike="noStrike" noProof="0">
                          <a:latin typeface="Century Gothic"/>
                        </a:rPr>
                        <a:t>Xxx-xxx-</a:t>
                      </a:r>
                      <a:r>
                        <a:rPr lang="en-US" sz="1200" b="0" i="0" u="none" strike="noStrike" noProof="0" err="1">
                          <a:latin typeface="Century Gothic"/>
                        </a:rPr>
                        <a:t>xxxx</a:t>
                      </a:r>
                      <a:endParaRPr lang="en-US"/>
                    </a:p>
                  </a:txBody>
                  <a:tcPr/>
                </a:tc>
                <a:tc>
                  <a:txBody>
                    <a:bodyPr/>
                    <a:lstStyle/>
                    <a:p>
                      <a:pPr lvl="0">
                        <a:buNone/>
                      </a:pPr>
                      <a:r>
                        <a:rPr lang="en-US"/>
                        <a:t>Tus,4:00-20:00;</a:t>
                      </a:r>
                    </a:p>
                  </a:txBody>
                  <a:tcPr/>
                </a:tc>
                <a:extLst>
                  <a:ext uri="{0D108BD9-81ED-4DB2-BD59-A6C34878D82A}">
                    <a16:rowId xmlns:a16="http://schemas.microsoft.com/office/drawing/2014/main" val="4271986377"/>
                  </a:ext>
                </a:extLst>
              </a:tr>
            </a:tbl>
          </a:graphicData>
        </a:graphic>
      </p:graphicFrame>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9" name="Content Placeholder 2">
            <a:extLst>
              <a:ext uri="{FF2B5EF4-FFF2-40B4-BE49-F238E27FC236}">
                <a16:creationId xmlns:a16="http://schemas.microsoft.com/office/drawing/2014/main" id="{27429D53-BF7B-4E09-AD21-0FA8FE053D64}"/>
              </a:ext>
            </a:extLst>
          </p:cNvPr>
          <p:cNvSpPr txBox="1">
            <a:spLocks/>
          </p:cNvSpPr>
          <p:nvPr/>
        </p:nvSpPr>
        <p:spPr>
          <a:xfrm>
            <a:off x="379314" y="2370668"/>
            <a:ext cx="8534400" cy="252362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Arial" panose="020B0604020202020204" pitchFamily="34" charset="0"/>
              <a:buChar char="•"/>
            </a:pPr>
            <a:r>
              <a:rPr lang="en-US" sz="2800">
                <a:solidFill>
                  <a:schemeClr val="tx1"/>
                </a:solidFill>
                <a:ea typeface="+mn-lt"/>
                <a:cs typeface="+mn-lt"/>
              </a:rPr>
              <a:t>One worker can work many shifts</a:t>
            </a:r>
          </a:p>
          <a:p>
            <a:pPr>
              <a:buFont typeface="Arial" panose="020B0604020202020204" pitchFamily="34" charset="0"/>
              <a:buChar char="•"/>
            </a:pPr>
            <a:r>
              <a:rPr lang="en-US" sz="2800">
                <a:solidFill>
                  <a:schemeClr val="tx1"/>
                </a:solidFill>
                <a:ea typeface="+mn-lt"/>
                <a:cs typeface="+mn-lt"/>
              </a:rPr>
              <a:t>One shift is worked by one worker</a:t>
            </a:r>
          </a:p>
        </p:txBody>
      </p:sp>
    </p:spTree>
    <p:extLst>
      <p:ext uri="{BB962C8B-B14F-4D97-AF65-F5344CB8AC3E}">
        <p14:creationId xmlns:p14="http://schemas.microsoft.com/office/powerpoint/2010/main" val="3159433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80719"/>
            <a:ext cx="8534400" cy="1507067"/>
          </a:xfrm>
        </p:spPr>
        <p:txBody>
          <a:bodyPr>
            <a:normAutofit/>
          </a:bodyPr>
          <a:lstStyle/>
          <a:p>
            <a:r>
              <a:rPr lang="en-US" sz="4000"/>
              <a:t>Client table</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10" name="Picture 9" descr="A screenshot of a social media post&#10;&#10;Description automatically generated">
            <a:extLst>
              <a:ext uri="{FF2B5EF4-FFF2-40B4-BE49-F238E27FC236}">
                <a16:creationId xmlns:a16="http://schemas.microsoft.com/office/drawing/2014/main" id="{748F2A18-ED5A-42A3-9A8A-66787E607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212" y="324826"/>
            <a:ext cx="9038908" cy="4875977"/>
          </a:xfrm>
          <a:prstGeom prst="rect">
            <a:avLst/>
          </a:prstGeom>
          <a:effectLst>
            <a:outerShdw blurRad="114300" dist="101600" dir="5400000" algn="t" rotWithShape="0">
              <a:prstClr val="black">
                <a:alpha val="40000"/>
              </a:prstClr>
            </a:outerShdw>
          </a:effectLst>
        </p:spPr>
      </p:pic>
    </p:spTree>
    <p:extLst>
      <p:ext uri="{BB962C8B-B14F-4D97-AF65-F5344CB8AC3E}">
        <p14:creationId xmlns:p14="http://schemas.microsoft.com/office/powerpoint/2010/main" val="17816160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D629BB-B282-4C9C-9688-CF3D098FE61F}"/>
              </a:ext>
            </a:extLst>
          </p:cNvPr>
          <p:cNvSpPr/>
          <p:nvPr/>
        </p:nvSpPr>
        <p:spPr>
          <a:xfrm>
            <a:off x="554632" y="3123070"/>
            <a:ext cx="7223555" cy="2310727"/>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554632" y="5171415"/>
            <a:ext cx="8534400" cy="1507067"/>
          </a:xfrm>
        </p:spPr>
        <p:txBody>
          <a:bodyPr>
            <a:normAutofit/>
          </a:bodyPr>
          <a:lstStyle/>
          <a:p>
            <a:r>
              <a:rPr lang="en-US" sz="4000"/>
              <a:t>Client table</a:t>
            </a:r>
            <a:r>
              <a:rPr lang="en-CA" sz="4000"/>
              <a:t> – Rules and Data</a:t>
            </a:r>
            <a:endParaRPr lang="en-US" sz="4000"/>
          </a:p>
        </p:txBody>
      </p:sp>
      <p:graphicFrame>
        <p:nvGraphicFramePr>
          <p:cNvPr id="5" name="Table 5">
            <a:extLst>
              <a:ext uri="{FF2B5EF4-FFF2-40B4-BE49-F238E27FC236}">
                <a16:creationId xmlns:a16="http://schemas.microsoft.com/office/drawing/2014/main" id="{876B3510-548E-44DF-BA62-0376A69D3B60}"/>
              </a:ext>
            </a:extLst>
          </p:cNvPr>
          <p:cNvGraphicFramePr>
            <a:graphicFrameLocks noGrp="1"/>
          </p:cNvGraphicFramePr>
          <p:nvPr>
            <p:ph idx="1"/>
            <p:extLst>
              <p:ext uri="{D42A27DB-BD31-4B8C-83A1-F6EECF244321}">
                <p14:modId xmlns:p14="http://schemas.microsoft.com/office/powerpoint/2010/main" val="4072110105"/>
              </p:ext>
            </p:extLst>
          </p:nvPr>
        </p:nvGraphicFramePr>
        <p:xfrm>
          <a:off x="591026" y="303000"/>
          <a:ext cx="7990205" cy="1112520"/>
        </p:xfrm>
        <a:graphic>
          <a:graphicData uri="http://schemas.openxmlformats.org/drawingml/2006/table">
            <a:tbl>
              <a:tblPr firstRow="1" bandRow="1">
                <a:effectLst>
                  <a:outerShdw blurRad="114300" dist="101600" dir="5400000" algn="t" rotWithShape="0">
                    <a:prstClr val="black">
                      <a:alpha val="40000"/>
                    </a:prstClr>
                  </a:outerShdw>
                </a:effectLst>
                <a:tableStyleId>{5C22544A-7EE6-4342-B048-85BDC9FD1C3A}</a:tableStyleId>
              </a:tblPr>
              <a:tblGrid>
                <a:gridCol w="1269517">
                  <a:extLst>
                    <a:ext uri="{9D8B030D-6E8A-4147-A177-3AD203B41FA5}">
                      <a16:colId xmlns:a16="http://schemas.microsoft.com/office/drawing/2014/main" val="275373908"/>
                    </a:ext>
                  </a:extLst>
                </a:gridCol>
                <a:gridCol w="935353">
                  <a:extLst>
                    <a:ext uri="{9D8B030D-6E8A-4147-A177-3AD203B41FA5}">
                      <a16:colId xmlns:a16="http://schemas.microsoft.com/office/drawing/2014/main" val="2998534118"/>
                    </a:ext>
                  </a:extLst>
                </a:gridCol>
                <a:gridCol w="1778327">
                  <a:extLst>
                    <a:ext uri="{9D8B030D-6E8A-4147-A177-3AD203B41FA5}">
                      <a16:colId xmlns:a16="http://schemas.microsoft.com/office/drawing/2014/main" val="2241763541"/>
                    </a:ext>
                  </a:extLst>
                </a:gridCol>
                <a:gridCol w="2136300">
                  <a:extLst>
                    <a:ext uri="{9D8B030D-6E8A-4147-A177-3AD203B41FA5}">
                      <a16:colId xmlns:a16="http://schemas.microsoft.com/office/drawing/2014/main" val="3307213257"/>
                    </a:ext>
                  </a:extLst>
                </a:gridCol>
                <a:gridCol w="1870708">
                  <a:extLst>
                    <a:ext uri="{9D8B030D-6E8A-4147-A177-3AD203B41FA5}">
                      <a16:colId xmlns:a16="http://schemas.microsoft.com/office/drawing/2014/main" val="2909569427"/>
                    </a:ext>
                  </a:extLst>
                </a:gridCol>
              </a:tblGrid>
              <a:tr h="370840">
                <a:tc>
                  <a:txBody>
                    <a:bodyPr/>
                    <a:lstStyle/>
                    <a:p>
                      <a:r>
                        <a:rPr lang="en-US"/>
                        <a:t>CLIENT_ID</a:t>
                      </a:r>
                    </a:p>
                  </a:txBody>
                  <a:tcPr/>
                </a:tc>
                <a:tc>
                  <a:txBody>
                    <a:bodyPr/>
                    <a:lstStyle/>
                    <a:p>
                      <a:r>
                        <a:rPr lang="en-US"/>
                        <a:t>GH_ID</a:t>
                      </a:r>
                    </a:p>
                  </a:txBody>
                  <a:tcPr/>
                </a:tc>
                <a:tc>
                  <a:txBody>
                    <a:bodyPr/>
                    <a:lstStyle/>
                    <a:p>
                      <a:r>
                        <a:rPr lang="en-US"/>
                        <a:t>CLIENT_NAME</a:t>
                      </a:r>
                    </a:p>
                  </a:txBody>
                  <a:tcPr/>
                </a:tc>
                <a:tc>
                  <a:txBody>
                    <a:bodyPr/>
                    <a:lstStyle/>
                    <a:p>
                      <a:r>
                        <a:rPr lang="en-US"/>
                        <a:t>CLIENT_ADDRESS</a:t>
                      </a:r>
                    </a:p>
                  </a:txBody>
                  <a:tcPr/>
                </a:tc>
                <a:tc>
                  <a:txBody>
                    <a:bodyPr/>
                    <a:lstStyle/>
                    <a:p>
                      <a:r>
                        <a:rPr lang="en-US"/>
                        <a:t>CLIENT_PHONE</a:t>
                      </a:r>
                    </a:p>
                  </a:txBody>
                  <a:tcPr/>
                </a:tc>
                <a:extLst>
                  <a:ext uri="{0D108BD9-81ED-4DB2-BD59-A6C34878D82A}">
                    <a16:rowId xmlns:a16="http://schemas.microsoft.com/office/drawing/2014/main" val="299453522"/>
                  </a:ext>
                </a:extLst>
              </a:tr>
              <a:tr h="370840">
                <a:tc>
                  <a:txBody>
                    <a:bodyPr/>
                    <a:lstStyle/>
                    <a:p>
                      <a:r>
                        <a:rPr lang="en-US"/>
                        <a:t>1</a:t>
                      </a:r>
                    </a:p>
                  </a:txBody>
                  <a:tcPr/>
                </a:tc>
                <a:tc>
                  <a:txBody>
                    <a:bodyPr/>
                    <a:lstStyle/>
                    <a:p>
                      <a:r>
                        <a:rPr lang="en-US"/>
                        <a:t>1</a:t>
                      </a:r>
                    </a:p>
                  </a:txBody>
                  <a:tcPr/>
                </a:tc>
                <a:tc>
                  <a:txBody>
                    <a:bodyPr/>
                    <a:lstStyle/>
                    <a:p>
                      <a:r>
                        <a:rPr lang="en-US"/>
                        <a:t>Clarkson</a:t>
                      </a:r>
                    </a:p>
                  </a:txBody>
                  <a:tcPr/>
                </a:tc>
                <a:tc>
                  <a:txBody>
                    <a:bodyPr/>
                    <a:lstStyle/>
                    <a:p>
                      <a:r>
                        <a:rPr lang="en-US"/>
                        <a:t>123 Sample St.</a:t>
                      </a:r>
                    </a:p>
                  </a:txBody>
                  <a:tcPr/>
                </a:tc>
                <a:tc>
                  <a:txBody>
                    <a:bodyPr/>
                    <a:lstStyle/>
                    <a:p>
                      <a:pPr lvl="0">
                        <a:buNone/>
                      </a:pPr>
                      <a:r>
                        <a:rPr lang="en-US" sz="1200" b="0" i="0" u="none" strike="noStrike" noProof="0">
                          <a:latin typeface="Century Gothic"/>
                        </a:rPr>
                        <a:t>Xxx-xxx-</a:t>
                      </a:r>
                      <a:r>
                        <a:rPr lang="en-US" sz="1200" b="0" i="0" u="none" strike="noStrike" noProof="0" err="1">
                          <a:latin typeface="Century Gothic"/>
                        </a:rPr>
                        <a:t>xxxx</a:t>
                      </a:r>
                      <a:endParaRPr lang="en-US" sz="1200"/>
                    </a:p>
                  </a:txBody>
                  <a:tcPr/>
                </a:tc>
                <a:extLst>
                  <a:ext uri="{0D108BD9-81ED-4DB2-BD59-A6C34878D82A}">
                    <a16:rowId xmlns:a16="http://schemas.microsoft.com/office/drawing/2014/main" val="886936463"/>
                  </a:ext>
                </a:extLst>
              </a:tr>
              <a:tr h="370840">
                <a:tc>
                  <a:txBody>
                    <a:bodyPr/>
                    <a:lstStyle/>
                    <a:p>
                      <a:r>
                        <a:rPr lang="en-US"/>
                        <a:t>2</a:t>
                      </a:r>
                    </a:p>
                  </a:txBody>
                  <a:tcPr/>
                </a:tc>
                <a:tc>
                  <a:txBody>
                    <a:bodyPr/>
                    <a:lstStyle/>
                    <a:p>
                      <a:r>
                        <a:rPr lang="en-US"/>
                        <a:t>0</a:t>
                      </a:r>
                    </a:p>
                  </a:txBody>
                  <a:tcPr/>
                </a:tc>
                <a:tc>
                  <a:txBody>
                    <a:bodyPr/>
                    <a:lstStyle/>
                    <a:p>
                      <a:r>
                        <a:rPr lang="en-US"/>
                        <a:t>McDonald</a:t>
                      </a:r>
                    </a:p>
                  </a:txBody>
                  <a:tcPr/>
                </a:tc>
                <a:tc>
                  <a:txBody>
                    <a:bodyPr/>
                    <a:lstStyle/>
                    <a:p>
                      <a:r>
                        <a:rPr lang="en-US"/>
                        <a:t>456 another St.</a:t>
                      </a:r>
                    </a:p>
                  </a:txBody>
                  <a:tcPr/>
                </a:tc>
                <a:tc>
                  <a:txBody>
                    <a:bodyPr/>
                    <a:lstStyle/>
                    <a:p>
                      <a:pPr lvl="0">
                        <a:buNone/>
                      </a:pPr>
                      <a:r>
                        <a:rPr lang="en-US" sz="1200" b="0" i="0" u="none" strike="noStrike" noProof="0">
                          <a:latin typeface="Century Gothic"/>
                        </a:rPr>
                        <a:t>Xxx-xxx-</a:t>
                      </a:r>
                      <a:r>
                        <a:rPr lang="en-US" sz="1200" b="0" i="0" u="none" strike="noStrike" noProof="0" err="1">
                          <a:latin typeface="Century Gothic"/>
                        </a:rPr>
                        <a:t>xxxx</a:t>
                      </a:r>
                      <a:endParaRPr lang="en-US" sz="1200"/>
                    </a:p>
                  </a:txBody>
                  <a:tcPr/>
                </a:tc>
                <a:extLst>
                  <a:ext uri="{0D108BD9-81ED-4DB2-BD59-A6C34878D82A}">
                    <a16:rowId xmlns:a16="http://schemas.microsoft.com/office/drawing/2014/main" val="4234404254"/>
                  </a:ext>
                </a:extLst>
              </a:tr>
            </a:tbl>
          </a:graphicData>
        </a:graphic>
      </p:graphicFrame>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graphicFrame>
        <p:nvGraphicFramePr>
          <p:cNvPr id="7" name="Table 7">
            <a:extLst>
              <a:ext uri="{FF2B5EF4-FFF2-40B4-BE49-F238E27FC236}">
                <a16:creationId xmlns:a16="http://schemas.microsoft.com/office/drawing/2014/main" id="{01DD1BB4-219F-4517-BEB7-42BDCD3458D9}"/>
              </a:ext>
            </a:extLst>
          </p:cNvPr>
          <p:cNvGraphicFramePr>
            <a:graphicFrameLocks noGrp="1"/>
          </p:cNvGraphicFramePr>
          <p:nvPr>
            <p:extLst>
              <p:ext uri="{D42A27DB-BD31-4B8C-83A1-F6EECF244321}">
                <p14:modId xmlns:p14="http://schemas.microsoft.com/office/powerpoint/2010/main" val="3088337297"/>
              </p:ext>
            </p:extLst>
          </p:nvPr>
        </p:nvGraphicFramePr>
        <p:xfrm>
          <a:off x="591026" y="1720655"/>
          <a:ext cx="7990206" cy="1097280"/>
        </p:xfrm>
        <a:graphic>
          <a:graphicData uri="http://schemas.openxmlformats.org/drawingml/2006/table">
            <a:tbl>
              <a:tblPr firstRow="1" bandRow="1">
                <a:tableStyleId>{5C22544A-7EE6-4342-B048-85BDC9FD1C3A}</a:tableStyleId>
              </a:tblPr>
              <a:tblGrid>
                <a:gridCol w="2508926">
                  <a:extLst>
                    <a:ext uri="{9D8B030D-6E8A-4147-A177-3AD203B41FA5}">
                      <a16:colId xmlns:a16="http://schemas.microsoft.com/office/drawing/2014/main" val="3995078215"/>
                    </a:ext>
                  </a:extLst>
                </a:gridCol>
                <a:gridCol w="2572847">
                  <a:extLst>
                    <a:ext uri="{9D8B030D-6E8A-4147-A177-3AD203B41FA5}">
                      <a16:colId xmlns:a16="http://schemas.microsoft.com/office/drawing/2014/main" val="1519243414"/>
                    </a:ext>
                  </a:extLst>
                </a:gridCol>
                <a:gridCol w="2908433">
                  <a:extLst>
                    <a:ext uri="{9D8B030D-6E8A-4147-A177-3AD203B41FA5}">
                      <a16:colId xmlns:a16="http://schemas.microsoft.com/office/drawing/2014/main" val="3678147509"/>
                    </a:ext>
                  </a:extLst>
                </a:gridCol>
              </a:tblGrid>
              <a:tr h="364267">
                <a:tc>
                  <a:txBody>
                    <a:bodyPr/>
                    <a:lstStyle/>
                    <a:p>
                      <a:r>
                        <a:rPr lang="en-US"/>
                        <a:t>CLIGUARD_NAME</a:t>
                      </a:r>
                    </a:p>
                  </a:txBody>
                  <a:tcPr/>
                </a:tc>
                <a:tc>
                  <a:txBody>
                    <a:bodyPr/>
                    <a:lstStyle/>
                    <a:p>
                      <a:r>
                        <a:rPr lang="en-US"/>
                        <a:t>CLIGUARD_PHONE</a:t>
                      </a:r>
                    </a:p>
                  </a:txBody>
                  <a:tcPr/>
                </a:tc>
                <a:tc>
                  <a:txBody>
                    <a:bodyPr/>
                    <a:lstStyle/>
                    <a:p>
                      <a:r>
                        <a:rPr lang="en-US"/>
                        <a:t>CLIENT_MAX_HOURS</a:t>
                      </a:r>
                    </a:p>
                  </a:txBody>
                  <a:tcPr/>
                </a:tc>
                <a:extLst>
                  <a:ext uri="{0D108BD9-81ED-4DB2-BD59-A6C34878D82A}">
                    <a16:rowId xmlns:a16="http://schemas.microsoft.com/office/drawing/2014/main" val="644420777"/>
                  </a:ext>
                </a:extLst>
              </a:tr>
              <a:tr h="299920">
                <a:tc>
                  <a:txBody>
                    <a:bodyPr/>
                    <a:lstStyle/>
                    <a:p>
                      <a:r>
                        <a:rPr lang="en-US"/>
                        <a:t>Tom</a:t>
                      </a:r>
                    </a:p>
                  </a:txBody>
                  <a:tcPr/>
                </a:tc>
                <a:tc>
                  <a:txBody>
                    <a:bodyPr/>
                    <a:lstStyle/>
                    <a:p>
                      <a:pPr lvl="0">
                        <a:buNone/>
                      </a:pPr>
                      <a:r>
                        <a:rPr lang="en-US" sz="1200" b="0" i="0" u="none" strike="noStrike" noProof="0">
                          <a:latin typeface="Century Gothic"/>
                        </a:rPr>
                        <a:t>Xxx-xxx-xxxx</a:t>
                      </a:r>
                      <a:endParaRPr lang="en-US" sz="1200"/>
                    </a:p>
                  </a:txBody>
                  <a:tcPr/>
                </a:tc>
                <a:tc>
                  <a:txBody>
                    <a:bodyPr/>
                    <a:lstStyle/>
                    <a:p>
                      <a:r>
                        <a:rPr lang="en-US"/>
                        <a:t>20</a:t>
                      </a:r>
                    </a:p>
                  </a:txBody>
                  <a:tcPr/>
                </a:tc>
                <a:extLst>
                  <a:ext uri="{0D108BD9-81ED-4DB2-BD59-A6C34878D82A}">
                    <a16:rowId xmlns:a16="http://schemas.microsoft.com/office/drawing/2014/main" val="443190441"/>
                  </a:ext>
                </a:extLst>
              </a:tr>
              <a:tr h="299920">
                <a:tc>
                  <a:txBody>
                    <a:bodyPr/>
                    <a:lstStyle/>
                    <a:p>
                      <a:r>
                        <a:rPr lang="en-US"/>
                        <a:t>Jorge</a:t>
                      </a:r>
                    </a:p>
                  </a:txBody>
                  <a:tcPr/>
                </a:tc>
                <a:tc>
                  <a:txBody>
                    <a:bodyPr/>
                    <a:lstStyle/>
                    <a:p>
                      <a:pPr lvl="0">
                        <a:buNone/>
                      </a:pPr>
                      <a:r>
                        <a:rPr lang="en-US" sz="1200" b="0" i="0" u="none" strike="noStrike" noProof="0">
                          <a:latin typeface="Century Gothic"/>
                        </a:rPr>
                        <a:t>Xxx-xxx-xxxx</a:t>
                      </a:r>
                      <a:endParaRPr lang="en-US" sz="1200"/>
                    </a:p>
                  </a:txBody>
                  <a:tcPr/>
                </a:tc>
                <a:tc>
                  <a:txBody>
                    <a:bodyPr/>
                    <a:lstStyle/>
                    <a:p>
                      <a:r>
                        <a:rPr lang="en-US"/>
                        <a:t>15</a:t>
                      </a:r>
                    </a:p>
                  </a:txBody>
                  <a:tcPr/>
                </a:tc>
                <a:extLst>
                  <a:ext uri="{0D108BD9-81ED-4DB2-BD59-A6C34878D82A}">
                    <a16:rowId xmlns:a16="http://schemas.microsoft.com/office/drawing/2014/main" val="1257464068"/>
                  </a:ext>
                </a:extLst>
              </a:tr>
            </a:tbl>
          </a:graphicData>
        </a:graphic>
      </p:graphicFrame>
      <p:sp>
        <p:nvSpPr>
          <p:cNvPr id="6" name="Content Placeholder 2">
            <a:extLst>
              <a:ext uri="{FF2B5EF4-FFF2-40B4-BE49-F238E27FC236}">
                <a16:creationId xmlns:a16="http://schemas.microsoft.com/office/drawing/2014/main" id="{EE7A3720-7446-4CC6-AFF8-FFA1D410A2D3}"/>
              </a:ext>
            </a:extLst>
          </p:cNvPr>
          <p:cNvSpPr txBox="1">
            <a:spLocks/>
          </p:cNvSpPr>
          <p:nvPr/>
        </p:nvSpPr>
        <p:spPr>
          <a:xfrm>
            <a:off x="554632" y="2970821"/>
            <a:ext cx="8534400" cy="261522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Arial" panose="020B0604020202020204" pitchFamily="34" charset="0"/>
              <a:buChar char="•"/>
            </a:pPr>
            <a:r>
              <a:rPr lang="en-US" sz="2400">
                <a:solidFill>
                  <a:schemeClr val="tx1"/>
                </a:solidFill>
                <a:ea typeface="+mn-lt"/>
                <a:cs typeface="+mn-lt"/>
              </a:rPr>
              <a:t>One client can have many shifts</a:t>
            </a:r>
          </a:p>
          <a:p>
            <a:pPr>
              <a:buFont typeface="Arial" panose="020B0604020202020204" pitchFamily="34" charset="0"/>
              <a:buChar char="•"/>
            </a:pPr>
            <a:r>
              <a:rPr lang="en-US" sz="2400">
                <a:solidFill>
                  <a:schemeClr val="tx1"/>
                </a:solidFill>
                <a:ea typeface="+mn-lt"/>
                <a:cs typeface="+mn-lt"/>
              </a:rPr>
              <a:t>One shift is for one client</a:t>
            </a:r>
          </a:p>
          <a:p>
            <a:pPr>
              <a:buFont typeface="Arial" panose="020B0604020202020204" pitchFamily="34" charset="0"/>
              <a:buChar char="•"/>
            </a:pPr>
            <a:r>
              <a:rPr lang="en-US" sz="2400">
                <a:solidFill>
                  <a:schemeClr val="tx1"/>
                </a:solidFill>
                <a:ea typeface="+mn-lt"/>
                <a:cs typeface="+mn-lt"/>
              </a:rPr>
              <a:t>Many clients can live in one group home</a:t>
            </a:r>
          </a:p>
          <a:p>
            <a:pPr>
              <a:buFont typeface="Arial" panose="020B0604020202020204" pitchFamily="34" charset="0"/>
              <a:buChar char="•"/>
            </a:pPr>
            <a:r>
              <a:rPr lang="en-US" sz="2400">
                <a:solidFill>
                  <a:schemeClr val="tx1"/>
                </a:solidFill>
                <a:ea typeface="+mn-lt"/>
                <a:cs typeface="+mn-lt"/>
              </a:rPr>
              <a:t>One client lives in one group home</a:t>
            </a:r>
          </a:p>
        </p:txBody>
      </p:sp>
    </p:spTree>
    <p:extLst>
      <p:ext uri="{BB962C8B-B14F-4D97-AF65-F5344CB8AC3E}">
        <p14:creationId xmlns:p14="http://schemas.microsoft.com/office/powerpoint/2010/main" val="771014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Group home table</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8" name="Picture 7" descr="A screenshot of a cell phone&#10;&#10;Description automatically generated">
            <a:extLst>
              <a:ext uri="{FF2B5EF4-FFF2-40B4-BE49-F238E27FC236}">
                <a16:creationId xmlns:a16="http://schemas.microsoft.com/office/drawing/2014/main" id="{624A8F57-8FDD-4986-B0EB-EE431A3FCF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212" y="484656"/>
            <a:ext cx="10088667" cy="3772024"/>
          </a:xfrm>
          <a:prstGeom prst="rect">
            <a:avLst/>
          </a:prstGeom>
        </p:spPr>
      </p:pic>
    </p:spTree>
    <p:extLst>
      <p:ext uri="{BB962C8B-B14F-4D97-AF65-F5344CB8AC3E}">
        <p14:creationId xmlns:p14="http://schemas.microsoft.com/office/powerpoint/2010/main" val="3628675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5B9047-E158-450B-8610-50660730DCC0}"/>
              </a:ext>
            </a:extLst>
          </p:cNvPr>
          <p:cNvSpPr/>
          <p:nvPr/>
        </p:nvSpPr>
        <p:spPr>
          <a:xfrm>
            <a:off x="684212" y="2988177"/>
            <a:ext cx="8168147" cy="1112519"/>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rmAutofit/>
          </a:bodyPr>
          <a:lstStyle/>
          <a:p>
            <a:r>
              <a:rPr lang="en-US" sz="4000"/>
              <a:t>Group home table</a:t>
            </a:r>
            <a:r>
              <a:rPr lang="en-CA" sz="4000"/>
              <a:t> – Rules and Data</a:t>
            </a:r>
            <a:endParaRPr lang="en-US" sz="4000"/>
          </a:p>
        </p:txBody>
      </p:sp>
      <p:graphicFrame>
        <p:nvGraphicFramePr>
          <p:cNvPr id="5" name="Table 5">
            <a:extLst>
              <a:ext uri="{FF2B5EF4-FFF2-40B4-BE49-F238E27FC236}">
                <a16:creationId xmlns:a16="http://schemas.microsoft.com/office/drawing/2014/main" id="{E4E9794B-9773-4438-BFF4-E98E7CBB537F}"/>
              </a:ext>
            </a:extLst>
          </p:cNvPr>
          <p:cNvGraphicFramePr>
            <a:graphicFrameLocks noGrp="1"/>
          </p:cNvGraphicFramePr>
          <p:nvPr>
            <p:ph idx="1"/>
            <p:extLst>
              <p:ext uri="{D42A27DB-BD31-4B8C-83A1-F6EECF244321}">
                <p14:modId xmlns:p14="http://schemas.microsoft.com/office/powerpoint/2010/main" val="3081311638"/>
              </p:ext>
            </p:extLst>
          </p:nvPr>
        </p:nvGraphicFramePr>
        <p:xfrm>
          <a:off x="684212" y="983732"/>
          <a:ext cx="6400800" cy="1112519"/>
        </p:xfrm>
        <a:graphic>
          <a:graphicData uri="http://schemas.openxmlformats.org/drawingml/2006/table">
            <a:tbl>
              <a:tblPr firstRow="1" bandRow="1">
                <a:effectLst>
                  <a:outerShdw blurRad="114300" dist="101600" dir="5400000" algn="t" rotWithShape="0">
                    <a:prstClr val="black">
                      <a:alpha val="40000"/>
                    </a:prstClr>
                  </a:outerShdw>
                </a:effectLst>
                <a:tableStyleId>{5C22544A-7EE6-4342-B048-85BDC9FD1C3A}</a:tableStyleId>
              </a:tblPr>
              <a:tblGrid>
                <a:gridCol w="1050319">
                  <a:extLst>
                    <a:ext uri="{9D8B030D-6E8A-4147-A177-3AD203B41FA5}">
                      <a16:colId xmlns:a16="http://schemas.microsoft.com/office/drawing/2014/main" val="1644558682"/>
                    </a:ext>
                  </a:extLst>
                </a:gridCol>
                <a:gridCol w="2714920">
                  <a:extLst>
                    <a:ext uri="{9D8B030D-6E8A-4147-A177-3AD203B41FA5}">
                      <a16:colId xmlns:a16="http://schemas.microsoft.com/office/drawing/2014/main" val="1607974576"/>
                    </a:ext>
                  </a:extLst>
                </a:gridCol>
                <a:gridCol w="2635561">
                  <a:extLst>
                    <a:ext uri="{9D8B030D-6E8A-4147-A177-3AD203B41FA5}">
                      <a16:colId xmlns:a16="http://schemas.microsoft.com/office/drawing/2014/main" val="2751918025"/>
                    </a:ext>
                  </a:extLst>
                </a:gridCol>
              </a:tblGrid>
              <a:tr h="370840">
                <a:tc>
                  <a:txBody>
                    <a:bodyPr/>
                    <a:lstStyle/>
                    <a:p>
                      <a:r>
                        <a:rPr lang="en-US"/>
                        <a:t>GH_ID</a:t>
                      </a:r>
                    </a:p>
                  </a:txBody>
                  <a:tcPr/>
                </a:tc>
                <a:tc>
                  <a:txBody>
                    <a:bodyPr/>
                    <a:lstStyle/>
                    <a:p>
                      <a:r>
                        <a:rPr lang="en-US"/>
                        <a:t>GH_ADDRESS</a:t>
                      </a:r>
                    </a:p>
                  </a:txBody>
                  <a:tcPr/>
                </a:tc>
                <a:tc>
                  <a:txBody>
                    <a:bodyPr/>
                    <a:lstStyle/>
                    <a:p>
                      <a:r>
                        <a:rPr lang="en-US"/>
                        <a:t>GH_PHONE</a:t>
                      </a:r>
                    </a:p>
                  </a:txBody>
                  <a:tcPr/>
                </a:tc>
                <a:extLst>
                  <a:ext uri="{0D108BD9-81ED-4DB2-BD59-A6C34878D82A}">
                    <a16:rowId xmlns:a16="http://schemas.microsoft.com/office/drawing/2014/main" val="1945193332"/>
                  </a:ext>
                </a:extLst>
              </a:tr>
              <a:tr h="370840">
                <a:tc>
                  <a:txBody>
                    <a:bodyPr/>
                    <a:lstStyle/>
                    <a:p>
                      <a:r>
                        <a:rPr lang="en-US"/>
                        <a:t>1</a:t>
                      </a:r>
                    </a:p>
                  </a:txBody>
                  <a:tcPr/>
                </a:tc>
                <a:tc>
                  <a:txBody>
                    <a:bodyPr/>
                    <a:lstStyle/>
                    <a:p>
                      <a:r>
                        <a:rPr lang="en-US"/>
                        <a:t>123 Some St.</a:t>
                      </a:r>
                    </a:p>
                  </a:txBody>
                  <a:tcPr/>
                </a:tc>
                <a:tc>
                  <a:txBody>
                    <a:bodyPr/>
                    <a:lstStyle/>
                    <a:p>
                      <a:pPr lvl="0">
                        <a:buNone/>
                      </a:pPr>
                      <a:r>
                        <a:rPr lang="en-US" sz="1800" b="0" i="0" u="none" strike="noStrike" noProof="0">
                          <a:latin typeface="Century Gothic"/>
                        </a:rPr>
                        <a:t>Xxx-xxx-xxxx</a:t>
                      </a:r>
                      <a:endParaRPr lang="en-US"/>
                    </a:p>
                  </a:txBody>
                  <a:tcPr/>
                </a:tc>
                <a:extLst>
                  <a:ext uri="{0D108BD9-81ED-4DB2-BD59-A6C34878D82A}">
                    <a16:rowId xmlns:a16="http://schemas.microsoft.com/office/drawing/2014/main" val="1143400537"/>
                  </a:ext>
                </a:extLst>
              </a:tr>
              <a:tr h="370839">
                <a:tc>
                  <a:txBody>
                    <a:bodyPr/>
                    <a:lstStyle/>
                    <a:p>
                      <a:pPr lvl="0">
                        <a:buNone/>
                      </a:pPr>
                      <a:r>
                        <a:rPr lang="en-US"/>
                        <a:t>2</a:t>
                      </a:r>
                    </a:p>
                  </a:txBody>
                  <a:tcPr/>
                </a:tc>
                <a:tc>
                  <a:txBody>
                    <a:bodyPr/>
                    <a:lstStyle/>
                    <a:p>
                      <a:pPr lvl="0">
                        <a:buNone/>
                      </a:pPr>
                      <a:r>
                        <a:rPr lang="en-US"/>
                        <a:t>456 Another St.</a:t>
                      </a:r>
                    </a:p>
                  </a:txBody>
                  <a:tcPr/>
                </a:tc>
                <a:tc>
                  <a:txBody>
                    <a:bodyPr/>
                    <a:lstStyle/>
                    <a:p>
                      <a:pPr lvl="0">
                        <a:buNone/>
                      </a:pPr>
                      <a:r>
                        <a:rPr lang="en-US" sz="1800" b="0" i="0" u="none" strike="noStrike" noProof="0">
                          <a:latin typeface="Century Gothic"/>
                        </a:rPr>
                        <a:t>Xxx-xxx-</a:t>
                      </a:r>
                      <a:r>
                        <a:rPr lang="en-US" sz="1800" b="0" i="0" u="none" strike="noStrike" noProof="0" err="1">
                          <a:latin typeface="Century Gothic"/>
                        </a:rPr>
                        <a:t>xxxx</a:t>
                      </a:r>
                      <a:endParaRPr lang="en-US"/>
                    </a:p>
                  </a:txBody>
                  <a:tcPr/>
                </a:tc>
                <a:extLst>
                  <a:ext uri="{0D108BD9-81ED-4DB2-BD59-A6C34878D82A}">
                    <a16:rowId xmlns:a16="http://schemas.microsoft.com/office/drawing/2014/main" val="3121693774"/>
                  </a:ext>
                </a:extLst>
              </a:tr>
            </a:tbl>
          </a:graphicData>
        </a:graphic>
      </p:graphicFrame>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6" name="Content Placeholder 2">
            <a:extLst>
              <a:ext uri="{FF2B5EF4-FFF2-40B4-BE49-F238E27FC236}">
                <a16:creationId xmlns:a16="http://schemas.microsoft.com/office/drawing/2014/main" id="{665A1392-0B40-44EF-AC3E-E98FE16DF510}"/>
              </a:ext>
            </a:extLst>
          </p:cNvPr>
          <p:cNvSpPr txBox="1">
            <a:spLocks/>
          </p:cNvSpPr>
          <p:nvPr/>
        </p:nvSpPr>
        <p:spPr>
          <a:xfrm>
            <a:off x="684212" y="1736802"/>
            <a:ext cx="8534400" cy="361526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Arial" panose="020B0604020202020204" pitchFamily="34" charset="0"/>
              <a:buChar char="•"/>
            </a:pPr>
            <a:r>
              <a:rPr lang="en-US" sz="2400">
                <a:solidFill>
                  <a:schemeClr val="tx1"/>
                </a:solidFill>
                <a:ea typeface="+mn-lt"/>
                <a:cs typeface="+mn-lt"/>
              </a:rPr>
              <a:t>One group home can have many clients</a:t>
            </a:r>
          </a:p>
          <a:p>
            <a:pPr>
              <a:buFont typeface="Arial" panose="020B0604020202020204" pitchFamily="34" charset="0"/>
              <a:buChar char="•"/>
            </a:pPr>
            <a:r>
              <a:rPr lang="en-US" sz="2400">
                <a:solidFill>
                  <a:schemeClr val="tx1"/>
                </a:solidFill>
                <a:ea typeface="+mn-lt"/>
                <a:cs typeface="+mn-lt"/>
              </a:rPr>
              <a:t>One client can live in one group home</a:t>
            </a:r>
          </a:p>
        </p:txBody>
      </p:sp>
    </p:spTree>
    <p:extLst>
      <p:ext uri="{BB962C8B-B14F-4D97-AF65-F5344CB8AC3E}">
        <p14:creationId xmlns:p14="http://schemas.microsoft.com/office/powerpoint/2010/main" val="270815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Lookup tables</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16" name="Content Placeholder 15" descr="A picture containing screenshot&#10;&#10;Description automatically generated">
            <a:extLst>
              <a:ext uri="{FF2B5EF4-FFF2-40B4-BE49-F238E27FC236}">
                <a16:creationId xmlns:a16="http://schemas.microsoft.com/office/drawing/2014/main" id="{4D2A8A05-500C-426E-9B25-37CCD8BE47C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4211" y="590309"/>
            <a:ext cx="10038937" cy="3583859"/>
          </a:xfrm>
        </p:spPr>
      </p:pic>
    </p:spTree>
    <p:extLst>
      <p:ext uri="{BB962C8B-B14F-4D97-AF65-F5344CB8AC3E}">
        <p14:creationId xmlns:p14="http://schemas.microsoft.com/office/powerpoint/2010/main" val="72201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889" y="4913157"/>
            <a:ext cx="8534400" cy="1507067"/>
          </a:xfrm>
        </p:spPr>
        <p:txBody>
          <a:bodyPr>
            <a:normAutofit/>
          </a:bodyPr>
          <a:lstStyle/>
          <a:p>
            <a:r>
              <a:rPr lang="en-US" sz="4000"/>
              <a:t>Conclusion</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6" name="Rectangle 5">
            <a:extLst>
              <a:ext uri="{FF2B5EF4-FFF2-40B4-BE49-F238E27FC236}">
                <a16:creationId xmlns:a16="http://schemas.microsoft.com/office/drawing/2014/main" id="{1FC3C25C-21BC-C641-9E5F-8D41DA989744}"/>
              </a:ext>
            </a:extLst>
          </p:cNvPr>
          <p:cNvSpPr/>
          <p:nvPr/>
        </p:nvSpPr>
        <p:spPr>
          <a:xfrm>
            <a:off x="593888" y="605096"/>
            <a:ext cx="9267741" cy="4308061"/>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3EF57E91-8A2D-E643-85AF-F272E8AEB14E}"/>
              </a:ext>
            </a:extLst>
          </p:cNvPr>
          <p:cNvSpPr txBox="1"/>
          <p:nvPr/>
        </p:nvSpPr>
        <p:spPr>
          <a:xfrm>
            <a:off x="751447" y="729130"/>
            <a:ext cx="8474021" cy="3939540"/>
          </a:xfrm>
          <a:prstGeom prst="rect">
            <a:avLst/>
          </a:prstGeom>
          <a:noFill/>
        </p:spPr>
        <p:txBody>
          <a:bodyPr wrap="square" rtlCol="0" anchor="t">
            <a:spAutoFit/>
          </a:bodyPr>
          <a:lstStyle/>
          <a:p>
            <a:pPr marL="342900" indent="-342900">
              <a:spcBef>
                <a:spcPts val="600"/>
              </a:spcBef>
              <a:spcAft>
                <a:spcPts val="600"/>
              </a:spcAft>
              <a:buFont typeface="Arial" panose="020B0604020202020204" pitchFamily="34" charset="0"/>
              <a:buChar char="•"/>
            </a:pPr>
            <a:r>
              <a:rPr lang="en-CA" sz="2000"/>
              <a:t>The system we are proposing sets out to meet all requirements set out by our client, Edenbridge.</a:t>
            </a:r>
          </a:p>
          <a:p>
            <a:pPr marL="342900" indent="-342900">
              <a:spcBef>
                <a:spcPts val="600"/>
              </a:spcBef>
              <a:spcAft>
                <a:spcPts val="600"/>
              </a:spcAft>
              <a:buFont typeface="Arial" panose="020B0604020202020204" pitchFamily="34" charset="0"/>
              <a:buChar char="•"/>
            </a:pPr>
            <a:r>
              <a:rPr lang="en-CA" sz="2000"/>
              <a:t>Database management allows for a far greater degree of organization of the data being sent through the system.</a:t>
            </a:r>
          </a:p>
          <a:p>
            <a:pPr marL="342900" indent="-342900">
              <a:spcBef>
                <a:spcPts val="600"/>
              </a:spcBef>
              <a:spcAft>
                <a:spcPts val="600"/>
              </a:spcAft>
              <a:buFont typeface="Arial" panose="020B0604020202020204" pitchFamily="34" charset="0"/>
              <a:buChar char="•"/>
            </a:pPr>
            <a:r>
              <a:rPr lang="en-CA" sz="2000"/>
              <a:t>Table &amp; relationship structure in database creates a versatile system designed to ease transition.</a:t>
            </a:r>
          </a:p>
          <a:p>
            <a:pPr marL="342900" indent="-342900">
              <a:spcBef>
                <a:spcPts val="600"/>
              </a:spcBef>
              <a:spcAft>
                <a:spcPts val="600"/>
              </a:spcAft>
              <a:buFont typeface="Arial" panose="020B0604020202020204" pitchFamily="34" charset="0"/>
              <a:buChar char="•"/>
            </a:pPr>
            <a:r>
              <a:rPr lang="en-CA" sz="2000"/>
              <a:t>Web interface establishes portability and creates incentive to maintain up-to-date information</a:t>
            </a:r>
          </a:p>
          <a:p>
            <a:pPr marL="342900" indent="-342900">
              <a:spcBef>
                <a:spcPts val="600"/>
              </a:spcBef>
              <a:spcAft>
                <a:spcPts val="600"/>
              </a:spcAft>
              <a:buFont typeface="Arial" panose="020B0604020202020204" pitchFamily="34" charset="0"/>
              <a:buChar char="•"/>
            </a:pPr>
            <a:r>
              <a:rPr lang="en-CA" sz="2000"/>
              <a:t>Extended timeframe as trade off for minimal cost.</a:t>
            </a:r>
          </a:p>
          <a:p>
            <a:pPr marL="285750" indent="-285750">
              <a:spcBef>
                <a:spcPts val="600"/>
              </a:spcBef>
              <a:spcAft>
                <a:spcPts val="600"/>
              </a:spcAft>
              <a:buFont typeface="Wingdings 3" panose="05040102010807070707" pitchFamily="18" charset="2"/>
              <a:buChar char=""/>
            </a:pPr>
            <a:endParaRPr lang="en-CA" sz="2000"/>
          </a:p>
        </p:txBody>
      </p:sp>
    </p:spTree>
    <p:extLst>
      <p:ext uri="{BB962C8B-B14F-4D97-AF65-F5344CB8AC3E}">
        <p14:creationId xmlns:p14="http://schemas.microsoft.com/office/powerpoint/2010/main" val="165007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39FD0-069F-4383-9DBE-7940FEA9CBE8}"/>
              </a:ext>
            </a:extLst>
          </p:cNvPr>
          <p:cNvSpPr>
            <a:spLocks noGrp="1"/>
          </p:cNvSpPr>
          <p:nvPr>
            <p:ph type="title"/>
          </p:nvPr>
        </p:nvSpPr>
        <p:spPr>
          <a:xfrm>
            <a:off x="674052" y="2678852"/>
            <a:ext cx="8534400" cy="1507067"/>
          </a:xfrm>
        </p:spPr>
        <p:txBody>
          <a:bodyPr/>
          <a:lstStyle/>
          <a:p>
            <a:r>
              <a:rPr lang="en-US" sz="4000"/>
              <a:t>Questions?</a:t>
            </a:r>
            <a:endParaRPr lang="en-US"/>
          </a:p>
        </p:txBody>
      </p:sp>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1334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771D-A91A-4E39-BDDA-C4705969EA53}"/>
              </a:ext>
            </a:extLst>
          </p:cNvPr>
          <p:cNvSpPr>
            <a:spLocks noGrp="1"/>
          </p:cNvSpPr>
          <p:nvPr>
            <p:ph type="title"/>
          </p:nvPr>
        </p:nvSpPr>
        <p:spPr/>
        <p:txBody>
          <a:bodyPr>
            <a:normAutofit/>
          </a:bodyPr>
          <a:lstStyle/>
          <a:p>
            <a:r>
              <a:rPr lang="en-CA" sz="4000"/>
              <a:t>Our Team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1138731"/>
              </p:ext>
            </p:extLst>
          </p:nvPr>
        </p:nvGraphicFramePr>
        <p:xfrm>
          <a:off x="684212" y="1199834"/>
          <a:ext cx="8660955" cy="3110665"/>
        </p:xfrm>
        <a:graphic>
          <a:graphicData uri="http://schemas.openxmlformats.org/drawingml/2006/table">
            <a:tbl>
              <a:tblPr firstRow="1" bandRow="1">
                <a:effectLst>
                  <a:outerShdw blurRad="114300" dist="101600" dir="5400000" algn="t" rotWithShape="0">
                    <a:prstClr val="black">
                      <a:alpha val="40000"/>
                    </a:prstClr>
                  </a:outerShdw>
                </a:effectLst>
                <a:tableStyleId>{125E5076-3810-47DD-B79F-674D7AD40C01}</a:tableStyleId>
              </a:tblPr>
              <a:tblGrid>
                <a:gridCol w="1652587">
                  <a:extLst>
                    <a:ext uri="{9D8B030D-6E8A-4147-A177-3AD203B41FA5}">
                      <a16:colId xmlns:a16="http://schemas.microsoft.com/office/drawing/2014/main" val="2063730568"/>
                    </a:ext>
                  </a:extLst>
                </a:gridCol>
                <a:gridCol w="7008368">
                  <a:extLst>
                    <a:ext uri="{9D8B030D-6E8A-4147-A177-3AD203B41FA5}">
                      <a16:colId xmlns:a16="http://schemas.microsoft.com/office/drawing/2014/main" val="4248384428"/>
                    </a:ext>
                  </a:extLst>
                </a:gridCol>
              </a:tblGrid>
              <a:tr h="422718">
                <a:tc gridSpan="2">
                  <a:txBody>
                    <a:bodyPr/>
                    <a:lstStyle/>
                    <a:p>
                      <a:r>
                        <a:rPr lang="en-US" sz="2800"/>
                        <a:t>ITI</a:t>
                      </a:r>
                      <a:r>
                        <a:rPr lang="en-US" sz="2800" baseline="0"/>
                        <a:t> Solutions</a:t>
                      </a:r>
                      <a:endParaRPr lang="en-CA"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2151982679"/>
                  </a:ext>
                </a:extLst>
              </a:tr>
              <a:tr h="518501">
                <a:tc>
                  <a:txBody>
                    <a:bodyPr/>
                    <a:lstStyle/>
                    <a:p>
                      <a:r>
                        <a:rPr lang="en-US" sz="2400"/>
                        <a:t>Aidan</a:t>
                      </a:r>
                      <a:r>
                        <a:rPr lang="en-US" sz="2400" baseline="0"/>
                        <a:t> C.</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Team Leader</a:t>
                      </a:r>
                      <a:r>
                        <a:rPr lang="en-US" sz="2400" baseline="0"/>
                        <a:t> &amp; Database Designer</a:t>
                      </a:r>
                      <a:r>
                        <a:rPr lang="en-US" sz="2400"/>
                        <a:t> </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8038266"/>
                  </a:ext>
                </a:extLst>
              </a:tr>
              <a:tr h="518501">
                <a:tc>
                  <a:txBody>
                    <a:bodyPr/>
                    <a:lstStyle/>
                    <a:p>
                      <a:r>
                        <a:rPr lang="en-US" sz="2400"/>
                        <a:t>Harley 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Liaison</a:t>
                      </a:r>
                      <a:r>
                        <a:rPr lang="en-US" sz="2400" baseline="0"/>
                        <a:t> Officer &amp; Programmer</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951536"/>
                  </a:ext>
                </a:extLst>
              </a:tr>
              <a:tr h="518501">
                <a:tc>
                  <a:txBody>
                    <a:bodyPr/>
                    <a:lstStyle/>
                    <a:p>
                      <a:r>
                        <a:rPr lang="en-US" sz="2400"/>
                        <a:t>Justin</a:t>
                      </a:r>
                      <a:r>
                        <a:rPr lang="en-US" sz="2400" baseline="0"/>
                        <a:t> A.</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Database Developer</a:t>
                      </a:r>
                      <a:r>
                        <a:rPr lang="en-US" sz="2400" baseline="0"/>
                        <a:t> </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3879238"/>
                  </a:ext>
                </a:extLst>
              </a:tr>
              <a:tr h="518501">
                <a:tc>
                  <a:txBody>
                    <a:bodyPr/>
                    <a:lstStyle/>
                    <a:p>
                      <a:r>
                        <a:rPr lang="en-US" sz="2400"/>
                        <a:t>Beryon C.</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Server Engineer &amp; User Experience</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464544"/>
                  </a:ext>
                </a:extLst>
              </a:tr>
              <a:tr h="518501">
                <a:tc>
                  <a:txBody>
                    <a:bodyPr/>
                    <a:lstStyle/>
                    <a:p>
                      <a:r>
                        <a:rPr lang="en-US" sz="2400"/>
                        <a:t>Evan</a:t>
                      </a:r>
                      <a:r>
                        <a:rPr lang="en-US" sz="2400" baseline="0"/>
                        <a:t> G.</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Programmer &amp; User Experience</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277331"/>
                  </a:ext>
                </a:extLst>
              </a:tr>
            </a:tbl>
          </a:graphicData>
        </a:graphic>
      </p:graphicFrame>
      <p:pic>
        <p:nvPicPr>
          <p:cNvPr id="5" name="Picture 26">
            <a:extLst>
              <a:ext uri="{FF2B5EF4-FFF2-40B4-BE49-F238E27FC236}">
                <a16:creationId xmlns:a16="http://schemas.microsoft.com/office/drawing/2014/main" id="{6BE06A0D-76E3-354D-B487-E7466D74FD11}"/>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56107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92174" y="2505508"/>
            <a:ext cx="7820025" cy="1717619"/>
          </a:xfrm>
          <a:prstGeom prst="rect">
            <a:avLst/>
          </a:prstGeom>
          <a:solidFill>
            <a:schemeClr val="accent1">
              <a:lumMod val="75000"/>
            </a:schemeClr>
          </a:solidFill>
          <a:ln w="12700">
            <a:solidFill>
              <a:schemeClr val="tx1">
                <a:lumMod val="95000"/>
              </a:schemeClr>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C771D-A91A-4E39-BDDA-C4705969EA53}"/>
              </a:ext>
            </a:extLst>
          </p:cNvPr>
          <p:cNvSpPr>
            <a:spLocks noGrp="1"/>
          </p:cNvSpPr>
          <p:nvPr>
            <p:ph type="title"/>
          </p:nvPr>
        </p:nvSpPr>
        <p:spPr>
          <a:xfrm>
            <a:off x="892174" y="4590121"/>
            <a:ext cx="8534400" cy="1507067"/>
          </a:xfrm>
        </p:spPr>
        <p:txBody>
          <a:bodyPr>
            <a:normAutofit/>
          </a:bodyPr>
          <a:lstStyle/>
          <a:p>
            <a:r>
              <a:rPr lang="en-CA" sz="4000"/>
              <a:t>Our client</a:t>
            </a:r>
          </a:p>
        </p:txBody>
      </p:sp>
      <p:pic>
        <p:nvPicPr>
          <p:cNvPr id="5" name="Picture 26">
            <a:extLst>
              <a:ext uri="{FF2B5EF4-FFF2-40B4-BE49-F238E27FC236}">
                <a16:creationId xmlns:a16="http://schemas.microsoft.com/office/drawing/2014/main" id="{6BE06A0D-76E3-354D-B487-E7466D74FD11}"/>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3" name="Content Placeholder 2">
            <a:extLst>
              <a:ext uri="{FF2B5EF4-FFF2-40B4-BE49-F238E27FC236}">
                <a16:creationId xmlns:a16="http://schemas.microsoft.com/office/drawing/2014/main" id="{9485BF99-98BA-4BDB-84CB-DED4014D9487}"/>
              </a:ext>
            </a:extLst>
          </p:cNvPr>
          <p:cNvSpPr>
            <a:spLocks noGrp="1"/>
          </p:cNvSpPr>
          <p:nvPr>
            <p:ph idx="1"/>
          </p:nvPr>
        </p:nvSpPr>
        <p:spPr>
          <a:xfrm>
            <a:off x="534192" y="2214034"/>
            <a:ext cx="7952583" cy="2300911"/>
          </a:xfrm>
        </p:spPr>
        <p:txBody>
          <a:bodyPr numCol="1" anchor="ctr">
            <a:normAutofit fontScale="92500"/>
          </a:bodyPr>
          <a:lstStyle/>
          <a:p>
            <a:pPr marL="457200" lvl="1" indent="0">
              <a:buNone/>
            </a:pPr>
            <a:endParaRPr lang="en-CA" sz="2800">
              <a:solidFill>
                <a:schemeClr val="tx1"/>
              </a:solidFill>
            </a:endParaRPr>
          </a:p>
          <a:p>
            <a:pPr lvl="1">
              <a:spcBef>
                <a:spcPts val="672"/>
              </a:spcBef>
              <a:buFont typeface="Arial" panose="020B0604020202020204" pitchFamily="34" charset="0"/>
              <a:buChar char="•"/>
            </a:pPr>
            <a:r>
              <a:rPr lang="en-CA" sz="2800">
                <a:solidFill>
                  <a:schemeClr val="tx1"/>
                </a:solidFill>
              </a:rPr>
              <a:t>Organization that provides services for people that require special assistance</a:t>
            </a:r>
          </a:p>
          <a:p>
            <a:pPr lvl="1">
              <a:spcBef>
                <a:spcPts val="672"/>
              </a:spcBef>
              <a:buFont typeface="Arial" panose="020B0604020202020204" pitchFamily="34" charset="0"/>
              <a:buChar char="•"/>
            </a:pPr>
            <a:r>
              <a:rPr lang="en-CA" sz="2800">
                <a:solidFill>
                  <a:schemeClr val="tx1"/>
                </a:solidFill>
              </a:rPr>
              <a:t>Government/privately funded organization</a:t>
            </a:r>
          </a:p>
          <a:p>
            <a:pPr lvl="1"/>
            <a:endParaRPr lang="en-CA" sz="2800">
              <a:solidFill>
                <a:schemeClr val="tx1"/>
              </a:solidFill>
            </a:endParaRPr>
          </a:p>
        </p:txBody>
      </p:sp>
      <p:pic>
        <p:nvPicPr>
          <p:cNvPr id="8" name="Picture 8" descr="A close up of a sign&#10;&#10;Description generated with very high confidence">
            <a:extLst>
              <a:ext uri="{FF2B5EF4-FFF2-40B4-BE49-F238E27FC236}">
                <a16:creationId xmlns:a16="http://schemas.microsoft.com/office/drawing/2014/main" id="{0BDAD7E5-8D8E-4EC5-B54F-5DDF353E406A}"/>
              </a:ext>
            </a:extLst>
          </p:cNvPr>
          <p:cNvPicPr>
            <a:picLocks noChangeAspect="1"/>
          </p:cNvPicPr>
          <p:nvPr/>
        </p:nvPicPr>
        <p:blipFill>
          <a:blip r:embed="rId4"/>
          <a:stretch>
            <a:fillRect/>
          </a:stretch>
        </p:blipFill>
        <p:spPr>
          <a:xfrm>
            <a:off x="2171169" y="330875"/>
            <a:ext cx="5141258" cy="1879898"/>
          </a:xfrm>
          <a:prstGeom prst="rect">
            <a:avLst/>
          </a:prstGeom>
        </p:spPr>
      </p:pic>
    </p:spTree>
    <p:extLst>
      <p:ext uri="{BB962C8B-B14F-4D97-AF65-F5344CB8AC3E}">
        <p14:creationId xmlns:p14="http://schemas.microsoft.com/office/powerpoint/2010/main" val="308327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565" y="5092450"/>
            <a:ext cx="8534400" cy="1507067"/>
          </a:xfrm>
        </p:spPr>
        <p:txBody>
          <a:bodyPr/>
          <a:lstStyle/>
          <a:p>
            <a:r>
              <a:rPr lang="en-CA"/>
              <a:t>Current system</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12" name="Rectangle 11">
            <a:extLst>
              <a:ext uri="{FF2B5EF4-FFF2-40B4-BE49-F238E27FC236}">
                <a16:creationId xmlns:a16="http://schemas.microsoft.com/office/drawing/2014/main" id="{460C188F-B54A-45A8-B384-68CFF9645F56}"/>
              </a:ext>
            </a:extLst>
          </p:cNvPr>
          <p:cNvSpPr/>
          <p:nvPr/>
        </p:nvSpPr>
        <p:spPr>
          <a:xfrm>
            <a:off x="593889" y="605096"/>
            <a:ext cx="8658340" cy="3411319"/>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36FC5125-BFAC-4BB6-8365-3C461B43DCA1}"/>
              </a:ext>
            </a:extLst>
          </p:cNvPr>
          <p:cNvSpPr txBox="1"/>
          <p:nvPr/>
        </p:nvSpPr>
        <p:spPr>
          <a:xfrm>
            <a:off x="314959" y="808866"/>
            <a:ext cx="8939451" cy="3067506"/>
          </a:xfrm>
          <a:prstGeom prst="rect">
            <a:avLst/>
          </a:prstGeom>
          <a:noFill/>
        </p:spPr>
        <p:txBody>
          <a:bodyPr wrap="square" rtlCol="0" anchor="t">
            <a:spAutoFit/>
          </a:bodyPr>
          <a:lstStyle/>
          <a:p>
            <a:pPr marL="800100" lvl="1" indent="-342900">
              <a:spcBef>
                <a:spcPts val="432"/>
              </a:spcBef>
              <a:spcAft>
                <a:spcPts val="600"/>
              </a:spcAft>
              <a:buFont typeface="Arial"/>
              <a:buChar char="•"/>
            </a:pPr>
            <a:r>
              <a:rPr lang="en-CA" sz="2000">
                <a:ea typeface="+mn-lt"/>
                <a:cs typeface="+mn-lt"/>
              </a:rPr>
              <a:t>Edenbridge has several coordinators that schedule workers for a bimonthly period </a:t>
            </a:r>
          </a:p>
          <a:p>
            <a:pPr marL="800100" lvl="1" indent="-342900">
              <a:spcBef>
                <a:spcPts val="432"/>
              </a:spcBef>
              <a:spcAft>
                <a:spcPts val="600"/>
              </a:spcAft>
              <a:buFont typeface="Arial"/>
              <a:buChar char="•"/>
            </a:pPr>
            <a:r>
              <a:rPr lang="en-CA" sz="2000">
                <a:ea typeface="+mn-lt"/>
                <a:cs typeface="+mn-lt"/>
              </a:rPr>
              <a:t>Information about shifts is stored in multiple binders in the office</a:t>
            </a:r>
          </a:p>
          <a:p>
            <a:pPr marL="800100" lvl="1" indent="-342900">
              <a:spcBef>
                <a:spcPts val="432"/>
              </a:spcBef>
              <a:spcAft>
                <a:spcPts val="600"/>
              </a:spcAft>
              <a:buFont typeface="Arial"/>
              <a:buChar char="•"/>
            </a:pPr>
            <a:r>
              <a:rPr lang="en-CA" sz="2000">
                <a:ea typeface="+mn-lt"/>
                <a:cs typeface="+mn-lt"/>
              </a:rPr>
              <a:t>Workers are informed about their shifts over the phone</a:t>
            </a:r>
          </a:p>
          <a:p>
            <a:pPr marL="800100" lvl="1" indent="-342900">
              <a:spcBef>
                <a:spcPts val="432"/>
              </a:spcBef>
              <a:spcAft>
                <a:spcPts val="600"/>
              </a:spcAft>
              <a:buFont typeface="Arial"/>
              <a:buChar char="•"/>
            </a:pPr>
            <a:r>
              <a:rPr lang="en-CA" sz="2000">
                <a:ea typeface="+mn-lt"/>
                <a:cs typeface="+mn-lt"/>
              </a:rPr>
              <a:t>Workers bring in a paper timesheet to report the hours they worked</a:t>
            </a:r>
          </a:p>
          <a:p>
            <a:pPr marL="800100" lvl="1" indent="-342900">
              <a:spcBef>
                <a:spcPts val="432"/>
              </a:spcBef>
              <a:spcAft>
                <a:spcPts val="600"/>
              </a:spcAft>
              <a:buFont typeface="Arial"/>
              <a:buChar char="•"/>
            </a:pPr>
            <a:r>
              <a:rPr lang="en-CA" sz="2000"/>
              <a:t>The information from these timesheets is manually entered into an Excel spreadsheet </a:t>
            </a:r>
          </a:p>
        </p:txBody>
      </p:sp>
    </p:spTree>
    <p:extLst>
      <p:ext uri="{BB962C8B-B14F-4D97-AF65-F5344CB8AC3E}">
        <p14:creationId xmlns:p14="http://schemas.microsoft.com/office/powerpoint/2010/main" val="1367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565" y="5092450"/>
            <a:ext cx="8534400" cy="1507067"/>
          </a:xfrm>
        </p:spPr>
        <p:txBody>
          <a:bodyPr/>
          <a:lstStyle/>
          <a:p>
            <a:r>
              <a:rPr lang="en-CA"/>
              <a:t>Business problem</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12" name="Rectangle 11">
            <a:extLst>
              <a:ext uri="{FF2B5EF4-FFF2-40B4-BE49-F238E27FC236}">
                <a16:creationId xmlns:a16="http://schemas.microsoft.com/office/drawing/2014/main" id="{460C188F-B54A-45A8-B384-68CFF9645F56}"/>
              </a:ext>
            </a:extLst>
          </p:cNvPr>
          <p:cNvSpPr/>
          <p:nvPr/>
        </p:nvSpPr>
        <p:spPr>
          <a:xfrm>
            <a:off x="697942" y="631844"/>
            <a:ext cx="8658340" cy="3587008"/>
          </a:xfrm>
          <a:prstGeom prst="rect">
            <a:avLst/>
          </a:prstGeom>
          <a:solidFill>
            <a:schemeClr val="accent1">
              <a:lumMod val="75000"/>
            </a:schemeClr>
          </a:solidFill>
          <a:ln w="12700">
            <a:solidFill>
              <a:schemeClr val="tx1"/>
            </a:solid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36FC5125-BFAC-4BB6-8365-3C461B43DCA1}"/>
              </a:ext>
            </a:extLst>
          </p:cNvPr>
          <p:cNvSpPr txBox="1"/>
          <p:nvPr/>
        </p:nvSpPr>
        <p:spPr>
          <a:xfrm>
            <a:off x="697942" y="631845"/>
            <a:ext cx="8474021" cy="3375283"/>
          </a:xfrm>
          <a:prstGeom prst="rect">
            <a:avLst/>
          </a:prstGeom>
          <a:noFill/>
        </p:spPr>
        <p:txBody>
          <a:bodyPr wrap="square" rtlCol="0" anchor="t">
            <a:spAutoFit/>
          </a:bodyPr>
          <a:lstStyle/>
          <a:p>
            <a:pPr marL="342900" indent="-342900">
              <a:spcBef>
                <a:spcPts val="432"/>
              </a:spcBef>
              <a:spcAft>
                <a:spcPts val="600"/>
              </a:spcAft>
              <a:buFont typeface="Arial"/>
              <a:buChar char="•"/>
            </a:pPr>
            <a:r>
              <a:rPr lang="en-CA" sz="2000">
                <a:ea typeface="+mn-lt"/>
                <a:cs typeface="+mn-lt"/>
              </a:rPr>
              <a:t>Edenbridge’s group home workers have complex rules for scheduling and time tracking</a:t>
            </a:r>
            <a:endParaRPr lang="en-CA"/>
          </a:p>
          <a:p>
            <a:pPr marL="342900" indent="-342900">
              <a:spcBef>
                <a:spcPts val="432"/>
              </a:spcBef>
              <a:spcAft>
                <a:spcPts val="600"/>
              </a:spcAft>
              <a:buFont typeface="Arial"/>
              <a:buChar char="•"/>
            </a:pPr>
            <a:r>
              <a:rPr lang="en-CA" sz="2000">
                <a:ea typeface="+mn-lt"/>
                <a:cs typeface="+mn-lt"/>
              </a:rPr>
              <a:t>With multiple binders between departments to store shifts in it easy to book a worker for overtime</a:t>
            </a:r>
          </a:p>
          <a:p>
            <a:pPr marL="342900" indent="-342900">
              <a:spcBef>
                <a:spcPts val="432"/>
              </a:spcBef>
              <a:spcAft>
                <a:spcPts val="600"/>
              </a:spcAft>
              <a:buFont typeface="Arial"/>
              <a:buChar char="•"/>
            </a:pPr>
            <a:r>
              <a:rPr lang="en-CA" sz="2000"/>
              <a:t>When shifts are rescheduled it can cause errors in the time tracking</a:t>
            </a:r>
          </a:p>
          <a:p>
            <a:pPr marL="342900" indent="-342900">
              <a:spcBef>
                <a:spcPts val="432"/>
              </a:spcBef>
              <a:spcAft>
                <a:spcPts val="600"/>
              </a:spcAft>
              <a:buFont typeface="Arial"/>
              <a:buChar char="•"/>
            </a:pPr>
            <a:r>
              <a:rPr lang="en-CA" sz="2000"/>
              <a:t>With 200+ workers it can be difficult to find errors in a time- effective way on the current system.</a:t>
            </a:r>
          </a:p>
          <a:p>
            <a:pPr marL="342900" indent="-342900">
              <a:spcBef>
                <a:spcPts val="432"/>
              </a:spcBef>
              <a:spcAft>
                <a:spcPts val="600"/>
              </a:spcAft>
              <a:buFont typeface="Arial"/>
              <a:buChar char="•"/>
            </a:pPr>
            <a:r>
              <a:rPr lang="en-CA" sz="2000">
                <a:ea typeface="+mn-lt"/>
                <a:cs typeface="+mn-lt"/>
              </a:rPr>
              <a:t>The process of entering data is time consuming </a:t>
            </a:r>
            <a:endParaRPr lang="en-CA" sz="2000"/>
          </a:p>
        </p:txBody>
      </p:sp>
    </p:spTree>
    <p:extLst>
      <p:ext uri="{BB962C8B-B14F-4D97-AF65-F5344CB8AC3E}">
        <p14:creationId xmlns:p14="http://schemas.microsoft.com/office/powerpoint/2010/main" val="395725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4" name="Straight Connector 23">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Title 4">
            <a:extLst>
              <a:ext uri="{FF2B5EF4-FFF2-40B4-BE49-F238E27FC236}">
                <a16:creationId xmlns:a16="http://schemas.microsoft.com/office/drawing/2014/main" id="{DAFEFFF8-B5C3-4B1D-AA3A-AD92F1CEA424}"/>
              </a:ext>
            </a:extLst>
          </p:cNvPr>
          <p:cNvSpPr>
            <a:spLocks noGrp="1"/>
          </p:cNvSpPr>
          <p:nvPr>
            <p:ph type="title"/>
          </p:nvPr>
        </p:nvSpPr>
        <p:spPr>
          <a:xfrm>
            <a:off x="684211" y="685799"/>
            <a:ext cx="8420877" cy="2971801"/>
          </a:xfrm>
        </p:spPr>
        <p:txBody>
          <a:bodyPr vert="horz" lIns="91440" tIns="45720" rIns="91440" bIns="45720" rtlCol="0" anchor="b">
            <a:normAutofit/>
          </a:bodyPr>
          <a:lstStyle/>
          <a:p>
            <a:br>
              <a:rPr lang="en-US" sz="4800"/>
            </a:br>
            <a:r>
              <a:rPr lang="en-US" sz="4800"/>
              <a:t>Feasibility</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20" name="Rectangle 19">
            <a:extLst>
              <a:ext uri="{FF2B5EF4-FFF2-40B4-BE49-F238E27FC236}">
                <a16:creationId xmlns:a16="http://schemas.microsoft.com/office/drawing/2014/main" id="{30965B9E-42F2-4C3B-A57F-D2163D4F2C83}"/>
              </a:ext>
            </a:extLst>
          </p:cNvPr>
          <p:cNvSpPr/>
          <p:nvPr/>
        </p:nvSpPr>
        <p:spPr>
          <a:xfrm>
            <a:off x="722043" y="3987538"/>
            <a:ext cx="5891752" cy="1973958"/>
          </a:xfrm>
          <a:prstGeom prst="rect">
            <a:avLst/>
          </a:prstGeom>
          <a:solidFill>
            <a:schemeClr val="tx2">
              <a:lumMod val="25000"/>
            </a:schemeClr>
          </a:solidFill>
          <a:ln w="12700">
            <a:solidFill>
              <a:schemeClr val="tx1">
                <a:lumMod val="75000"/>
              </a:schemeClr>
            </a:solidFill>
          </a:ln>
          <a:effectLst>
            <a:outerShdw blurRad="635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extBox 21">
            <a:extLst>
              <a:ext uri="{FF2B5EF4-FFF2-40B4-BE49-F238E27FC236}">
                <a16:creationId xmlns:a16="http://schemas.microsoft.com/office/drawing/2014/main" id="{40517C11-3B68-43DD-B3F2-957C4C0D450A}"/>
              </a:ext>
            </a:extLst>
          </p:cNvPr>
          <p:cNvSpPr txBox="1"/>
          <p:nvPr/>
        </p:nvSpPr>
        <p:spPr>
          <a:xfrm>
            <a:off x="771241" y="4022504"/>
            <a:ext cx="5722070" cy="1938992"/>
          </a:xfrm>
          <a:prstGeom prst="rect">
            <a:avLst/>
          </a:prstGeom>
          <a:noFill/>
        </p:spPr>
        <p:txBody>
          <a:bodyPr wrap="square" rtlCol="0" anchor="t">
            <a:spAutoFit/>
          </a:bodyPr>
          <a:lstStyle/>
          <a:p>
            <a:pPr marL="342900" indent="-342900">
              <a:buFont typeface="Arial"/>
              <a:buChar char="•"/>
            </a:pPr>
            <a:r>
              <a:rPr lang="en-CA" sz="2400"/>
              <a:t>Comparisons</a:t>
            </a:r>
            <a:endParaRPr lang="en-US"/>
          </a:p>
          <a:p>
            <a:pPr marL="800100" lvl="1" indent="-342900">
              <a:buFont typeface="Arial"/>
              <a:buChar char="•"/>
            </a:pPr>
            <a:r>
              <a:rPr lang="en-CA" sz="2400"/>
              <a:t>In-House Development</a:t>
            </a:r>
          </a:p>
          <a:p>
            <a:pPr marL="800100" lvl="1" indent="-342900">
              <a:buFont typeface="Arial"/>
              <a:buChar char="•"/>
            </a:pPr>
            <a:r>
              <a:rPr lang="en-CA" sz="2400"/>
              <a:t>Custom Development</a:t>
            </a:r>
          </a:p>
          <a:p>
            <a:pPr marL="800100" lvl="1" indent="-342900">
              <a:buFont typeface="Arial"/>
              <a:buChar char="•"/>
            </a:pPr>
            <a:r>
              <a:rPr lang="en-CA" sz="2400"/>
              <a:t>Off-The-Shelf System</a:t>
            </a:r>
          </a:p>
          <a:p>
            <a:pPr marL="342900" indent="-342900">
              <a:buFont typeface="Arial"/>
              <a:buChar char="•"/>
            </a:pPr>
            <a:r>
              <a:rPr lang="en-CA" sz="2400"/>
              <a:t>Recommendation</a:t>
            </a:r>
          </a:p>
        </p:txBody>
      </p:sp>
    </p:spTree>
    <p:extLst>
      <p:ext uri="{BB962C8B-B14F-4D97-AF65-F5344CB8AC3E}">
        <p14:creationId xmlns:p14="http://schemas.microsoft.com/office/powerpoint/2010/main" val="2116379129"/>
      </p:ext>
    </p:extLst>
  </p:cSld>
  <p:clrMapOvr>
    <a:masterClrMapping/>
  </p:clrMapOvr>
</p:sld>
</file>

<file path=ppt/theme/theme1.xml><?xml version="1.0" encoding="utf-8"?>
<a:theme xmlns:a="http://schemas.openxmlformats.org/drawingml/2006/main" name="Sl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15A39F4D458C46B7ECF0A9C0DBAF9A" ma:contentTypeVersion="9" ma:contentTypeDescription="Create a new document." ma:contentTypeScope="" ma:versionID="51296c6034f9ef843cb1d5399a05dcad">
  <xsd:schema xmlns:xsd="http://www.w3.org/2001/XMLSchema" xmlns:xs="http://www.w3.org/2001/XMLSchema" xmlns:p="http://schemas.microsoft.com/office/2006/metadata/properties" xmlns:ns3="722bfef4-ced3-4fee-9f02-066a3a97f3db" xmlns:ns4="2db19997-c77c-4102-b868-15e97654c378" targetNamespace="http://schemas.microsoft.com/office/2006/metadata/properties" ma:root="true" ma:fieldsID="297949810a0a3cbaeb2b7a977d98d1d9" ns3:_="" ns4:_="">
    <xsd:import namespace="722bfef4-ced3-4fee-9f02-066a3a97f3db"/>
    <xsd:import namespace="2db19997-c77c-4102-b868-15e97654c37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2bfef4-ced3-4fee-9f02-066a3a97f3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db19997-c77c-4102-b868-15e97654c37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933AB0-6E1B-406F-AC3E-15FE080AC9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2bfef4-ced3-4fee-9f02-066a3a97f3db"/>
    <ds:schemaRef ds:uri="2db19997-c77c-4102-b868-15e97654c3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A11CE2-6B18-4786-BA36-1F35A8B9666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9C7569D-ADC1-446B-86BD-0484A96DB8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47</Slides>
  <Notes>47</Notes>
  <HiddenSlides>0</HiddenSlide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Slice</vt:lpstr>
      <vt:lpstr>System Proposal Edenbridge scheduling &amp; time-tracking dbms</vt:lpstr>
      <vt:lpstr>Agenda</vt:lpstr>
      <vt:lpstr>Team &amp; Client Introduction</vt:lpstr>
      <vt:lpstr>Who We Are</vt:lpstr>
      <vt:lpstr>Our Team</vt:lpstr>
      <vt:lpstr>Our client</vt:lpstr>
      <vt:lpstr>Current system</vt:lpstr>
      <vt:lpstr>Business problem</vt:lpstr>
      <vt:lpstr> Feasibility</vt:lpstr>
      <vt:lpstr>system Feasibility – off-the-shelf</vt:lpstr>
      <vt:lpstr>System Feasibility – in-house</vt:lpstr>
      <vt:lpstr>System Feasibility - custom</vt:lpstr>
      <vt:lpstr>Feasibility – cost comparison</vt:lpstr>
      <vt:lpstr>Feasibility – time Comparison</vt:lpstr>
      <vt:lpstr>Feasibility – Quality Comparison</vt:lpstr>
      <vt:lpstr>Feasibility – Overall Comparison</vt:lpstr>
      <vt:lpstr>recommendation</vt:lpstr>
      <vt:lpstr>Proposed System</vt:lpstr>
      <vt:lpstr>System Overview</vt:lpstr>
      <vt:lpstr>Project Scope – Scheduling </vt:lpstr>
      <vt:lpstr>Project Scope – Shift Tracking</vt:lpstr>
      <vt:lpstr>Project scope – Users</vt:lpstr>
      <vt:lpstr>Project Budget</vt:lpstr>
      <vt:lpstr>Project Timeline</vt:lpstr>
      <vt:lpstr>Project Timeline</vt:lpstr>
      <vt:lpstr>Expected Benefits</vt:lpstr>
      <vt:lpstr>Proposed System –  Components</vt:lpstr>
      <vt:lpstr>Front end</vt:lpstr>
      <vt:lpstr>Database</vt:lpstr>
      <vt:lpstr>Proposed System –  Data-Flow Diagrams</vt:lpstr>
      <vt:lpstr>Context diagram</vt:lpstr>
      <vt:lpstr>proposed system Diagram</vt:lpstr>
      <vt:lpstr>Simplified data flow diagram</vt:lpstr>
      <vt:lpstr>Processes</vt:lpstr>
      <vt:lpstr>Proposed System –  Entity Relationship Diagrams</vt:lpstr>
      <vt:lpstr>Entity Relationships</vt:lpstr>
      <vt:lpstr>Shift Table</vt:lpstr>
      <vt:lpstr>Shift Table – Rules and Data</vt:lpstr>
      <vt:lpstr>Worker table</vt:lpstr>
      <vt:lpstr>Worker table – Rules and Data</vt:lpstr>
      <vt:lpstr>Client table</vt:lpstr>
      <vt:lpstr>Client table – Rules and Data</vt:lpstr>
      <vt:lpstr>Group home table</vt:lpstr>
      <vt:lpstr>Group home table – Rules and Data</vt:lpstr>
      <vt:lpstr>Lookup tables</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Proposal</dc:title>
  <dc:creator>Beryon Clark</dc:creator>
  <cp:revision>4</cp:revision>
  <dcterms:created xsi:type="dcterms:W3CDTF">2019-12-07T21:31:18Z</dcterms:created>
  <dcterms:modified xsi:type="dcterms:W3CDTF">2020-02-18T22:18:25Z</dcterms:modified>
</cp:coreProperties>
</file>