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42"/>
  </p:notesMasterIdLst>
  <p:sldIdLst>
    <p:sldId id="256" r:id="rId5"/>
    <p:sldId id="327" r:id="rId6"/>
    <p:sldId id="331" r:id="rId7"/>
    <p:sldId id="277" r:id="rId8"/>
    <p:sldId id="283" r:id="rId9"/>
    <p:sldId id="328" r:id="rId10"/>
    <p:sldId id="300" r:id="rId11"/>
    <p:sldId id="282" r:id="rId12"/>
    <p:sldId id="329" r:id="rId13"/>
    <p:sldId id="301" r:id="rId14"/>
    <p:sldId id="303" r:id="rId15"/>
    <p:sldId id="309" r:id="rId16"/>
    <p:sldId id="304" r:id="rId17"/>
    <p:sldId id="310" r:id="rId18"/>
    <p:sldId id="333" r:id="rId19"/>
    <p:sldId id="332" r:id="rId20"/>
    <p:sldId id="305" r:id="rId21"/>
    <p:sldId id="311" r:id="rId22"/>
    <p:sldId id="308" r:id="rId23"/>
    <p:sldId id="312" r:id="rId24"/>
    <p:sldId id="306" r:id="rId25"/>
    <p:sldId id="313" r:id="rId26"/>
    <p:sldId id="307" r:id="rId27"/>
    <p:sldId id="314" r:id="rId28"/>
    <p:sldId id="321" r:id="rId29"/>
    <p:sldId id="323" r:id="rId30"/>
    <p:sldId id="324" r:id="rId31"/>
    <p:sldId id="322" r:id="rId32"/>
    <p:sldId id="325" r:id="rId33"/>
    <p:sldId id="326" r:id="rId34"/>
    <p:sldId id="330" r:id="rId35"/>
    <p:sldId id="318" r:id="rId36"/>
    <p:sldId id="320" r:id="rId37"/>
    <p:sldId id="319" r:id="rId38"/>
    <p:sldId id="302" r:id="rId39"/>
    <p:sldId id="293" r:id="rId40"/>
    <p:sldId id="2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07759CE2-B829-4DF8-B26F-A23D1B2E9C3A}">
          <p14:sldIdLst>
            <p14:sldId id="256"/>
          </p14:sldIdLst>
        </p14:section>
        <p14:section name="Team &amp; Project Introduction" id="{CD000CE1-B9B1-4F39-B605-BE00D5BFE839}">
          <p14:sldIdLst>
            <p14:sldId id="327"/>
            <p14:sldId id="331"/>
            <p14:sldId id="277"/>
            <p14:sldId id="283"/>
            <p14:sldId id="328"/>
            <p14:sldId id="300"/>
            <p14:sldId id="282"/>
          </p14:sldIdLst>
        </p14:section>
        <p14:section name="ERDs, Tables, and Relations" id="{76085C49-3CF6-4238-9864-0E0B7C1C618E}">
          <p14:sldIdLst>
            <p14:sldId id="329"/>
            <p14:sldId id="301"/>
            <p14:sldId id="303"/>
            <p14:sldId id="309"/>
            <p14:sldId id="304"/>
            <p14:sldId id="310"/>
            <p14:sldId id="333"/>
            <p14:sldId id="332"/>
            <p14:sldId id="305"/>
            <p14:sldId id="311"/>
            <p14:sldId id="308"/>
            <p14:sldId id="312"/>
            <p14:sldId id="306"/>
            <p14:sldId id="313"/>
            <p14:sldId id="307"/>
            <p14:sldId id="314"/>
            <p14:sldId id="321"/>
            <p14:sldId id="323"/>
            <p14:sldId id="324"/>
            <p14:sldId id="322"/>
            <p14:sldId id="325"/>
            <p14:sldId id="326"/>
          </p14:sldIdLst>
        </p14:section>
        <p14:section name="Backup, Recovery, Archival" id="{A4C50DB8-64BC-45B3-9E37-E59033055452}">
          <p14:sldIdLst>
            <p14:sldId id="330"/>
            <p14:sldId id="318"/>
            <p14:sldId id="320"/>
            <p14:sldId id="319"/>
          </p14:sldIdLst>
        </p14:section>
        <p14:section name="Closing Remarks" id="{1DB9A7E6-7EEC-4263-B98C-E026269BBCB0}">
          <p14:sldIdLst>
            <p14:sldId id="302"/>
            <p14:sldId id="29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5C83D-E544-6F39-2FBD-14D8F14BB623}" v="127" dt="2020-01-24T18:25:57.251"/>
    <p1510:client id="{1E0A9CB6-8015-3E80-DA2E-75E700A441A1}" v="4" dt="2020-01-24T18:58:17.048"/>
    <p1510:client id="{35BC9ADA-0BDA-E363-CC28-29122573E348}" v="54" vWet="63" dt="2020-01-23T21:33:30.964"/>
    <p1510:client id="{36264C16-638B-74FB-151C-1E368BAD8066}" v="5" dt="2020-01-23T23:01:48.673"/>
    <p1510:client id="{596B3904-0D46-4189-BDC9-F77E7FAFB31F}" v="261" dt="2020-01-24T18:50:25.220"/>
    <p1510:client id="{5F5653C9-922A-452C-1EEF-8D501A0105B7}" v="4" dt="2020-01-23T21:50:40.014"/>
    <p1510:client id="{71F02E96-25EB-7B7E-995A-85B1FE7C2284}" v="140" dt="2020-01-23T23:00:46.066"/>
    <p1510:client id="{9EACEA84-C1ED-F927-8EA1-3E5DE5C16DC7}" v="327" dt="2020-01-24T18:25:28.691"/>
    <p1510:client id="{9F7DCD26-8C4F-4185-8853-2490F5E36BEA}" v="50" dt="2020-01-24T18:59:03.924"/>
    <p1510:client id="{AED04FF1-2759-4669-99DF-0C5CC6282DEA}" v="3167" dt="2020-01-24T18:59:24.648"/>
    <p1510:client id="{B8564CF3-93C7-BB96-FC61-EFB001CE9545}" vWet="2" dt="2020-01-23T19:52:27.528"/>
    <p1510:client id="{BCD4E12D-A8AD-041A-E610-4E55193315D5}" v="6" dt="2020-01-23T23:03:23.232"/>
    <p1510:client id="{C349FE73-3C66-482D-8AAC-9B11BCD41390}" v="684" dt="2020-01-24T03:41:02.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F13B5-41D2-4288-81BA-CBC0A737363B}" type="datetimeFigureOut">
              <a:rPr lang="en-US"/>
              <a:t>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58C53-6247-455C-8055-817D0D921544}" type="slidenum">
              <a:rPr lang="en-US"/>
              <a:t>‹#›</a:t>
            </a:fld>
            <a:endParaRPr lang="en-US"/>
          </a:p>
        </p:txBody>
      </p:sp>
    </p:spTree>
    <p:extLst>
      <p:ext uri="{BB962C8B-B14F-4D97-AF65-F5344CB8AC3E}">
        <p14:creationId xmlns:p14="http://schemas.microsoft.com/office/powerpoint/2010/main" val="61333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CF058C53-6247-455C-8055-817D0D921544}" type="slidenum">
              <a:rPr lang="en-US"/>
              <a:t>1</a:t>
            </a:fld>
            <a:endParaRPr lang="en-US"/>
          </a:p>
        </p:txBody>
      </p:sp>
    </p:spTree>
    <p:extLst>
      <p:ext uri="{BB962C8B-B14F-4D97-AF65-F5344CB8AC3E}">
        <p14:creationId xmlns:p14="http://schemas.microsoft.com/office/powerpoint/2010/main" val="15646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10</a:t>
            </a:fld>
            <a:endParaRPr lang="en-US"/>
          </a:p>
        </p:txBody>
      </p:sp>
    </p:spTree>
    <p:extLst>
      <p:ext uri="{BB962C8B-B14F-4D97-AF65-F5344CB8AC3E}">
        <p14:creationId xmlns:p14="http://schemas.microsoft.com/office/powerpoint/2010/main" val="3075325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11</a:t>
            </a:fld>
            <a:endParaRPr lang="en-US"/>
          </a:p>
        </p:txBody>
      </p:sp>
    </p:spTree>
    <p:extLst>
      <p:ext uri="{BB962C8B-B14F-4D97-AF65-F5344CB8AC3E}">
        <p14:creationId xmlns:p14="http://schemas.microsoft.com/office/powerpoint/2010/main" val="355525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12</a:t>
            </a:fld>
            <a:endParaRPr lang="en-US"/>
          </a:p>
        </p:txBody>
      </p:sp>
    </p:spTree>
    <p:extLst>
      <p:ext uri="{BB962C8B-B14F-4D97-AF65-F5344CB8AC3E}">
        <p14:creationId xmlns:p14="http://schemas.microsoft.com/office/powerpoint/2010/main" val="335755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13</a:t>
            </a:fld>
            <a:endParaRPr lang="en-US"/>
          </a:p>
        </p:txBody>
      </p:sp>
    </p:spTree>
    <p:extLst>
      <p:ext uri="{BB962C8B-B14F-4D97-AF65-F5344CB8AC3E}">
        <p14:creationId xmlns:p14="http://schemas.microsoft.com/office/powerpoint/2010/main" val="397130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14</a:t>
            </a:fld>
            <a:endParaRPr lang="en-US"/>
          </a:p>
        </p:txBody>
      </p:sp>
    </p:spTree>
    <p:extLst>
      <p:ext uri="{BB962C8B-B14F-4D97-AF65-F5344CB8AC3E}">
        <p14:creationId xmlns:p14="http://schemas.microsoft.com/office/powerpoint/2010/main" val="115502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69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fld id="{CF058C53-6247-455C-8055-817D0D921544}" type="slidenum">
              <a:rPr lang="en-US" smtClean="0"/>
              <a:t>16</a:t>
            </a:fld>
            <a:endParaRPr lang="en-US"/>
          </a:p>
        </p:txBody>
      </p:sp>
    </p:spTree>
    <p:extLst>
      <p:ext uri="{BB962C8B-B14F-4D97-AF65-F5344CB8AC3E}">
        <p14:creationId xmlns:p14="http://schemas.microsoft.com/office/powerpoint/2010/main" val="2524279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17</a:t>
            </a:fld>
            <a:endParaRPr lang="en-US"/>
          </a:p>
        </p:txBody>
      </p:sp>
    </p:spTree>
    <p:extLst>
      <p:ext uri="{BB962C8B-B14F-4D97-AF65-F5344CB8AC3E}">
        <p14:creationId xmlns:p14="http://schemas.microsoft.com/office/powerpoint/2010/main" val="3683298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18</a:t>
            </a:fld>
            <a:endParaRPr lang="en-US"/>
          </a:p>
        </p:txBody>
      </p:sp>
    </p:spTree>
    <p:extLst>
      <p:ext uri="{BB962C8B-B14F-4D97-AF65-F5344CB8AC3E}">
        <p14:creationId xmlns:p14="http://schemas.microsoft.com/office/powerpoint/2010/main" val="3606297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19</a:t>
            </a:fld>
            <a:endParaRPr lang="en-US"/>
          </a:p>
        </p:txBody>
      </p:sp>
    </p:spTree>
    <p:extLst>
      <p:ext uri="{BB962C8B-B14F-4D97-AF65-F5344CB8AC3E}">
        <p14:creationId xmlns:p14="http://schemas.microsoft.com/office/powerpoint/2010/main" val="8731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2</a:t>
            </a:fld>
            <a:endParaRPr lang="en-US"/>
          </a:p>
        </p:txBody>
      </p:sp>
    </p:spTree>
    <p:extLst>
      <p:ext uri="{BB962C8B-B14F-4D97-AF65-F5344CB8AC3E}">
        <p14:creationId xmlns:p14="http://schemas.microsoft.com/office/powerpoint/2010/main" val="17151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20</a:t>
            </a:fld>
            <a:endParaRPr lang="en-US"/>
          </a:p>
        </p:txBody>
      </p:sp>
    </p:spTree>
    <p:extLst>
      <p:ext uri="{BB962C8B-B14F-4D97-AF65-F5344CB8AC3E}">
        <p14:creationId xmlns:p14="http://schemas.microsoft.com/office/powerpoint/2010/main" val="3623323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21</a:t>
            </a:fld>
            <a:endParaRPr lang="en-US"/>
          </a:p>
        </p:txBody>
      </p:sp>
    </p:spTree>
    <p:extLst>
      <p:ext uri="{BB962C8B-B14F-4D97-AF65-F5344CB8AC3E}">
        <p14:creationId xmlns:p14="http://schemas.microsoft.com/office/powerpoint/2010/main" val="3083906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22</a:t>
            </a:fld>
            <a:endParaRPr lang="en-US"/>
          </a:p>
        </p:txBody>
      </p:sp>
    </p:spTree>
    <p:extLst>
      <p:ext uri="{BB962C8B-B14F-4D97-AF65-F5344CB8AC3E}">
        <p14:creationId xmlns:p14="http://schemas.microsoft.com/office/powerpoint/2010/main" val="2724421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23</a:t>
            </a:fld>
            <a:endParaRPr lang="en-US"/>
          </a:p>
        </p:txBody>
      </p:sp>
    </p:spTree>
    <p:extLst>
      <p:ext uri="{BB962C8B-B14F-4D97-AF65-F5344CB8AC3E}">
        <p14:creationId xmlns:p14="http://schemas.microsoft.com/office/powerpoint/2010/main" val="3716480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Evan</a:t>
            </a:r>
          </a:p>
        </p:txBody>
      </p:sp>
      <p:sp>
        <p:nvSpPr>
          <p:cNvPr id="4" name="Slide Number Placeholder 3"/>
          <p:cNvSpPr>
            <a:spLocks noGrp="1"/>
          </p:cNvSpPr>
          <p:nvPr>
            <p:ph type="sldNum" sz="quarter" idx="5"/>
          </p:nvPr>
        </p:nvSpPr>
        <p:spPr/>
        <p:txBody>
          <a:bodyPr/>
          <a:lstStyle/>
          <a:p>
            <a:fld id="{CF058C53-6247-455C-8055-817D0D921544}" type="slidenum">
              <a:rPr lang="en-US" smtClean="0"/>
              <a:t>24</a:t>
            </a:fld>
            <a:endParaRPr lang="en-US"/>
          </a:p>
        </p:txBody>
      </p:sp>
    </p:spTree>
    <p:extLst>
      <p:ext uri="{BB962C8B-B14F-4D97-AF65-F5344CB8AC3E}">
        <p14:creationId xmlns:p14="http://schemas.microsoft.com/office/powerpoint/2010/main" val="266595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25</a:t>
            </a:fld>
            <a:endParaRPr lang="en-US"/>
          </a:p>
        </p:txBody>
      </p:sp>
    </p:spTree>
    <p:extLst>
      <p:ext uri="{BB962C8B-B14F-4D97-AF65-F5344CB8AC3E}">
        <p14:creationId xmlns:p14="http://schemas.microsoft.com/office/powerpoint/2010/main" val="1266861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26</a:t>
            </a:fld>
            <a:endParaRPr lang="en-US"/>
          </a:p>
        </p:txBody>
      </p:sp>
    </p:spTree>
    <p:extLst>
      <p:ext uri="{BB962C8B-B14F-4D97-AF65-F5344CB8AC3E}">
        <p14:creationId xmlns:p14="http://schemas.microsoft.com/office/powerpoint/2010/main" val="4119127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27</a:t>
            </a:fld>
            <a:endParaRPr lang="en-US"/>
          </a:p>
        </p:txBody>
      </p:sp>
    </p:spTree>
    <p:extLst>
      <p:ext uri="{BB962C8B-B14F-4D97-AF65-F5344CB8AC3E}">
        <p14:creationId xmlns:p14="http://schemas.microsoft.com/office/powerpoint/2010/main" val="3901120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28</a:t>
            </a:fld>
            <a:endParaRPr lang="en-US"/>
          </a:p>
        </p:txBody>
      </p:sp>
    </p:spTree>
    <p:extLst>
      <p:ext uri="{BB962C8B-B14F-4D97-AF65-F5344CB8AC3E}">
        <p14:creationId xmlns:p14="http://schemas.microsoft.com/office/powerpoint/2010/main" val="1004292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29</a:t>
            </a:fld>
            <a:endParaRPr lang="en-US"/>
          </a:p>
        </p:txBody>
      </p:sp>
    </p:spTree>
    <p:extLst>
      <p:ext uri="{BB962C8B-B14F-4D97-AF65-F5344CB8AC3E}">
        <p14:creationId xmlns:p14="http://schemas.microsoft.com/office/powerpoint/2010/main" val="352480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Everyone</a:t>
            </a:r>
          </a:p>
        </p:txBody>
      </p:sp>
      <p:sp>
        <p:nvSpPr>
          <p:cNvPr id="4" name="Slide Number Placeholder 3"/>
          <p:cNvSpPr>
            <a:spLocks noGrp="1"/>
          </p:cNvSpPr>
          <p:nvPr>
            <p:ph type="sldNum" sz="quarter" idx="5"/>
          </p:nvPr>
        </p:nvSpPr>
        <p:spPr/>
        <p:txBody>
          <a:bodyPr/>
          <a:lstStyle/>
          <a:p>
            <a:fld id="{CF058C53-6247-455C-8055-817D0D921544}" type="slidenum">
              <a:rPr lang="en-US"/>
              <a:t>3</a:t>
            </a:fld>
            <a:endParaRPr lang="en-US"/>
          </a:p>
        </p:txBody>
      </p:sp>
    </p:spTree>
    <p:extLst>
      <p:ext uri="{BB962C8B-B14F-4D97-AF65-F5344CB8AC3E}">
        <p14:creationId xmlns:p14="http://schemas.microsoft.com/office/powerpoint/2010/main" val="2734031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30</a:t>
            </a:fld>
            <a:endParaRPr lang="en-US"/>
          </a:p>
        </p:txBody>
      </p:sp>
    </p:spTree>
    <p:extLst>
      <p:ext uri="{BB962C8B-B14F-4D97-AF65-F5344CB8AC3E}">
        <p14:creationId xmlns:p14="http://schemas.microsoft.com/office/powerpoint/2010/main" val="4003037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855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32</a:t>
            </a:fld>
            <a:endParaRPr lang="en-US"/>
          </a:p>
        </p:txBody>
      </p:sp>
    </p:spTree>
    <p:extLst>
      <p:ext uri="{BB962C8B-B14F-4D97-AF65-F5344CB8AC3E}">
        <p14:creationId xmlns:p14="http://schemas.microsoft.com/office/powerpoint/2010/main" val="3746762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33</a:t>
            </a:fld>
            <a:endParaRPr lang="en-US"/>
          </a:p>
        </p:txBody>
      </p:sp>
    </p:spTree>
    <p:extLst>
      <p:ext uri="{BB962C8B-B14F-4D97-AF65-F5344CB8AC3E}">
        <p14:creationId xmlns:p14="http://schemas.microsoft.com/office/powerpoint/2010/main" val="2143028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Harley</a:t>
            </a:r>
          </a:p>
        </p:txBody>
      </p:sp>
      <p:sp>
        <p:nvSpPr>
          <p:cNvPr id="4" name="Slide Number Placeholder 3"/>
          <p:cNvSpPr>
            <a:spLocks noGrp="1"/>
          </p:cNvSpPr>
          <p:nvPr>
            <p:ph type="sldNum" sz="quarter" idx="5"/>
          </p:nvPr>
        </p:nvSpPr>
        <p:spPr/>
        <p:txBody>
          <a:bodyPr/>
          <a:lstStyle/>
          <a:p>
            <a:fld id="{CF058C53-6247-455C-8055-817D0D921544}" type="slidenum">
              <a:rPr lang="en-US" smtClean="0"/>
              <a:t>34</a:t>
            </a:fld>
            <a:endParaRPr lang="en-US"/>
          </a:p>
        </p:txBody>
      </p:sp>
    </p:spTree>
    <p:extLst>
      <p:ext uri="{BB962C8B-B14F-4D97-AF65-F5344CB8AC3E}">
        <p14:creationId xmlns:p14="http://schemas.microsoft.com/office/powerpoint/2010/main" val="2531854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p:txBody>
      </p:sp>
      <p:sp>
        <p:nvSpPr>
          <p:cNvPr id="4" name="Slide Number Placeholder 3"/>
          <p:cNvSpPr>
            <a:spLocks noGrp="1"/>
          </p:cNvSpPr>
          <p:nvPr>
            <p:ph type="sldNum" sz="quarter" idx="5"/>
          </p:nvPr>
        </p:nvSpPr>
        <p:spPr/>
        <p:txBody>
          <a:bodyPr/>
          <a:lstStyle/>
          <a:p>
            <a:fld id="{CF058C53-6247-455C-8055-817D0D921544}" type="slidenum">
              <a:rPr lang="en-US" smtClean="0"/>
              <a:t>35</a:t>
            </a:fld>
            <a:endParaRPr lang="en-US"/>
          </a:p>
        </p:txBody>
      </p:sp>
    </p:spTree>
    <p:extLst>
      <p:ext uri="{BB962C8B-B14F-4D97-AF65-F5344CB8AC3E}">
        <p14:creationId xmlns:p14="http://schemas.microsoft.com/office/powerpoint/2010/main" val="1714730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Beryon</a:t>
            </a:r>
          </a:p>
          <a:p>
            <a:r>
              <a:rPr lang="en-CA" baseline="0"/>
              <a:t>	</a:t>
            </a:r>
            <a:endParaRPr lang="en-CA"/>
          </a:p>
        </p:txBody>
      </p:sp>
      <p:sp>
        <p:nvSpPr>
          <p:cNvPr id="4" name="Slide Number Placeholder 3"/>
          <p:cNvSpPr>
            <a:spLocks noGrp="1"/>
          </p:cNvSpPr>
          <p:nvPr>
            <p:ph type="sldNum" sz="quarter" idx="5"/>
          </p:nvPr>
        </p:nvSpPr>
        <p:spPr/>
        <p:txBody>
          <a:bodyPr/>
          <a:lstStyle/>
          <a:p>
            <a:fld id="{CF058C53-6247-455C-8055-817D0D921544}" type="slidenum">
              <a:rPr lang="en-US" smtClean="0"/>
              <a:t>36</a:t>
            </a:fld>
            <a:endParaRPr lang="en-US"/>
          </a:p>
        </p:txBody>
      </p:sp>
    </p:spTree>
    <p:extLst>
      <p:ext uri="{BB962C8B-B14F-4D97-AF65-F5344CB8AC3E}">
        <p14:creationId xmlns:p14="http://schemas.microsoft.com/office/powerpoint/2010/main" val="257034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Aidan</a:t>
            </a:r>
          </a:p>
        </p:txBody>
      </p:sp>
      <p:sp>
        <p:nvSpPr>
          <p:cNvPr id="4" name="Slide Number Placeholder 3"/>
          <p:cNvSpPr>
            <a:spLocks noGrp="1"/>
          </p:cNvSpPr>
          <p:nvPr>
            <p:ph type="sldNum" sz="quarter" idx="5"/>
          </p:nvPr>
        </p:nvSpPr>
        <p:spPr/>
        <p:txBody>
          <a:bodyPr/>
          <a:lstStyle/>
          <a:p>
            <a:fld id="{CF058C53-6247-455C-8055-817D0D921544}" type="slidenum">
              <a:rPr lang="en-US"/>
              <a:t>4</a:t>
            </a:fld>
            <a:endParaRPr lang="en-US"/>
          </a:p>
        </p:txBody>
      </p:sp>
    </p:spTree>
    <p:extLst>
      <p:ext uri="{BB962C8B-B14F-4D97-AF65-F5344CB8AC3E}">
        <p14:creationId xmlns:p14="http://schemas.microsoft.com/office/powerpoint/2010/main" val="339087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5</a:t>
            </a:fld>
            <a:endParaRPr lang="en-US"/>
          </a:p>
        </p:txBody>
      </p:sp>
    </p:spTree>
    <p:extLst>
      <p:ext uri="{BB962C8B-B14F-4D97-AF65-F5344CB8AC3E}">
        <p14:creationId xmlns:p14="http://schemas.microsoft.com/office/powerpoint/2010/main" val="2164389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6</a:t>
            </a:fld>
            <a:endParaRPr lang="en-US"/>
          </a:p>
        </p:txBody>
      </p:sp>
    </p:spTree>
    <p:extLst>
      <p:ext uri="{BB962C8B-B14F-4D97-AF65-F5344CB8AC3E}">
        <p14:creationId xmlns:p14="http://schemas.microsoft.com/office/powerpoint/2010/main" val="1662218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7</a:t>
            </a:fld>
            <a:endParaRPr lang="en-US"/>
          </a:p>
        </p:txBody>
      </p:sp>
    </p:spTree>
    <p:extLst>
      <p:ext uri="{BB962C8B-B14F-4D97-AF65-F5344CB8AC3E}">
        <p14:creationId xmlns:p14="http://schemas.microsoft.com/office/powerpoint/2010/main" val="299346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a:t>
            </a:r>
          </a:p>
        </p:txBody>
      </p:sp>
      <p:sp>
        <p:nvSpPr>
          <p:cNvPr id="4" name="Slide Number Placeholder 3"/>
          <p:cNvSpPr>
            <a:spLocks noGrp="1"/>
          </p:cNvSpPr>
          <p:nvPr>
            <p:ph type="sldNum" sz="quarter" idx="5"/>
          </p:nvPr>
        </p:nvSpPr>
        <p:spPr/>
        <p:txBody>
          <a:bodyPr/>
          <a:lstStyle/>
          <a:p>
            <a:fld id="{CF058C53-6247-455C-8055-817D0D921544}" type="slidenum">
              <a:rPr lang="en-US" smtClean="0"/>
              <a:t>8</a:t>
            </a:fld>
            <a:endParaRPr lang="en-US"/>
          </a:p>
        </p:txBody>
      </p:sp>
    </p:spTree>
    <p:extLst>
      <p:ext uri="{BB962C8B-B14F-4D97-AF65-F5344CB8AC3E}">
        <p14:creationId xmlns:p14="http://schemas.microsoft.com/office/powerpoint/2010/main" val="2106146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Justin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58C53-6247-455C-8055-817D0D9215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9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91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98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509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40777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715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33841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3500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903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71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051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17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912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14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807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6136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1246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93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2031686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22">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0" name="Rectangle 2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28">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30" name="Straight Connector 29">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116738" y="685798"/>
            <a:ext cx="6778398" cy="4495801"/>
          </a:xfrm>
        </p:spPr>
        <p:txBody>
          <a:bodyPr anchor="ctr">
            <a:normAutofit/>
          </a:bodyPr>
          <a:lstStyle/>
          <a:p>
            <a:r>
              <a:rPr lang="en-US">
                <a:cs typeface="Calibri Light"/>
              </a:rPr>
              <a:t>Milestone 6 - Data Design</a:t>
            </a:r>
            <a:endParaRPr lang="en-US"/>
          </a:p>
        </p:txBody>
      </p:sp>
      <p:pic>
        <p:nvPicPr>
          <p:cNvPr id="12" name="Picture 26">
            <a:extLst>
              <a:ext uri="{FF2B5EF4-FFF2-40B4-BE49-F238E27FC236}">
                <a16:creationId xmlns:a16="http://schemas.microsoft.com/office/drawing/2014/main" id="{32B9419B-C534-4194-9170-B1AAC2DE805F}"/>
              </a:ext>
            </a:extLst>
          </p:cNvPr>
          <p:cNvPicPr>
            <a:picLocks noChangeAspect="1"/>
          </p:cNvPicPr>
          <p:nvPr/>
        </p:nvPicPr>
        <p:blipFill>
          <a:blip r:embed="rId3"/>
          <a:stretch>
            <a:fillRect/>
          </a:stretch>
        </p:blipFill>
        <p:spPr>
          <a:xfrm>
            <a:off x="1915660" y="337554"/>
            <a:ext cx="2270867" cy="1351287"/>
          </a:xfrm>
          <a:prstGeom prst="rect">
            <a:avLst/>
          </a:prstGeom>
          <a:effectLst>
            <a:glow rad="63500">
              <a:schemeClr val="tx1">
                <a:alpha val="40000"/>
              </a:schemeClr>
            </a:glow>
          </a:effectLst>
        </p:spPr>
      </p:pic>
      <p:sp>
        <p:nvSpPr>
          <p:cNvPr id="3" name="TextBox 2"/>
          <p:cNvSpPr txBox="1"/>
          <p:nvPr/>
        </p:nvSpPr>
        <p:spPr>
          <a:xfrm>
            <a:off x="1775104" y="6335780"/>
            <a:ext cx="2776756" cy="369332"/>
          </a:xfrm>
          <a:prstGeom prst="rect">
            <a:avLst/>
          </a:prstGeom>
          <a:noFill/>
          <a:ln>
            <a:noFill/>
          </a:ln>
        </p:spPr>
        <p:txBody>
          <a:bodyPr wrap="square" rtlCol="0">
            <a:spAutoFit/>
          </a:bodyPr>
          <a:lstStyle/>
          <a:p>
            <a:r>
              <a:rPr lang="en-US"/>
              <a:t>January 24th, 2020</a:t>
            </a:r>
            <a:endParaRPr lang="en-US" baseline="30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06" y="5240864"/>
            <a:ext cx="8534400" cy="1507067"/>
          </a:xfrm>
        </p:spPr>
        <p:txBody>
          <a:bodyPr>
            <a:normAutofit/>
          </a:bodyPr>
          <a:lstStyle/>
          <a:p>
            <a:r>
              <a:rPr lang="en-US" sz="4000"/>
              <a:t>Entity Relationships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23" name="Picture 22" descr="A screenshot of a computer&#10;&#10;Description automatically generated">
            <a:extLst>
              <a:ext uri="{FF2B5EF4-FFF2-40B4-BE49-F238E27FC236}">
                <a16:creationId xmlns:a16="http://schemas.microsoft.com/office/drawing/2014/main" id="{96A41EA7-996F-4D1B-BBBF-BE69E1CEE0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06" y="110069"/>
            <a:ext cx="8355014" cy="5571682"/>
          </a:xfrm>
          <a:prstGeom prst="rect">
            <a:avLst/>
          </a:prstGeom>
        </p:spPr>
      </p:pic>
    </p:spTree>
    <p:extLst>
      <p:ext uri="{BB962C8B-B14F-4D97-AF65-F5344CB8AC3E}">
        <p14:creationId xmlns:p14="http://schemas.microsoft.com/office/powerpoint/2010/main" val="16722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1" y="5240864"/>
            <a:ext cx="8534400" cy="1507067"/>
          </a:xfrm>
        </p:spPr>
        <p:txBody>
          <a:bodyPr>
            <a:normAutofit/>
          </a:bodyPr>
          <a:lstStyle/>
          <a:p>
            <a:r>
              <a:rPr lang="en-US" sz="4000"/>
              <a:t>Shift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3" name="Picture 5" descr="A screenshot of a cell phone&#10;&#10;Description generated with very high confidence">
            <a:extLst>
              <a:ext uri="{FF2B5EF4-FFF2-40B4-BE49-F238E27FC236}">
                <a16:creationId xmlns:a16="http://schemas.microsoft.com/office/drawing/2014/main" id="{3D3D39AA-76CE-4E8A-9BB6-F6B4399ACDA7}"/>
              </a:ext>
            </a:extLst>
          </p:cNvPr>
          <p:cNvPicPr>
            <a:picLocks noChangeAspect="1"/>
          </p:cNvPicPr>
          <p:nvPr/>
        </p:nvPicPr>
        <p:blipFill>
          <a:blip r:embed="rId4"/>
          <a:stretch>
            <a:fillRect/>
          </a:stretch>
        </p:blipFill>
        <p:spPr>
          <a:xfrm>
            <a:off x="391160" y="125785"/>
            <a:ext cx="5542280" cy="53063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7986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4AE849-131D-4483-BE43-2DC68693CE0F}"/>
              </a:ext>
            </a:extLst>
          </p:cNvPr>
          <p:cNvSpPr/>
          <p:nvPr/>
        </p:nvSpPr>
        <p:spPr>
          <a:xfrm>
            <a:off x="540470" y="2702501"/>
            <a:ext cx="9111530" cy="2939606"/>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84211" y="5397746"/>
            <a:ext cx="8534400" cy="1507067"/>
          </a:xfrm>
        </p:spPr>
        <p:txBody>
          <a:bodyPr>
            <a:normAutofit/>
          </a:bodyPr>
          <a:lstStyle/>
          <a:p>
            <a:r>
              <a:rPr lang="en-US" sz="4000"/>
              <a:t>Shift Table</a:t>
            </a:r>
            <a:r>
              <a:rPr lang="en-CA" sz="4000"/>
              <a:t> – Rules and Data</a:t>
            </a:r>
            <a:endParaRPr lang="en-US" sz="4000"/>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7" name="Table 7">
            <a:extLst>
              <a:ext uri="{FF2B5EF4-FFF2-40B4-BE49-F238E27FC236}">
                <a16:creationId xmlns:a16="http://schemas.microsoft.com/office/drawing/2014/main" id="{687AF2D0-304E-47A8-BA00-8D6BD624410B}"/>
              </a:ext>
            </a:extLst>
          </p:cNvPr>
          <p:cNvGraphicFramePr>
            <a:graphicFrameLocks noGrp="1"/>
          </p:cNvGraphicFramePr>
          <p:nvPr>
            <p:ph idx="1"/>
            <p:extLst>
              <p:ext uri="{D42A27DB-BD31-4B8C-83A1-F6EECF244321}">
                <p14:modId xmlns:p14="http://schemas.microsoft.com/office/powerpoint/2010/main" val="2802326153"/>
              </p:ext>
            </p:extLst>
          </p:nvPr>
        </p:nvGraphicFramePr>
        <p:xfrm>
          <a:off x="684212" y="205033"/>
          <a:ext cx="10967318" cy="1112520"/>
        </p:xfrm>
        <a:graphic>
          <a:graphicData uri="http://schemas.openxmlformats.org/drawingml/2006/table">
            <a:tbl>
              <a:tblPr firstRow="1" bandRow="1">
                <a:tableStyleId>{5C22544A-7EE6-4342-B048-85BDC9FD1C3A}</a:tableStyleId>
              </a:tblPr>
              <a:tblGrid>
                <a:gridCol w="1179061">
                  <a:extLst>
                    <a:ext uri="{9D8B030D-6E8A-4147-A177-3AD203B41FA5}">
                      <a16:colId xmlns:a16="http://schemas.microsoft.com/office/drawing/2014/main" val="12411787"/>
                    </a:ext>
                  </a:extLst>
                </a:gridCol>
                <a:gridCol w="1587998">
                  <a:extLst>
                    <a:ext uri="{9D8B030D-6E8A-4147-A177-3AD203B41FA5}">
                      <a16:colId xmlns:a16="http://schemas.microsoft.com/office/drawing/2014/main" val="399076512"/>
                    </a:ext>
                  </a:extLst>
                </a:gridCol>
                <a:gridCol w="1360923">
                  <a:extLst>
                    <a:ext uri="{9D8B030D-6E8A-4147-A177-3AD203B41FA5}">
                      <a16:colId xmlns:a16="http://schemas.microsoft.com/office/drawing/2014/main" val="1657979237"/>
                    </a:ext>
                  </a:extLst>
                </a:gridCol>
                <a:gridCol w="1586037">
                  <a:extLst>
                    <a:ext uri="{9D8B030D-6E8A-4147-A177-3AD203B41FA5}">
                      <a16:colId xmlns:a16="http://schemas.microsoft.com/office/drawing/2014/main" val="2487775842"/>
                    </a:ext>
                  </a:extLst>
                </a:gridCol>
                <a:gridCol w="1562802">
                  <a:extLst>
                    <a:ext uri="{9D8B030D-6E8A-4147-A177-3AD203B41FA5}">
                      <a16:colId xmlns:a16="http://schemas.microsoft.com/office/drawing/2014/main" val="3756465838"/>
                    </a:ext>
                  </a:extLst>
                </a:gridCol>
                <a:gridCol w="1813114">
                  <a:extLst>
                    <a:ext uri="{9D8B030D-6E8A-4147-A177-3AD203B41FA5}">
                      <a16:colId xmlns:a16="http://schemas.microsoft.com/office/drawing/2014/main" val="551490681"/>
                    </a:ext>
                  </a:extLst>
                </a:gridCol>
                <a:gridCol w="1877383">
                  <a:extLst>
                    <a:ext uri="{9D8B030D-6E8A-4147-A177-3AD203B41FA5}">
                      <a16:colId xmlns:a16="http://schemas.microsoft.com/office/drawing/2014/main" val="75442377"/>
                    </a:ext>
                  </a:extLst>
                </a:gridCol>
              </a:tblGrid>
              <a:tr h="370840">
                <a:tc>
                  <a:txBody>
                    <a:bodyPr/>
                    <a:lstStyle/>
                    <a:p>
                      <a:r>
                        <a:rPr lang="en-US"/>
                        <a:t>SHIFT_ID</a:t>
                      </a:r>
                    </a:p>
                  </a:txBody>
                  <a:tcPr/>
                </a:tc>
                <a:tc>
                  <a:txBody>
                    <a:bodyPr/>
                    <a:lstStyle/>
                    <a:p>
                      <a:r>
                        <a:rPr lang="en-US"/>
                        <a:t>TYPE_CODE</a:t>
                      </a:r>
                    </a:p>
                  </a:txBody>
                  <a:tcPr/>
                </a:tc>
                <a:tc>
                  <a:txBody>
                    <a:bodyPr/>
                    <a:lstStyle/>
                    <a:p>
                      <a:r>
                        <a:rPr lang="en-US"/>
                        <a:t>CLIENT_ID</a:t>
                      </a:r>
                    </a:p>
                  </a:txBody>
                  <a:tcPr/>
                </a:tc>
                <a:tc>
                  <a:txBody>
                    <a:bodyPr/>
                    <a:lstStyle/>
                    <a:p>
                      <a:r>
                        <a:rPr lang="en-US"/>
                        <a:t>WORKER_ID</a:t>
                      </a:r>
                    </a:p>
                  </a:txBody>
                  <a:tcPr/>
                </a:tc>
                <a:tc>
                  <a:txBody>
                    <a:bodyPr/>
                    <a:lstStyle/>
                    <a:p>
                      <a:r>
                        <a:rPr lang="en-US"/>
                        <a:t>DEP_CODE</a:t>
                      </a:r>
                    </a:p>
                  </a:txBody>
                  <a:tcPr/>
                </a:tc>
                <a:tc>
                  <a:txBody>
                    <a:bodyPr/>
                    <a:lstStyle/>
                    <a:p>
                      <a:r>
                        <a:rPr lang="en-US"/>
                        <a:t>STATUS_CODE</a:t>
                      </a:r>
                    </a:p>
                  </a:txBody>
                  <a:tcPr/>
                </a:tc>
                <a:tc>
                  <a:txBody>
                    <a:bodyPr/>
                    <a:lstStyle/>
                    <a:p>
                      <a:r>
                        <a:rPr lang="en-US"/>
                        <a:t>SHIFT_DATE</a:t>
                      </a:r>
                    </a:p>
                  </a:txBody>
                  <a:tcPr/>
                </a:tc>
                <a:extLst>
                  <a:ext uri="{0D108BD9-81ED-4DB2-BD59-A6C34878D82A}">
                    <a16:rowId xmlns:a16="http://schemas.microsoft.com/office/drawing/2014/main" val="3240174267"/>
                  </a:ext>
                </a:extLst>
              </a:tr>
              <a:tr h="370840">
                <a:tc>
                  <a:txBody>
                    <a:bodyPr/>
                    <a:lstStyle/>
                    <a:p>
                      <a:r>
                        <a:rPr lang="en-US"/>
                        <a:t>1</a:t>
                      </a:r>
                    </a:p>
                  </a:txBody>
                  <a:tcPr/>
                </a:tc>
                <a:tc>
                  <a:txBody>
                    <a:bodyPr/>
                    <a:lstStyle/>
                    <a:p>
                      <a:r>
                        <a:rPr lang="en-US"/>
                        <a:t>GHD</a:t>
                      </a:r>
                    </a:p>
                  </a:txBody>
                  <a:tcPr/>
                </a:tc>
                <a:tc>
                  <a:txBody>
                    <a:bodyPr/>
                    <a:lstStyle/>
                    <a:p>
                      <a:r>
                        <a:rPr lang="en-US"/>
                        <a:t>25</a:t>
                      </a:r>
                    </a:p>
                  </a:txBody>
                  <a:tcPr/>
                </a:tc>
                <a:tc>
                  <a:txBody>
                    <a:bodyPr/>
                    <a:lstStyle/>
                    <a:p>
                      <a:pPr lvl="0">
                        <a:buNone/>
                      </a:pPr>
                      <a:r>
                        <a:rPr lang="en-US"/>
                        <a:t>3</a:t>
                      </a:r>
                    </a:p>
                  </a:txBody>
                  <a:tcPr/>
                </a:tc>
                <a:tc>
                  <a:txBody>
                    <a:bodyPr/>
                    <a:lstStyle/>
                    <a:p>
                      <a:r>
                        <a:rPr lang="en-US"/>
                        <a:t>GH</a:t>
                      </a:r>
                    </a:p>
                  </a:txBody>
                  <a:tcPr/>
                </a:tc>
                <a:tc>
                  <a:txBody>
                    <a:bodyPr/>
                    <a:lstStyle/>
                    <a:p>
                      <a:r>
                        <a:rPr lang="en-US"/>
                        <a:t>C</a:t>
                      </a:r>
                    </a:p>
                  </a:txBody>
                  <a:tcPr/>
                </a:tc>
                <a:tc>
                  <a:txBody>
                    <a:bodyPr/>
                    <a:lstStyle/>
                    <a:p>
                      <a:r>
                        <a:rPr lang="en-US"/>
                        <a:t>12/11/2019</a:t>
                      </a:r>
                    </a:p>
                  </a:txBody>
                  <a:tcPr/>
                </a:tc>
                <a:extLst>
                  <a:ext uri="{0D108BD9-81ED-4DB2-BD59-A6C34878D82A}">
                    <a16:rowId xmlns:a16="http://schemas.microsoft.com/office/drawing/2014/main" val="2833742539"/>
                  </a:ext>
                </a:extLst>
              </a:tr>
              <a:tr h="370840">
                <a:tc>
                  <a:txBody>
                    <a:bodyPr/>
                    <a:lstStyle/>
                    <a:p>
                      <a:r>
                        <a:rPr lang="en-US"/>
                        <a:t>2</a:t>
                      </a:r>
                    </a:p>
                  </a:txBody>
                  <a:tcPr/>
                </a:tc>
                <a:tc>
                  <a:txBody>
                    <a:bodyPr/>
                    <a:lstStyle/>
                    <a:p>
                      <a:r>
                        <a:rPr lang="en-US"/>
                        <a:t>INT</a:t>
                      </a:r>
                    </a:p>
                  </a:txBody>
                  <a:tcPr/>
                </a:tc>
                <a:tc>
                  <a:txBody>
                    <a:bodyPr/>
                    <a:lstStyle/>
                    <a:p>
                      <a:r>
                        <a:rPr lang="en-US"/>
                        <a:t>52</a:t>
                      </a:r>
                    </a:p>
                  </a:txBody>
                  <a:tcPr/>
                </a:tc>
                <a:tc>
                  <a:txBody>
                    <a:bodyPr/>
                    <a:lstStyle/>
                    <a:p>
                      <a:pPr lvl="0">
                        <a:buNone/>
                      </a:pPr>
                      <a:r>
                        <a:rPr lang="en-US"/>
                        <a:t>87</a:t>
                      </a:r>
                    </a:p>
                  </a:txBody>
                  <a:tcPr/>
                </a:tc>
                <a:tc>
                  <a:txBody>
                    <a:bodyPr/>
                    <a:lstStyle/>
                    <a:p>
                      <a:r>
                        <a:rPr lang="en-US"/>
                        <a:t>PDO</a:t>
                      </a:r>
                    </a:p>
                  </a:txBody>
                  <a:tcPr/>
                </a:tc>
                <a:tc>
                  <a:txBody>
                    <a:bodyPr/>
                    <a:lstStyle/>
                    <a:p>
                      <a:r>
                        <a:rPr lang="en-US"/>
                        <a:t>S</a:t>
                      </a:r>
                    </a:p>
                  </a:txBody>
                  <a:tcPr/>
                </a:tc>
                <a:tc>
                  <a:txBody>
                    <a:bodyPr/>
                    <a:lstStyle/>
                    <a:p>
                      <a:r>
                        <a:rPr lang="en-US"/>
                        <a:t>1/3/2020</a:t>
                      </a:r>
                    </a:p>
                  </a:txBody>
                  <a:tcPr/>
                </a:tc>
                <a:extLst>
                  <a:ext uri="{0D108BD9-81ED-4DB2-BD59-A6C34878D82A}">
                    <a16:rowId xmlns:a16="http://schemas.microsoft.com/office/drawing/2014/main" val="1334623067"/>
                  </a:ext>
                </a:extLst>
              </a:tr>
            </a:tbl>
          </a:graphicData>
        </a:graphic>
      </p:graphicFrame>
      <p:graphicFrame>
        <p:nvGraphicFramePr>
          <p:cNvPr id="9" name="Table 9">
            <a:extLst>
              <a:ext uri="{FF2B5EF4-FFF2-40B4-BE49-F238E27FC236}">
                <a16:creationId xmlns:a16="http://schemas.microsoft.com/office/drawing/2014/main" id="{3FD4B03F-4205-4044-BB88-4A8D9DD946FF}"/>
              </a:ext>
            </a:extLst>
          </p:cNvPr>
          <p:cNvGraphicFramePr>
            <a:graphicFrameLocks noGrp="1"/>
          </p:cNvGraphicFramePr>
          <p:nvPr>
            <p:extLst>
              <p:ext uri="{D42A27DB-BD31-4B8C-83A1-F6EECF244321}">
                <p14:modId xmlns:p14="http://schemas.microsoft.com/office/powerpoint/2010/main" val="4061183842"/>
              </p:ext>
            </p:extLst>
          </p:nvPr>
        </p:nvGraphicFramePr>
        <p:xfrm>
          <a:off x="684211" y="1457759"/>
          <a:ext cx="10967319" cy="1190897"/>
        </p:xfrm>
        <a:graphic>
          <a:graphicData uri="http://schemas.openxmlformats.org/drawingml/2006/table">
            <a:tbl>
              <a:tblPr firstRow="1" bandRow="1">
                <a:tableStyleId>{5C22544A-7EE6-4342-B048-85BDC9FD1C3A}</a:tableStyleId>
              </a:tblPr>
              <a:tblGrid>
                <a:gridCol w="1167767">
                  <a:extLst>
                    <a:ext uri="{9D8B030D-6E8A-4147-A177-3AD203B41FA5}">
                      <a16:colId xmlns:a16="http://schemas.microsoft.com/office/drawing/2014/main" val="3464115302"/>
                    </a:ext>
                  </a:extLst>
                </a:gridCol>
                <a:gridCol w="1114742">
                  <a:extLst>
                    <a:ext uri="{9D8B030D-6E8A-4147-A177-3AD203B41FA5}">
                      <a16:colId xmlns:a16="http://schemas.microsoft.com/office/drawing/2014/main" val="2318923123"/>
                    </a:ext>
                  </a:extLst>
                </a:gridCol>
                <a:gridCol w="1387271">
                  <a:extLst>
                    <a:ext uri="{9D8B030D-6E8A-4147-A177-3AD203B41FA5}">
                      <a16:colId xmlns:a16="http://schemas.microsoft.com/office/drawing/2014/main" val="2505029677"/>
                    </a:ext>
                  </a:extLst>
                </a:gridCol>
                <a:gridCol w="1283238">
                  <a:extLst>
                    <a:ext uri="{9D8B030D-6E8A-4147-A177-3AD203B41FA5}">
                      <a16:colId xmlns:a16="http://schemas.microsoft.com/office/drawing/2014/main" val="1061594233"/>
                    </a:ext>
                  </a:extLst>
                </a:gridCol>
                <a:gridCol w="1253765">
                  <a:extLst>
                    <a:ext uri="{9D8B030D-6E8A-4147-A177-3AD203B41FA5}">
                      <a16:colId xmlns:a16="http://schemas.microsoft.com/office/drawing/2014/main" val="2545903072"/>
                    </a:ext>
                  </a:extLst>
                </a:gridCol>
                <a:gridCol w="1207330">
                  <a:extLst>
                    <a:ext uri="{9D8B030D-6E8A-4147-A177-3AD203B41FA5}">
                      <a16:colId xmlns:a16="http://schemas.microsoft.com/office/drawing/2014/main" val="993910987"/>
                    </a:ext>
                  </a:extLst>
                </a:gridCol>
                <a:gridCol w="1155444">
                  <a:extLst>
                    <a:ext uri="{9D8B030D-6E8A-4147-A177-3AD203B41FA5}">
                      <a16:colId xmlns:a16="http://schemas.microsoft.com/office/drawing/2014/main" val="1579950555"/>
                    </a:ext>
                  </a:extLst>
                </a:gridCol>
                <a:gridCol w="1468196">
                  <a:extLst>
                    <a:ext uri="{9D8B030D-6E8A-4147-A177-3AD203B41FA5}">
                      <a16:colId xmlns:a16="http://schemas.microsoft.com/office/drawing/2014/main" val="875671860"/>
                    </a:ext>
                  </a:extLst>
                </a:gridCol>
                <a:gridCol w="929566">
                  <a:extLst>
                    <a:ext uri="{9D8B030D-6E8A-4147-A177-3AD203B41FA5}">
                      <a16:colId xmlns:a16="http://schemas.microsoft.com/office/drawing/2014/main" val="2481900644"/>
                    </a:ext>
                  </a:extLst>
                </a:gridCol>
              </a:tblGrid>
              <a:tr h="370839">
                <a:tc>
                  <a:txBody>
                    <a:bodyPr/>
                    <a:lstStyle/>
                    <a:p>
                      <a:pPr lvl="0">
                        <a:buNone/>
                      </a:pPr>
                      <a:r>
                        <a:rPr lang="en-US" sz="1200"/>
                        <a:t>SCHEDULED_START</a:t>
                      </a:r>
                    </a:p>
                  </a:txBody>
                  <a:tcPr/>
                </a:tc>
                <a:tc>
                  <a:txBody>
                    <a:bodyPr/>
                    <a:lstStyle/>
                    <a:p>
                      <a:pPr lvl="0">
                        <a:buNone/>
                      </a:pPr>
                      <a:r>
                        <a:rPr lang="en-US" sz="1200"/>
                        <a:t>SCHEDULED_END</a:t>
                      </a:r>
                    </a:p>
                  </a:txBody>
                  <a:tcPr/>
                </a:tc>
                <a:tc>
                  <a:txBody>
                    <a:bodyPr/>
                    <a:lstStyle/>
                    <a:p>
                      <a:pPr lvl="0">
                        <a:buNone/>
                      </a:pPr>
                      <a:r>
                        <a:rPr lang="en-US" sz="1200"/>
                        <a:t>CLAIMED_START</a:t>
                      </a:r>
                    </a:p>
                  </a:txBody>
                  <a:tcPr/>
                </a:tc>
                <a:tc>
                  <a:txBody>
                    <a:bodyPr/>
                    <a:lstStyle/>
                    <a:p>
                      <a:pPr lvl="0">
                        <a:buNone/>
                      </a:pPr>
                      <a:r>
                        <a:rPr lang="en-US" sz="1200"/>
                        <a:t>CLAIMED_END</a:t>
                      </a:r>
                    </a:p>
                  </a:txBody>
                  <a:tcPr/>
                </a:tc>
                <a:tc>
                  <a:txBody>
                    <a:bodyPr/>
                    <a:lstStyle/>
                    <a:p>
                      <a:pPr lvl="0">
                        <a:buNone/>
                      </a:pPr>
                      <a:r>
                        <a:rPr lang="en-US" sz="1200"/>
                        <a:t>APPROVED_ START</a:t>
                      </a:r>
                    </a:p>
                  </a:txBody>
                  <a:tcPr/>
                </a:tc>
                <a:tc>
                  <a:txBody>
                    <a:bodyPr/>
                    <a:lstStyle/>
                    <a:p>
                      <a:pPr lvl="0">
                        <a:buNone/>
                      </a:pPr>
                      <a:r>
                        <a:rPr lang="en-US" sz="1200"/>
                        <a:t>APPROVED_ END</a:t>
                      </a:r>
                    </a:p>
                  </a:txBody>
                  <a:tcPr/>
                </a:tc>
                <a:tc>
                  <a:txBody>
                    <a:bodyPr/>
                    <a:lstStyle/>
                    <a:p>
                      <a:pPr lvl="0">
                        <a:buNone/>
                      </a:pPr>
                      <a:r>
                        <a:rPr lang="en-US" sz="1200"/>
                        <a:t>SUPERVISOR</a:t>
                      </a:r>
                    </a:p>
                  </a:txBody>
                  <a:tcPr/>
                </a:tc>
                <a:tc>
                  <a:txBody>
                    <a:bodyPr/>
                    <a:lstStyle/>
                    <a:p>
                      <a:pPr lvl="0">
                        <a:buNone/>
                      </a:pPr>
                      <a:r>
                        <a:rPr lang="en-US" sz="1200"/>
                        <a:t>SHIFT_NOTES</a:t>
                      </a:r>
                    </a:p>
                  </a:txBody>
                  <a:tcPr/>
                </a:tc>
                <a:tc>
                  <a:txBody>
                    <a:bodyPr/>
                    <a:lstStyle/>
                    <a:p>
                      <a:pPr lvl="0">
                        <a:buNone/>
                      </a:pPr>
                      <a:r>
                        <a:rPr lang="en-US" sz="1200"/>
                        <a:t>SHIFT_KM</a:t>
                      </a:r>
                    </a:p>
                  </a:txBody>
                  <a:tcPr/>
                </a:tc>
                <a:extLst>
                  <a:ext uri="{0D108BD9-81ED-4DB2-BD59-A6C34878D82A}">
                    <a16:rowId xmlns:a16="http://schemas.microsoft.com/office/drawing/2014/main" val="3889925682"/>
                  </a:ext>
                </a:extLst>
              </a:tr>
              <a:tr h="362857">
                <a:tc>
                  <a:txBody>
                    <a:bodyPr/>
                    <a:lstStyle/>
                    <a:p>
                      <a:pPr lvl="0">
                        <a:buNone/>
                      </a:pPr>
                      <a:r>
                        <a:rPr lang="en-US" sz="1600"/>
                        <a:t>13:00</a:t>
                      </a:r>
                    </a:p>
                  </a:txBody>
                  <a:tcPr/>
                </a:tc>
                <a:tc>
                  <a:txBody>
                    <a:bodyPr/>
                    <a:lstStyle/>
                    <a:p>
                      <a:r>
                        <a:rPr lang="en-US" sz="1600"/>
                        <a:t>18:00</a:t>
                      </a:r>
                    </a:p>
                  </a:txBody>
                  <a:tcPr/>
                </a:tc>
                <a:tc>
                  <a:txBody>
                    <a:bodyPr/>
                    <a:lstStyle/>
                    <a:p>
                      <a:r>
                        <a:rPr lang="en-US" sz="1600"/>
                        <a:t>10:30</a:t>
                      </a:r>
                    </a:p>
                  </a:txBody>
                  <a:tcPr/>
                </a:tc>
                <a:tc>
                  <a:txBody>
                    <a:bodyPr/>
                    <a:lstStyle/>
                    <a:p>
                      <a:r>
                        <a:rPr lang="en-US" sz="1600"/>
                        <a:t>16:00</a:t>
                      </a:r>
                    </a:p>
                  </a:txBody>
                  <a:tcPr/>
                </a:tc>
                <a:tc>
                  <a:txBody>
                    <a:bodyPr/>
                    <a:lstStyle/>
                    <a:p>
                      <a:r>
                        <a:rPr lang="en-US" sz="1600"/>
                        <a:t>11:00</a:t>
                      </a:r>
                    </a:p>
                  </a:txBody>
                  <a:tcPr/>
                </a:tc>
                <a:tc>
                  <a:txBody>
                    <a:bodyPr/>
                    <a:lstStyle/>
                    <a:p>
                      <a:r>
                        <a:rPr lang="en-US" sz="1600"/>
                        <a:t>16:00</a:t>
                      </a:r>
                    </a:p>
                  </a:txBody>
                  <a:tcPr/>
                </a:tc>
                <a:tc>
                  <a:txBody>
                    <a:bodyPr/>
                    <a:lstStyle/>
                    <a:p>
                      <a:r>
                        <a:rPr lang="en-US" sz="1600"/>
                        <a:t>1</a:t>
                      </a:r>
                    </a:p>
                  </a:txBody>
                  <a:tcPr/>
                </a:tc>
                <a:tc>
                  <a:txBody>
                    <a:bodyPr/>
                    <a:lstStyle/>
                    <a:p>
                      <a:r>
                        <a:rPr lang="en-US" sz="1400"/>
                        <a:t>Notes go here</a:t>
                      </a:r>
                    </a:p>
                  </a:txBody>
                  <a:tcPr/>
                </a:tc>
                <a:tc>
                  <a:txBody>
                    <a:bodyPr/>
                    <a:lstStyle/>
                    <a:p>
                      <a:pPr lvl="0">
                        <a:buNone/>
                      </a:pPr>
                      <a:r>
                        <a:rPr lang="en-US" sz="1600"/>
                        <a:t>23</a:t>
                      </a:r>
                    </a:p>
                  </a:txBody>
                  <a:tcPr/>
                </a:tc>
                <a:extLst>
                  <a:ext uri="{0D108BD9-81ED-4DB2-BD59-A6C34878D82A}">
                    <a16:rowId xmlns:a16="http://schemas.microsoft.com/office/drawing/2014/main" val="3007955747"/>
                  </a:ext>
                </a:extLst>
              </a:tr>
              <a:tr h="370840">
                <a:tc>
                  <a:txBody>
                    <a:bodyPr/>
                    <a:lstStyle/>
                    <a:p>
                      <a:pPr lvl="0">
                        <a:buNone/>
                      </a:pPr>
                      <a:r>
                        <a:rPr lang="en-US" sz="1600"/>
                        <a:t>8:00</a:t>
                      </a:r>
                    </a:p>
                  </a:txBody>
                  <a:tcPr/>
                </a:tc>
                <a:tc>
                  <a:txBody>
                    <a:bodyPr/>
                    <a:lstStyle/>
                    <a:p>
                      <a:r>
                        <a:rPr lang="en-US" sz="1600"/>
                        <a:t>12:00</a:t>
                      </a:r>
                    </a:p>
                  </a:txBody>
                  <a:tcPr/>
                </a:tc>
                <a:tc>
                  <a:txBody>
                    <a:bodyPr/>
                    <a:lstStyle/>
                    <a:p>
                      <a:r>
                        <a:rPr lang="en-US" sz="1600"/>
                        <a:t>8:30</a:t>
                      </a:r>
                    </a:p>
                  </a:txBody>
                  <a:tcPr/>
                </a:tc>
                <a:tc>
                  <a:txBody>
                    <a:bodyPr/>
                    <a:lstStyle/>
                    <a:p>
                      <a:r>
                        <a:rPr lang="en-US" sz="1600"/>
                        <a:t>12:00</a:t>
                      </a:r>
                    </a:p>
                  </a:txBody>
                  <a:tcPr/>
                </a:tc>
                <a:tc>
                  <a:txBody>
                    <a:bodyPr/>
                    <a:lstStyle/>
                    <a:p>
                      <a:r>
                        <a:rPr lang="en-US" sz="1600"/>
                        <a:t>8:30</a:t>
                      </a:r>
                    </a:p>
                  </a:txBody>
                  <a:tcPr/>
                </a:tc>
                <a:tc>
                  <a:txBody>
                    <a:bodyPr/>
                    <a:lstStyle/>
                    <a:p>
                      <a:r>
                        <a:rPr lang="en-US" sz="1600"/>
                        <a:t>12:00</a:t>
                      </a:r>
                    </a:p>
                  </a:txBody>
                  <a:tcPr/>
                </a:tc>
                <a:tc>
                  <a:txBody>
                    <a:bodyPr/>
                    <a:lstStyle/>
                    <a:p>
                      <a:r>
                        <a:rPr lang="en-US" sz="1600"/>
                        <a:t>0</a:t>
                      </a:r>
                    </a:p>
                  </a:txBody>
                  <a:tcPr/>
                </a:tc>
                <a:tc>
                  <a:txBody>
                    <a:bodyPr/>
                    <a:lstStyle/>
                    <a:p>
                      <a:r>
                        <a:rPr lang="en-US" sz="1400"/>
                        <a:t>Notes go here</a:t>
                      </a:r>
                    </a:p>
                  </a:txBody>
                  <a:tcPr/>
                </a:tc>
                <a:tc>
                  <a:txBody>
                    <a:bodyPr/>
                    <a:lstStyle/>
                    <a:p>
                      <a:pPr lvl="0">
                        <a:buNone/>
                      </a:pPr>
                      <a:r>
                        <a:rPr lang="en-US" sz="1600"/>
                        <a:t>40</a:t>
                      </a:r>
                    </a:p>
                  </a:txBody>
                  <a:tcPr/>
                </a:tc>
                <a:extLst>
                  <a:ext uri="{0D108BD9-81ED-4DB2-BD59-A6C34878D82A}">
                    <a16:rowId xmlns:a16="http://schemas.microsoft.com/office/drawing/2014/main" val="3704307300"/>
                  </a:ext>
                </a:extLst>
              </a:tr>
            </a:tbl>
          </a:graphicData>
        </a:graphic>
      </p:graphicFrame>
      <p:sp>
        <p:nvSpPr>
          <p:cNvPr id="6" name="Content Placeholder 2">
            <a:extLst>
              <a:ext uri="{FF2B5EF4-FFF2-40B4-BE49-F238E27FC236}">
                <a16:creationId xmlns:a16="http://schemas.microsoft.com/office/drawing/2014/main" id="{35FFAF90-47B8-46AA-A5FB-6F2C8FD24A0C}"/>
              </a:ext>
            </a:extLst>
          </p:cNvPr>
          <p:cNvSpPr txBox="1">
            <a:spLocks/>
          </p:cNvSpPr>
          <p:nvPr/>
        </p:nvSpPr>
        <p:spPr>
          <a:xfrm>
            <a:off x="540470" y="2580259"/>
            <a:ext cx="9864382" cy="3061848"/>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a:solidFill>
                  <a:schemeClr val="tx1"/>
                </a:solidFill>
                <a:ea typeface="+mn-lt"/>
                <a:cs typeface="+mn-lt"/>
              </a:rPr>
              <a:t>Many shifts can be for one client</a:t>
            </a:r>
          </a:p>
          <a:p>
            <a:r>
              <a:rPr lang="en-US" sz="2800">
                <a:solidFill>
                  <a:schemeClr val="tx1"/>
                </a:solidFill>
                <a:ea typeface="+mn-lt"/>
                <a:cs typeface="+mn-lt"/>
              </a:rPr>
              <a:t>Many shifts can be worked by one worker</a:t>
            </a:r>
          </a:p>
          <a:p>
            <a:r>
              <a:rPr lang="en-US" sz="2800">
                <a:solidFill>
                  <a:schemeClr val="tx1"/>
                </a:solidFill>
                <a:ea typeface="+mn-lt"/>
                <a:cs typeface="+mn-lt"/>
              </a:rPr>
              <a:t>Many shifts can be categorized by one shift type</a:t>
            </a:r>
          </a:p>
          <a:p>
            <a:r>
              <a:rPr lang="en-US" sz="2800">
                <a:solidFill>
                  <a:schemeClr val="tx1"/>
                </a:solidFill>
                <a:ea typeface="+mn-lt"/>
                <a:cs typeface="+mn-lt"/>
              </a:rPr>
              <a:t>Many shifts can by classified into one department</a:t>
            </a:r>
          </a:p>
          <a:p>
            <a:r>
              <a:rPr lang="en-US" sz="2800">
                <a:solidFill>
                  <a:schemeClr val="tx1"/>
                </a:solidFill>
                <a:ea typeface="+mn-lt"/>
                <a:cs typeface="+mn-lt"/>
              </a:rPr>
              <a:t>Many shifts can be described by one shift status</a:t>
            </a:r>
          </a:p>
        </p:txBody>
      </p:sp>
    </p:spTree>
    <p:extLst>
      <p:ext uri="{BB962C8B-B14F-4D97-AF65-F5344CB8AC3E}">
        <p14:creationId xmlns:p14="http://schemas.microsoft.com/office/powerpoint/2010/main" val="83527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574" y="5350933"/>
            <a:ext cx="8534400" cy="1507067"/>
          </a:xfrm>
        </p:spPr>
        <p:txBody>
          <a:bodyPr>
            <a:normAutofit/>
          </a:bodyPr>
          <a:lstStyle/>
          <a:p>
            <a:r>
              <a:rPr lang="en-US" sz="4000"/>
              <a:t>Worker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1" name="Picture 10" descr="A screenshot of a cell phone&#10;&#10;Description automatically generated">
            <a:extLst>
              <a:ext uri="{FF2B5EF4-FFF2-40B4-BE49-F238E27FC236}">
                <a16:creationId xmlns:a16="http://schemas.microsoft.com/office/drawing/2014/main" id="{FB0B38D1-D0E1-4444-9A7F-7B79D5C54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74" y="290950"/>
            <a:ext cx="5460426" cy="54189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9907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37D55F-3913-4FE8-B157-5F413EC19DAD}"/>
              </a:ext>
            </a:extLst>
          </p:cNvPr>
          <p:cNvSpPr/>
          <p:nvPr/>
        </p:nvSpPr>
        <p:spPr>
          <a:xfrm>
            <a:off x="379314" y="3230703"/>
            <a:ext cx="6335522" cy="1163496"/>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384464" y="4488874"/>
            <a:ext cx="8529250" cy="1580940"/>
          </a:xfrm>
        </p:spPr>
        <p:txBody>
          <a:bodyPr>
            <a:normAutofit/>
          </a:bodyPr>
          <a:lstStyle/>
          <a:p>
            <a:r>
              <a:rPr lang="en-US" sz="4000"/>
              <a:t>Worker table</a:t>
            </a:r>
            <a:r>
              <a:rPr lang="en-CA" sz="4000"/>
              <a:t> – Rules and Data</a:t>
            </a:r>
            <a:endParaRPr lang="en-US" sz="4000"/>
          </a:p>
        </p:txBody>
      </p:sp>
      <p:graphicFrame>
        <p:nvGraphicFramePr>
          <p:cNvPr id="5" name="Table 5">
            <a:extLst>
              <a:ext uri="{FF2B5EF4-FFF2-40B4-BE49-F238E27FC236}">
                <a16:creationId xmlns:a16="http://schemas.microsoft.com/office/drawing/2014/main" id="{1D6E0B29-3080-4113-B545-197758E613C7}"/>
              </a:ext>
            </a:extLst>
          </p:cNvPr>
          <p:cNvGraphicFramePr>
            <a:graphicFrameLocks noGrp="1"/>
          </p:cNvGraphicFramePr>
          <p:nvPr>
            <p:ph idx="1"/>
            <p:extLst>
              <p:ext uri="{D42A27DB-BD31-4B8C-83A1-F6EECF244321}">
                <p14:modId xmlns:p14="http://schemas.microsoft.com/office/powerpoint/2010/main" val="2764227591"/>
              </p:ext>
            </p:extLst>
          </p:nvPr>
        </p:nvGraphicFramePr>
        <p:xfrm>
          <a:off x="379314" y="279621"/>
          <a:ext cx="11385338" cy="1320800"/>
        </p:xfrm>
        <a:graphic>
          <a:graphicData uri="http://schemas.openxmlformats.org/drawingml/2006/table">
            <a:tbl>
              <a:tblPr firstRow="1" bandRow="1">
                <a:tableStyleId>{5C22544A-7EE6-4342-B048-85BDC9FD1C3A}</a:tableStyleId>
              </a:tblPr>
              <a:tblGrid>
                <a:gridCol w="1114205">
                  <a:extLst>
                    <a:ext uri="{9D8B030D-6E8A-4147-A177-3AD203B41FA5}">
                      <a16:colId xmlns:a16="http://schemas.microsoft.com/office/drawing/2014/main" val="1556271808"/>
                    </a:ext>
                  </a:extLst>
                </a:gridCol>
                <a:gridCol w="1351280">
                  <a:extLst>
                    <a:ext uri="{9D8B030D-6E8A-4147-A177-3AD203B41FA5}">
                      <a16:colId xmlns:a16="http://schemas.microsoft.com/office/drawing/2014/main" val="3979903691"/>
                    </a:ext>
                  </a:extLst>
                </a:gridCol>
                <a:gridCol w="1361440">
                  <a:extLst>
                    <a:ext uri="{9D8B030D-6E8A-4147-A177-3AD203B41FA5}">
                      <a16:colId xmlns:a16="http://schemas.microsoft.com/office/drawing/2014/main" val="1489239094"/>
                    </a:ext>
                  </a:extLst>
                </a:gridCol>
                <a:gridCol w="1544320">
                  <a:extLst>
                    <a:ext uri="{9D8B030D-6E8A-4147-A177-3AD203B41FA5}">
                      <a16:colId xmlns:a16="http://schemas.microsoft.com/office/drawing/2014/main" val="4136068701"/>
                    </a:ext>
                  </a:extLst>
                </a:gridCol>
                <a:gridCol w="1168400">
                  <a:extLst>
                    <a:ext uri="{9D8B030D-6E8A-4147-A177-3AD203B41FA5}">
                      <a16:colId xmlns:a16="http://schemas.microsoft.com/office/drawing/2014/main" val="333621078"/>
                    </a:ext>
                  </a:extLst>
                </a:gridCol>
                <a:gridCol w="2011680">
                  <a:extLst>
                    <a:ext uri="{9D8B030D-6E8A-4147-A177-3AD203B41FA5}">
                      <a16:colId xmlns:a16="http://schemas.microsoft.com/office/drawing/2014/main" val="2204211862"/>
                    </a:ext>
                  </a:extLst>
                </a:gridCol>
                <a:gridCol w="1300480">
                  <a:extLst>
                    <a:ext uri="{9D8B030D-6E8A-4147-A177-3AD203B41FA5}">
                      <a16:colId xmlns:a16="http://schemas.microsoft.com/office/drawing/2014/main" val="2170149363"/>
                    </a:ext>
                  </a:extLst>
                </a:gridCol>
                <a:gridCol w="1533533">
                  <a:extLst>
                    <a:ext uri="{9D8B030D-6E8A-4147-A177-3AD203B41FA5}">
                      <a16:colId xmlns:a16="http://schemas.microsoft.com/office/drawing/2014/main" val="1674776372"/>
                    </a:ext>
                  </a:extLst>
                </a:gridCol>
              </a:tblGrid>
              <a:tr h="370840">
                <a:tc>
                  <a:txBody>
                    <a:bodyPr/>
                    <a:lstStyle/>
                    <a:p>
                      <a:r>
                        <a:rPr lang="en-US" sz="1600"/>
                        <a:t>WORKER_ ID</a:t>
                      </a:r>
                    </a:p>
                  </a:txBody>
                  <a:tcPr/>
                </a:tc>
                <a:tc>
                  <a:txBody>
                    <a:bodyPr/>
                    <a:lstStyle/>
                    <a:p>
                      <a:r>
                        <a:rPr lang="en-US" sz="1600"/>
                        <a:t>USER_TYPE_ CODE</a:t>
                      </a:r>
                    </a:p>
                  </a:txBody>
                  <a:tcPr/>
                </a:tc>
                <a:tc>
                  <a:txBody>
                    <a:bodyPr/>
                    <a:lstStyle/>
                    <a:p>
                      <a:r>
                        <a:rPr lang="en-US" sz="1600"/>
                        <a:t>USER_PASS</a:t>
                      </a:r>
                    </a:p>
                  </a:txBody>
                  <a:tcPr/>
                </a:tc>
                <a:tc>
                  <a:txBody>
                    <a:bodyPr/>
                    <a:lstStyle/>
                    <a:p>
                      <a:r>
                        <a:rPr lang="en-US" sz="1600"/>
                        <a:t>WORKER_ FNAME</a:t>
                      </a:r>
                    </a:p>
                  </a:txBody>
                  <a:tcPr/>
                </a:tc>
                <a:tc>
                  <a:txBody>
                    <a:bodyPr/>
                    <a:lstStyle/>
                    <a:p>
                      <a:r>
                        <a:rPr lang="en-US" sz="1600"/>
                        <a:t>WORKER_ LNAME</a:t>
                      </a:r>
                    </a:p>
                  </a:txBody>
                  <a:tcPr/>
                </a:tc>
                <a:tc>
                  <a:txBody>
                    <a:bodyPr/>
                    <a:lstStyle/>
                    <a:p>
                      <a:r>
                        <a:rPr lang="en-US" sz="1600"/>
                        <a:t>WORKER_ADDRESS</a:t>
                      </a:r>
                    </a:p>
                  </a:txBody>
                  <a:tcPr/>
                </a:tc>
                <a:tc>
                  <a:txBody>
                    <a:bodyPr/>
                    <a:lstStyle/>
                    <a:p>
                      <a:r>
                        <a:rPr lang="en-US" sz="1600"/>
                        <a:t>WORKER_ CITY</a:t>
                      </a:r>
                    </a:p>
                  </a:txBody>
                  <a:tcPr/>
                </a:tc>
                <a:tc>
                  <a:txBody>
                    <a:bodyPr/>
                    <a:lstStyle/>
                    <a:p>
                      <a:r>
                        <a:rPr lang="en-US" sz="1600"/>
                        <a:t>WORKER_PH1</a:t>
                      </a:r>
                    </a:p>
                  </a:txBody>
                  <a:tcPr/>
                </a:tc>
                <a:extLst>
                  <a:ext uri="{0D108BD9-81ED-4DB2-BD59-A6C34878D82A}">
                    <a16:rowId xmlns:a16="http://schemas.microsoft.com/office/drawing/2014/main" val="3445049095"/>
                  </a:ext>
                </a:extLst>
              </a:tr>
              <a:tr h="370840">
                <a:tc>
                  <a:txBody>
                    <a:bodyPr/>
                    <a:lstStyle/>
                    <a:p>
                      <a:r>
                        <a:rPr lang="en-US" sz="1600"/>
                        <a:t>1</a:t>
                      </a:r>
                    </a:p>
                  </a:txBody>
                  <a:tcPr/>
                </a:tc>
                <a:tc>
                  <a:txBody>
                    <a:bodyPr/>
                    <a:lstStyle/>
                    <a:p>
                      <a:r>
                        <a:rPr lang="en-US" sz="1600"/>
                        <a:t>W</a:t>
                      </a:r>
                    </a:p>
                  </a:txBody>
                  <a:tcPr/>
                </a:tc>
                <a:tc>
                  <a:txBody>
                    <a:bodyPr/>
                    <a:lstStyle/>
                    <a:p>
                      <a:r>
                        <a:rPr lang="en-US" sz="1600"/>
                        <a:t>Password1</a:t>
                      </a:r>
                    </a:p>
                  </a:txBody>
                  <a:tcPr/>
                </a:tc>
                <a:tc>
                  <a:txBody>
                    <a:bodyPr/>
                    <a:lstStyle/>
                    <a:p>
                      <a:r>
                        <a:rPr lang="en-US" sz="1600"/>
                        <a:t>Bob</a:t>
                      </a:r>
                    </a:p>
                  </a:txBody>
                  <a:tcPr/>
                </a:tc>
                <a:tc>
                  <a:txBody>
                    <a:bodyPr/>
                    <a:lstStyle/>
                    <a:p>
                      <a:r>
                        <a:rPr lang="en-US" sz="1600"/>
                        <a:t>Smith</a:t>
                      </a:r>
                    </a:p>
                  </a:txBody>
                  <a:tcPr/>
                </a:tc>
                <a:tc>
                  <a:txBody>
                    <a:bodyPr/>
                    <a:lstStyle/>
                    <a:p>
                      <a:r>
                        <a:rPr lang="en-US" sz="1600"/>
                        <a:t>123 Some St.</a:t>
                      </a:r>
                    </a:p>
                  </a:txBody>
                  <a:tcPr/>
                </a:tc>
                <a:tc>
                  <a:txBody>
                    <a:bodyPr/>
                    <a:lstStyle/>
                    <a:p>
                      <a:r>
                        <a:rPr lang="en-US" sz="1600"/>
                        <a:t>Lethbridge</a:t>
                      </a:r>
                    </a:p>
                  </a:txBody>
                  <a:tcPr/>
                </a:tc>
                <a:tc>
                  <a:txBody>
                    <a:bodyPr/>
                    <a:lstStyle/>
                    <a:p>
                      <a:pPr lvl="0">
                        <a:buNone/>
                      </a:pPr>
                      <a:r>
                        <a:rPr lang="en-US" sz="1600" b="0" i="0" u="none" strike="noStrike" noProof="0">
                          <a:latin typeface="Century Gothic"/>
                        </a:rPr>
                        <a:t>Xxx-xxx-xxxx</a:t>
                      </a:r>
                      <a:endParaRPr lang="en-US" sz="1600"/>
                    </a:p>
                  </a:txBody>
                  <a:tcPr/>
                </a:tc>
                <a:extLst>
                  <a:ext uri="{0D108BD9-81ED-4DB2-BD59-A6C34878D82A}">
                    <a16:rowId xmlns:a16="http://schemas.microsoft.com/office/drawing/2014/main" val="1607765209"/>
                  </a:ext>
                </a:extLst>
              </a:tr>
              <a:tr h="370840">
                <a:tc>
                  <a:txBody>
                    <a:bodyPr/>
                    <a:lstStyle/>
                    <a:p>
                      <a:r>
                        <a:rPr lang="en-US" sz="1600"/>
                        <a:t>2</a:t>
                      </a:r>
                    </a:p>
                  </a:txBody>
                  <a:tcPr/>
                </a:tc>
                <a:tc>
                  <a:txBody>
                    <a:bodyPr/>
                    <a:lstStyle/>
                    <a:p>
                      <a:r>
                        <a:rPr lang="en-US" sz="1600"/>
                        <a:t>W</a:t>
                      </a:r>
                    </a:p>
                  </a:txBody>
                  <a:tcPr/>
                </a:tc>
                <a:tc>
                  <a:txBody>
                    <a:bodyPr/>
                    <a:lstStyle/>
                    <a:p>
                      <a:r>
                        <a:rPr lang="en-US" sz="1600"/>
                        <a:t>qwerty</a:t>
                      </a:r>
                    </a:p>
                  </a:txBody>
                  <a:tcPr/>
                </a:tc>
                <a:tc>
                  <a:txBody>
                    <a:bodyPr/>
                    <a:lstStyle/>
                    <a:p>
                      <a:r>
                        <a:rPr lang="en-US" sz="1600"/>
                        <a:t>Jim</a:t>
                      </a:r>
                    </a:p>
                  </a:txBody>
                  <a:tcPr/>
                </a:tc>
                <a:tc>
                  <a:txBody>
                    <a:bodyPr/>
                    <a:lstStyle/>
                    <a:p>
                      <a:r>
                        <a:rPr lang="en-US" sz="1600"/>
                        <a:t>Halpert</a:t>
                      </a:r>
                    </a:p>
                  </a:txBody>
                  <a:tcPr/>
                </a:tc>
                <a:tc>
                  <a:txBody>
                    <a:bodyPr/>
                    <a:lstStyle/>
                    <a:p>
                      <a:r>
                        <a:rPr lang="en-US" sz="1600"/>
                        <a:t>456 Another St.</a:t>
                      </a:r>
                    </a:p>
                  </a:txBody>
                  <a:tcPr/>
                </a:tc>
                <a:tc>
                  <a:txBody>
                    <a:bodyPr/>
                    <a:lstStyle/>
                    <a:p>
                      <a:r>
                        <a:rPr lang="en-US" sz="1600"/>
                        <a:t>Lethbridge</a:t>
                      </a:r>
                    </a:p>
                  </a:txBody>
                  <a:tcPr/>
                </a:tc>
                <a:tc>
                  <a:txBody>
                    <a:bodyPr/>
                    <a:lstStyle/>
                    <a:p>
                      <a:pPr lvl="0">
                        <a:buNone/>
                      </a:pPr>
                      <a:r>
                        <a:rPr lang="en-US" sz="1600" b="0" i="0" u="none" strike="noStrike" noProof="0">
                          <a:latin typeface="Century Gothic"/>
                        </a:rPr>
                        <a:t>Xxx-xxx-</a:t>
                      </a:r>
                      <a:r>
                        <a:rPr lang="en-US" sz="1600" b="0" i="0" u="none" strike="noStrike" noProof="0" err="1">
                          <a:latin typeface="Century Gothic"/>
                        </a:rPr>
                        <a:t>xxxx</a:t>
                      </a:r>
                      <a:endParaRPr lang="en-US" sz="1600"/>
                    </a:p>
                  </a:txBody>
                  <a:tcPr/>
                </a:tc>
                <a:extLst>
                  <a:ext uri="{0D108BD9-81ED-4DB2-BD59-A6C34878D82A}">
                    <a16:rowId xmlns:a16="http://schemas.microsoft.com/office/drawing/2014/main" val="4271986377"/>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3" name="Table 5">
            <a:extLst>
              <a:ext uri="{FF2B5EF4-FFF2-40B4-BE49-F238E27FC236}">
                <a16:creationId xmlns:a16="http://schemas.microsoft.com/office/drawing/2014/main" id="{A03F11AD-F35E-43F6-AB93-EC13E89BC38E}"/>
              </a:ext>
            </a:extLst>
          </p:cNvPr>
          <p:cNvGraphicFramePr>
            <a:graphicFrameLocks noGrp="1"/>
          </p:cNvGraphicFramePr>
          <p:nvPr>
            <p:extLst>
              <p:ext uri="{D42A27DB-BD31-4B8C-83A1-F6EECF244321}">
                <p14:modId xmlns:p14="http://schemas.microsoft.com/office/powerpoint/2010/main" val="336974442"/>
              </p:ext>
            </p:extLst>
          </p:nvPr>
        </p:nvGraphicFramePr>
        <p:xfrm>
          <a:off x="379314" y="1678246"/>
          <a:ext cx="11385338" cy="1381760"/>
        </p:xfrm>
        <a:graphic>
          <a:graphicData uri="http://schemas.openxmlformats.org/drawingml/2006/table">
            <a:tbl>
              <a:tblPr firstRow="1" bandRow="1">
                <a:tableStyleId>{5C22544A-7EE6-4342-B048-85BDC9FD1C3A}</a:tableStyleId>
              </a:tblPr>
              <a:tblGrid>
                <a:gridCol w="1704010">
                  <a:extLst>
                    <a:ext uri="{9D8B030D-6E8A-4147-A177-3AD203B41FA5}">
                      <a16:colId xmlns:a16="http://schemas.microsoft.com/office/drawing/2014/main" val="871308121"/>
                    </a:ext>
                  </a:extLst>
                </a:gridCol>
                <a:gridCol w="1734532">
                  <a:extLst>
                    <a:ext uri="{9D8B030D-6E8A-4147-A177-3AD203B41FA5}">
                      <a16:colId xmlns:a16="http://schemas.microsoft.com/office/drawing/2014/main" val="1384681215"/>
                    </a:ext>
                  </a:extLst>
                </a:gridCol>
                <a:gridCol w="1253765">
                  <a:extLst>
                    <a:ext uri="{9D8B030D-6E8A-4147-A177-3AD203B41FA5}">
                      <a16:colId xmlns:a16="http://schemas.microsoft.com/office/drawing/2014/main" val="4016819403"/>
                    </a:ext>
                  </a:extLst>
                </a:gridCol>
                <a:gridCol w="1470119">
                  <a:extLst>
                    <a:ext uri="{9D8B030D-6E8A-4147-A177-3AD203B41FA5}">
                      <a16:colId xmlns:a16="http://schemas.microsoft.com/office/drawing/2014/main" val="48826197"/>
                    </a:ext>
                  </a:extLst>
                </a:gridCol>
                <a:gridCol w="1254864">
                  <a:extLst>
                    <a:ext uri="{9D8B030D-6E8A-4147-A177-3AD203B41FA5}">
                      <a16:colId xmlns:a16="http://schemas.microsoft.com/office/drawing/2014/main" val="2067546328"/>
                    </a:ext>
                  </a:extLst>
                </a:gridCol>
                <a:gridCol w="2014413">
                  <a:extLst>
                    <a:ext uri="{9D8B030D-6E8A-4147-A177-3AD203B41FA5}">
                      <a16:colId xmlns:a16="http://schemas.microsoft.com/office/drawing/2014/main" val="1232974779"/>
                    </a:ext>
                  </a:extLst>
                </a:gridCol>
                <a:gridCol w="1953635">
                  <a:extLst>
                    <a:ext uri="{9D8B030D-6E8A-4147-A177-3AD203B41FA5}">
                      <a16:colId xmlns:a16="http://schemas.microsoft.com/office/drawing/2014/main" val="3448061111"/>
                    </a:ext>
                  </a:extLst>
                </a:gridCol>
              </a:tblGrid>
              <a:tr h="370840">
                <a:tc>
                  <a:txBody>
                    <a:bodyPr/>
                    <a:lstStyle/>
                    <a:p>
                      <a:r>
                        <a:rPr lang="en-US"/>
                        <a:t>WORKER_PH2</a:t>
                      </a:r>
                    </a:p>
                  </a:txBody>
                  <a:tcPr/>
                </a:tc>
                <a:tc>
                  <a:txBody>
                    <a:bodyPr/>
                    <a:lstStyle/>
                    <a:p>
                      <a:r>
                        <a:rPr lang="en-US"/>
                        <a:t>WORKER_EPH</a:t>
                      </a:r>
                    </a:p>
                  </a:txBody>
                  <a:tcPr/>
                </a:tc>
                <a:tc>
                  <a:txBody>
                    <a:bodyPr/>
                    <a:lstStyle/>
                    <a:p>
                      <a:r>
                        <a:rPr lang="en-US"/>
                        <a:t>CAN_GH</a:t>
                      </a:r>
                    </a:p>
                  </a:txBody>
                  <a:tcPr/>
                </a:tc>
                <a:tc>
                  <a:txBody>
                    <a:bodyPr/>
                    <a:lstStyle/>
                    <a:p>
                      <a:r>
                        <a:rPr lang="en-US"/>
                        <a:t>CAN_DRIVE</a:t>
                      </a:r>
                    </a:p>
                  </a:txBody>
                  <a:tcPr/>
                </a:tc>
                <a:tc>
                  <a:txBody>
                    <a:bodyPr/>
                    <a:lstStyle/>
                    <a:p>
                      <a:r>
                        <a:rPr lang="en-US"/>
                        <a:t>WORKER_ACTIVE</a:t>
                      </a:r>
                    </a:p>
                  </a:txBody>
                  <a:tcPr/>
                </a:tc>
                <a:tc>
                  <a:txBody>
                    <a:bodyPr/>
                    <a:lstStyle/>
                    <a:p>
                      <a:pPr lvl="0">
                        <a:buNone/>
                      </a:pPr>
                      <a:r>
                        <a:rPr lang="en-US" sz="1800" b="1" i="0" u="none" strike="noStrike" noProof="0">
                          <a:latin typeface="Century Gothic"/>
                        </a:rPr>
                        <a:t>WORKER_AVAIL</a:t>
                      </a:r>
                    </a:p>
                  </a:txBody>
                  <a:tcPr/>
                </a:tc>
                <a:tc>
                  <a:txBody>
                    <a:bodyPr/>
                    <a:lstStyle/>
                    <a:p>
                      <a:r>
                        <a:rPr lang="en-US"/>
                        <a:t>WORKER_NOTES </a:t>
                      </a:r>
                    </a:p>
                  </a:txBody>
                  <a:tcPr/>
                </a:tc>
                <a:extLst>
                  <a:ext uri="{0D108BD9-81ED-4DB2-BD59-A6C34878D82A}">
                    <a16:rowId xmlns:a16="http://schemas.microsoft.com/office/drawing/2014/main" val="3467488465"/>
                  </a:ext>
                </a:extLst>
              </a:tr>
              <a:tr h="370840">
                <a:tc>
                  <a:txBody>
                    <a:bodyPr/>
                    <a:lstStyle/>
                    <a:p>
                      <a:pPr lvl="0">
                        <a:buNone/>
                      </a:pPr>
                      <a:r>
                        <a:rPr lang="en-US" sz="1800" b="0" i="0" u="none" strike="noStrike" noProof="0">
                          <a:latin typeface="Century Gothic"/>
                        </a:rPr>
                        <a:t>Xxx-xxx-xxxx</a:t>
                      </a:r>
                      <a:endParaRPr lang="en-US" sz="1800" err="1"/>
                    </a:p>
                  </a:txBody>
                  <a:tcPr/>
                </a:tc>
                <a:tc>
                  <a:txBody>
                    <a:bodyPr/>
                    <a:lstStyle/>
                    <a:p>
                      <a:pPr lvl="0">
                        <a:buNone/>
                      </a:pPr>
                      <a:r>
                        <a:rPr lang="en-US" sz="1800" b="0" i="0" u="none" strike="noStrike" noProof="0">
                          <a:latin typeface="Century Gothic"/>
                        </a:rPr>
                        <a:t>Xxx-xxx-xxxx</a:t>
                      </a:r>
                      <a:endParaRPr lang="en-US" sz="1800" err="1"/>
                    </a:p>
                  </a:txBody>
                  <a:tcPr/>
                </a:tc>
                <a:tc>
                  <a:txBody>
                    <a:bodyPr/>
                    <a:lstStyle/>
                    <a:p>
                      <a:r>
                        <a:rPr lang="en-US" sz="1800"/>
                        <a:t>1</a:t>
                      </a:r>
                    </a:p>
                  </a:txBody>
                  <a:tcPr/>
                </a:tc>
                <a:tc>
                  <a:txBody>
                    <a:bodyPr/>
                    <a:lstStyle/>
                    <a:p>
                      <a:r>
                        <a:rPr lang="en-US" sz="1800"/>
                        <a:t>1</a:t>
                      </a:r>
                    </a:p>
                  </a:txBody>
                  <a:tcPr/>
                </a:tc>
                <a:tc>
                  <a:txBody>
                    <a:bodyPr/>
                    <a:lstStyle/>
                    <a:p>
                      <a:r>
                        <a:rPr lang="en-US" sz="1800"/>
                        <a:t>1</a:t>
                      </a:r>
                    </a:p>
                  </a:txBody>
                  <a:tcPr/>
                </a:tc>
                <a:tc>
                  <a:txBody>
                    <a:bodyPr/>
                    <a:lstStyle/>
                    <a:p>
                      <a:pPr lvl="0">
                        <a:buNone/>
                      </a:pPr>
                      <a:r>
                        <a:rPr lang="en-US" sz="1800"/>
                        <a:t>Wed,8:00-23:00;</a:t>
                      </a:r>
                    </a:p>
                  </a:txBody>
                  <a:tcPr/>
                </a:tc>
                <a:tc>
                  <a:txBody>
                    <a:bodyPr/>
                    <a:lstStyle/>
                    <a:p>
                      <a:r>
                        <a:rPr lang="en-US" sz="1800"/>
                        <a:t>Notes go here</a:t>
                      </a:r>
                    </a:p>
                  </a:txBody>
                  <a:tcPr/>
                </a:tc>
                <a:extLst>
                  <a:ext uri="{0D108BD9-81ED-4DB2-BD59-A6C34878D82A}">
                    <a16:rowId xmlns:a16="http://schemas.microsoft.com/office/drawing/2014/main" val="3926270088"/>
                  </a:ext>
                </a:extLst>
              </a:tr>
              <a:tr h="370840">
                <a:tc>
                  <a:txBody>
                    <a:bodyPr/>
                    <a:lstStyle/>
                    <a:p>
                      <a:pPr lvl="0">
                        <a:buNone/>
                      </a:pPr>
                      <a:r>
                        <a:rPr lang="en-US" sz="1800" b="0" i="0" u="none" strike="noStrike" noProof="0">
                          <a:latin typeface="Century Gothic"/>
                        </a:rPr>
                        <a:t>Xxx-xxx-xxxx</a:t>
                      </a:r>
                      <a:endParaRPr lang="en-US" sz="1800" err="1"/>
                    </a:p>
                  </a:txBody>
                  <a:tcPr/>
                </a:tc>
                <a:tc>
                  <a:txBody>
                    <a:bodyPr/>
                    <a:lstStyle/>
                    <a:p>
                      <a:pPr lvl="0">
                        <a:buNone/>
                      </a:pPr>
                      <a:r>
                        <a:rPr lang="en-US" sz="1800" b="0" i="0" u="none" strike="noStrike" noProof="0">
                          <a:latin typeface="Century Gothic"/>
                        </a:rPr>
                        <a:t>Xxx-xxx-xxxx</a:t>
                      </a:r>
                      <a:endParaRPr lang="en-US" sz="1800"/>
                    </a:p>
                  </a:txBody>
                  <a:tcPr/>
                </a:tc>
                <a:tc>
                  <a:txBody>
                    <a:bodyPr/>
                    <a:lstStyle/>
                    <a:p>
                      <a:r>
                        <a:rPr lang="en-US" sz="1800"/>
                        <a:t>0</a:t>
                      </a:r>
                    </a:p>
                  </a:txBody>
                  <a:tcPr/>
                </a:tc>
                <a:tc>
                  <a:txBody>
                    <a:bodyPr/>
                    <a:lstStyle/>
                    <a:p>
                      <a:r>
                        <a:rPr lang="en-US" sz="1800"/>
                        <a:t>1</a:t>
                      </a:r>
                    </a:p>
                  </a:txBody>
                  <a:tcPr/>
                </a:tc>
                <a:tc>
                  <a:txBody>
                    <a:bodyPr/>
                    <a:lstStyle/>
                    <a:p>
                      <a:r>
                        <a:rPr lang="en-US" sz="1800"/>
                        <a:t>1</a:t>
                      </a:r>
                    </a:p>
                  </a:txBody>
                  <a:tcPr/>
                </a:tc>
                <a:tc>
                  <a:txBody>
                    <a:bodyPr/>
                    <a:lstStyle/>
                    <a:p>
                      <a:pPr lvl="0">
                        <a:buNone/>
                      </a:pPr>
                      <a:r>
                        <a:rPr lang="en-US" sz="1800"/>
                        <a:t>Tue,4:00-20:00;</a:t>
                      </a:r>
                    </a:p>
                  </a:txBody>
                  <a:tcPr/>
                </a:tc>
                <a:tc>
                  <a:txBody>
                    <a:bodyPr/>
                    <a:lstStyle/>
                    <a:p>
                      <a:r>
                        <a:rPr lang="en-US" sz="1800"/>
                        <a:t>Notes go here</a:t>
                      </a:r>
                    </a:p>
                  </a:txBody>
                  <a:tcPr/>
                </a:tc>
                <a:extLst>
                  <a:ext uri="{0D108BD9-81ED-4DB2-BD59-A6C34878D82A}">
                    <a16:rowId xmlns:a16="http://schemas.microsoft.com/office/drawing/2014/main" val="3861616117"/>
                  </a:ext>
                </a:extLst>
              </a:tr>
            </a:tbl>
          </a:graphicData>
        </a:graphic>
      </p:graphicFrame>
      <p:sp>
        <p:nvSpPr>
          <p:cNvPr id="9" name="Content Placeholder 2">
            <a:extLst>
              <a:ext uri="{FF2B5EF4-FFF2-40B4-BE49-F238E27FC236}">
                <a16:creationId xmlns:a16="http://schemas.microsoft.com/office/drawing/2014/main" id="{27429D53-BF7B-4E09-AD21-0FA8FE053D64}"/>
              </a:ext>
            </a:extLst>
          </p:cNvPr>
          <p:cNvSpPr txBox="1">
            <a:spLocks/>
          </p:cNvSpPr>
          <p:nvPr/>
        </p:nvSpPr>
        <p:spPr>
          <a:xfrm>
            <a:off x="379314" y="2536184"/>
            <a:ext cx="8534400" cy="252362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a:solidFill>
                  <a:schemeClr val="tx1"/>
                </a:solidFill>
                <a:ea typeface="+mn-lt"/>
                <a:cs typeface="+mn-lt"/>
              </a:rPr>
              <a:t>One worker can work many shifts</a:t>
            </a:r>
          </a:p>
          <a:p>
            <a:r>
              <a:rPr lang="en-US" sz="2800">
                <a:solidFill>
                  <a:schemeClr val="tx1"/>
                </a:solidFill>
                <a:ea typeface="+mn-lt"/>
                <a:cs typeface="+mn-lt"/>
              </a:rPr>
              <a:t>One shift is worked by one worker</a:t>
            </a:r>
          </a:p>
        </p:txBody>
      </p:sp>
    </p:spTree>
    <p:extLst>
      <p:ext uri="{BB962C8B-B14F-4D97-AF65-F5344CB8AC3E}">
        <p14:creationId xmlns:p14="http://schemas.microsoft.com/office/powerpoint/2010/main" val="315943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574" y="5350933"/>
            <a:ext cx="8534400" cy="1507067"/>
          </a:xfrm>
        </p:spPr>
        <p:txBody>
          <a:bodyPr>
            <a:normAutofit/>
          </a:bodyPr>
          <a:lstStyle/>
          <a:p>
            <a:r>
              <a:rPr lang="en-US" sz="4000"/>
              <a:t>USER type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5" name="Picture 4" descr="A picture containing screenshot, clock&#10;&#10;Description automatically generated">
            <a:extLst>
              <a:ext uri="{FF2B5EF4-FFF2-40B4-BE49-F238E27FC236}">
                <a16:creationId xmlns:a16="http://schemas.microsoft.com/office/drawing/2014/main" id="{1D3B12FD-EED5-4027-ACC8-974A2A6BCD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74" y="1564640"/>
            <a:ext cx="9562439" cy="320717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2558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6231DC-4409-42F2-8900-F97271D86368}"/>
              </a:ext>
            </a:extLst>
          </p:cNvPr>
          <p:cNvSpPr/>
          <p:nvPr/>
        </p:nvSpPr>
        <p:spPr>
          <a:xfrm>
            <a:off x="461322" y="2652511"/>
            <a:ext cx="8042597" cy="1507067"/>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84212" y="4487332"/>
            <a:ext cx="9140508" cy="1507067"/>
          </a:xfrm>
        </p:spPr>
        <p:txBody>
          <a:bodyPr>
            <a:normAutofit/>
          </a:bodyPr>
          <a:lstStyle/>
          <a:p>
            <a:r>
              <a:rPr lang="en-US" sz="4000"/>
              <a:t>User type table </a:t>
            </a:r>
            <a:r>
              <a:rPr lang="en-CA" sz="4000"/>
              <a:t>– Rules and Data</a:t>
            </a:r>
            <a:endParaRPr lang="en-US" sz="4000"/>
          </a:p>
        </p:txBody>
      </p:sp>
      <p:graphicFrame>
        <p:nvGraphicFramePr>
          <p:cNvPr id="5" name="Table 5">
            <a:extLst>
              <a:ext uri="{FF2B5EF4-FFF2-40B4-BE49-F238E27FC236}">
                <a16:creationId xmlns:a16="http://schemas.microsoft.com/office/drawing/2014/main" id="{E4E9794B-9773-4438-BFF4-E98E7CBB537F}"/>
              </a:ext>
            </a:extLst>
          </p:cNvPr>
          <p:cNvGraphicFramePr>
            <a:graphicFrameLocks noGrp="1"/>
          </p:cNvGraphicFramePr>
          <p:nvPr>
            <p:ph idx="1"/>
            <p:extLst>
              <p:ext uri="{D42A27DB-BD31-4B8C-83A1-F6EECF244321}">
                <p14:modId xmlns:p14="http://schemas.microsoft.com/office/powerpoint/2010/main" val="661301332"/>
              </p:ext>
            </p:extLst>
          </p:nvPr>
        </p:nvGraphicFramePr>
        <p:xfrm>
          <a:off x="542810" y="863601"/>
          <a:ext cx="4832667" cy="1483358"/>
        </p:xfrm>
        <a:graphic>
          <a:graphicData uri="http://schemas.openxmlformats.org/drawingml/2006/table">
            <a:tbl>
              <a:tblPr firstRow="1" bandRow="1">
                <a:tableStyleId>{5C22544A-7EE6-4342-B048-85BDC9FD1C3A}</a:tableStyleId>
              </a:tblPr>
              <a:tblGrid>
                <a:gridCol w="2180908">
                  <a:extLst>
                    <a:ext uri="{9D8B030D-6E8A-4147-A177-3AD203B41FA5}">
                      <a16:colId xmlns:a16="http://schemas.microsoft.com/office/drawing/2014/main" val="1644558682"/>
                    </a:ext>
                  </a:extLst>
                </a:gridCol>
                <a:gridCol w="2651759">
                  <a:extLst>
                    <a:ext uri="{9D8B030D-6E8A-4147-A177-3AD203B41FA5}">
                      <a16:colId xmlns:a16="http://schemas.microsoft.com/office/drawing/2014/main" val="1607974576"/>
                    </a:ext>
                  </a:extLst>
                </a:gridCol>
              </a:tblGrid>
              <a:tr h="370840">
                <a:tc>
                  <a:txBody>
                    <a:bodyPr/>
                    <a:lstStyle/>
                    <a:p>
                      <a:r>
                        <a:rPr lang="en-US"/>
                        <a:t>USER_TYPE_CODE</a:t>
                      </a:r>
                    </a:p>
                  </a:txBody>
                  <a:tcPr/>
                </a:tc>
                <a:tc>
                  <a:txBody>
                    <a:bodyPr/>
                    <a:lstStyle/>
                    <a:p>
                      <a:r>
                        <a:rPr lang="en-US"/>
                        <a:t>USER_TYPE_NAME</a:t>
                      </a:r>
                    </a:p>
                  </a:txBody>
                  <a:tcPr/>
                </a:tc>
                <a:extLst>
                  <a:ext uri="{0D108BD9-81ED-4DB2-BD59-A6C34878D82A}">
                    <a16:rowId xmlns:a16="http://schemas.microsoft.com/office/drawing/2014/main" val="1945193332"/>
                  </a:ext>
                </a:extLst>
              </a:tr>
              <a:tr h="370840">
                <a:tc>
                  <a:txBody>
                    <a:bodyPr/>
                    <a:lstStyle/>
                    <a:p>
                      <a:r>
                        <a:rPr lang="en-US"/>
                        <a:t>W</a:t>
                      </a:r>
                    </a:p>
                  </a:txBody>
                  <a:tcPr/>
                </a:tc>
                <a:tc>
                  <a:txBody>
                    <a:bodyPr/>
                    <a:lstStyle/>
                    <a:p>
                      <a:r>
                        <a:rPr lang="en-US"/>
                        <a:t>Worker</a:t>
                      </a:r>
                    </a:p>
                  </a:txBody>
                  <a:tcPr/>
                </a:tc>
                <a:extLst>
                  <a:ext uri="{0D108BD9-81ED-4DB2-BD59-A6C34878D82A}">
                    <a16:rowId xmlns:a16="http://schemas.microsoft.com/office/drawing/2014/main" val="1143400537"/>
                  </a:ext>
                </a:extLst>
              </a:tr>
              <a:tr h="370839">
                <a:tc>
                  <a:txBody>
                    <a:bodyPr/>
                    <a:lstStyle/>
                    <a:p>
                      <a:pPr lvl="0">
                        <a:buNone/>
                      </a:pPr>
                      <a:r>
                        <a:rPr lang="en-US"/>
                        <a:t>C</a:t>
                      </a:r>
                    </a:p>
                  </a:txBody>
                  <a:tcPr/>
                </a:tc>
                <a:tc>
                  <a:txBody>
                    <a:bodyPr/>
                    <a:lstStyle/>
                    <a:p>
                      <a:pPr lvl="0">
                        <a:buNone/>
                      </a:pPr>
                      <a:r>
                        <a:rPr lang="en-US"/>
                        <a:t>Coordinator</a:t>
                      </a:r>
                    </a:p>
                  </a:txBody>
                  <a:tcPr/>
                </a:tc>
                <a:extLst>
                  <a:ext uri="{0D108BD9-81ED-4DB2-BD59-A6C34878D82A}">
                    <a16:rowId xmlns:a16="http://schemas.microsoft.com/office/drawing/2014/main" val="3121693774"/>
                  </a:ext>
                </a:extLst>
              </a:tr>
              <a:tr h="370839">
                <a:tc>
                  <a:txBody>
                    <a:bodyPr/>
                    <a:lstStyle/>
                    <a:p>
                      <a:pPr lvl="0">
                        <a:buNone/>
                      </a:pPr>
                      <a:r>
                        <a:rPr lang="en-US"/>
                        <a:t>A</a:t>
                      </a:r>
                    </a:p>
                  </a:txBody>
                  <a:tcPr/>
                </a:tc>
                <a:tc>
                  <a:txBody>
                    <a:bodyPr/>
                    <a:lstStyle/>
                    <a:p>
                      <a:pPr lvl="0">
                        <a:buNone/>
                      </a:pPr>
                      <a:r>
                        <a:rPr lang="en-US"/>
                        <a:t>Administrator</a:t>
                      </a:r>
                    </a:p>
                  </a:txBody>
                  <a:tcPr/>
                </a:tc>
                <a:extLst>
                  <a:ext uri="{0D108BD9-81ED-4DB2-BD59-A6C34878D82A}">
                    <a16:rowId xmlns:a16="http://schemas.microsoft.com/office/drawing/2014/main" val="3100795102"/>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Content Placeholder 2">
            <a:extLst>
              <a:ext uri="{FF2B5EF4-FFF2-40B4-BE49-F238E27FC236}">
                <a16:creationId xmlns:a16="http://schemas.microsoft.com/office/drawing/2014/main" id="{665A1392-0B40-44EF-AC3E-E98FE16DF510}"/>
              </a:ext>
            </a:extLst>
          </p:cNvPr>
          <p:cNvSpPr txBox="1">
            <a:spLocks/>
          </p:cNvSpPr>
          <p:nvPr/>
        </p:nvSpPr>
        <p:spPr>
          <a:xfrm>
            <a:off x="542810" y="1539992"/>
            <a:ext cx="8534400" cy="36152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a:solidFill>
                  <a:schemeClr val="tx1"/>
                </a:solidFill>
                <a:ea typeface="+mn-lt"/>
                <a:cs typeface="+mn-lt"/>
              </a:rPr>
              <a:t>One User Type applies to many employees</a:t>
            </a:r>
          </a:p>
          <a:p>
            <a:r>
              <a:rPr lang="en-US" sz="2800">
                <a:solidFill>
                  <a:schemeClr val="tx1"/>
                </a:solidFill>
                <a:ea typeface="+mn-lt"/>
                <a:cs typeface="+mn-lt"/>
              </a:rPr>
              <a:t>One employee has one user type</a:t>
            </a:r>
          </a:p>
        </p:txBody>
      </p:sp>
    </p:spTree>
    <p:extLst>
      <p:ext uri="{BB962C8B-B14F-4D97-AF65-F5344CB8AC3E}">
        <p14:creationId xmlns:p14="http://schemas.microsoft.com/office/powerpoint/2010/main" val="2108110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80719"/>
            <a:ext cx="8534400" cy="1507067"/>
          </a:xfrm>
        </p:spPr>
        <p:txBody>
          <a:bodyPr>
            <a:normAutofit/>
          </a:bodyPr>
          <a:lstStyle/>
          <a:p>
            <a:r>
              <a:rPr lang="en-US" sz="4000"/>
              <a:t>Client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8" name="Content Placeholder 7" descr="A screenshot of a cell phone&#10;&#10;Description automatically generated">
            <a:extLst>
              <a:ext uri="{FF2B5EF4-FFF2-40B4-BE49-F238E27FC236}">
                <a16:creationId xmlns:a16="http://schemas.microsoft.com/office/drawing/2014/main" id="{322A673C-93DA-44C4-A695-3618A07C494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4212" y="111760"/>
            <a:ext cx="5208588" cy="5279726"/>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81616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0F6943-2588-47CC-9410-15DF768BA8A0}"/>
              </a:ext>
            </a:extLst>
          </p:cNvPr>
          <p:cNvSpPr/>
          <p:nvPr/>
        </p:nvSpPr>
        <p:spPr>
          <a:xfrm>
            <a:off x="220378" y="3704925"/>
            <a:ext cx="6826415" cy="2253180"/>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265264" y="5503246"/>
            <a:ext cx="8534400" cy="1507067"/>
          </a:xfrm>
        </p:spPr>
        <p:txBody>
          <a:bodyPr>
            <a:normAutofit/>
          </a:bodyPr>
          <a:lstStyle/>
          <a:p>
            <a:r>
              <a:rPr lang="en-US" sz="4000"/>
              <a:t>Client table</a:t>
            </a:r>
            <a:r>
              <a:rPr lang="en-CA" sz="4000"/>
              <a:t> – Rules and Data</a:t>
            </a:r>
            <a:endParaRPr lang="en-US" sz="4000"/>
          </a:p>
        </p:txBody>
      </p:sp>
      <p:graphicFrame>
        <p:nvGraphicFramePr>
          <p:cNvPr id="5" name="Table 5">
            <a:extLst>
              <a:ext uri="{FF2B5EF4-FFF2-40B4-BE49-F238E27FC236}">
                <a16:creationId xmlns:a16="http://schemas.microsoft.com/office/drawing/2014/main" id="{876B3510-548E-44DF-BA62-0376A69D3B60}"/>
              </a:ext>
            </a:extLst>
          </p:cNvPr>
          <p:cNvGraphicFramePr>
            <a:graphicFrameLocks noGrp="1"/>
          </p:cNvGraphicFramePr>
          <p:nvPr>
            <p:ph idx="1"/>
            <p:extLst>
              <p:ext uri="{D42A27DB-BD31-4B8C-83A1-F6EECF244321}">
                <p14:modId xmlns:p14="http://schemas.microsoft.com/office/powerpoint/2010/main" val="1949520547"/>
              </p:ext>
            </p:extLst>
          </p:nvPr>
        </p:nvGraphicFramePr>
        <p:xfrm>
          <a:off x="301659" y="258887"/>
          <a:ext cx="10813382" cy="1381760"/>
        </p:xfrm>
        <a:graphic>
          <a:graphicData uri="http://schemas.openxmlformats.org/drawingml/2006/table">
            <a:tbl>
              <a:tblPr firstRow="1" bandRow="1">
                <a:tableStyleId>{5C22544A-7EE6-4342-B048-85BDC9FD1C3A}</a:tableStyleId>
              </a:tblPr>
              <a:tblGrid>
                <a:gridCol w="1031152">
                  <a:extLst>
                    <a:ext uri="{9D8B030D-6E8A-4147-A177-3AD203B41FA5}">
                      <a16:colId xmlns:a16="http://schemas.microsoft.com/office/drawing/2014/main" val="275373908"/>
                    </a:ext>
                  </a:extLst>
                </a:gridCol>
                <a:gridCol w="902389">
                  <a:extLst>
                    <a:ext uri="{9D8B030D-6E8A-4147-A177-3AD203B41FA5}">
                      <a16:colId xmlns:a16="http://schemas.microsoft.com/office/drawing/2014/main" val="2202269456"/>
                    </a:ext>
                  </a:extLst>
                </a:gridCol>
                <a:gridCol w="1117600">
                  <a:extLst>
                    <a:ext uri="{9D8B030D-6E8A-4147-A177-3AD203B41FA5}">
                      <a16:colId xmlns:a16="http://schemas.microsoft.com/office/drawing/2014/main" val="3996004309"/>
                    </a:ext>
                  </a:extLst>
                </a:gridCol>
                <a:gridCol w="1239520">
                  <a:extLst>
                    <a:ext uri="{9D8B030D-6E8A-4147-A177-3AD203B41FA5}">
                      <a16:colId xmlns:a16="http://schemas.microsoft.com/office/drawing/2014/main" val="3866133846"/>
                    </a:ext>
                  </a:extLst>
                </a:gridCol>
                <a:gridCol w="2042160">
                  <a:extLst>
                    <a:ext uri="{9D8B030D-6E8A-4147-A177-3AD203B41FA5}">
                      <a16:colId xmlns:a16="http://schemas.microsoft.com/office/drawing/2014/main" val="3307213257"/>
                    </a:ext>
                  </a:extLst>
                </a:gridCol>
                <a:gridCol w="1544320">
                  <a:extLst>
                    <a:ext uri="{9D8B030D-6E8A-4147-A177-3AD203B41FA5}">
                      <a16:colId xmlns:a16="http://schemas.microsoft.com/office/drawing/2014/main" val="532371917"/>
                    </a:ext>
                  </a:extLst>
                </a:gridCol>
                <a:gridCol w="1473200">
                  <a:extLst>
                    <a:ext uri="{9D8B030D-6E8A-4147-A177-3AD203B41FA5}">
                      <a16:colId xmlns:a16="http://schemas.microsoft.com/office/drawing/2014/main" val="2909569427"/>
                    </a:ext>
                  </a:extLst>
                </a:gridCol>
                <a:gridCol w="1463041">
                  <a:extLst>
                    <a:ext uri="{9D8B030D-6E8A-4147-A177-3AD203B41FA5}">
                      <a16:colId xmlns:a16="http://schemas.microsoft.com/office/drawing/2014/main" val="557617709"/>
                    </a:ext>
                  </a:extLst>
                </a:gridCol>
              </a:tblGrid>
              <a:tr h="370840">
                <a:tc>
                  <a:txBody>
                    <a:bodyPr/>
                    <a:lstStyle/>
                    <a:p>
                      <a:r>
                        <a:rPr lang="en-US"/>
                        <a:t>CLIENT_ID</a:t>
                      </a:r>
                    </a:p>
                  </a:txBody>
                  <a:tcPr/>
                </a:tc>
                <a:tc>
                  <a:txBody>
                    <a:bodyPr/>
                    <a:lstStyle/>
                    <a:p>
                      <a:r>
                        <a:rPr lang="en-US"/>
                        <a:t>GH_ID</a:t>
                      </a:r>
                    </a:p>
                  </a:txBody>
                  <a:tcPr/>
                </a:tc>
                <a:tc>
                  <a:txBody>
                    <a:bodyPr/>
                    <a:lstStyle/>
                    <a:p>
                      <a:r>
                        <a:rPr lang="en-US"/>
                        <a:t>CLIENT_</a:t>
                      </a:r>
                    </a:p>
                    <a:p>
                      <a:r>
                        <a:rPr lang="en-US"/>
                        <a:t>FNAME</a:t>
                      </a:r>
                    </a:p>
                  </a:txBody>
                  <a:tcPr/>
                </a:tc>
                <a:tc>
                  <a:txBody>
                    <a:bodyPr/>
                    <a:lstStyle/>
                    <a:p>
                      <a:r>
                        <a:rPr lang="en-US"/>
                        <a:t>CLIENT_</a:t>
                      </a:r>
                    </a:p>
                    <a:p>
                      <a:r>
                        <a:rPr lang="en-US"/>
                        <a:t>LNAME</a:t>
                      </a:r>
                    </a:p>
                  </a:txBody>
                  <a:tcPr/>
                </a:tc>
                <a:tc>
                  <a:txBody>
                    <a:bodyPr/>
                    <a:lstStyle/>
                    <a:p>
                      <a:r>
                        <a:rPr lang="en-US"/>
                        <a:t>CLIENT_ADDRESS</a:t>
                      </a:r>
                    </a:p>
                  </a:txBody>
                  <a:tcPr/>
                </a:tc>
                <a:tc>
                  <a:txBody>
                    <a:bodyPr/>
                    <a:lstStyle/>
                    <a:p>
                      <a:r>
                        <a:rPr lang="en-US"/>
                        <a:t>CLIENT_CITY</a:t>
                      </a:r>
                    </a:p>
                  </a:txBody>
                  <a:tcPr/>
                </a:tc>
                <a:tc>
                  <a:txBody>
                    <a:bodyPr/>
                    <a:lstStyle/>
                    <a:p>
                      <a:r>
                        <a:rPr lang="en-US"/>
                        <a:t>CLIENT_PH1</a:t>
                      </a:r>
                    </a:p>
                  </a:txBody>
                  <a:tcPr/>
                </a:tc>
                <a:tc>
                  <a:txBody>
                    <a:bodyPr/>
                    <a:lstStyle/>
                    <a:p>
                      <a:r>
                        <a:rPr lang="en-US"/>
                        <a:t>CLIENT_PH2</a:t>
                      </a:r>
                    </a:p>
                  </a:txBody>
                  <a:tcPr/>
                </a:tc>
                <a:extLst>
                  <a:ext uri="{0D108BD9-81ED-4DB2-BD59-A6C34878D82A}">
                    <a16:rowId xmlns:a16="http://schemas.microsoft.com/office/drawing/2014/main" val="299453522"/>
                  </a:ext>
                </a:extLst>
              </a:tr>
              <a:tr h="370840">
                <a:tc>
                  <a:txBody>
                    <a:bodyPr/>
                    <a:lstStyle/>
                    <a:p>
                      <a:r>
                        <a:rPr lang="en-US" sz="1600"/>
                        <a:t>1</a:t>
                      </a:r>
                    </a:p>
                  </a:txBody>
                  <a:tcPr/>
                </a:tc>
                <a:tc>
                  <a:txBody>
                    <a:bodyPr/>
                    <a:lstStyle/>
                    <a:p>
                      <a:r>
                        <a:rPr lang="en-US" sz="1600"/>
                        <a:t>1</a:t>
                      </a:r>
                    </a:p>
                  </a:txBody>
                  <a:tcPr/>
                </a:tc>
                <a:tc>
                  <a:txBody>
                    <a:bodyPr/>
                    <a:lstStyle/>
                    <a:p>
                      <a:r>
                        <a:rPr lang="en-US" sz="1600"/>
                        <a:t>Jeremy</a:t>
                      </a:r>
                    </a:p>
                  </a:txBody>
                  <a:tcPr/>
                </a:tc>
                <a:tc>
                  <a:txBody>
                    <a:bodyPr/>
                    <a:lstStyle/>
                    <a:p>
                      <a:r>
                        <a:rPr lang="en-US" sz="1600"/>
                        <a:t>Clarkson</a:t>
                      </a:r>
                    </a:p>
                  </a:txBody>
                  <a:tcPr/>
                </a:tc>
                <a:tc>
                  <a:txBody>
                    <a:bodyPr/>
                    <a:lstStyle/>
                    <a:p>
                      <a:r>
                        <a:rPr lang="en-US" sz="1600"/>
                        <a:t>123 Sample St.</a:t>
                      </a:r>
                    </a:p>
                  </a:txBody>
                  <a:tcPr/>
                </a:tc>
                <a:tc>
                  <a:txBody>
                    <a:bodyPr/>
                    <a:lstStyle/>
                    <a:p>
                      <a:r>
                        <a:rPr lang="en-US" sz="1600"/>
                        <a:t>Lethbridge</a:t>
                      </a:r>
                    </a:p>
                  </a:txBody>
                  <a:tcPr/>
                </a:tc>
                <a:tc>
                  <a:txBody>
                    <a:bodyPr/>
                    <a:lstStyle/>
                    <a:p>
                      <a:pPr lvl="0">
                        <a:buNone/>
                      </a:pPr>
                      <a:r>
                        <a:rPr lang="en-US" sz="1600" b="0" i="0" u="none" strike="noStrike" noProof="0">
                          <a:latin typeface="Century Gothic"/>
                        </a:rPr>
                        <a:t>Xxx-xxx-xxxx</a:t>
                      </a:r>
                      <a:endParaRPr lang="en-US" sz="1600" err="1"/>
                    </a:p>
                  </a:txBody>
                  <a:tcPr/>
                </a:tc>
                <a:tc>
                  <a:txBody>
                    <a:bodyPr/>
                    <a:lstStyle/>
                    <a:p>
                      <a:r>
                        <a:rPr lang="en-US" sz="1600"/>
                        <a:t>Xxx-xxx-xxxx</a:t>
                      </a:r>
                      <a:endParaRPr lang="en-US" sz="1600" err="1"/>
                    </a:p>
                  </a:txBody>
                  <a:tcPr/>
                </a:tc>
                <a:extLst>
                  <a:ext uri="{0D108BD9-81ED-4DB2-BD59-A6C34878D82A}">
                    <a16:rowId xmlns:a16="http://schemas.microsoft.com/office/drawing/2014/main" val="886936463"/>
                  </a:ext>
                </a:extLst>
              </a:tr>
              <a:tr h="370840">
                <a:tc>
                  <a:txBody>
                    <a:bodyPr/>
                    <a:lstStyle/>
                    <a:p>
                      <a:r>
                        <a:rPr lang="en-US" sz="1600"/>
                        <a:t>2</a:t>
                      </a:r>
                    </a:p>
                  </a:txBody>
                  <a:tcPr/>
                </a:tc>
                <a:tc>
                  <a:txBody>
                    <a:bodyPr/>
                    <a:lstStyle/>
                    <a:p>
                      <a:r>
                        <a:rPr lang="en-US" sz="1600"/>
                        <a:t>0</a:t>
                      </a:r>
                    </a:p>
                  </a:txBody>
                  <a:tcPr/>
                </a:tc>
                <a:tc>
                  <a:txBody>
                    <a:bodyPr/>
                    <a:lstStyle/>
                    <a:p>
                      <a:r>
                        <a:rPr lang="en-US" sz="1600"/>
                        <a:t>Jessie</a:t>
                      </a:r>
                    </a:p>
                  </a:txBody>
                  <a:tcPr/>
                </a:tc>
                <a:tc>
                  <a:txBody>
                    <a:bodyPr/>
                    <a:lstStyle/>
                    <a:p>
                      <a:r>
                        <a:rPr lang="en-US" sz="1600"/>
                        <a:t>McDonald</a:t>
                      </a:r>
                    </a:p>
                  </a:txBody>
                  <a:tcPr/>
                </a:tc>
                <a:tc>
                  <a:txBody>
                    <a:bodyPr/>
                    <a:lstStyle/>
                    <a:p>
                      <a:r>
                        <a:rPr lang="en-US" sz="1600"/>
                        <a:t>456 another St.</a:t>
                      </a:r>
                    </a:p>
                  </a:txBody>
                  <a:tcPr/>
                </a:tc>
                <a:tc>
                  <a:txBody>
                    <a:bodyPr/>
                    <a:lstStyle/>
                    <a:p>
                      <a:r>
                        <a:rPr lang="en-US" sz="1600"/>
                        <a:t>Lethbridge</a:t>
                      </a:r>
                    </a:p>
                  </a:txBody>
                  <a:tcPr/>
                </a:tc>
                <a:tc>
                  <a:txBody>
                    <a:bodyPr/>
                    <a:lstStyle/>
                    <a:p>
                      <a:pPr lvl="0">
                        <a:buNone/>
                      </a:pPr>
                      <a:r>
                        <a:rPr lang="en-US" sz="1600" b="0" i="0" u="none" strike="noStrike" noProof="0">
                          <a:latin typeface="Century Gothic"/>
                        </a:rPr>
                        <a:t>Xxx-xxx-xxxx</a:t>
                      </a:r>
                      <a:endParaRPr lang="en-US" sz="1600"/>
                    </a:p>
                  </a:txBody>
                  <a:tcPr/>
                </a:tc>
                <a:tc>
                  <a:txBody>
                    <a:bodyPr/>
                    <a:lstStyle/>
                    <a:p>
                      <a:r>
                        <a:rPr lang="en-US" sz="1600"/>
                        <a:t>Xxx-xxx-xxxx</a:t>
                      </a:r>
                    </a:p>
                  </a:txBody>
                  <a:tcPr/>
                </a:tc>
                <a:extLst>
                  <a:ext uri="{0D108BD9-81ED-4DB2-BD59-A6C34878D82A}">
                    <a16:rowId xmlns:a16="http://schemas.microsoft.com/office/drawing/2014/main" val="4234404254"/>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7" name="Table 7">
            <a:extLst>
              <a:ext uri="{FF2B5EF4-FFF2-40B4-BE49-F238E27FC236}">
                <a16:creationId xmlns:a16="http://schemas.microsoft.com/office/drawing/2014/main" id="{01DD1BB4-219F-4517-BEB7-42BDCD3458D9}"/>
              </a:ext>
            </a:extLst>
          </p:cNvPr>
          <p:cNvGraphicFramePr>
            <a:graphicFrameLocks noGrp="1"/>
          </p:cNvGraphicFramePr>
          <p:nvPr>
            <p:extLst>
              <p:ext uri="{D42A27DB-BD31-4B8C-83A1-F6EECF244321}">
                <p14:modId xmlns:p14="http://schemas.microsoft.com/office/powerpoint/2010/main" val="4246610108"/>
              </p:ext>
            </p:extLst>
          </p:nvPr>
        </p:nvGraphicFramePr>
        <p:xfrm>
          <a:off x="301659" y="1773626"/>
          <a:ext cx="10813377" cy="1798320"/>
        </p:xfrm>
        <a:graphic>
          <a:graphicData uri="http://schemas.openxmlformats.org/drawingml/2006/table">
            <a:tbl>
              <a:tblPr firstRow="1" bandRow="1">
                <a:tableStyleId>{5C22544A-7EE6-4342-B048-85BDC9FD1C3A}</a:tableStyleId>
              </a:tblPr>
              <a:tblGrid>
                <a:gridCol w="1069941">
                  <a:extLst>
                    <a:ext uri="{9D8B030D-6E8A-4147-A177-3AD203B41FA5}">
                      <a16:colId xmlns:a16="http://schemas.microsoft.com/office/drawing/2014/main" val="3414806795"/>
                    </a:ext>
                  </a:extLst>
                </a:gridCol>
                <a:gridCol w="1574800">
                  <a:extLst>
                    <a:ext uri="{9D8B030D-6E8A-4147-A177-3AD203B41FA5}">
                      <a16:colId xmlns:a16="http://schemas.microsoft.com/office/drawing/2014/main" val="3995078215"/>
                    </a:ext>
                  </a:extLst>
                </a:gridCol>
                <a:gridCol w="1493520">
                  <a:extLst>
                    <a:ext uri="{9D8B030D-6E8A-4147-A177-3AD203B41FA5}">
                      <a16:colId xmlns:a16="http://schemas.microsoft.com/office/drawing/2014/main" val="1519243414"/>
                    </a:ext>
                  </a:extLst>
                </a:gridCol>
                <a:gridCol w="1442720">
                  <a:extLst>
                    <a:ext uri="{9D8B030D-6E8A-4147-A177-3AD203B41FA5}">
                      <a16:colId xmlns:a16="http://schemas.microsoft.com/office/drawing/2014/main" val="281613687"/>
                    </a:ext>
                  </a:extLst>
                </a:gridCol>
                <a:gridCol w="1127760">
                  <a:extLst>
                    <a:ext uri="{9D8B030D-6E8A-4147-A177-3AD203B41FA5}">
                      <a16:colId xmlns:a16="http://schemas.microsoft.com/office/drawing/2014/main" val="582124420"/>
                    </a:ext>
                  </a:extLst>
                </a:gridCol>
                <a:gridCol w="1696720">
                  <a:extLst>
                    <a:ext uri="{9D8B030D-6E8A-4147-A177-3AD203B41FA5}">
                      <a16:colId xmlns:a16="http://schemas.microsoft.com/office/drawing/2014/main" val="3678147509"/>
                    </a:ext>
                  </a:extLst>
                </a:gridCol>
                <a:gridCol w="1259840">
                  <a:extLst>
                    <a:ext uri="{9D8B030D-6E8A-4147-A177-3AD203B41FA5}">
                      <a16:colId xmlns:a16="http://schemas.microsoft.com/office/drawing/2014/main" val="2048537206"/>
                    </a:ext>
                  </a:extLst>
                </a:gridCol>
                <a:gridCol w="1148076">
                  <a:extLst>
                    <a:ext uri="{9D8B030D-6E8A-4147-A177-3AD203B41FA5}">
                      <a16:colId xmlns:a16="http://schemas.microsoft.com/office/drawing/2014/main" val="907980340"/>
                    </a:ext>
                  </a:extLst>
                </a:gridCol>
              </a:tblGrid>
              <a:tr h="364267">
                <a:tc>
                  <a:txBody>
                    <a:bodyPr/>
                    <a:lstStyle/>
                    <a:p>
                      <a:pPr lvl="0">
                        <a:buNone/>
                      </a:pPr>
                      <a:r>
                        <a:rPr lang="en-US"/>
                        <a:t>CLIENT_ EPH</a:t>
                      </a:r>
                    </a:p>
                  </a:txBody>
                  <a:tcPr/>
                </a:tc>
                <a:tc>
                  <a:txBody>
                    <a:bodyPr/>
                    <a:lstStyle/>
                    <a:p>
                      <a:r>
                        <a:rPr lang="en-US"/>
                        <a:t>CLIGUARD_</a:t>
                      </a:r>
                    </a:p>
                    <a:p>
                      <a:r>
                        <a:rPr lang="en-US"/>
                        <a:t>NAME</a:t>
                      </a:r>
                    </a:p>
                  </a:txBody>
                  <a:tcPr/>
                </a:tc>
                <a:tc>
                  <a:txBody>
                    <a:bodyPr/>
                    <a:lstStyle/>
                    <a:p>
                      <a:r>
                        <a:rPr lang="en-US"/>
                        <a:t>CLIGUARD_</a:t>
                      </a:r>
                    </a:p>
                    <a:p>
                      <a:r>
                        <a:rPr lang="en-US"/>
                        <a:t>PH1</a:t>
                      </a:r>
                    </a:p>
                  </a:txBody>
                  <a:tcPr/>
                </a:tc>
                <a:tc>
                  <a:txBody>
                    <a:bodyPr/>
                    <a:lstStyle/>
                    <a:p>
                      <a:r>
                        <a:rPr lang="en-US"/>
                        <a:t>CLIGUARD_</a:t>
                      </a:r>
                    </a:p>
                    <a:p>
                      <a:r>
                        <a:rPr lang="en-US"/>
                        <a:t>PH2</a:t>
                      </a:r>
                    </a:p>
                  </a:txBody>
                  <a:tcPr/>
                </a:tc>
                <a:tc>
                  <a:txBody>
                    <a:bodyPr/>
                    <a:lstStyle/>
                    <a:p>
                      <a:r>
                        <a:rPr lang="en-US"/>
                        <a:t>CLIENT_</a:t>
                      </a:r>
                    </a:p>
                    <a:p>
                      <a:r>
                        <a:rPr lang="en-US"/>
                        <a:t>KM</a:t>
                      </a:r>
                    </a:p>
                  </a:txBody>
                  <a:tcPr/>
                </a:tc>
                <a:tc>
                  <a:txBody>
                    <a:bodyPr/>
                    <a:lstStyle/>
                    <a:p>
                      <a:r>
                        <a:rPr lang="en-US"/>
                        <a:t>CLIENT_MAX_</a:t>
                      </a:r>
                    </a:p>
                    <a:p>
                      <a:r>
                        <a:rPr lang="en-US"/>
                        <a:t>HOURS</a:t>
                      </a:r>
                    </a:p>
                  </a:txBody>
                  <a:tcPr/>
                </a:tc>
                <a:tc>
                  <a:txBody>
                    <a:bodyPr/>
                    <a:lstStyle/>
                    <a:p>
                      <a:r>
                        <a:rPr lang="en-US"/>
                        <a:t>CLIENT_ ACTIVE</a:t>
                      </a:r>
                    </a:p>
                  </a:txBody>
                  <a:tcPr/>
                </a:tc>
                <a:tc>
                  <a:txBody>
                    <a:bodyPr/>
                    <a:lstStyle/>
                    <a:p>
                      <a:r>
                        <a:rPr lang="en-US"/>
                        <a:t>CLIENT_ NOTES</a:t>
                      </a:r>
                    </a:p>
                  </a:txBody>
                  <a:tcPr/>
                </a:tc>
                <a:extLst>
                  <a:ext uri="{0D108BD9-81ED-4DB2-BD59-A6C34878D82A}">
                    <a16:rowId xmlns:a16="http://schemas.microsoft.com/office/drawing/2014/main" val="644420777"/>
                  </a:ext>
                </a:extLst>
              </a:tr>
              <a:tr h="299920">
                <a:tc>
                  <a:txBody>
                    <a:bodyPr/>
                    <a:lstStyle/>
                    <a:p>
                      <a:pPr lvl="0">
                        <a:buNone/>
                      </a:pPr>
                      <a:r>
                        <a:rPr lang="en-US" sz="1600"/>
                        <a:t>Xxx-xxx-xxxx</a:t>
                      </a:r>
                      <a:endParaRPr lang="en-US" sz="1600" err="1"/>
                    </a:p>
                  </a:txBody>
                  <a:tcPr/>
                </a:tc>
                <a:tc>
                  <a:txBody>
                    <a:bodyPr/>
                    <a:lstStyle/>
                    <a:p>
                      <a:r>
                        <a:rPr lang="en-US" sz="1600"/>
                        <a:t>Tom</a:t>
                      </a:r>
                    </a:p>
                  </a:txBody>
                  <a:tcPr/>
                </a:tc>
                <a:tc>
                  <a:txBody>
                    <a:bodyPr/>
                    <a:lstStyle/>
                    <a:p>
                      <a:pPr lvl="0">
                        <a:buNone/>
                      </a:pPr>
                      <a:r>
                        <a:rPr lang="en-US" sz="1600" b="0" i="0" u="none" strike="noStrike" noProof="0">
                          <a:latin typeface="Century Gothic"/>
                        </a:rPr>
                        <a:t>Xxx-xxx-xxxx</a:t>
                      </a:r>
                      <a:endParaRPr lang="en-US" sz="1600" err="1"/>
                    </a:p>
                  </a:txBody>
                  <a:tcPr/>
                </a:tc>
                <a:tc>
                  <a:txBody>
                    <a:bodyPr/>
                    <a:lstStyle/>
                    <a:p>
                      <a:pPr lvl="0">
                        <a:buNone/>
                      </a:pPr>
                      <a:r>
                        <a:rPr lang="en-US" sz="1600" b="0" i="0" u="none" strike="noStrike" noProof="0">
                          <a:latin typeface="Century Gothic"/>
                        </a:rPr>
                        <a:t>Xxx-xxx-xxxx</a:t>
                      </a:r>
                      <a:endParaRPr lang="en-US" sz="1600" err="1"/>
                    </a:p>
                  </a:txBody>
                  <a:tcPr/>
                </a:tc>
                <a:tc>
                  <a:txBody>
                    <a:bodyPr/>
                    <a:lstStyle/>
                    <a:p>
                      <a:r>
                        <a:rPr lang="en-US" sz="1600"/>
                        <a:t>5</a:t>
                      </a:r>
                    </a:p>
                  </a:txBody>
                  <a:tcPr/>
                </a:tc>
                <a:tc>
                  <a:txBody>
                    <a:bodyPr/>
                    <a:lstStyle/>
                    <a:p>
                      <a:r>
                        <a:rPr lang="en-US" sz="1600"/>
                        <a:t>20</a:t>
                      </a:r>
                    </a:p>
                  </a:txBody>
                  <a:tcPr/>
                </a:tc>
                <a:tc>
                  <a:txBody>
                    <a:bodyPr/>
                    <a:lstStyle/>
                    <a:p>
                      <a:r>
                        <a:rPr lang="en-US" sz="1600"/>
                        <a:t>1</a:t>
                      </a:r>
                    </a:p>
                  </a:txBody>
                  <a:tcPr/>
                </a:tc>
                <a:tc>
                  <a:txBody>
                    <a:bodyPr/>
                    <a:lstStyle/>
                    <a:p>
                      <a:endParaRPr lang="en-US" sz="1600"/>
                    </a:p>
                  </a:txBody>
                  <a:tcPr/>
                </a:tc>
                <a:extLst>
                  <a:ext uri="{0D108BD9-81ED-4DB2-BD59-A6C34878D82A}">
                    <a16:rowId xmlns:a16="http://schemas.microsoft.com/office/drawing/2014/main" val="443190441"/>
                  </a:ext>
                </a:extLst>
              </a:tr>
              <a:tr h="299920">
                <a:tc>
                  <a:txBody>
                    <a:bodyPr/>
                    <a:lstStyle/>
                    <a:p>
                      <a:pPr lvl="0">
                        <a:buNone/>
                      </a:pPr>
                      <a:r>
                        <a:rPr lang="en-US" sz="1600"/>
                        <a:t>Xxx-xxx-</a:t>
                      </a:r>
                      <a:r>
                        <a:rPr lang="en-US" sz="1600" err="1"/>
                        <a:t>xxxx</a:t>
                      </a:r>
                      <a:endParaRPr lang="en-US" sz="1600"/>
                    </a:p>
                  </a:txBody>
                  <a:tcPr/>
                </a:tc>
                <a:tc>
                  <a:txBody>
                    <a:bodyPr/>
                    <a:lstStyle/>
                    <a:p>
                      <a:r>
                        <a:rPr lang="en-US" sz="1600"/>
                        <a:t>Jorge</a:t>
                      </a:r>
                    </a:p>
                  </a:txBody>
                  <a:tcPr/>
                </a:tc>
                <a:tc>
                  <a:txBody>
                    <a:bodyPr/>
                    <a:lstStyle/>
                    <a:p>
                      <a:pPr lvl="0">
                        <a:buNone/>
                      </a:pPr>
                      <a:r>
                        <a:rPr lang="en-US" sz="1600" b="0" i="0" u="none" strike="noStrike" noProof="0">
                          <a:latin typeface="Century Gothic"/>
                        </a:rPr>
                        <a:t>Xxx-xxx-xxxx</a:t>
                      </a:r>
                      <a:endParaRPr lang="en-US" sz="1600" err="1"/>
                    </a:p>
                  </a:txBody>
                  <a:tcPr/>
                </a:tc>
                <a:tc>
                  <a:txBody>
                    <a:bodyPr/>
                    <a:lstStyle/>
                    <a:p>
                      <a:pPr lvl="0">
                        <a:buNone/>
                      </a:pPr>
                      <a:r>
                        <a:rPr lang="en-US" sz="1600" b="0" i="0" u="none" strike="noStrike" noProof="0">
                          <a:latin typeface="Century Gothic"/>
                        </a:rPr>
                        <a:t>Xxx-xxx-xxxx</a:t>
                      </a:r>
                      <a:endParaRPr lang="en-US" sz="1600"/>
                    </a:p>
                  </a:txBody>
                  <a:tcPr/>
                </a:tc>
                <a:tc>
                  <a:txBody>
                    <a:bodyPr/>
                    <a:lstStyle/>
                    <a:p>
                      <a:r>
                        <a:rPr lang="en-US" sz="1600"/>
                        <a:t>10</a:t>
                      </a:r>
                    </a:p>
                  </a:txBody>
                  <a:tcPr/>
                </a:tc>
                <a:tc>
                  <a:txBody>
                    <a:bodyPr/>
                    <a:lstStyle/>
                    <a:p>
                      <a:r>
                        <a:rPr lang="en-US" sz="1600"/>
                        <a:t>15</a:t>
                      </a:r>
                    </a:p>
                  </a:txBody>
                  <a:tcPr/>
                </a:tc>
                <a:tc>
                  <a:txBody>
                    <a:bodyPr/>
                    <a:lstStyle/>
                    <a:p>
                      <a:r>
                        <a:rPr lang="en-US" sz="1600"/>
                        <a:t>1</a:t>
                      </a:r>
                    </a:p>
                  </a:txBody>
                  <a:tcPr/>
                </a:tc>
                <a:tc>
                  <a:txBody>
                    <a:bodyPr/>
                    <a:lstStyle/>
                    <a:p>
                      <a:endParaRPr lang="en-US" sz="1600"/>
                    </a:p>
                  </a:txBody>
                  <a:tcPr/>
                </a:tc>
                <a:extLst>
                  <a:ext uri="{0D108BD9-81ED-4DB2-BD59-A6C34878D82A}">
                    <a16:rowId xmlns:a16="http://schemas.microsoft.com/office/drawing/2014/main" val="1257464068"/>
                  </a:ext>
                </a:extLst>
              </a:tr>
            </a:tbl>
          </a:graphicData>
        </a:graphic>
      </p:graphicFrame>
      <p:sp>
        <p:nvSpPr>
          <p:cNvPr id="6" name="Content Placeholder 2">
            <a:extLst>
              <a:ext uri="{FF2B5EF4-FFF2-40B4-BE49-F238E27FC236}">
                <a16:creationId xmlns:a16="http://schemas.microsoft.com/office/drawing/2014/main" id="{EE7A3720-7446-4CC6-AFF8-FFA1D410A2D3}"/>
              </a:ext>
            </a:extLst>
          </p:cNvPr>
          <p:cNvSpPr txBox="1">
            <a:spLocks/>
          </p:cNvSpPr>
          <p:nvPr/>
        </p:nvSpPr>
        <p:spPr>
          <a:xfrm>
            <a:off x="265264" y="3655052"/>
            <a:ext cx="6653695" cy="221994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400">
                <a:solidFill>
                  <a:schemeClr val="tx1"/>
                </a:solidFill>
                <a:ea typeface="+mn-lt"/>
                <a:cs typeface="+mn-lt"/>
              </a:rPr>
              <a:t>One client can have many shifts</a:t>
            </a:r>
          </a:p>
          <a:p>
            <a:r>
              <a:rPr lang="en-US" sz="2400">
                <a:solidFill>
                  <a:schemeClr val="tx1"/>
                </a:solidFill>
                <a:ea typeface="+mn-lt"/>
                <a:cs typeface="+mn-lt"/>
              </a:rPr>
              <a:t>One shift is for one client</a:t>
            </a:r>
          </a:p>
          <a:p>
            <a:r>
              <a:rPr lang="en-US" sz="2400">
                <a:solidFill>
                  <a:schemeClr val="tx1"/>
                </a:solidFill>
                <a:ea typeface="+mn-lt"/>
                <a:cs typeface="+mn-lt"/>
              </a:rPr>
              <a:t>Many clients can live in one group home</a:t>
            </a:r>
          </a:p>
          <a:p>
            <a:r>
              <a:rPr lang="en-US" sz="2400">
                <a:solidFill>
                  <a:schemeClr val="tx1"/>
                </a:solidFill>
                <a:ea typeface="+mn-lt"/>
                <a:cs typeface="+mn-lt"/>
              </a:rPr>
              <a:t>One client lives in up to one group home</a:t>
            </a:r>
          </a:p>
        </p:txBody>
      </p:sp>
    </p:spTree>
    <p:extLst>
      <p:ext uri="{BB962C8B-B14F-4D97-AF65-F5344CB8AC3E}">
        <p14:creationId xmlns:p14="http://schemas.microsoft.com/office/powerpoint/2010/main" val="77101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Group home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5" name="Picture 15" descr="A screenshot of a cell phone&#10;&#10;Description generated with very high confidence">
            <a:extLst>
              <a:ext uri="{FF2B5EF4-FFF2-40B4-BE49-F238E27FC236}">
                <a16:creationId xmlns:a16="http://schemas.microsoft.com/office/drawing/2014/main" id="{A5758772-1A81-465E-97C8-1A141772C3A9}"/>
              </a:ext>
            </a:extLst>
          </p:cNvPr>
          <p:cNvPicPr>
            <a:picLocks noGrp="1" noChangeAspect="1"/>
          </p:cNvPicPr>
          <p:nvPr>
            <p:ph idx="1"/>
          </p:nvPr>
        </p:nvPicPr>
        <p:blipFill>
          <a:blip r:embed="rId4"/>
          <a:stretch>
            <a:fillRect/>
          </a:stretch>
        </p:blipFill>
        <p:spPr>
          <a:xfrm>
            <a:off x="329745" y="385687"/>
            <a:ext cx="8424233" cy="4100063"/>
          </a:xfrm>
        </p:spPr>
      </p:pic>
    </p:spTree>
    <p:extLst>
      <p:ext uri="{BB962C8B-B14F-4D97-AF65-F5344CB8AC3E}">
        <p14:creationId xmlns:p14="http://schemas.microsoft.com/office/powerpoint/2010/main" val="362867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Team &amp; Client Introduction</a:t>
            </a:r>
          </a:p>
        </p:txBody>
      </p:sp>
      <p:sp>
        <p:nvSpPr>
          <p:cNvPr id="6" name="Rectangle 5">
            <a:extLst>
              <a:ext uri="{FF2B5EF4-FFF2-40B4-BE49-F238E27FC236}">
                <a16:creationId xmlns:a16="http://schemas.microsoft.com/office/drawing/2014/main" id="{19BAF0B9-0E98-495B-968F-AA11851A5404}"/>
              </a:ext>
            </a:extLst>
          </p:cNvPr>
          <p:cNvSpPr/>
          <p:nvPr/>
        </p:nvSpPr>
        <p:spPr>
          <a:xfrm>
            <a:off x="770421" y="4590067"/>
            <a:ext cx="5891752" cy="1165207"/>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4695616"/>
            <a:ext cx="5843374" cy="954107"/>
          </a:xfrm>
          <a:prstGeom prst="rect">
            <a:avLst/>
          </a:prstGeom>
          <a:noFill/>
        </p:spPr>
        <p:txBody>
          <a:bodyPr wrap="square" rtlCol="0">
            <a:spAutoFit/>
          </a:bodyPr>
          <a:lstStyle/>
          <a:p>
            <a:pPr marL="457200" indent="-457200">
              <a:buFont typeface="Arial" panose="020B0604020202020204" pitchFamily="34" charset="0"/>
              <a:buChar char="•"/>
            </a:pPr>
            <a:r>
              <a:rPr lang="en-CA" sz="2800"/>
              <a:t>ITI Solutions</a:t>
            </a:r>
          </a:p>
          <a:p>
            <a:pPr marL="457200" indent="-457200">
              <a:buFont typeface="Arial" panose="020B0604020202020204" pitchFamily="34" charset="0"/>
              <a:buChar char="•"/>
            </a:pPr>
            <a:r>
              <a:rPr lang="en-CA" sz="2800"/>
              <a:t>Edenbridge Family Services</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655919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6231DC-4409-42F2-8900-F97271D86368}"/>
              </a:ext>
            </a:extLst>
          </p:cNvPr>
          <p:cNvSpPr/>
          <p:nvPr/>
        </p:nvSpPr>
        <p:spPr>
          <a:xfrm>
            <a:off x="461323" y="2652511"/>
            <a:ext cx="7805222" cy="1507067"/>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US" sz="4000"/>
              <a:t>Group home table</a:t>
            </a:r>
            <a:r>
              <a:rPr lang="en-CA" sz="4000"/>
              <a:t> – Rules and Data</a:t>
            </a:r>
            <a:endParaRPr lang="en-US" sz="4000"/>
          </a:p>
        </p:txBody>
      </p:sp>
      <p:graphicFrame>
        <p:nvGraphicFramePr>
          <p:cNvPr id="5" name="Table 5">
            <a:extLst>
              <a:ext uri="{FF2B5EF4-FFF2-40B4-BE49-F238E27FC236}">
                <a16:creationId xmlns:a16="http://schemas.microsoft.com/office/drawing/2014/main" id="{E4E9794B-9773-4438-BFF4-E98E7CBB537F}"/>
              </a:ext>
            </a:extLst>
          </p:cNvPr>
          <p:cNvGraphicFramePr>
            <a:graphicFrameLocks noGrp="1"/>
          </p:cNvGraphicFramePr>
          <p:nvPr>
            <p:ph idx="1"/>
            <p:extLst>
              <p:ext uri="{D42A27DB-BD31-4B8C-83A1-F6EECF244321}">
                <p14:modId xmlns:p14="http://schemas.microsoft.com/office/powerpoint/2010/main" val="1172166721"/>
              </p:ext>
            </p:extLst>
          </p:nvPr>
        </p:nvGraphicFramePr>
        <p:xfrm>
          <a:off x="684212" y="983732"/>
          <a:ext cx="6400800" cy="1112519"/>
        </p:xfrm>
        <a:graphic>
          <a:graphicData uri="http://schemas.openxmlformats.org/drawingml/2006/table">
            <a:tbl>
              <a:tblPr firstRow="1" bandRow="1">
                <a:tableStyleId>{5C22544A-7EE6-4342-B048-85BDC9FD1C3A}</a:tableStyleId>
              </a:tblPr>
              <a:tblGrid>
                <a:gridCol w="1050319">
                  <a:extLst>
                    <a:ext uri="{9D8B030D-6E8A-4147-A177-3AD203B41FA5}">
                      <a16:colId xmlns:a16="http://schemas.microsoft.com/office/drawing/2014/main" val="1644558682"/>
                    </a:ext>
                  </a:extLst>
                </a:gridCol>
                <a:gridCol w="2714920">
                  <a:extLst>
                    <a:ext uri="{9D8B030D-6E8A-4147-A177-3AD203B41FA5}">
                      <a16:colId xmlns:a16="http://schemas.microsoft.com/office/drawing/2014/main" val="1607974576"/>
                    </a:ext>
                  </a:extLst>
                </a:gridCol>
                <a:gridCol w="2635561">
                  <a:extLst>
                    <a:ext uri="{9D8B030D-6E8A-4147-A177-3AD203B41FA5}">
                      <a16:colId xmlns:a16="http://schemas.microsoft.com/office/drawing/2014/main" val="2751918025"/>
                    </a:ext>
                  </a:extLst>
                </a:gridCol>
              </a:tblGrid>
              <a:tr h="370840">
                <a:tc>
                  <a:txBody>
                    <a:bodyPr/>
                    <a:lstStyle/>
                    <a:p>
                      <a:r>
                        <a:rPr lang="en-US"/>
                        <a:t>GH_ID</a:t>
                      </a:r>
                    </a:p>
                  </a:txBody>
                  <a:tcPr/>
                </a:tc>
                <a:tc>
                  <a:txBody>
                    <a:bodyPr/>
                    <a:lstStyle/>
                    <a:p>
                      <a:r>
                        <a:rPr lang="en-US"/>
                        <a:t>GH_ADDRESS</a:t>
                      </a:r>
                    </a:p>
                  </a:txBody>
                  <a:tcPr/>
                </a:tc>
                <a:tc>
                  <a:txBody>
                    <a:bodyPr/>
                    <a:lstStyle/>
                    <a:p>
                      <a:r>
                        <a:rPr lang="en-US"/>
                        <a:t>GH_PHONE</a:t>
                      </a:r>
                    </a:p>
                  </a:txBody>
                  <a:tcPr/>
                </a:tc>
                <a:extLst>
                  <a:ext uri="{0D108BD9-81ED-4DB2-BD59-A6C34878D82A}">
                    <a16:rowId xmlns:a16="http://schemas.microsoft.com/office/drawing/2014/main" val="1945193332"/>
                  </a:ext>
                </a:extLst>
              </a:tr>
              <a:tr h="370840">
                <a:tc>
                  <a:txBody>
                    <a:bodyPr/>
                    <a:lstStyle/>
                    <a:p>
                      <a:r>
                        <a:rPr lang="en-US"/>
                        <a:t>1</a:t>
                      </a:r>
                    </a:p>
                  </a:txBody>
                  <a:tcPr/>
                </a:tc>
                <a:tc>
                  <a:txBody>
                    <a:bodyPr/>
                    <a:lstStyle/>
                    <a:p>
                      <a:r>
                        <a:rPr lang="en-US"/>
                        <a:t>123 Some St.</a:t>
                      </a:r>
                    </a:p>
                  </a:txBody>
                  <a:tcPr/>
                </a:tc>
                <a:tc>
                  <a:txBody>
                    <a:bodyPr/>
                    <a:lstStyle/>
                    <a:p>
                      <a:pPr lvl="0">
                        <a:buNone/>
                      </a:pPr>
                      <a:r>
                        <a:rPr lang="en-US" sz="1800" b="0" i="0" u="none" strike="noStrike" noProof="0">
                          <a:latin typeface="Century Gothic"/>
                        </a:rPr>
                        <a:t>Xxx-xxx-xxxx</a:t>
                      </a:r>
                      <a:endParaRPr lang="en-US"/>
                    </a:p>
                  </a:txBody>
                  <a:tcPr/>
                </a:tc>
                <a:extLst>
                  <a:ext uri="{0D108BD9-81ED-4DB2-BD59-A6C34878D82A}">
                    <a16:rowId xmlns:a16="http://schemas.microsoft.com/office/drawing/2014/main" val="1143400537"/>
                  </a:ext>
                </a:extLst>
              </a:tr>
              <a:tr h="370839">
                <a:tc>
                  <a:txBody>
                    <a:bodyPr/>
                    <a:lstStyle/>
                    <a:p>
                      <a:pPr lvl="0">
                        <a:buNone/>
                      </a:pPr>
                      <a:r>
                        <a:rPr lang="en-US"/>
                        <a:t>2</a:t>
                      </a:r>
                    </a:p>
                  </a:txBody>
                  <a:tcPr/>
                </a:tc>
                <a:tc>
                  <a:txBody>
                    <a:bodyPr/>
                    <a:lstStyle/>
                    <a:p>
                      <a:pPr lvl="0">
                        <a:buNone/>
                      </a:pPr>
                      <a:r>
                        <a:rPr lang="en-US"/>
                        <a:t>456 Another St.</a:t>
                      </a:r>
                    </a:p>
                  </a:txBody>
                  <a:tcPr/>
                </a:tc>
                <a:tc>
                  <a:txBody>
                    <a:bodyPr/>
                    <a:lstStyle/>
                    <a:p>
                      <a:pPr lvl="0">
                        <a:buNone/>
                      </a:pPr>
                      <a:r>
                        <a:rPr lang="en-US" sz="1800" b="0" i="0" u="none" strike="noStrike" noProof="0">
                          <a:latin typeface="Century Gothic"/>
                        </a:rPr>
                        <a:t>Xxx-xxx-xxxx</a:t>
                      </a:r>
                      <a:endParaRPr lang="en-US"/>
                    </a:p>
                  </a:txBody>
                  <a:tcPr/>
                </a:tc>
                <a:extLst>
                  <a:ext uri="{0D108BD9-81ED-4DB2-BD59-A6C34878D82A}">
                    <a16:rowId xmlns:a16="http://schemas.microsoft.com/office/drawing/2014/main" val="3121693774"/>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Content Placeholder 2">
            <a:extLst>
              <a:ext uri="{FF2B5EF4-FFF2-40B4-BE49-F238E27FC236}">
                <a16:creationId xmlns:a16="http://schemas.microsoft.com/office/drawing/2014/main" id="{665A1392-0B40-44EF-AC3E-E98FE16DF510}"/>
              </a:ext>
            </a:extLst>
          </p:cNvPr>
          <p:cNvSpPr txBox="1">
            <a:spLocks/>
          </p:cNvSpPr>
          <p:nvPr/>
        </p:nvSpPr>
        <p:spPr>
          <a:xfrm>
            <a:off x="542810" y="1539992"/>
            <a:ext cx="8534400" cy="361526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a:solidFill>
                  <a:schemeClr val="tx1"/>
                </a:solidFill>
                <a:ea typeface="+mn-lt"/>
                <a:cs typeface="+mn-lt"/>
              </a:rPr>
              <a:t>One group home can have many clients</a:t>
            </a:r>
          </a:p>
          <a:p>
            <a:r>
              <a:rPr lang="en-US" sz="2800">
                <a:solidFill>
                  <a:schemeClr val="tx1"/>
                </a:solidFill>
                <a:ea typeface="+mn-lt"/>
                <a:cs typeface="+mn-lt"/>
              </a:rPr>
              <a:t>One client can live in one group home</a:t>
            </a:r>
          </a:p>
        </p:txBody>
      </p:sp>
    </p:spTree>
    <p:extLst>
      <p:ext uri="{BB962C8B-B14F-4D97-AF65-F5344CB8AC3E}">
        <p14:creationId xmlns:p14="http://schemas.microsoft.com/office/powerpoint/2010/main" val="27081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83" y="4749712"/>
            <a:ext cx="8534400" cy="1507067"/>
          </a:xfrm>
        </p:spPr>
        <p:txBody>
          <a:bodyPr>
            <a:normAutofit/>
          </a:bodyPr>
          <a:lstStyle/>
          <a:p>
            <a:r>
              <a:rPr lang="en-US" sz="4000"/>
              <a:t>Department table</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10" name="Content Placeholder 9" descr="A screenshot of a video game&#10;&#10;Description automatically generated">
            <a:extLst>
              <a:ext uri="{FF2B5EF4-FFF2-40B4-BE49-F238E27FC236}">
                <a16:creationId xmlns:a16="http://schemas.microsoft.com/office/drawing/2014/main" id="{481650A4-3617-4883-9E20-16A13544B6C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4482" y="995681"/>
            <a:ext cx="9320347" cy="3774010"/>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2201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6CD2B4-7385-46F5-8F53-B4B81E681053}"/>
              </a:ext>
            </a:extLst>
          </p:cNvPr>
          <p:cNvSpPr/>
          <p:nvPr/>
        </p:nvSpPr>
        <p:spPr>
          <a:xfrm>
            <a:off x="684212" y="2769213"/>
            <a:ext cx="8847715" cy="1577108"/>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US" sz="4000"/>
              <a:t>Department table</a:t>
            </a:r>
            <a:r>
              <a:rPr lang="en-CA" sz="4000"/>
              <a:t> – Rules and Data</a:t>
            </a:r>
            <a:endParaRPr lang="en-US" sz="4000"/>
          </a:p>
        </p:txBody>
      </p:sp>
      <p:graphicFrame>
        <p:nvGraphicFramePr>
          <p:cNvPr id="5" name="Table 5">
            <a:extLst>
              <a:ext uri="{FF2B5EF4-FFF2-40B4-BE49-F238E27FC236}">
                <a16:creationId xmlns:a16="http://schemas.microsoft.com/office/drawing/2014/main" id="{46DD2563-5BD7-43A6-A3C0-62F414CD7FFD}"/>
              </a:ext>
            </a:extLst>
          </p:cNvPr>
          <p:cNvGraphicFramePr>
            <a:graphicFrameLocks noGrp="1"/>
          </p:cNvGraphicFramePr>
          <p:nvPr>
            <p:ph idx="1"/>
            <p:extLst>
              <p:ext uri="{D42A27DB-BD31-4B8C-83A1-F6EECF244321}">
                <p14:modId xmlns:p14="http://schemas.microsoft.com/office/powerpoint/2010/main" val="1276504957"/>
              </p:ext>
            </p:extLst>
          </p:nvPr>
        </p:nvGraphicFramePr>
        <p:xfrm>
          <a:off x="901030" y="704654"/>
          <a:ext cx="8317582" cy="1483360"/>
        </p:xfrm>
        <a:graphic>
          <a:graphicData uri="http://schemas.openxmlformats.org/drawingml/2006/table">
            <a:tbl>
              <a:tblPr firstRow="1" bandRow="1">
                <a:tableStyleId>{5C22544A-7EE6-4342-B048-85BDC9FD1C3A}</a:tableStyleId>
              </a:tblPr>
              <a:tblGrid>
                <a:gridCol w="1483951">
                  <a:extLst>
                    <a:ext uri="{9D8B030D-6E8A-4147-A177-3AD203B41FA5}">
                      <a16:colId xmlns:a16="http://schemas.microsoft.com/office/drawing/2014/main" val="232453289"/>
                    </a:ext>
                  </a:extLst>
                </a:gridCol>
                <a:gridCol w="1687398">
                  <a:extLst>
                    <a:ext uri="{9D8B030D-6E8A-4147-A177-3AD203B41FA5}">
                      <a16:colId xmlns:a16="http://schemas.microsoft.com/office/drawing/2014/main" val="2592078915"/>
                    </a:ext>
                  </a:extLst>
                </a:gridCol>
                <a:gridCol w="5146233">
                  <a:extLst>
                    <a:ext uri="{9D8B030D-6E8A-4147-A177-3AD203B41FA5}">
                      <a16:colId xmlns:a16="http://schemas.microsoft.com/office/drawing/2014/main" val="2398276414"/>
                    </a:ext>
                  </a:extLst>
                </a:gridCol>
              </a:tblGrid>
              <a:tr h="370840">
                <a:tc>
                  <a:txBody>
                    <a:bodyPr/>
                    <a:lstStyle/>
                    <a:p>
                      <a:r>
                        <a:rPr lang="en-US"/>
                        <a:t>DEPT_CODE</a:t>
                      </a:r>
                    </a:p>
                  </a:txBody>
                  <a:tcPr/>
                </a:tc>
                <a:tc>
                  <a:txBody>
                    <a:bodyPr/>
                    <a:lstStyle/>
                    <a:p>
                      <a:r>
                        <a:rPr lang="en-US"/>
                        <a:t>DEPT_NAME</a:t>
                      </a:r>
                    </a:p>
                  </a:txBody>
                  <a:tcPr/>
                </a:tc>
                <a:tc>
                  <a:txBody>
                    <a:bodyPr/>
                    <a:lstStyle/>
                    <a:p>
                      <a:r>
                        <a:rPr lang="en-US"/>
                        <a:t>DEPT_DESC</a:t>
                      </a:r>
                    </a:p>
                  </a:txBody>
                  <a:tcPr/>
                </a:tc>
                <a:extLst>
                  <a:ext uri="{0D108BD9-81ED-4DB2-BD59-A6C34878D82A}">
                    <a16:rowId xmlns:a16="http://schemas.microsoft.com/office/drawing/2014/main" val="3658897419"/>
                  </a:ext>
                </a:extLst>
              </a:tr>
              <a:tr h="370840">
                <a:tc>
                  <a:txBody>
                    <a:bodyPr/>
                    <a:lstStyle/>
                    <a:p>
                      <a:r>
                        <a:rPr lang="en-US"/>
                        <a:t>CTO</a:t>
                      </a:r>
                    </a:p>
                  </a:txBody>
                  <a:tcPr/>
                </a:tc>
                <a:tc>
                  <a:txBody>
                    <a:bodyPr/>
                    <a:lstStyle/>
                    <a:p>
                      <a:r>
                        <a:rPr lang="en-US"/>
                        <a:t>CTO</a:t>
                      </a:r>
                    </a:p>
                  </a:txBody>
                  <a:tcPr/>
                </a:tc>
                <a:tc>
                  <a:txBody>
                    <a:bodyPr/>
                    <a:lstStyle/>
                    <a:p>
                      <a:r>
                        <a:rPr lang="en-US"/>
                        <a:t>Supportive Community Treatment Order</a:t>
                      </a:r>
                    </a:p>
                  </a:txBody>
                  <a:tcPr/>
                </a:tc>
                <a:extLst>
                  <a:ext uri="{0D108BD9-81ED-4DB2-BD59-A6C34878D82A}">
                    <a16:rowId xmlns:a16="http://schemas.microsoft.com/office/drawing/2014/main" val="2723195720"/>
                  </a:ext>
                </a:extLst>
              </a:tr>
              <a:tr h="370840">
                <a:tc>
                  <a:txBody>
                    <a:bodyPr/>
                    <a:lstStyle/>
                    <a:p>
                      <a:r>
                        <a:rPr lang="en-US"/>
                        <a:t>CLD</a:t>
                      </a:r>
                    </a:p>
                  </a:txBody>
                  <a:tcPr/>
                </a:tc>
                <a:tc>
                  <a:txBody>
                    <a:bodyPr/>
                    <a:lstStyle/>
                    <a:p>
                      <a:r>
                        <a:rPr lang="en-US"/>
                        <a:t>Children</a:t>
                      </a:r>
                    </a:p>
                  </a:txBody>
                  <a:tcPr/>
                </a:tc>
                <a:tc>
                  <a:txBody>
                    <a:bodyPr/>
                    <a:lstStyle/>
                    <a:p>
                      <a:r>
                        <a:rPr lang="en-US"/>
                        <a:t>Working with children</a:t>
                      </a:r>
                    </a:p>
                  </a:txBody>
                  <a:tcPr/>
                </a:tc>
                <a:extLst>
                  <a:ext uri="{0D108BD9-81ED-4DB2-BD59-A6C34878D82A}">
                    <a16:rowId xmlns:a16="http://schemas.microsoft.com/office/drawing/2014/main" val="1558204709"/>
                  </a:ext>
                </a:extLst>
              </a:tr>
              <a:tr h="370840">
                <a:tc>
                  <a:txBody>
                    <a:bodyPr/>
                    <a:lstStyle/>
                    <a:p>
                      <a:r>
                        <a:rPr lang="en-US"/>
                        <a:t>PRI</a:t>
                      </a:r>
                    </a:p>
                  </a:txBody>
                  <a:tcPr/>
                </a:tc>
                <a:tc>
                  <a:txBody>
                    <a:bodyPr/>
                    <a:lstStyle/>
                    <a:p>
                      <a:r>
                        <a:rPr lang="en-US"/>
                        <a:t>Private</a:t>
                      </a:r>
                    </a:p>
                  </a:txBody>
                  <a:tcPr/>
                </a:tc>
                <a:tc>
                  <a:txBody>
                    <a:bodyPr/>
                    <a:lstStyle/>
                    <a:p>
                      <a:r>
                        <a:rPr lang="en-US"/>
                        <a:t>Private client</a:t>
                      </a:r>
                    </a:p>
                  </a:txBody>
                  <a:tcPr/>
                </a:tc>
                <a:extLst>
                  <a:ext uri="{0D108BD9-81ED-4DB2-BD59-A6C34878D82A}">
                    <a16:rowId xmlns:a16="http://schemas.microsoft.com/office/drawing/2014/main" val="96982295"/>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
        <p:nvSpPr>
          <p:cNvPr id="6" name="Content Placeholder 2">
            <a:extLst>
              <a:ext uri="{FF2B5EF4-FFF2-40B4-BE49-F238E27FC236}">
                <a16:creationId xmlns:a16="http://schemas.microsoft.com/office/drawing/2014/main" id="{458020FE-4F18-4C77-BE64-DE2783915C8B}"/>
              </a:ext>
            </a:extLst>
          </p:cNvPr>
          <p:cNvSpPr txBox="1">
            <a:spLocks/>
          </p:cNvSpPr>
          <p:nvPr/>
        </p:nvSpPr>
        <p:spPr>
          <a:xfrm>
            <a:off x="684212" y="2649934"/>
            <a:ext cx="9883235" cy="169638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2800">
                <a:solidFill>
                  <a:schemeClr val="tx1"/>
                </a:solidFill>
                <a:ea typeface="+mn-lt"/>
                <a:cs typeface="+mn-lt"/>
              </a:rPr>
              <a:t>One department can classify many shifts</a:t>
            </a:r>
          </a:p>
          <a:p>
            <a:r>
              <a:rPr lang="en-US" sz="2800">
                <a:solidFill>
                  <a:schemeClr val="tx1"/>
                </a:solidFill>
                <a:ea typeface="+mn-lt"/>
                <a:cs typeface="+mn-lt"/>
              </a:rPr>
              <a:t>One shift can be classified into one department</a:t>
            </a:r>
          </a:p>
        </p:txBody>
      </p:sp>
    </p:spTree>
    <p:extLst>
      <p:ext uri="{BB962C8B-B14F-4D97-AF65-F5344CB8AC3E}">
        <p14:creationId xmlns:p14="http://schemas.microsoft.com/office/powerpoint/2010/main" val="136210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12094"/>
            <a:ext cx="8534400" cy="1507067"/>
          </a:xfrm>
        </p:spPr>
        <p:txBody>
          <a:bodyPr>
            <a:normAutofit/>
          </a:bodyPr>
          <a:lstStyle/>
          <a:p>
            <a:r>
              <a:rPr lang="en-US" sz="4000"/>
              <a:t>shift status &amp; type tables</a:t>
            </a: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8" name="Picture 7" descr="A screenshot of a cell phone&#10;&#10;Description automatically generated">
            <a:extLst>
              <a:ext uri="{FF2B5EF4-FFF2-40B4-BE49-F238E27FC236}">
                <a16:creationId xmlns:a16="http://schemas.microsoft.com/office/drawing/2014/main" id="{24A50013-A528-454C-9A0E-7E24BBD9E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148933"/>
            <a:ext cx="8673148" cy="5252667"/>
          </a:xfrm>
          <a:prstGeom prst="rect">
            <a:avLst/>
          </a:prstGeom>
        </p:spPr>
      </p:pic>
    </p:spTree>
    <p:extLst>
      <p:ext uri="{BB962C8B-B14F-4D97-AF65-F5344CB8AC3E}">
        <p14:creationId xmlns:p14="http://schemas.microsoft.com/office/powerpoint/2010/main" val="2494921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248676-5383-4A35-B940-95412B9A5CF0}"/>
              </a:ext>
            </a:extLst>
          </p:cNvPr>
          <p:cNvSpPr/>
          <p:nvPr/>
        </p:nvSpPr>
        <p:spPr>
          <a:xfrm>
            <a:off x="684212" y="2161808"/>
            <a:ext cx="7822479" cy="253438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684212" y="4978484"/>
            <a:ext cx="8534400" cy="1507067"/>
          </a:xfrm>
        </p:spPr>
        <p:txBody>
          <a:bodyPr>
            <a:normAutofit/>
          </a:bodyPr>
          <a:lstStyle/>
          <a:p>
            <a:r>
              <a:rPr lang="en-US" sz="4000"/>
              <a:t>shift status &amp; type tables</a:t>
            </a:r>
            <a:r>
              <a:rPr lang="en-CA" sz="4000"/>
              <a:t> – Rules and Data</a:t>
            </a:r>
            <a:endParaRPr lang="en-US" sz="4000"/>
          </a:p>
        </p:txBody>
      </p:sp>
      <p:graphicFrame>
        <p:nvGraphicFramePr>
          <p:cNvPr id="5" name="Table 5">
            <a:extLst>
              <a:ext uri="{FF2B5EF4-FFF2-40B4-BE49-F238E27FC236}">
                <a16:creationId xmlns:a16="http://schemas.microsoft.com/office/drawing/2014/main" id="{86DEE24C-B190-4F53-981E-58A5C439E33A}"/>
              </a:ext>
            </a:extLst>
          </p:cNvPr>
          <p:cNvGraphicFramePr>
            <a:graphicFrameLocks noGrp="1"/>
          </p:cNvGraphicFramePr>
          <p:nvPr>
            <p:ph idx="1"/>
            <p:extLst>
              <p:ext uri="{D42A27DB-BD31-4B8C-83A1-F6EECF244321}">
                <p14:modId xmlns:p14="http://schemas.microsoft.com/office/powerpoint/2010/main" val="1205057831"/>
              </p:ext>
            </p:extLst>
          </p:nvPr>
        </p:nvGraphicFramePr>
        <p:xfrm>
          <a:off x="5617950" y="335298"/>
          <a:ext cx="3543299" cy="1483360"/>
        </p:xfrm>
        <a:graphic>
          <a:graphicData uri="http://schemas.openxmlformats.org/drawingml/2006/table">
            <a:tbl>
              <a:tblPr firstRow="1" bandRow="1">
                <a:tableStyleId>{5C22544A-7EE6-4342-B048-85BDC9FD1C3A}</a:tableStyleId>
              </a:tblPr>
              <a:tblGrid>
                <a:gridCol w="1745673">
                  <a:extLst>
                    <a:ext uri="{9D8B030D-6E8A-4147-A177-3AD203B41FA5}">
                      <a16:colId xmlns:a16="http://schemas.microsoft.com/office/drawing/2014/main" val="498538331"/>
                    </a:ext>
                  </a:extLst>
                </a:gridCol>
                <a:gridCol w="1797626">
                  <a:extLst>
                    <a:ext uri="{9D8B030D-6E8A-4147-A177-3AD203B41FA5}">
                      <a16:colId xmlns:a16="http://schemas.microsoft.com/office/drawing/2014/main" val="890724269"/>
                    </a:ext>
                  </a:extLst>
                </a:gridCol>
              </a:tblGrid>
              <a:tr h="370840">
                <a:tc>
                  <a:txBody>
                    <a:bodyPr/>
                    <a:lstStyle/>
                    <a:p>
                      <a:r>
                        <a:rPr lang="en-US"/>
                        <a:t>STATUS_CODE</a:t>
                      </a:r>
                    </a:p>
                  </a:txBody>
                  <a:tcPr/>
                </a:tc>
                <a:tc>
                  <a:txBody>
                    <a:bodyPr/>
                    <a:lstStyle/>
                    <a:p>
                      <a:r>
                        <a:rPr lang="en-US"/>
                        <a:t>STATUS_NAME</a:t>
                      </a:r>
                    </a:p>
                  </a:txBody>
                  <a:tcPr/>
                </a:tc>
                <a:extLst>
                  <a:ext uri="{0D108BD9-81ED-4DB2-BD59-A6C34878D82A}">
                    <a16:rowId xmlns:a16="http://schemas.microsoft.com/office/drawing/2014/main" val="3664988847"/>
                  </a:ext>
                </a:extLst>
              </a:tr>
              <a:tr h="370840">
                <a:tc>
                  <a:txBody>
                    <a:bodyPr/>
                    <a:lstStyle/>
                    <a:p>
                      <a:r>
                        <a:rPr lang="en-US"/>
                        <a:t>C</a:t>
                      </a:r>
                    </a:p>
                  </a:txBody>
                  <a:tcPr/>
                </a:tc>
                <a:tc>
                  <a:txBody>
                    <a:bodyPr/>
                    <a:lstStyle/>
                    <a:p>
                      <a:r>
                        <a:rPr lang="en-US"/>
                        <a:t>Completed</a:t>
                      </a:r>
                    </a:p>
                  </a:txBody>
                  <a:tcPr/>
                </a:tc>
                <a:extLst>
                  <a:ext uri="{0D108BD9-81ED-4DB2-BD59-A6C34878D82A}">
                    <a16:rowId xmlns:a16="http://schemas.microsoft.com/office/drawing/2014/main" val="190084137"/>
                  </a:ext>
                </a:extLst>
              </a:tr>
              <a:tr h="370840">
                <a:tc>
                  <a:txBody>
                    <a:bodyPr/>
                    <a:lstStyle/>
                    <a:p>
                      <a:r>
                        <a:rPr lang="en-US"/>
                        <a:t>S</a:t>
                      </a:r>
                    </a:p>
                  </a:txBody>
                  <a:tcPr/>
                </a:tc>
                <a:tc>
                  <a:txBody>
                    <a:bodyPr/>
                    <a:lstStyle/>
                    <a:p>
                      <a:r>
                        <a:rPr lang="en-US"/>
                        <a:t>Scheduled</a:t>
                      </a:r>
                    </a:p>
                  </a:txBody>
                  <a:tcPr/>
                </a:tc>
                <a:extLst>
                  <a:ext uri="{0D108BD9-81ED-4DB2-BD59-A6C34878D82A}">
                    <a16:rowId xmlns:a16="http://schemas.microsoft.com/office/drawing/2014/main" val="2779537080"/>
                  </a:ext>
                </a:extLst>
              </a:tr>
              <a:tr h="370840">
                <a:tc>
                  <a:txBody>
                    <a:bodyPr/>
                    <a:lstStyle/>
                    <a:p>
                      <a:r>
                        <a:rPr lang="en-US"/>
                        <a:t>A</a:t>
                      </a:r>
                    </a:p>
                  </a:txBody>
                  <a:tcPr/>
                </a:tc>
                <a:tc>
                  <a:txBody>
                    <a:bodyPr/>
                    <a:lstStyle/>
                    <a:p>
                      <a:r>
                        <a:rPr lang="en-US"/>
                        <a:t>Approved</a:t>
                      </a:r>
                    </a:p>
                  </a:txBody>
                  <a:tcPr/>
                </a:tc>
                <a:extLst>
                  <a:ext uri="{0D108BD9-81ED-4DB2-BD59-A6C34878D82A}">
                    <a16:rowId xmlns:a16="http://schemas.microsoft.com/office/drawing/2014/main" val="1010715688"/>
                  </a:ext>
                </a:extLst>
              </a:tr>
            </a:tbl>
          </a:graphicData>
        </a:graphic>
      </p:graphicFrame>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graphicFrame>
        <p:nvGraphicFramePr>
          <p:cNvPr id="10" name="Table 5">
            <a:extLst>
              <a:ext uri="{FF2B5EF4-FFF2-40B4-BE49-F238E27FC236}">
                <a16:creationId xmlns:a16="http://schemas.microsoft.com/office/drawing/2014/main" id="{929FF843-E8EE-4230-A1D6-60494E2FFD1C}"/>
              </a:ext>
            </a:extLst>
          </p:cNvPr>
          <p:cNvGraphicFramePr>
            <a:graphicFrameLocks/>
          </p:cNvGraphicFramePr>
          <p:nvPr>
            <p:extLst>
              <p:ext uri="{D42A27DB-BD31-4B8C-83A1-F6EECF244321}">
                <p14:modId xmlns:p14="http://schemas.microsoft.com/office/powerpoint/2010/main" val="3580528417"/>
              </p:ext>
            </p:extLst>
          </p:nvPr>
        </p:nvGraphicFramePr>
        <p:xfrm>
          <a:off x="804418" y="335298"/>
          <a:ext cx="4059491" cy="1483360"/>
        </p:xfrm>
        <a:graphic>
          <a:graphicData uri="http://schemas.openxmlformats.org/drawingml/2006/table">
            <a:tbl>
              <a:tblPr firstRow="1" bandRow="1">
                <a:tableStyleId>{5C22544A-7EE6-4342-B048-85BDC9FD1C3A}</a:tableStyleId>
              </a:tblPr>
              <a:tblGrid>
                <a:gridCol w="1472155">
                  <a:extLst>
                    <a:ext uri="{9D8B030D-6E8A-4147-A177-3AD203B41FA5}">
                      <a16:colId xmlns:a16="http://schemas.microsoft.com/office/drawing/2014/main" val="498538331"/>
                    </a:ext>
                  </a:extLst>
                </a:gridCol>
                <a:gridCol w="2587336">
                  <a:extLst>
                    <a:ext uri="{9D8B030D-6E8A-4147-A177-3AD203B41FA5}">
                      <a16:colId xmlns:a16="http://schemas.microsoft.com/office/drawing/2014/main" val="890724269"/>
                    </a:ext>
                  </a:extLst>
                </a:gridCol>
              </a:tblGrid>
              <a:tr h="370840">
                <a:tc>
                  <a:txBody>
                    <a:bodyPr/>
                    <a:lstStyle/>
                    <a:p>
                      <a:r>
                        <a:rPr lang="en-US"/>
                        <a:t>TYPE_CODE</a:t>
                      </a:r>
                    </a:p>
                  </a:txBody>
                  <a:tcPr/>
                </a:tc>
                <a:tc>
                  <a:txBody>
                    <a:bodyPr/>
                    <a:lstStyle/>
                    <a:p>
                      <a:r>
                        <a:rPr lang="en-US"/>
                        <a:t>TYPE_NAME</a:t>
                      </a:r>
                    </a:p>
                  </a:txBody>
                  <a:tcPr/>
                </a:tc>
                <a:extLst>
                  <a:ext uri="{0D108BD9-81ED-4DB2-BD59-A6C34878D82A}">
                    <a16:rowId xmlns:a16="http://schemas.microsoft.com/office/drawing/2014/main" val="3664988847"/>
                  </a:ext>
                </a:extLst>
              </a:tr>
              <a:tr h="370840">
                <a:tc>
                  <a:txBody>
                    <a:bodyPr/>
                    <a:lstStyle/>
                    <a:p>
                      <a:r>
                        <a:rPr lang="en-US"/>
                        <a:t>GHD</a:t>
                      </a:r>
                    </a:p>
                  </a:txBody>
                  <a:tcPr/>
                </a:tc>
                <a:tc>
                  <a:txBody>
                    <a:bodyPr/>
                    <a:lstStyle/>
                    <a:p>
                      <a:r>
                        <a:rPr lang="en-US"/>
                        <a:t>Group Home - day</a:t>
                      </a:r>
                    </a:p>
                  </a:txBody>
                  <a:tcPr/>
                </a:tc>
                <a:extLst>
                  <a:ext uri="{0D108BD9-81ED-4DB2-BD59-A6C34878D82A}">
                    <a16:rowId xmlns:a16="http://schemas.microsoft.com/office/drawing/2014/main" val="190084137"/>
                  </a:ext>
                </a:extLst>
              </a:tr>
              <a:tr h="370840">
                <a:tc>
                  <a:txBody>
                    <a:bodyPr/>
                    <a:lstStyle/>
                    <a:p>
                      <a:r>
                        <a:rPr lang="en-US"/>
                        <a:t>GHN</a:t>
                      </a:r>
                    </a:p>
                  </a:txBody>
                  <a:tcPr/>
                </a:tc>
                <a:tc>
                  <a:txBody>
                    <a:bodyPr/>
                    <a:lstStyle/>
                    <a:p>
                      <a:r>
                        <a:rPr lang="en-US"/>
                        <a:t>Group Home - night</a:t>
                      </a:r>
                    </a:p>
                  </a:txBody>
                  <a:tcPr/>
                </a:tc>
                <a:extLst>
                  <a:ext uri="{0D108BD9-81ED-4DB2-BD59-A6C34878D82A}">
                    <a16:rowId xmlns:a16="http://schemas.microsoft.com/office/drawing/2014/main" val="2779537080"/>
                  </a:ext>
                </a:extLst>
              </a:tr>
              <a:tr h="370840">
                <a:tc>
                  <a:txBody>
                    <a:bodyPr/>
                    <a:lstStyle/>
                    <a:p>
                      <a:r>
                        <a:rPr lang="en-US"/>
                        <a:t>INT</a:t>
                      </a:r>
                    </a:p>
                  </a:txBody>
                  <a:tcPr/>
                </a:tc>
                <a:tc>
                  <a:txBody>
                    <a:bodyPr/>
                    <a:lstStyle/>
                    <a:p>
                      <a:r>
                        <a:rPr lang="en-US"/>
                        <a:t>In town</a:t>
                      </a:r>
                    </a:p>
                  </a:txBody>
                  <a:tcPr/>
                </a:tc>
                <a:extLst>
                  <a:ext uri="{0D108BD9-81ED-4DB2-BD59-A6C34878D82A}">
                    <a16:rowId xmlns:a16="http://schemas.microsoft.com/office/drawing/2014/main" val="1010715688"/>
                  </a:ext>
                </a:extLst>
              </a:tr>
            </a:tbl>
          </a:graphicData>
        </a:graphic>
      </p:graphicFrame>
      <p:sp>
        <p:nvSpPr>
          <p:cNvPr id="7" name="Rectangle 6">
            <a:extLst>
              <a:ext uri="{FF2B5EF4-FFF2-40B4-BE49-F238E27FC236}">
                <a16:creationId xmlns:a16="http://schemas.microsoft.com/office/drawing/2014/main" id="{023EFFF7-1B07-40F2-9445-B2A3CD19ECE6}"/>
              </a:ext>
            </a:extLst>
          </p:cNvPr>
          <p:cNvSpPr/>
          <p:nvPr/>
        </p:nvSpPr>
        <p:spPr>
          <a:xfrm>
            <a:off x="684212" y="2250681"/>
            <a:ext cx="7822479" cy="2305246"/>
          </a:xfrm>
          <a:prstGeom prst="rect">
            <a:avLst/>
          </a:prstGeom>
        </p:spPr>
        <p:txBody>
          <a:bodyPr wrap="square">
            <a:spAutoFit/>
          </a:bodyPr>
          <a:lstStyle/>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One shift type categorizes many shifts</a:t>
            </a:r>
          </a:p>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One shift status can describe many shifts</a:t>
            </a:r>
          </a:p>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One shift is described by one shift status</a:t>
            </a:r>
          </a:p>
          <a:p>
            <a:pPr marL="285750" lvl="0" indent="-285750" defTabSz="457200">
              <a:spcBef>
                <a:spcPct val="20000"/>
              </a:spcBef>
              <a:spcAft>
                <a:spcPts val="600"/>
              </a:spcAft>
              <a:buClr>
                <a:prstClr val="white"/>
              </a:buClr>
              <a:buSzPct val="80000"/>
              <a:buFont typeface="Wingdings 3" panose="05040102010807070707" pitchFamily="18" charset="2"/>
              <a:buChar char=""/>
            </a:pPr>
            <a:r>
              <a:rPr lang="en-US" sz="2800">
                <a:solidFill>
                  <a:prstClr val="white"/>
                </a:solidFill>
                <a:ea typeface="+mn-lt"/>
                <a:cs typeface="+mn-lt"/>
              </a:rPr>
              <a:t>One shift is categorized by one shift type</a:t>
            </a:r>
          </a:p>
        </p:txBody>
      </p:sp>
    </p:spTree>
    <p:extLst>
      <p:ext uri="{BB962C8B-B14F-4D97-AF65-F5344CB8AC3E}">
        <p14:creationId xmlns:p14="http://schemas.microsoft.com/office/powerpoint/2010/main" val="351796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BEF5DC7-5A12-413F-8073-29C104FA0FF1}"/>
              </a:ext>
            </a:extLst>
          </p:cNvPr>
          <p:cNvGraphicFramePr>
            <a:graphicFrameLocks noGrp="1"/>
          </p:cNvGraphicFramePr>
          <p:nvPr>
            <p:extLst>
              <p:ext uri="{D42A27DB-BD31-4B8C-83A1-F6EECF244321}">
                <p14:modId xmlns:p14="http://schemas.microsoft.com/office/powerpoint/2010/main" val="3752566"/>
              </p:ext>
            </p:extLst>
          </p:nvPr>
        </p:nvGraphicFramePr>
        <p:xfrm>
          <a:off x="277978" y="196283"/>
          <a:ext cx="11645055" cy="6448357"/>
        </p:xfrm>
        <a:graphic>
          <a:graphicData uri="http://schemas.openxmlformats.org/drawingml/2006/table">
            <a:tbl>
              <a:tblPr firstRow="1" bandRow="1">
                <a:tableStyleId>{5C22544A-7EE6-4342-B048-85BDC9FD1C3A}</a:tableStyleId>
              </a:tblPr>
              <a:tblGrid>
                <a:gridCol w="761999">
                  <a:extLst>
                    <a:ext uri="{9D8B030D-6E8A-4147-A177-3AD203B41FA5}">
                      <a16:colId xmlns:a16="http://schemas.microsoft.com/office/drawing/2014/main" val="708171989"/>
                    </a:ext>
                  </a:extLst>
                </a:gridCol>
                <a:gridCol w="1825763">
                  <a:extLst>
                    <a:ext uri="{9D8B030D-6E8A-4147-A177-3AD203B41FA5}">
                      <a16:colId xmlns:a16="http://schemas.microsoft.com/office/drawing/2014/main" val="2362133910"/>
                    </a:ext>
                  </a:extLst>
                </a:gridCol>
                <a:gridCol w="1385740">
                  <a:extLst>
                    <a:ext uri="{9D8B030D-6E8A-4147-A177-3AD203B41FA5}">
                      <a16:colId xmlns:a16="http://schemas.microsoft.com/office/drawing/2014/main" val="1181629204"/>
                    </a:ext>
                  </a:extLst>
                </a:gridCol>
                <a:gridCol w="1102935">
                  <a:extLst>
                    <a:ext uri="{9D8B030D-6E8A-4147-A177-3AD203B41FA5}">
                      <a16:colId xmlns:a16="http://schemas.microsoft.com/office/drawing/2014/main" val="451710944"/>
                    </a:ext>
                  </a:extLst>
                </a:gridCol>
                <a:gridCol w="1253763">
                  <a:extLst>
                    <a:ext uri="{9D8B030D-6E8A-4147-A177-3AD203B41FA5}">
                      <a16:colId xmlns:a16="http://schemas.microsoft.com/office/drawing/2014/main" val="2405365504"/>
                    </a:ext>
                  </a:extLst>
                </a:gridCol>
                <a:gridCol w="1008668">
                  <a:extLst>
                    <a:ext uri="{9D8B030D-6E8A-4147-A177-3AD203B41FA5}">
                      <a16:colId xmlns:a16="http://schemas.microsoft.com/office/drawing/2014/main" val="3997066101"/>
                    </a:ext>
                  </a:extLst>
                </a:gridCol>
                <a:gridCol w="1021354">
                  <a:extLst>
                    <a:ext uri="{9D8B030D-6E8A-4147-A177-3AD203B41FA5}">
                      <a16:colId xmlns:a16="http://schemas.microsoft.com/office/drawing/2014/main" val="2811761939"/>
                    </a:ext>
                  </a:extLst>
                </a:gridCol>
                <a:gridCol w="672352">
                  <a:extLst>
                    <a:ext uri="{9D8B030D-6E8A-4147-A177-3AD203B41FA5}">
                      <a16:colId xmlns:a16="http://schemas.microsoft.com/office/drawing/2014/main" val="1456686303"/>
                    </a:ext>
                  </a:extLst>
                </a:gridCol>
                <a:gridCol w="1105321">
                  <a:extLst>
                    <a:ext uri="{9D8B030D-6E8A-4147-A177-3AD203B41FA5}">
                      <a16:colId xmlns:a16="http://schemas.microsoft.com/office/drawing/2014/main" val="832625820"/>
                    </a:ext>
                  </a:extLst>
                </a:gridCol>
                <a:gridCol w="1507160">
                  <a:extLst>
                    <a:ext uri="{9D8B030D-6E8A-4147-A177-3AD203B41FA5}">
                      <a16:colId xmlns:a16="http://schemas.microsoft.com/office/drawing/2014/main" val="3654398090"/>
                    </a:ext>
                  </a:extLst>
                </a:gridCol>
              </a:tblGrid>
              <a:tr h="750876">
                <a:tc>
                  <a:txBody>
                    <a:bodyPr/>
                    <a:lstStyle/>
                    <a:p>
                      <a:pPr rtl="0" fontAlgn="base"/>
                      <a:r>
                        <a:rPr lang="en-US" sz="1400">
                          <a:effectLst/>
                        </a:rPr>
                        <a:t>Table   </a:t>
                      </a:r>
                      <a:endParaRPr lang="en-US" sz="3200">
                        <a:effectLst/>
                      </a:endParaRPr>
                    </a:p>
                  </a:txBody>
                  <a:tcPr/>
                </a:tc>
                <a:tc>
                  <a:txBody>
                    <a:bodyPr/>
                    <a:lstStyle/>
                    <a:p>
                      <a:pPr rtl="0" fontAlgn="base"/>
                      <a:r>
                        <a:rPr lang="en-US" sz="1400">
                          <a:effectLst/>
                        </a:rPr>
                        <a:t>Field name   </a:t>
                      </a:r>
                      <a:endParaRPr lang="en-US" sz="3200">
                        <a:effectLst/>
                      </a:endParaRPr>
                    </a:p>
                  </a:txBody>
                  <a:tcPr/>
                </a:tc>
                <a:tc>
                  <a:txBody>
                    <a:bodyPr/>
                    <a:lstStyle/>
                    <a:p>
                      <a:pPr rtl="0" fontAlgn="base"/>
                      <a:r>
                        <a:rPr lang="en-US" sz="1400">
                          <a:effectLst/>
                        </a:rPr>
                        <a:t>Description   </a:t>
                      </a:r>
                      <a:endParaRPr lang="en-US" sz="3200">
                        <a:effectLst/>
                      </a:endParaRPr>
                    </a:p>
                  </a:txBody>
                  <a:tcPr/>
                </a:tc>
                <a:tc>
                  <a:txBody>
                    <a:bodyPr/>
                    <a:lstStyle/>
                    <a:p>
                      <a:pPr rtl="0" fontAlgn="base"/>
                      <a:r>
                        <a:rPr lang="en-US" sz="1400">
                          <a:effectLst/>
                        </a:rPr>
                        <a:t>Data Type   </a:t>
                      </a:r>
                      <a:endParaRPr lang="en-US" sz="3200">
                        <a:effectLst/>
                      </a:endParaRPr>
                    </a:p>
                  </a:txBody>
                  <a:tcPr/>
                </a:tc>
                <a:tc>
                  <a:txBody>
                    <a:bodyPr/>
                    <a:lstStyle/>
                    <a:p>
                      <a:pPr rtl="0" fontAlgn="base"/>
                      <a:r>
                        <a:rPr lang="en-US" sz="1400">
                          <a:effectLst/>
                        </a:rPr>
                        <a:t>Data Format   </a:t>
                      </a:r>
                      <a:endParaRPr lang="en-US" sz="3200">
                        <a:effectLst/>
                      </a:endParaRPr>
                    </a:p>
                  </a:txBody>
                  <a:tcPr/>
                </a:tc>
                <a:tc>
                  <a:txBody>
                    <a:bodyPr/>
                    <a:lstStyle/>
                    <a:p>
                      <a:pPr rtl="0" fontAlgn="base"/>
                      <a:r>
                        <a:rPr lang="en-US" sz="1400">
                          <a:effectLst/>
                        </a:rPr>
                        <a:t>Field Size   </a:t>
                      </a:r>
                      <a:endParaRPr lang="en-US" sz="3200">
                        <a:effectLst/>
                      </a:endParaRPr>
                    </a:p>
                  </a:txBody>
                  <a:tcPr/>
                </a:tc>
                <a:tc>
                  <a:txBody>
                    <a:bodyPr/>
                    <a:lstStyle/>
                    <a:p>
                      <a:pPr rtl="0" fontAlgn="base"/>
                      <a:r>
                        <a:rPr lang="en-US" sz="1400">
                          <a:effectLst/>
                        </a:rPr>
                        <a:t>Required </a:t>
                      </a:r>
                      <a:endParaRPr lang="en-US" sz="3200">
                        <a:effectLst/>
                      </a:endParaRPr>
                    </a:p>
                  </a:txBody>
                  <a:tcPr/>
                </a:tc>
                <a:tc>
                  <a:txBody>
                    <a:bodyPr/>
                    <a:lstStyle/>
                    <a:p>
                      <a:pPr rtl="0" fontAlgn="base"/>
                      <a:r>
                        <a:rPr lang="en-US" sz="1400">
                          <a:effectLst/>
                        </a:rPr>
                        <a:t>PK or FK </a:t>
                      </a:r>
                      <a:endParaRPr lang="en-US" sz="3200">
                        <a:effectLst/>
                      </a:endParaRPr>
                    </a:p>
                  </a:txBody>
                  <a:tcPr/>
                </a:tc>
                <a:tc>
                  <a:txBody>
                    <a:bodyPr/>
                    <a:lstStyle/>
                    <a:p>
                      <a:pPr rtl="0" fontAlgn="base"/>
                      <a:r>
                        <a:rPr lang="en-US" sz="1400">
                          <a:effectLst/>
                        </a:rPr>
                        <a:t>FK Reference Table </a:t>
                      </a:r>
                      <a:endParaRPr lang="en-US" sz="3200">
                        <a:effectLst/>
                      </a:endParaRPr>
                    </a:p>
                  </a:txBody>
                  <a:tcPr/>
                </a:tc>
                <a:tc>
                  <a:txBody>
                    <a:bodyPr/>
                    <a:lstStyle/>
                    <a:p>
                      <a:pPr rtl="0" fontAlgn="base"/>
                      <a:r>
                        <a:rPr lang="en-US" sz="1400">
                          <a:effectLst/>
                        </a:rPr>
                        <a:t>Example   </a:t>
                      </a:r>
                      <a:endParaRPr lang="en-US" sz="3200">
                        <a:effectLst/>
                      </a:endParaRPr>
                    </a:p>
                  </a:txBody>
                  <a:tcPr/>
                </a:tc>
                <a:extLst>
                  <a:ext uri="{0D108BD9-81ED-4DB2-BD59-A6C34878D82A}">
                    <a16:rowId xmlns:a16="http://schemas.microsoft.com/office/drawing/2014/main" val="2392466518"/>
                  </a:ext>
                </a:extLst>
              </a:tr>
              <a:tr h="869488">
                <a:tc>
                  <a:txBody>
                    <a:bodyPr/>
                    <a:lstStyle/>
                    <a:p>
                      <a:pPr rtl="0" fontAlgn="base"/>
                      <a:r>
                        <a:rPr lang="en-US" sz="1000">
                          <a:effectLst/>
                        </a:rPr>
                        <a:t>SHIFT   </a:t>
                      </a:r>
                      <a:endParaRPr lang="en-US">
                        <a:effectLst/>
                      </a:endParaRPr>
                    </a:p>
                  </a:txBody>
                  <a:tcPr/>
                </a:tc>
                <a:tc>
                  <a:txBody>
                    <a:bodyPr/>
                    <a:lstStyle/>
                    <a:p>
                      <a:pPr rtl="0" fontAlgn="base"/>
                      <a:r>
                        <a:rPr lang="en-US" sz="1000">
                          <a:effectLst/>
                        </a:rPr>
                        <a:t>SHIFT_ID   </a:t>
                      </a:r>
                      <a:endParaRPr lang="en-US">
                        <a:effectLst/>
                      </a:endParaRPr>
                    </a:p>
                  </a:txBody>
                  <a:tcPr/>
                </a:tc>
                <a:tc>
                  <a:txBody>
                    <a:bodyPr/>
                    <a:lstStyle/>
                    <a:p>
                      <a:pPr rtl="0" fontAlgn="base"/>
                      <a:r>
                        <a:rPr lang="en-US" sz="1000">
                          <a:effectLst/>
                        </a:rPr>
                        <a:t>ID number used to uniquely identify a shift.   </a:t>
                      </a:r>
                      <a:endParaRPr lang="en-US">
                        <a:effectLst/>
                      </a:endParaRPr>
                    </a:p>
                  </a:txBody>
                  <a:tcPr/>
                </a:tc>
                <a:tc>
                  <a:txBody>
                    <a:bodyPr/>
                    <a:lstStyle/>
                    <a:p>
                      <a:pPr rtl="0" fontAlgn="base"/>
                      <a:r>
                        <a:rPr lang="en-US" sz="1000">
                          <a:effectLst/>
                        </a:rPr>
                        <a:t>INT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PK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1234   </a:t>
                      </a:r>
                      <a:endParaRPr lang="en-US">
                        <a:effectLst/>
                      </a:endParaRPr>
                    </a:p>
                  </a:txBody>
                  <a:tcPr/>
                </a:tc>
                <a:extLst>
                  <a:ext uri="{0D108BD9-81ED-4DB2-BD59-A6C34878D82A}">
                    <a16:rowId xmlns:a16="http://schemas.microsoft.com/office/drawing/2014/main" val="2149511232"/>
                  </a:ext>
                </a:extLst>
              </a:tr>
              <a:tr h="869488">
                <a:tc>
                  <a:txBody>
                    <a:bodyPr/>
                    <a:lstStyle/>
                    <a:p>
                      <a:pPr rtl="0" fontAlgn="base"/>
                      <a:r>
                        <a:rPr lang="en-US" sz="1000">
                          <a:effectLst/>
                        </a:rPr>
                        <a:t>  </a:t>
                      </a:r>
                      <a:endParaRPr lang="en-US">
                        <a:effectLst/>
                      </a:endParaRPr>
                    </a:p>
                  </a:txBody>
                  <a:tcPr/>
                </a:tc>
                <a:tc>
                  <a:txBody>
                    <a:bodyPr/>
                    <a:lstStyle/>
                    <a:p>
                      <a:pPr rtl="0" fontAlgn="base"/>
                      <a:r>
                        <a:rPr lang="en-US" sz="1000">
                          <a:effectLst/>
                        </a:rPr>
                        <a:t>TYPE_CODE   </a:t>
                      </a:r>
                      <a:endParaRPr lang="en-US">
                        <a:effectLst/>
                      </a:endParaRPr>
                    </a:p>
                  </a:txBody>
                  <a:tcPr/>
                </a:tc>
                <a:tc>
                  <a:txBody>
                    <a:bodyPr/>
                    <a:lstStyle/>
                    <a:p>
                      <a:pPr rtl="0" fontAlgn="base"/>
                      <a:r>
                        <a:rPr lang="en-US" sz="1000">
                          <a:effectLst/>
                        </a:rPr>
                        <a:t>Code used to uniquely identify the type of shift.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3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FK </a:t>
                      </a:r>
                      <a:endParaRPr lang="en-US">
                        <a:effectLst/>
                      </a:endParaRPr>
                    </a:p>
                  </a:txBody>
                  <a:tcPr/>
                </a:tc>
                <a:tc>
                  <a:txBody>
                    <a:bodyPr/>
                    <a:lstStyle/>
                    <a:p>
                      <a:pPr rtl="0" fontAlgn="base"/>
                      <a:r>
                        <a:rPr lang="en-US" sz="1000">
                          <a:effectLst/>
                        </a:rPr>
                        <a:t>SHIFT_TYPE </a:t>
                      </a:r>
                      <a:endParaRPr lang="en-US">
                        <a:effectLst/>
                      </a:endParaRPr>
                    </a:p>
                  </a:txBody>
                  <a:tcPr/>
                </a:tc>
                <a:tc>
                  <a:txBody>
                    <a:bodyPr/>
                    <a:lstStyle/>
                    <a:p>
                      <a:pPr rtl="0" fontAlgn="base"/>
                      <a:r>
                        <a:rPr lang="en-US" sz="1000">
                          <a:effectLst/>
                        </a:rPr>
                        <a:t>GHD   </a:t>
                      </a:r>
                      <a:endParaRPr lang="en-US">
                        <a:effectLst/>
                      </a:endParaRPr>
                    </a:p>
                  </a:txBody>
                  <a:tcPr/>
                </a:tc>
                <a:extLst>
                  <a:ext uri="{0D108BD9-81ED-4DB2-BD59-A6C34878D82A}">
                    <a16:rowId xmlns:a16="http://schemas.microsoft.com/office/drawing/2014/main" val="2930385220"/>
                  </a:ext>
                </a:extLst>
              </a:tr>
              <a:tr h="869488">
                <a:tc>
                  <a:txBody>
                    <a:bodyPr/>
                    <a:lstStyle/>
                    <a:p>
                      <a:pPr rtl="0" fontAlgn="base"/>
                      <a:r>
                        <a:rPr lang="en-US" sz="1000">
                          <a:effectLst/>
                        </a:rPr>
                        <a:t>  </a:t>
                      </a:r>
                      <a:endParaRPr lang="en-US">
                        <a:effectLst/>
                      </a:endParaRPr>
                    </a:p>
                  </a:txBody>
                  <a:tcPr/>
                </a:tc>
                <a:tc>
                  <a:txBody>
                    <a:bodyPr/>
                    <a:lstStyle/>
                    <a:p>
                      <a:pPr rtl="0" fontAlgn="base"/>
                      <a:r>
                        <a:rPr lang="en-US" sz="1000">
                          <a:effectLst/>
                        </a:rPr>
                        <a:t>STATUS_CODE   </a:t>
                      </a:r>
                      <a:endParaRPr lang="en-US">
                        <a:effectLst/>
                      </a:endParaRPr>
                    </a:p>
                  </a:txBody>
                  <a:tcPr/>
                </a:tc>
                <a:tc>
                  <a:txBody>
                    <a:bodyPr/>
                    <a:lstStyle/>
                    <a:p>
                      <a:pPr rtl="0" fontAlgn="base"/>
                      <a:r>
                        <a:rPr lang="en-US" sz="1000">
                          <a:effectLst/>
                        </a:rPr>
                        <a:t>Code used to uniquely identify the status of a shift.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3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FK </a:t>
                      </a:r>
                      <a:endParaRPr lang="en-US">
                        <a:effectLst/>
                      </a:endParaRPr>
                    </a:p>
                  </a:txBody>
                  <a:tcPr/>
                </a:tc>
                <a:tc>
                  <a:txBody>
                    <a:bodyPr/>
                    <a:lstStyle/>
                    <a:p>
                      <a:pPr rtl="0" fontAlgn="base"/>
                      <a:r>
                        <a:rPr lang="en-US" sz="1000">
                          <a:effectLst/>
                        </a:rPr>
                        <a:t>SHIFT_STATUS </a:t>
                      </a:r>
                      <a:endParaRPr lang="en-US">
                        <a:effectLst/>
                      </a:endParaRPr>
                    </a:p>
                  </a:txBody>
                  <a:tcPr/>
                </a:tc>
                <a:tc>
                  <a:txBody>
                    <a:bodyPr/>
                    <a:lstStyle/>
                    <a:p>
                      <a:pPr rtl="0" fontAlgn="base"/>
                      <a:r>
                        <a:rPr lang="en-US" sz="1000">
                          <a:effectLst/>
                        </a:rPr>
                        <a:t>C   </a:t>
                      </a:r>
                      <a:endParaRPr lang="en-US">
                        <a:effectLst/>
                      </a:endParaRPr>
                    </a:p>
                  </a:txBody>
                  <a:tcPr/>
                </a:tc>
                <a:extLst>
                  <a:ext uri="{0D108BD9-81ED-4DB2-BD59-A6C34878D82A}">
                    <a16:rowId xmlns:a16="http://schemas.microsoft.com/office/drawing/2014/main" val="3352134676"/>
                  </a:ext>
                </a:extLst>
              </a:tr>
              <a:tr h="869488">
                <a:tc>
                  <a:txBody>
                    <a:bodyPr/>
                    <a:lstStyle/>
                    <a:p>
                      <a:pPr rtl="0" fontAlgn="base"/>
                      <a:r>
                        <a:rPr lang="en-US" sz="1000">
                          <a:effectLst/>
                        </a:rPr>
                        <a:t>  </a:t>
                      </a:r>
                      <a:endParaRPr lang="en-US">
                        <a:effectLst/>
                      </a:endParaRPr>
                    </a:p>
                  </a:txBody>
                  <a:tcPr/>
                </a:tc>
                <a:tc>
                  <a:txBody>
                    <a:bodyPr/>
                    <a:lstStyle/>
                    <a:p>
                      <a:pPr rtl="0" fontAlgn="base"/>
                      <a:r>
                        <a:rPr lang="en-US" sz="1000">
                          <a:effectLst/>
                        </a:rPr>
                        <a:t>DEPT_CODE   </a:t>
                      </a:r>
                      <a:endParaRPr lang="en-US">
                        <a:effectLst/>
                      </a:endParaRPr>
                    </a:p>
                  </a:txBody>
                  <a:tcPr/>
                </a:tc>
                <a:tc>
                  <a:txBody>
                    <a:bodyPr/>
                    <a:lstStyle/>
                    <a:p>
                      <a:pPr rtl="0" fontAlgn="base"/>
                      <a:r>
                        <a:rPr lang="en-US" sz="1000">
                          <a:effectLst/>
                        </a:rPr>
                        <a:t>Code used to uniquely identify a department.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3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FK </a:t>
                      </a:r>
                      <a:endParaRPr lang="en-US">
                        <a:effectLst/>
                      </a:endParaRPr>
                    </a:p>
                  </a:txBody>
                  <a:tcPr/>
                </a:tc>
                <a:tc>
                  <a:txBody>
                    <a:bodyPr/>
                    <a:lstStyle/>
                    <a:p>
                      <a:pPr rtl="0" fontAlgn="base"/>
                      <a:r>
                        <a:rPr lang="en-US" sz="1000">
                          <a:effectLst/>
                        </a:rPr>
                        <a:t>DEPARTMENT </a:t>
                      </a:r>
                      <a:endParaRPr lang="en-US">
                        <a:effectLst/>
                      </a:endParaRPr>
                    </a:p>
                  </a:txBody>
                  <a:tcPr/>
                </a:tc>
                <a:tc>
                  <a:txBody>
                    <a:bodyPr/>
                    <a:lstStyle/>
                    <a:p>
                      <a:pPr rtl="0" fontAlgn="base"/>
                      <a:r>
                        <a:rPr lang="en-US" sz="1000">
                          <a:effectLst/>
                        </a:rPr>
                        <a:t>PRI   </a:t>
                      </a:r>
                      <a:endParaRPr lang="en-US">
                        <a:effectLst/>
                      </a:endParaRPr>
                    </a:p>
                  </a:txBody>
                  <a:tcPr/>
                </a:tc>
                <a:extLst>
                  <a:ext uri="{0D108BD9-81ED-4DB2-BD59-A6C34878D82A}">
                    <a16:rowId xmlns:a16="http://schemas.microsoft.com/office/drawing/2014/main" val="20754774"/>
                  </a:ext>
                </a:extLst>
              </a:tr>
              <a:tr h="869488">
                <a:tc>
                  <a:txBody>
                    <a:bodyPr/>
                    <a:lstStyle/>
                    <a:p>
                      <a:pPr rtl="0" fontAlgn="base"/>
                      <a:r>
                        <a:rPr lang="en-US" sz="1000">
                          <a:effectLst/>
                        </a:rPr>
                        <a:t>  </a:t>
                      </a:r>
                      <a:endParaRPr lang="en-US">
                        <a:effectLst/>
                      </a:endParaRPr>
                    </a:p>
                  </a:txBody>
                  <a:tcPr/>
                </a:tc>
                <a:tc>
                  <a:txBody>
                    <a:bodyPr/>
                    <a:lstStyle/>
                    <a:p>
                      <a:pPr rtl="0" fontAlgn="base"/>
                      <a:r>
                        <a:rPr lang="en-US" sz="1000">
                          <a:effectLst/>
                        </a:rPr>
                        <a:t>CLIENT_ID   </a:t>
                      </a:r>
                      <a:endParaRPr lang="en-US">
                        <a:effectLst/>
                      </a:endParaRPr>
                    </a:p>
                  </a:txBody>
                  <a:tcPr/>
                </a:tc>
                <a:tc>
                  <a:txBody>
                    <a:bodyPr/>
                    <a:lstStyle/>
                    <a:p>
                      <a:pPr rtl="0" fontAlgn="base"/>
                      <a:r>
                        <a:rPr lang="en-US" sz="1000">
                          <a:effectLst/>
                        </a:rPr>
                        <a:t>ID number used to uniquely identify a client.   </a:t>
                      </a:r>
                      <a:endParaRPr lang="en-US">
                        <a:effectLst/>
                      </a:endParaRPr>
                    </a:p>
                  </a:txBody>
                  <a:tcPr/>
                </a:tc>
                <a:tc>
                  <a:txBody>
                    <a:bodyPr/>
                    <a:lstStyle/>
                    <a:p>
                      <a:pPr rtl="0" fontAlgn="base"/>
                      <a:r>
                        <a:rPr lang="en-US" sz="1000">
                          <a:effectLst/>
                        </a:rPr>
                        <a:t>INT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FK </a:t>
                      </a:r>
                      <a:endParaRPr lang="en-US">
                        <a:effectLst/>
                      </a:endParaRPr>
                    </a:p>
                  </a:txBody>
                  <a:tcPr/>
                </a:tc>
                <a:tc>
                  <a:txBody>
                    <a:bodyPr/>
                    <a:lstStyle/>
                    <a:p>
                      <a:pPr rtl="0" fontAlgn="base"/>
                      <a:r>
                        <a:rPr lang="en-US" sz="1000">
                          <a:effectLst/>
                        </a:rPr>
                        <a:t>CLIENT </a:t>
                      </a:r>
                      <a:endParaRPr lang="en-US">
                        <a:effectLst/>
                      </a:endParaRPr>
                    </a:p>
                  </a:txBody>
                  <a:tcPr/>
                </a:tc>
                <a:tc>
                  <a:txBody>
                    <a:bodyPr/>
                    <a:lstStyle/>
                    <a:p>
                      <a:pPr rtl="0" fontAlgn="base"/>
                      <a:r>
                        <a:rPr lang="en-US" sz="1000">
                          <a:effectLst/>
                        </a:rPr>
                        <a:t>1234   </a:t>
                      </a:r>
                      <a:endParaRPr lang="en-US">
                        <a:effectLst/>
                      </a:endParaRPr>
                    </a:p>
                  </a:txBody>
                  <a:tcPr/>
                </a:tc>
                <a:extLst>
                  <a:ext uri="{0D108BD9-81ED-4DB2-BD59-A6C34878D82A}">
                    <a16:rowId xmlns:a16="http://schemas.microsoft.com/office/drawing/2014/main" val="556347857"/>
                  </a:ext>
                </a:extLst>
              </a:tr>
              <a:tr h="679481">
                <a:tc>
                  <a:txBody>
                    <a:bodyPr/>
                    <a:lstStyle/>
                    <a:p>
                      <a:pPr rtl="0" fontAlgn="base"/>
                      <a:r>
                        <a:rPr lang="en-US" sz="1000">
                          <a:effectLst/>
                        </a:rPr>
                        <a:t>  </a:t>
                      </a:r>
                      <a:endParaRPr lang="en-US">
                        <a:effectLst/>
                      </a:endParaRPr>
                    </a:p>
                  </a:txBody>
                  <a:tcPr/>
                </a:tc>
                <a:tc>
                  <a:txBody>
                    <a:bodyPr/>
                    <a:lstStyle/>
                    <a:p>
                      <a:pPr rtl="0" fontAlgn="base"/>
                      <a:r>
                        <a:rPr lang="en-US" sz="1000">
                          <a:effectLst/>
                        </a:rPr>
                        <a:t>WORKER_ID   </a:t>
                      </a:r>
                      <a:endParaRPr lang="en-US">
                        <a:effectLst/>
                      </a:endParaRPr>
                    </a:p>
                  </a:txBody>
                  <a:tcPr/>
                </a:tc>
                <a:tc>
                  <a:txBody>
                    <a:bodyPr/>
                    <a:lstStyle/>
                    <a:p>
                      <a:pPr rtl="0" fontAlgn="base"/>
                      <a:r>
                        <a:rPr lang="en-US" sz="1000">
                          <a:effectLst/>
                        </a:rPr>
                        <a:t>ID number used to uniquely identify a worker.   </a:t>
                      </a:r>
                      <a:endParaRPr lang="en-US">
                        <a:effectLst/>
                      </a:endParaRPr>
                    </a:p>
                  </a:txBody>
                  <a:tcPr/>
                </a:tc>
                <a:tc>
                  <a:txBody>
                    <a:bodyPr/>
                    <a:lstStyle/>
                    <a:p>
                      <a:pPr rtl="0" fontAlgn="base"/>
                      <a:r>
                        <a:rPr lang="en-US" sz="1000">
                          <a:effectLst/>
                        </a:rPr>
                        <a:t>INT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FK </a:t>
                      </a:r>
                      <a:endParaRPr lang="en-US">
                        <a:effectLst/>
                      </a:endParaRPr>
                    </a:p>
                  </a:txBody>
                  <a:tcPr/>
                </a:tc>
                <a:tc>
                  <a:txBody>
                    <a:bodyPr/>
                    <a:lstStyle/>
                    <a:p>
                      <a:pPr rtl="0" fontAlgn="base"/>
                      <a:r>
                        <a:rPr lang="en-US" sz="1000">
                          <a:effectLst/>
                        </a:rPr>
                        <a:t>WORKER </a:t>
                      </a:r>
                      <a:endParaRPr lang="en-US">
                        <a:effectLst/>
                      </a:endParaRPr>
                    </a:p>
                  </a:txBody>
                  <a:tcPr/>
                </a:tc>
                <a:tc>
                  <a:txBody>
                    <a:bodyPr/>
                    <a:lstStyle/>
                    <a:p>
                      <a:pPr rtl="0" fontAlgn="base"/>
                      <a:r>
                        <a:rPr lang="en-US" sz="1000">
                          <a:effectLst/>
                        </a:rPr>
                        <a:t>1234   </a:t>
                      </a:r>
                      <a:endParaRPr lang="en-US">
                        <a:effectLst/>
                      </a:endParaRPr>
                    </a:p>
                  </a:txBody>
                  <a:tcPr/>
                </a:tc>
                <a:extLst>
                  <a:ext uri="{0D108BD9-81ED-4DB2-BD59-A6C34878D82A}">
                    <a16:rowId xmlns:a16="http://schemas.microsoft.com/office/drawing/2014/main" val="679476564"/>
                  </a:ext>
                </a:extLst>
              </a:tr>
              <a:tr h="406725">
                <a:tc>
                  <a:txBody>
                    <a:bodyPr/>
                    <a:lstStyle/>
                    <a:p>
                      <a:pPr rtl="0" fontAlgn="base"/>
                      <a:r>
                        <a:rPr lang="en-US" sz="1000">
                          <a:effectLst/>
                        </a:rPr>
                        <a:t>  </a:t>
                      </a:r>
                      <a:endParaRPr lang="en-US">
                        <a:effectLst/>
                      </a:endParaRPr>
                    </a:p>
                  </a:txBody>
                  <a:tcPr/>
                </a:tc>
                <a:tc>
                  <a:txBody>
                    <a:bodyPr/>
                    <a:lstStyle/>
                    <a:p>
                      <a:pPr rtl="0" fontAlgn="base"/>
                      <a:r>
                        <a:rPr lang="en-US" sz="1000">
                          <a:effectLst/>
                        </a:rPr>
                        <a:t>SHIFT_DATE   </a:t>
                      </a:r>
                      <a:endParaRPr lang="en-US">
                        <a:effectLst/>
                      </a:endParaRPr>
                    </a:p>
                  </a:txBody>
                  <a:tcPr/>
                </a:tc>
                <a:tc>
                  <a:txBody>
                    <a:bodyPr/>
                    <a:lstStyle/>
                    <a:p>
                      <a:pPr rtl="0" fontAlgn="base"/>
                      <a:r>
                        <a:rPr lang="en-US" sz="1000">
                          <a:effectLst/>
                        </a:rPr>
                        <a:t>The date of a shift.   </a:t>
                      </a:r>
                    </a:p>
                    <a:p>
                      <a:pPr rtl="0" fontAlgn="base"/>
                      <a:endParaRPr lang="en-US">
                        <a:effectLst/>
                      </a:endParaRPr>
                    </a:p>
                  </a:txBody>
                  <a:tcPr/>
                </a:tc>
                <a:tc>
                  <a:txBody>
                    <a:bodyPr/>
                    <a:lstStyle/>
                    <a:p>
                      <a:pPr rtl="0" fontAlgn="base"/>
                      <a:r>
                        <a:rPr lang="en-US" sz="1000">
                          <a:effectLst/>
                        </a:rPr>
                        <a:t>DATE   </a:t>
                      </a:r>
                      <a:endParaRPr lang="en-US">
                        <a:effectLst/>
                      </a:endParaRPr>
                    </a:p>
                  </a:txBody>
                  <a:tcPr/>
                </a:tc>
                <a:tc>
                  <a:txBody>
                    <a:bodyPr/>
                    <a:lstStyle/>
                    <a:p>
                      <a:pPr rtl="0" fontAlgn="base"/>
                      <a:r>
                        <a:rPr lang="en-US" sz="1000">
                          <a:effectLst/>
                        </a:rPr>
                        <a:t>YYYY-MM-DD   </a:t>
                      </a:r>
                      <a:endParaRPr lang="en-US">
                        <a:effectLst/>
                      </a:endParaRPr>
                    </a:p>
                  </a:txBody>
                  <a:tcPr/>
                </a:tc>
                <a:tc>
                  <a:txBody>
                    <a:bodyPr/>
                    <a:lstStyle/>
                    <a:p>
                      <a:pPr rtl="0" fontAlgn="base"/>
                      <a:r>
                        <a:rPr lang="en-US" sz="1000">
                          <a:effectLst/>
                        </a:rPr>
                        <a:t>9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1975-10-10   </a:t>
                      </a:r>
                      <a:endParaRPr lang="en-US">
                        <a:effectLst/>
                      </a:endParaRPr>
                    </a:p>
                  </a:txBody>
                  <a:tcPr/>
                </a:tc>
                <a:extLst>
                  <a:ext uri="{0D108BD9-81ED-4DB2-BD59-A6C34878D82A}">
                    <a16:rowId xmlns:a16="http://schemas.microsoft.com/office/drawing/2014/main" val="4231109299"/>
                  </a:ext>
                </a:extLst>
              </a:tr>
            </a:tbl>
          </a:graphicData>
        </a:graphic>
      </p:graphicFrame>
    </p:spTree>
    <p:extLst>
      <p:ext uri="{BB962C8B-B14F-4D97-AF65-F5344CB8AC3E}">
        <p14:creationId xmlns:p14="http://schemas.microsoft.com/office/powerpoint/2010/main" val="289116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115D30B-21FE-4CA6-B078-B121DCBE3BB4}"/>
              </a:ext>
            </a:extLst>
          </p:cNvPr>
          <p:cNvGraphicFramePr>
            <a:graphicFrameLocks noGrp="1"/>
          </p:cNvGraphicFramePr>
          <p:nvPr>
            <p:extLst>
              <p:ext uri="{D42A27DB-BD31-4B8C-83A1-F6EECF244321}">
                <p14:modId xmlns:p14="http://schemas.microsoft.com/office/powerpoint/2010/main" val="534570896"/>
              </p:ext>
            </p:extLst>
          </p:nvPr>
        </p:nvGraphicFramePr>
        <p:xfrm>
          <a:off x="210956" y="72468"/>
          <a:ext cx="11770087" cy="6713064"/>
        </p:xfrm>
        <a:graphic>
          <a:graphicData uri="http://schemas.openxmlformats.org/drawingml/2006/table">
            <a:tbl>
              <a:tblPr firstRow="1" bandRow="1">
                <a:tableStyleId>{5C22544A-7EE6-4342-B048-85BDC9FD1C3A}</a:tableStyleId>
              </a:tblPr>
              <a:tblGrid>
                <a:gridCol w="1038724">
                  <a:extLst>
                    <a:ext uri="{9D8B030D-6E8A-4147-A177-3AD203B41FA5}">
                      <a16:colId xmlns:a16="http://schemas.microsoft.com/office/drawing/2014/main" val="2689680344"/>
                    </a:ext>
                  </a:extLst>
                </a:gridCol>
                <a:gridCol w="1442720">
                  <a:extLst>
                    <a:ext uri="{9D8B030D-6E8A-4147-A177-3AD203B41FA5}">
                      <a16:colId xmlns:a16="http://schemas.microsoft.com/office/drawing/2014/main" val="2373716168"/>
                    </a:ext>
                  </a:extLst>
                </a:gridCol>
                <a:gridCol w="1684960">
                  <a:extLst>
                    <a:ext uri="{9D8B030D-6E8A-4147-A177-3AD203B41FA5}">
                      <a16:colId xmlns:a16="http://schemas.microsoft.com/office/drawing/2014/main" val="4007430441"/>
                    </a:ext>
                  </a:extLst>
                </a:gridCol>
                <a:gridCol w="1106701">
                  <a:extLst>
                    <a:ext uri="{9D8B030D-6E8A-4147-A177-3AD203B41FA5}">
                      <a16:colId xmlns:a16="http://schemas.microsoft.com/office/drawing/2014/main" val="2643834425"/>
                    </a:ext>
                  </a:extLst>
                </a:gridCol>
                <a:gridCol w="1053352">
                  <a:extLst>
                    <a:ext uri="{9D8B030D-6E8A-4147-A177-3AD203B41FA5}">
                      <a16:colId xmlns:a16="http://schemas.microsoft.com/office/drawing/2014/main" val="124117307"/>
                    </a:ext>
                  </a:extLst>
                </a:gridCol>
                <a:gridCol w="974910">
                  <a:extLst>
                    <a:ext uri="{9D8B030D-6E8A-4147-A177-3AD203B41FA5}">
                      <a16:colId xmlns:a16="http://schemas.microsoft.com/office/drawing/2014/main" val="2630271918"/>
                    </a:ext>
                  </a:extLst>
                </a:gridCol>
                <a:gridCol w="1022472">
                  <a:extLst>
                    <a:ext uri="{9D8B030D-6E8A-4147-A177-3AD203B41FA5}">
                      <a16:colId xmlns:a16="http://schemas.microsoft.com/office/drawing/2014/main" val="1368825391"/>
                    </a:ext>
                  </a:extLst>
                </a:gridCol>
                <a:gridCol w="874058">
                  <a:extLst>
                    <a:ext uri="{9D8B030D-6E8A-4147-A177-3AD203B41FA5}">
                      <a16:colId xmlns:a16="http://schemas.microsoft.com/office/drawing/2014/main" val="2542597312"/>
                    </a:ext>
                  </a:extLst>
                </a:gridCol>
                <a:gridCol w="1127067">
                  <a:extLst>
                    <a:ext uri="{9D8B030D-6E8A-4147-A177-3AD203B41FA5}">
                      <a16:colId xmlns:a16="http://schemas.microsoft.com/office/drawing/2014/main" val="3567332017"/>
                    </a:ext>
                  </a:extLst>
                </a:gridCol>
                <a:gridCol w="1445123">
                  <a:extLst>
                    <a:ext uri="{9D8B030D-6E8A-4147-A177-3AD203B41FA5}">
                      <a16:colId xmlns:a16="http://schemas.microsoft.com/office/drawing/2014/main" val="3242382735"/>
                    </a:ext>
                  </a:extLst>
                </a:gridCol>
              </a:tblGrid>
              <a:tr h="716672">
                <a:tc>
                  <a:txBody>
                    <a:bodyPr/>
                    <a:lstStyle/>
                    <a:p>
                      <a:pPr lvl="0" rtl="0">
                        <a:buNone/>
                      </a:pPr>
                      <a:r>
                        <a:rPr lang="en-US" sz="1400">
                          <a:effectLst/>
                        </a:rPr>
                        <a:t>Table   </a:t>
                      </a:r>
                      <a:endParaRPr lang="en-US" sz="3200">
                        <a:effectLst/>
                      </a:endParaRPr>
                    </a:p>
                  </a:txBody>
                  <a:tcPr/>
                </a:tc>
                <a:tc>
                  <a:txBody>
                    <a:bodyPr/>
                    <a:lstStyle/>
                    <a:p>
                      <a:pPr lvl="0" rtl="0">
                        <a:buNone/>
                      </a:pPr>
                      <a:r>
                        <a:rPr lang="en-US" sz="1400">
                          <a:effectLst/>
                        </a:rPr>
                        <a:t>Field name   </a:t>
                      </a:r>
                      <a:endParaRPr lang="en-US" sz="3200">
                        <a:effectLst/>
                      </a:endParaRPr>
                    </a:p>
                  </a:txBody>
                  <a:tcPr/>
                </a:tc>
                <a:tc>
                  <a:txBody>
                    <a:bodyPr/>
                    <a:lstStyle/>
                    <a:p>
                      <a:pPr lvl="0" rtl="0">
                        <a:buNone/>
                      </a:pPr>
                      <a:r>
                        <a:rPr lang="en-US" sz="1400">
                          <a:effectLst/>
                        </a:rPr>
                        <a:t>Description   </a:t>
                      </a:r>
                      <a:endParaRPr lang="en-US" sz="3200">
                        <a:effectLst/>
                      </a:endParaRPr>
                    </a:p>
                  </a:txBody>
                  <a:tcPr/>
                </a:tc>
                <a:tc>
                  <a:txBody>
                    <a:bodyPr/>
                    <a:lstStyle/>
                    <a:p>
                      <a:pPr lvl="0" rtl="0">
                        <a:buNone/>
                      </a:pPr>
                      <a:r>
                        <a:rPr lang="en-US" sz="1400">
                          <a:effectLst/>
                        </a:rPr>
                        <a:t>Data Type   </a:t>
                      </a:r>
                      <a:endParaRPr lang="en-US" sz="3200">
                        <a:effectLst/>
                      </a:endParaRPr>
                    </a:p>
                  </a:txBody>
                  <a:tcPr/>
                </a:tc>
                <a:tc>
                  <a:txBody>
                    <a:bodyPr/>
                    <a:lstStyle/>
                    <a:p>
                      <a:pPr lvl="0" rtl="0">
                        <a:buNone/>
                      </a:pPr>
                      <a:r>
                        <a:rPr lang="en-US" sz="1400">
                          <a:effectLst/>
                        </a:rPr>
                        <a:t>Data Format   </a:t>
                      </a:r>
                      <a:endParaRPr lang="en-US" sz="3200">
                        <a:effectLst/>
                      </a:endParaRPr>
                    </a:p>
                  </a:txBody>
                  <a:tcPr/>
                </a:tc>
                <a:tc>
                  <a:txBody>
                    <a:bodyPr/>
                    <a:lstStyle/>
                    <a:p>
                      <a:pPr lvl="0" rtl="0">
                        <a:buNone/>
                      </a:pPr>
                      <a:r>
                        <a:rPr lang="en-US" sz="1400">
                          <a:effectLst/>
                        </a:rPr>
                        <a:t>Field Size   </a:t>
                      </a:r>
                      <a:endParaRPr lang="en-US" sz="3200">
                        <a:effectLst/>
                      </a:endParaRPr>
                    </a:p>
                  </a:txBody>
                  <a:tcPr/>
                </a:tc>
                <a:tc>
                  <a:txBody>
                    <a:bodyPr/>
                    <a:lstStyle/>
                    <a:p>
                      <a:pPr lvl="0" rtl="0">
                        <a:buNone/>
                      </a:pPr>
                      <a:r>
                        <a:rPr lang="en-US" sz="1400">
                          <a:effectLst/>
                        </a:rPr>
                        <a:t>Required </a:t>
                      </a:r>
                      <a:endParaRPr lang="en-US" sz="3200">
                        <a:effectLst/>
                      </a:endParaRPr>
                    </a:p>
                  </a:txBody>
                  <a:tcPr/>
                </a:tc>
                <a:tc>
                  <a:txBody>
                    <a:bodyPr/>
                    <a:lstStyle/>
                    <a:p>
                      <a:pPr lvl="0" rtl="0">
                        <a:buNone/>
                      </a:pPr>
                      <a:r>
                        <a:rPr lang="en-US" sz="1400">
                          <a:effectLst/>
                        </a:rPr>
                        <a:t>PK or FK </a:t>
                      </a:r>
                      <a:endParaRPr lang="en-US" sz="3200">
                        <a:effectLst/>
                      </a:endParaRPr>
                    </a:p>
                  </a:txBody>
                  <a:tcPr/>
                </a:tc>
                <a:tc>
                  <a:txBody>
                    <a:bodyPr/>
                    <a:lstStyle/>
                    <a:p>
                      <a:pPr lvl="0" rtl="0">
                        <a:buNone/>
                      </a:pPr>
                      <a:r>
                        <a:rPr lang="en-US" sz="1400">
                          <a:effectLst/>
                        </a:rPr>
                        <a:t>FK Reference Table </a:t>
                      </a:r>
                      <a:endParaRPr lang="en-US" sz="3200">
                        <a:effectLst/>
                      </a:endParaRPr>
                    </a:p>
                  </a:txBody>
                  <a:tcPr/>
                </a:tc>
                <a:tc>
                  <a:txBody>
                    <a:bodyPr/>
                    <a:lstStyle/>
                    <a:p>
                      <a:pPr lvl="0" rtl="0">
                        <a:buNone/>
                      </a:pPr>
                      <a:r>
                        <a:rPr lang="en-US" sz="1400">
                          <a:effectLst/>
                        </a:rPr>
                        <a:t>Example   </a:t>
                      </a:r>
                      <a:endParaRPr lang="en-US" sz="3200">
                        <a:effectLst/>
                      </a:endParaRPr>
                    </a:p>
                  </a:txBody>
                  <a:tcPr/>
                </a:tc>
                <a:extLst>
                  <a:ext uri="{0D108BD9-81ED-4DB2-BD59-A6C34878D82A}">
                    <a16:rowId xmlns:a16="http://schemas.microsoft.com/office/drawing/2014/main" val="4245016753"/>
                  </a:ext>
                </a:extLst>
              </a:tr>
              <a:tr h="537504">
                <a:tc>
                  <a:txBody>
                    <a:bodyPr/>
                    <a:lstStyle/>
                    <a:p>
                      <a:pPr rtl="0" fontAlgn="base"/>
                      <a:r>
                        <a:rPr lang="en-US" sz="1100">
                          <a:effectLst/>
                          <a:latin typeface="Calibri"/>
                        </a:rPr>
                        <a:t>SHIFT</a:t>
                      </a:r>
                    </a:p>
                  </a:txBody>
                  <a:tcPr/>
                </a:tc>
                <a:tc>
                  <a:txBody>
                    <a:bodyPr/>
                    <a:lstStyle/>
                    <a:p>
                      <a:pPr rtl="0" fontAlgn="base"/>
                      <a:r>
                        <a:rPr lang="en-US" sz="1100">
                          <a:effectLst/>
                        </a:rPr>
                        <a:t>SCHEDULED_START </a:t>
                      </a:r>
                    </a:p>
                  </a:txBody>
                  <a:tcPr/>
                </a:tc>
                <a:tc>
                  <a:txBody>
                    <a:bodyPr/>
                    <a:lstStyle/>
                    <a:p>
                      <a:pPr rtl="0" fontAlgn="base"/>
                      <a:r>
                        <a:rPr lang="en-US" sz="1100">
                          <a:effectLst/>
                        </a:rPr>
                        <a:t>The time of day a shift has been scheduled to start </a:t>
                      </a:r>
                    </a:p>
                  </a:txBody>
                  <a:tcPr/>
                </a:tc>
                <a:tc>
                  <a:txBody>
                    <a:bodyPr/>
                    <a:lstStyle/>
                    <a:p>
                      <a:pPr rtl="0" fontAlgn="base"/>
                      <a:r>
                        <a:rPr lang="en-US" sz="1100">
                          <a:effectLst/>
                          <a:latin typeface="Calibri" panose="020F0502020204030204" pitchFamily="34" charset="0"/>
                        </a:rPr>
                        <a:t>TIME</a:t>
                      </a:r>
                    </a:p>
                  </a:txBody>
                  <a:tcPr/>
                </a:tc>
                <a:tc>
                  <a:txBody>
                    <a:bodyPr/>
                    <a:lstStyle/>
                    <a:p>
                      <a:pPr rtl="0" fontAlgn="base"/>
                      <a:r>
                        <a:rPr lang="en-US" sz="1100">
                          <a:effectLst/>
                        </a:rPr>
                        <a:t>HH:MM</a:t>
                      </a:r>
                    </a:p>
                  </a:txBody>
                  <a:tcPr/>
                </a:tc>
                <a:tc>
                  <a:txBody>
                    <a:bodyPr/>
                    <a:lstStyle/>
                    <a:p>
                      <a:pPr rtl="0" fontAlgn="base"/>
                      <a:r>
                        <a:rPr lang="en-US" sz="1100">
                          <a:effectLst/>
                        </a:rPr>
                        <a:t>8 </a:t>
                      </a:r>
                    </a:p>
                  </a:txBody>
                  <a:tcPr/>
                </a:tc>
                <a:tc>
                  <a:txBody>
                    <a:bodyPr/>
                    <a:lstStyle/>
                    <a:p>
                      <a:pPr rtl="0" fontAlgn="base"/>
                      <a:r>
                        <a:rPr lang="en-US" sz="1100">
                          <a:effectLst/>
                        </a:rPr>
                        <a:t>Y </a:t>
                      </a: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00:24:24  </a:t>
                      </a:r>
                    </a:p>
                    <a:p>
                      <a:pPr rtl="0" fontAlgn="base"/>
                      <a:endParaRPr lang="en-US" sz="1100">
                        <a:effectLst/>
                      </a:endParaRPr>
                    </a:p>
                  </a:txBody>
                  <a:tcPr/>
                </a:tc>
                <a:extLst>
                  <a:ext uri="{0D108BD9-81ED-4DB2-BD59-A6C34878D82A}">
                    <a16:rowId xmlns:a16="http://schemas.microsoft.com/office/drawing/2014/main" val="659505906"/>
                  </a:ext>
                </a:extLst>
              </a:tr>
              <a:tr h="680301">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SCHEDULED_END </a:t>
                      </a:r>
                    </a:p>
                  </a:txBody>
                  <a:tcPr/>
                </a:tc>
                <a:tc>
                  <a:txBody>
                    <a:bodyPr/>
                    <a:lstStyle/>
                    <a:p>
                      <a:pPr rtl="0" fontAlgn="base"/>
                      <a:r>
                        <a:rPr lang="en-US" sz="1100">
                          <a:effectLst/>
                        </a:rPr>
                        <a:t>The time of day a shift has been scheduled to end. </a:t>
                      </a:r>
                    </a:p>
                  </a:txBody>
                  <a:tcPr/>
                </a:tc>
                <a:tc>
                  <a:txBody>
                    <a:bodyPr/>
                    <a:lstStyle/>
                    <a:p>
                      <a:pPr rtl="0" fontAlgn="base"/>
                      <a:r>
                        <a:rPr lang="en-US" sz="1100">
                          <a:effectLst/>
                          <a:latin typeface="Calibri" panose="020F0502020204030204" pitchFamily="34" charset="0"/>
                        </a:rPr>
                        <a:t>TIME</a:t>
                      </a:r>
                    </a:p>
                  </a:txBody>
                  <a:tcPr/>
                </a:tc>
                <a:tc>
                  <a:txBody>
                    <a:bodyPr/>
                    <a:lstStyle/>
                    <a:p>
                      <a:pPr rtl="0" fontAlgn="base"/>
                      <a:r>
                        <a:rPr lang="en-US" sz="1100">
                          <a:effectLst/>
                        </a:rPr>
                        <a:t>HH:MM</a:t>
                      </a:r>
                    </a:p>
                  </a:txBody>
                  <a:tcPr/>
                </a:tc>
                <a:tc>
                  <a:txBody>
                    <a:bodyPr/>
                    <a:lstStyle/>
                    <a:p>
                      <a:pPr rtl="0" fontAlgn="base"/>
                      <a:r>
                        <a:rPr lang="en-US" sz="1100">
                          <a:effectLst/>
                        </a:rPr>
                        <a:t>8 </a:t>
                      </a:r>
                    </a:p>
                  </a:txBody>
                  <a:tcPr/>
                </a:tc>
                <a:tc>
                  <a:txBody>
                    <a:bodyPr/>
                    <a:lstStyle/>
                    <a:p>
                      <a:pPr rtl="0" fontAlgn="base"/>
                      <a:r>
                        <a:rPr lang="en-US" sz="1100">
                          <a:effectLst/>
                        </a:rPr>
                        <a:t>Y </a:t>
                      </a: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00:24:24  </a:t>
                      </a:r>
                    </a:p>
                    <a:p>
                      <a:pPr rtl="0" fontAlgn="base"/>
                      <a:endParaRPr lang="en-US" sz="1100">
                        <a:effectLst/>
                      </a:endParaRPr>
                    </a:p>
                  </a:txBody>
                  <a:tcPr/>
                </a:tc>
                <a:extLst>
                  <a:ext uri="{0D108BD9-81ED-4DB2-BD59-A6C34878D82A}">
                    <a16:rowId xmlns:a16="http://schemas.microsoft.com/office/drawing/2014/main" val="950222122"/>
                  </a:ext>
                </a:extLst>
              </a:tr>
              <a:tr h="537504">
                <a:tc>
                  <a:txBody>
                    <a:bodyPr/>
                    <a:lstStyle/>
                    <a:p>
                      <a:pPr rtl="0" fontAlgn="base"/>
                      <a:r>
                        <a:rPr lang="en-US" sz="1100">
                          <a:effectLst/>
                        </a:rPr>
                        <a:t>  </a:t>
                      </a:r>
                    </a:p>
                  </a:txBody>
                  <a:tcPr/>
                </a:tc>
                <a:tc>
                  <a:txBody>
                    <a:bodyPr/>
                    <a:lstStyle/>
                    <a:p>
                      <a:pPr rtl="0" fontAlgn="base"/>
                      <a:r>
                        <a:rPr lang="en-US" sz="1100">
                          <a:effectLst/>
                        </a:rPr>
                        <a:t>CLAIMED_START   </a:t>
                      </a:r>
                    </a:p>
                  </a:txBody>
                  <a:tcPr/>
                </a:tc>
                <a:tc>
                  <a:txBody>
                    <a:bodyPr/>
                    <a:lstStyle/>
                    <a:p>
                      <a:pPr rtl="0" fontAlgn="base"/>
                      <a:r>
                        <a:rPr lang="en-US" sz="1100">
                          <a:effectLst/>
                        </a:rPr>
                        <a:t>The time of day a worker claimed to start a shift.   </a:t>
                      </a:r>
                    </a:p>
                  </a:txBody>
                  <a:tcPr/>
                </a:tc>
                <a:tc>
                  <a:txBody>
                    <a:bodyPr/>
                    <a:lstStyle/>
                    <a:p>
                      <a:pPr rtl="0" fontAlgn="base"/>
                      <a:r>
                        <a:rPr lang="en-US" sz="1100">
                          <a:effectLst/>
                        </a:rPr>
                        <a:t>TIME   </a:t>
                      </a:r>
                    </a:p>
                  </a:txBody>
                  <a:tcPr/>
                </a:tc>
                <a:tc>
                  <a:txBody>
                    <a:bodyPr/>
                    <a:lstStyle/>
                    <a:p>
                      <a:pPr rtl="0" fontAlgn="base"/>
                      <a:r>
                        <a:rPr lang="en-US" sz="1100">
                          <a:effectLst/>
                        </a:rPr>
                        <a:t>HH:MM</a:t>
                      </a:r>
                    </a:p>
                  </a:txBody>
                  <a:tcPr/>
                </a:tc>
                <a:tc>
                  <a:txBody>
                    <a:bodyPr/>
                    <a:lstStyle/>
                    <a:p>
                      <a:pPr rtl="0" fontAlgn="base"/>
                      <a:r>
                        <a:rPr lang="en-US" sz="1100">
                          <a:effectLst/>
                        </a:rPr>
                        <a:t>8   </a:t>
                      </a:r>
                    </a:p>
                  </a:txBody>
                  <a:tcPr/>
                </a:tc>
                <a:tc>
                  <a:txBody>
                    <a:bodyPr/>
                    <a:lstStyle/>
                    <a:p>
                      <a:pPr rtl="0" fontAlgn="base"/>
                      <a:r>
                        <a:rPr lang="en-US" sz="1100">
                          <a:effectLst/>
                        </a:rPr>
                        <a:t>Y </a:t>
                      </a:r>
                    </a:p>
                  </a:txBody>
                  <a:tcPr/>
                </a:tc>
                <a:tc>
                  <a:txBody>
                    <a:bodyPr/>
                    <a:lstStyle/>
                    <a:p>
                      <a:pPr rtl="0" fontAlgn="base"/>
                      <a:r>
                        <a:rPr lang="en-US" sz="1100">
                          <a:effectLst/>
                        </a:rPr>
                        <a:t>  </a:t>
                      </a:r>
                    </a:p>
                  </a:txBody>
                  <a:tcPr/>
                </a:tc>
                <a:tc>
                  <a:txBody>
                    <a:bodyPr/>
                    <a:lstStyle/>
                    <a:p>
                      <a:pPr rtl="0" fontAlgn="base"/>
                      <a:r>
                        <a:rPr lang="en-US" sz="1100">
                          <a:effectLst/>
                        </a:rPr>
                        <a:t>  </a:t>
                      </a:r>
                    </a:p>
                  </a:txBody>
                  <a:tcPr/>
                </a:tc>
                <a:tc>
                  <a:txBody>
                    <a:bodyPr/>
                    <a:lstStyle/>
                    <a:p>
                      <a:pPr rtl="0" fontAlgn="base"/>
                      <a:r>
                        <a:rPr lang="en-US" sz="1100">
                          <a:effectLst/>
                        </a:rPr>
                        <a:t>00:24:24   </a:t>
                      </a:r>
                    </a:p>
                  </a:txBody>
                  <a:tcPr/>
                </a:tc>
                <a:extLst>
                  <a:ext uri="{0D108BD9-81ED-4DB2-BD59-A6C34878D82A}">
                    <a16:rowId xmlns:a16="http://schemas.microsoft.com/office/drawing/2014/main" val="1947287797"/>
                  </a:ext>
                </a:extLst>
              </a:tr>
              <a:tr h="537504">
                <a:tc>
                  <a:txBody>
                    <a:bodyPr/>
                    <a:lstStyle/>
                    <a:p>
                      <a:pPr rtl="0" fontAlgn="base"/>
                      <a:r>
                        <a:rPr lang="en-US" sz="1100">
                          <a:effectLst/>
                        </a:rPr>
                        <a:t>  </a:t>
                      </a:r>
                    </a:p>
                  </a:txBody>
                  <a:tcPr/>
                </a:tc>
                <a:tc>
                  <a:txBody>
                    <a:bodyPr/>
                    <a:lstStyle/>
                    <a:p>
                      <a:pPr rtl="0" fontAlgn="base"/>
                      <a:r>
                        <a:rPr lang="en-US" sz="1100">
                          <a:effectLst/>
                        </a:rPr>
                        <a:t>CLAIMED_END   </a:t>
                      </a:r>
                    </a:p>
                  </a:txBody>
                  <a:tcPr/>
                </a:tc>
                <a:tc>
                  <a:txBody>
                    <a:bodyPr/>
                    <a:lstStyle/>
                    <a:p>
                      <a:pPr rtl="0" fontAlgn="base"/>
                      <a:r>
                        <a:rPr lang="en-US" sz="1100">
                          <a:effectLst/>
                        </a:rPr>
                        <a:t>The time of day a worker claimed to end a shift.    </a:t>
                      </a:r>
                    </a:p>
                  </a:txBody>
                  <a:tcPr/>
                </a:tc>
                <a:tc>
                  <a:txBody>
                    <a:bodyPr/>
                    <a:lstStyle/>
                    <a:p>
                      <a:pPr rtl="0" fontAlgn="base"/>
                      <a:r>
                        <a:rPr lang="en-US" sz="1100">
                          <a:effectLst/>
                        </a:rPr>
                        <a:t>TIME   </a:t>
                      </a:r>
                    </a:p>
                  </a:txBody>
                  <a:tcPr/>
                </a:tc>
                <a:tc>
                  <a:txBody>
                    <a:bodyPr/>
                    <a:lstStyle/>
                    <a:p>
                      <a:pPr rtl="0" fontAlgn="base"/>
                      <a:r>
                        <a:rPr lang="en-US" sz="1100">
                          <a:effectLst/>
                        </a:rPr>
                        <a:t>HH:MM</a:t>
                      </a:r>
                    </a:p>
                  </a:txBody>
                  <a:tcPr/>
                </a:tc>
                <a:tc>
                  <a:txBody>
                    <a:bodyPr/>
                    <a:lstStyle/>
                    <a:p>
                      <a:pPr rtl="0" fontAlgn="base"/>
                      <a:r>
                        <a:rPr lang="en-US" sz="1100">
                          <a:effectLst/>
                        </a:rPr>
                        <a:t>8   </a:t>
                      </a:r>
                    </a:p>
                  </a:txBody>
                  <a:tcPr/>
                </a:tc>
                <a:tc>
                  <a:txBody>
                    <a:bodyPr/>
                    <a:lstStyle/>
                    <a:p>
                      <a:pPr rtl="0" fontAlgn="base"/>
                      <a:r>
                        <a:rPr lang="en-US" sz="1100">
                          <a:effectLst/>
                        </a:rPr>
                        <a:t>Y </a:t>
                      </a:r>
                    </a:p>
                  </a:txBody>
                  <a:tcPr/>
                </a:tc>
                <a:tc>
                  <a:txBody>
                    <a:bodyPr/>
                    <a:lstStyle/>
                    <a:p>
                      <a:pPr rtl="0" fontAlgn="base"/>
                      <a:r>
                        <a:rPr lang="en-US" sz="1100">
                          <a:effectLst/>
                        </a:rPr>
                        <a:t>  </a:t>
                      </a:r>
                    </a:p>
                  </a:txBody>
                  <a:tcPr/>
                </a:tc>
                <a:tc>
                  <a:txBody>
                    <a:bodyPr/>
                    <a:lstStyle/>
                    <a:p>
                      <a:pPr rtl="0" fontAlgn="base"/>
                      <a:r>
                        <a:rPr lang="en-US" sz="1100">
                          <a:effectLst/>
                        </a:rPr>
                        <a:t>  </a:t>
                      </a:r>
                    </a:p>
                  </a:txBody>
                  <a:tcPr/>
                </a:tc>
                <a:tc>
                  <a:txBody>
                    <a:bodyPr/>
                    <a:lstStyle/>
                    <a:p>
                      <a:pPr rtl="0" fontAlgn="base"/>
                      <a:r>
                        <a:rPr lang="en-US" sz="1100">
                          <a:effectLst/>
                        </a:rPr>
                        <a:t>00:24:24   </a:t>
                      </a:r>
                    </a:p>
                  </a:txBody>
                  <a:tcPr/>
                </a:tc>
                <a:extLst>
                  <a:ext uri="{0D108BD9-81ED-4DB2-BD59-A6C34878D82A}">
                    <a16:rowId xmlns:a16="http://schemas.microsoft.com/office/drawing/2014/main" val="3900177368"/>
                  </a:ext>
                </a:extLst>
              </a:tr>
              <a:tr h="680301">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APPROVED_START </a:t>
                      </a:r>
                    </a:p>
                  </a:txBody>
                  <a:tcPr/>
                </a:tc>
                <a:tc>
                  <a:txBody>
                    <a:bodyPr/>
                    <a:lstStyle/>
                    <a:p>
                      <a:pPr rtl="0" fontAlgn="base"/>
                      <a:r>
                        <a:rPr lang="en-US" sz="1100">
                          <a:effectLst/>
                        </a:rPr>
                        <a:t>The time of day the shift started after being confirmed.  </a:t>
                      </a:r>
                    </a:p>
                  </a:txBody>
                  <a:tcPr/>
                </a:tc>
                <a:tc>
                  <a:txBody>
                    <a:bodyPr/>
                    <a:lstStyle/>
                    <a:p>
                      <a:pPr rtl="0" fontAlgn="base"/>
                      <a:r>
                        <a:rPr lang="en-US" sz="1100">
                          <a:effectLst/>
                        </a:rPr>
                        <a:t>TIME </a:t>
                      </a:r>
                    </a:p>
                  </a:txBody>
                  <a:tcPr/>
                </a:tc>
                <a:tc>
                  <a:txBody>
                    <a:bodyPr/>
                    <a:lstStyle/>
                    <a:p>
                      <a:pPr rtl="0" fontAlgn="base"/>
                      <a:r>
                        <a:rPr lang="en-US" sz="1100">
                          <a:effectLst/>
                        </a:rPr>
                        <a:t>HH:MM</a:t>
                      </a:r>
                    </a:p>
                  </a:txBody>
                  <a:tcPr/>
                </a:tc>
                <a:tc>
                  <a:txBody>
                    <a:bodyPr/>
                    <a:lstStyle/>
                    <a:p>
                      <a:pPr rtl="0" fontAlgn="base"/>
                      <a:r>
                        <a:rPr lang="en-US" sz="1100">
                          <a:effectLst/>
                        </a:rPr>
                        <a:t>8 </a:t>
                      </a:r>
                    </a:p>
                  </a:txBody>
                  <a:tcPr/>
                </a:tc>
                <a:tc>
                  <a:txBody>
                    <a:bodyPr/>
                    <a:lstStyle/>
                    <a:p>
                      <a:pPr rtl="0" fontAlgn="base"/>
                      <a:r>
                        <a:rPr lang="en-US" sz="1100">
                          <a:effectLst/>
                        </a:rPr>
                        <a:t>Y </a:t>
                      </a: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00:24:24  </a:t>
                      </a:r>
                    </a:p>
                    <a:p>
                      <a:pPr rtl="0" fontAlgn="base"/>
                      <a:endParaRPr lang="en-US" sz="1100">
                        <a:effectLst/>
                      </a:endParaRPr>
                    </a:p>
                  </a:txBody>
                  <a:tcPr/>
                </a:tc>
                <a:extLst>
                  <a:ext uri="{0D108BD9-81ED-4DB2-BD59-A6C34878D82A}">
                    <a16:rowId xmlns:a16="http://schemas.microsoft.com/office/drawing/2014/main" val="579851840"/>
                  </a:ext>
                </a:extLst>
              </a:tr>
              <a:tr h="680301">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APPROVED_END </a:t>
                      </a:r>
                    </a:p>
                  </a:txBody>
                  <a:tcPr/>
                </a:tc>
                <a:tc>
                  <a:txBody>
                    <a:bodyPr/>
                    <a:lstStyle/>
                    <a:p>
                      <a:pPr rtl="0" fontAlgn="base"/>
                      <a:r>
                        <a:rPr lang="en-US" sz="1100">
                          <a:effectLst/>
                        </a:rPr>
                        <a:t>The time of day the shift ended after being confirmed. </a:t>
                      </a:r>
                    </a:p>
                  </a:txBody>
                  <a:tcPr/>
                </a:tc>
                <a:tc>
                  <a:txBody>
                    <a:bodyPr/>
                    <a:lstStyle/>
                    <a:p>
                      <a:pPr rtl="0" fontAlgn="base"/>
                      <a:r>
                        <a:rPr lang="en-US" sz="1100">
                          <a:effectLst/>
                        </a:rPr>
                        <a:t>TIME </a:t>
                      </a:r>
                    </a:p>
                  </a:txBody>
                  <a:tcPr/>
                </a:tc>
                <a:tc>
                  <a:txBody>
                    <a:bodyPr/>
                    <a:lstStyle/>
                    <a:p>
                      <a:pPr rtl="0" fontAlgn="base"/>
                      <a:r>
                        <a:rPr lang="en-US" sz="1100">
                          <a:effectLst/>
                        </a:rPr>
                        <a:t>HH:MM </a:t>
                      </a:r>
                    </a:p>
                  </a:txBody>
                  <a:tcPr/>
                </a:tc>
                <a:tc>
                  <a:txBody>
                    <a:bodyPr/>
                    <a:lstStyle/>
                    <a:p>
                      <a:pPr rtl="0" fontAlgn="base"/>
                      <a:r>
                        <a:rPr lang="en-US" sz="1100">
                          <a:effectLst/>
                        </a:rPr>
                        <a:t>8 </a:t>
                      </a:r>
                    </a:p>
                  </a:txBody>
                  <a:tcPr/>
                </a:tc>
                <a:tc>
                  <a:txBody>
                    <a:bodyPr/>
                    <a:lstStyle/>
                    <a:p>
                      <a:pPr rtl="0" fontAlgn="base"/>
                      <a:r>
                        <a:rPr lang="en-US" sz="1100">
                          <a:effectLst/>
                        </a:rPr>
                        <a:t>Y </a:t>
                      </a: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endParaRPr lang="en-US" sz="1100">
                        <a:effectLst/>
                        <a:latin typeface="Calibri" panose="020F0502020204030204" pitchFamily="34" charset="0"/>
                      </a:endParaRPr>
                    </a:p>
                  </a:txBody>
                  <a:tcPr/>
                </a:tc>
                <a:tc>
                  <a:txBody>
                    <a:bodyPr/>
                    <a:lstStyle/>
                    <a:p>
                      <a:pPr rtl="0" fontAlgn="base"/>
                      <a:r>
                        <a:rPr lang="en-US" sz="1100">
                          <a:effectLst/>
                        </a:rPr>
                        <a:t>00:24:24  </a:t>
                      </a:r>
                    </a:p>
                    <a:p>
                      <a:pPr rtl="0" fontAlgn="base"/>
                      <a:endParaRPr lang="en-US" sz="1100">
                        <a:effectLst/>
                      </a:endParaRPr>
                    </a:p>
                  </a:txBody>
                  <a:tcPr/>
                </a:tc>
                <a:extLst>
                  <a:ext uri="{0D108BD9-81ED-4DB2-BD59-A6C34878D82A}">
                    <a16:rowId xmlns:a16="http://schemas.microsoft.com/office/drawing/2014/main" val="3473123683"/>
                  </a:ext>
                </a:extLst>
              </a:tr>
              <a:tr h="828193">
                <a:tc>
                  <a:txBody>
                    <a:bodyPr/>
                    <a:lstStyle/>
                    <a:p>
                      <a:pPr rtl="0" fontAlgn="base"/>
                      <a:r>
                        <a:rPr lang="en-US" sz="1100">
                          <a:effectLst/>
                        </a:rPr>
                        <a:t>  </a:t>
                      </a:r>
                    </a:p>
                  </a:txBody>
                  <a:tcPr/>
                </a:tc>
                <a:tc>
                  <a:txBody>
                    <a:bodyPr/>
                    <a:lstStyle/>
                    <a:p>
                      <a:pPr rtl="0" fontAlgn="base"/>
                      <a:r>
                        <a:rPr lang="en-US" sz="1100">
                          <a:effectLst/>
                        </a:rPr>
                        <a:t>SUPERVISOR   </a:t>
                      </a:r>
                    </a:p>
                  </a:txBody>
                  <a:tcPr/>
                </a:tc>
                <a:tc>
                  <a:txBody>
                    <a:bodyPr/>
                    <a:lstStyle/>
                    <a:p>
                      <a:pPr rtl="0" fontAlgn="base"/>
                      <a:r>
                        <a:rPr lang="en-US" sz="1100">
                          <a:effectLst/>
                        </a:rPr>
                        <a:t>Boolean variable showing if the worker is the supervisor for that shift   </a:t>
                      </a:r>
                    </a:p>
                  </a:txBody>
                  <a:tcPr/>
                </a:tc>
                <a:tc>
                  <a:txBody>
                    <a:bodyPr/>
                    <a:lstStyle/>
                    <a:p>
                      <a:pPr rtl="0" fontAlgn="base"/>
                      <a:r>
                        <a:rPr lang="en-US" sz="1100">
                          <a:effectLst/>
                        </a:rPr>
                        <a:t>TINYINT</a:t>
                      </a:r>
                    </a:p>
                  </a:txBody>
                  <a:tcPr/>
                </a:tc>
                <a:tc>
                  <a:txBody>
                    <a:bodyPr/>
                    <a:lstStyle/>
                    <a:p>
                      <a:pPr rtl="0" fontAlgn="base"/>
                      <a:r>
                        <a:rPr lang="en-US" sz="1100">
                          <a:effectLst/>
                        </a:rPr>
                        <a:t>0/1 </a:t>
                      </a:r>
                    </a:p>
                  </a:txBody>
                  <a:tcPr/>
                </a:tc>
                <a:tc>
                  <a:txBody>
                    <a:bodyPr/>
                    <a:lstStyle/>
                    <a:p>
                      <a:pPr rtl="0" fontAlgn="base"/>
                      <a:r>
                        <a:rPr lang="en-US" sz="1100">
                          <a:effectLst/>
                        </a:rPr>
                        <a:t>1   </a:t>
                      </a:r>
                    </a:p>
                  </a:txBody>
                  <a:tcPr/>
                </a:tc>
                <a:tc>
                  <a:txBody>
                    <a:bodyPr/>
                    <a:lstStyle/>
                    <a:p>
                      <a:pPr rtl="0" fontAlgn="base"/>
                      <a:r>
                        <a:rPr lang="en-US" sz="1100">
                          <a:effectLst/>
                        </a:rPr>
                        <a:t>Y </a:t>
                      </a:r>
                    </a:p>
                  </a:txBody>
                  <a:tcPr/>
                </a:tc>
                <a:tc>
                  <a:txBody>
                    <a:bodyPr/>
                    <a:lstStyle/>
                    <a:p>
                      <a:pPr rtl="0" fontAlgn="base"/>
                      <a:r>
                        <a:rPr lang="en-US" sz="1100">
                          <a:effectLst/>
                        </a:rPr>
                        <a:t>  </a:t>
                      </a:r>
                    </a:p>
                  </a:txBody>
                  <a:tcPr/>
                </a:tc>
                <a:tc>
                  <a:txBody>
                    <a:bodyPr/>
                    <a:lstStyle/>
                    <a:p>
                      <a:pPr rtl="0" fontAlgn="base"/>
                      <a:r>
                        <a:rPr lang="en-US" sz="1100">
                          <a:effectLst/>
                        </a:rPr>
                        <a:t>  </a:t>
                      </a:r>
                    </a:p>
                  </a:txBody>
                  <a:tcPr/>
                </a:tc>
                <a:tc>
                  <a:txBody>
                    <a:bodyPr/>
                    <a:lstStyle/>
                    <a:p>
                      <a:pPr rtl="0" fontAlgn="base"/>
                      <a:r>
                        <a:rPr lang="en-US" sz="1100">
                          <a:effectLst/>
                        </a:rPr>
                        <a:t>0   </a:t>
                      </a:r>
                    </a:p>
                  </a:txBody>
                  <a:tcPr/>
                </a:tc>
                <a:extLst>
                  <a:ext uri="{0D108BD9-81ED-4DB2-BD59-A6C34878D82A}">
                    <a16:rowId xmlns:a16="http://schemas.microsoft.com/office/drawing/2014/main" val="3614279884"/>
                  </a:ext>
                </a:extLst>
              </a:tr>
              <a:tr h="567368">
                <a:tc>
                  <a:txBody>
                    <a:bodyPr/>
                    <a:lstStyle/>
                    <a:p>
                      <a:pPr rtl="0" fontAlgn="base"/>
                      <a:r>
                        <a:rPr lang="en-US" sz="1100">
                          <a:effectLst/>
                        </a:rPr>
                        <a:t>  </a:t>
                      </a:r>
                    </a:p>
                  </a:txBody>
                  <a:tcPr/>
                </a:tc>
                <a:tc>
                  <a:txBody>
                    <a:bodyPr/>
                    <a:lstStyle/>
                    <a:p>
                      <a:pPr rtl="0" fontAlgn="base"/>
                      <a:r>
                        <a:rPr lang="en-US" sz="1100">
                          <a:effectLst/>
                        </a:rPr>
                        <a:t>SHIFT_KM</a:t>
                      </a:r>
                    </a:p>
                  </a:txBody>
                  <a:tcPr/>
                </a:tc>
                <a:tc>
                  <a:txBody>
                    <a:bodyPr/>
                    <a:lstStyle/>
                    <a:p>
                      <a:pPr rtl="0" fontAlgn="base"/>
                      <a:r>
                        <a:rPr lang="en-US" sz="1100">
                          <a:effectLst/>
                        </a:rPr>
                        <a:t>Distance travelled by worker for that shift </a:t>
                      </a:r>
                    </a:p>
                  </a:txBody>
                  <a:tcPr/>
                </a:tc>
                <a:tc>
                  <a:txBody>
                    <a:bodyPr/>
                    <a:lstStyle/>
                    <a:p>
                      <a:pPr rtl="0" fontAlgn="base"/>
                      <a:r>
                        <a:rPr lang="en-US" sz="1100">
                          <a:effectLst/>
                        </a:rPr>
                        <a:t>INT</a:t>
                      </a:r>
                    </a:p>
                  </a:txBody>
                  <a:tcPr/>
                </a:tc>
                <a:tc>
                  <a:txBody>
                    <a:bodyPr/>
                    <a:lstStyle/>
                    <a:p>
                      <a:pPr rtl="0" fontAlgn="base"/>
                      <a:r>
                        <a:rPr lang="en-US" sz="1100">
                          <a:effectLst/>
                        </a:rPr>
                        <a:t>---km</a:t>
                      </a:r>
                    </a:p>
                  </a:txBody>
                  <a:tcPr/>
                </a:tc>
                <a:tc>
                  <a:txBody>
                    <a:bodyPr/>
                    <a:lstStyle/>
                    <a:p>
                      <a:pPr rtl="0" fontAlgn="base"/>
                      <a:r>
                        <a:rPr lang="en-US" sz="1100">
                          <a:effectLst/>
                        </a:rPr>
                        <a:t>3</a:t>
                      </a:r>
                    </a:p>
                  </a:txBody>
                  <a:tcPr/>
                </a:tc>
                <a:tc>
                  <a:txBody>
                    <a:bodyPr/>
                    <a:lstStyle/>
                    <a:p>
                      <a:pPr rtl="0" fontAlgn="base"/>
                      <a:r>
                        <a:rPr lang="en-US" sz="1100">
                          <a:effectLst/>
                        </a:rPr>
                        <a:t>N</a:t>
                      </a:r>
                    </a:p>
                  </a:txBody>
                  <a:tcPr/>
                </a:tc>
                <a:tc>
                  <a:txBody>
                    <a:bodyPr/>
                    <a:lstStyle/>
                    <a:p>
                      <a:pPr rtl="0" fontAlgn="base"/>
                      <a:r>
                        <a:rPr lang="en-US" sz="1100">
                          <a:effectLst/>
                        </a:rPr>
                        <a:t>  </a:t>
                      </a:r>
                    </a:p>
                  </a:txBody>
                  <a:tcPr/>
                </a:tc>
                <a:tc>
                  <a:txBody>
                    <a:bodyPr/>
                    <a:lstStyle/>
                    <a:p>
                      <a:pPr rtl="0" fontAlgn="base"/>
                      <a:r>
                        <a:rPr lang="en-US" sz="1100">
                          <a:effectLst/>
                        </a:rPr>
                        <a:t>  </a:t>
                      </a:r>
                    </a:p>
                  </a:txBody>
                  <a:tcPr/>
                </a:tc>
                <a:tc>
                  <a:txBody>
                    <a:bodyPr/>
                    <a:lstStyle/>
                    <a:p>
                      <a:pPr rtl="0" fontAlgn="base"/>
                      <a:r>
                        <a:rPr lang="en-US" sz="1100">
                          <a:effectLst/>
                        </a:rPr>
                        <a:t>50km</a:t>
                      </a:r>
                    </a:p>
                  </a:txBody>
                  <a:tcPr/>
                </a:tc>
                <a:extLst>
                  <a:ext uri="{0D108BD9-81ED-4DB2-BD59-A6C34878D82A}">
                    <a16:rowId xmlns:a16="http://schemas.microsoft.com/office/drawing/2014/main" val="1974893571"/>
                  </a:ext>
                </a:extLst>
              </a:tr>
              <a:tr h="738025">
                <a:tc>
                  <a:txBody>
                    <a:bodyPr/>
                    <a:lstStyle/>
                    <a:p>
                      <a:pPr rtl="0" fontAlgn="base"/>
                      <a:r>
                        <a:rPr lang="en-US" sz="1100">
                          <a:effectLst/>
                        </a:rPr>
                        <a:t>  </a:t>
                      </a:r>
                    </a:p>
                  </a:txBody>
                  <a:tcPr/>
                </a:tc>
                <a:tc>
                  <a:txBody>
                    <a:bodyPr/>
                    <a:lstStyle/>
                    <a:p>
                      <a:pPr rtl="0" fontAlgn="base"/>
                      <a:r>
                        <a:rPr lang="en-US" sz="1100">
                          <a:effectLst/>
                        </a:rPr>
                        <a:t>SHIFT_NOTES   </a:t>
                      </a:r>
                    </a:p>
                  </a:txBody>
                  <a:tcPr/>
                </a:tc>
                <a:tc>
                  <a:txBody>
                    <a:bodyPr/>
                    <a:lstStyle/>
                    <a:p>
                      <a:pPr rtl="0" fontAlgn="base"/>
                      <a:r>
                        <a:rPr lang="en-US" sz="1100">
                          <a:effectLst/>
                        </a:rPr>
                        <a:t>Any extra information necessary for the person working the shift.   </a:t>
                      </a:r>
                    </a:p>
                  </a:txBody>
                  <a:tcPr/>
                </a:tc>
                <a:tc>
                  <a:txBody>
                    <a:bodyPr/>
                    <a:lstStyle/>
                    <a:p>
                      <a:pPr rtl="0" fontAlgn="base"/>
                      <a:r>
                        <a:rPr lang="en-US" sz="1100">
                          <a:effectLst/>
                        </a:rPr>
                        <a:t>LONGTEXT   </a:t>
                      </a:r>
                    </a:p>
                  </a:txBody>
                  <a:tcPr/>
                </a:tc>
                <a:tc>
                  <a:txBody>
                    <a:bodyPr/>
                    <a:lstStyle/>
                    <a:p>
                      <a:pPr rtl="0" fontAlgn="base"/>
                      <a:r>
                        <a:rPr lang="en-US" sz="1100">
                          <a:effectLst/>
                        </a:rPr>
                        <a:t> ---------------------------   </a:t>
                      </a:r>
                    </a:p>
                  </a:txBody>
                  <a:tcPr/>
                </a:tc>
                <a:tc>
                  <a:txBody>
                    <a:bodyPr/>
                    <a:lstStyle/>
                    <a:p>
                      <a:pPr rtl="0" fontAlgn="base"/>
                      <a:r>
                        <a:rPr lang="en-US" sz="1100">
                          <a:effectLst/>
                        </a:rPr>
                        <a:t>150   </a:t>
                      </a:r>
                    </a:p>
                  </a:txBody>
                  <a:tcPr/>
                </a:tc>
                <a:tc>
                  <a:txBody>
                    <a:bodyPr/>
                    <a:lstStyle/>
                    <a:p>
                      <a:pPr rtl="0" fontAlgn="base"/>
                      <a:r>
                        <a:rPr lang="en-US" sz="1100">
                          <a:effectLst/>
                        </a:rPr>
                        <a:t>N </a:t>
                      </a:r>
                    </a:p>
                  </a:txBody>
                  <a:tcPr/>
                </a:tc>
                <a:tc>
                  <a:txBody>
                    <a:bodyPr/>
                    <a:lstStyle/>
                    <a:p>
                      <a:pPr rtl="0" fontAlgn="base"/>
                      <a:r>
                        <a:rPr lang="en-US" sz="1100">
                          <a:effectLst/>
                        </a:rPr>
                        <a:t>  </a:t>
                      </a:r>
                    </a:p>
                  </a:txBody>
                  <a:tcPr/>
                </a:tc>
                <a:tc>
                  <a:txBody>
                    <a:bodyPr/>
                    <a:lstStyle/>
                    <a:p>
                      <a:pPr rtl="0" fontAlgn="base"/>
                      <a:r>
                        <a:rPr lang="en-US" sz="1100">
                          <a:effectLst/>
                        </a:rPr>
                        <a:t>  </a:t>
                      </a:r>
                    </a:p>
                  </a:txBody>
                  <a:tcPr/>
                </a:tc>
                <a:tc>
                  <a:txBody>
                    <a:bodyPr/>
                    <a:lstStyle/>
                    <a:p>
                      <a:pPr rtl="0" fontAlgn="base"/>
                      <a:r>
                        <a:rPr lang="en-US" sz="1100">
                          <a:effectLst/>
                        </a:rPr>
                        <a:t>Some specific thing to take into consideration.   </a:t>
                      </a:r>
                    </a:p>
                  </a:txBody>
                  <a:tcPr/>
                </a:tc>
                <a:extLst>
                  <a:ext uri="{0D108BD9-81ED-4DB2-BD59-A6C34878D82A}">
                    <a16:rowId xmlns:a16="http://schemas.microsoft.com/office/drawing/2014/main" val="2666844820"/>
                  </a:ext>
                </a:extLst>
              </a:tr>
            </a:tbl>
          </a:graphicData>
        </a:graphic>
      </p:graphicFrame>
    </p:spTree>
    <p:extLst>
      <p:ext uri="{BB962C8B-B14F-4D97-AF65-F5344CB8AC3E}">
        <p14:creationId xmlns:p14="http://schemas.microsoft.com/office/powerpoint/2010/main" val="287391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6B885CE-BC1B-466B-A63A-1CE3AACB572C}"/>
              </a:ext>
            </a:extLst>
          </p:cNvPr>
          <p:cNvGraphicFramePr>
            <a:graphicFrameLocks noGrp="1"/>
          </p:cNvGraphicFramePr>
          <p:nvPr>
            <p:extLst>
              <p:ext uri="{D42A27DB-BD31-4B8C-83A1-F6EECF244321}">
                <p14:modId xmlns:p14="http://schemas.microsoft.com/office/powerpoint/2010/main" val="243272905"/>
              </p:ext>
            </p:extLst>
          </p:nvPr>
        </p:nvGraphicFramePr>
        <p:xfrm>
          <a:off x="270387" y="123624"/>
          <a:ext cx="11717232" cy="6551495"/>
        </p:xfrm>
        <a:graphic>
          <a:graphicData uri="http://schemas.openxmlformats.org/drawingml/2006/table">
            <a:tbl>
              <a:tblPr firstRow="1" bandRow="1">
                <a:tableStyleId>{5C22544A-7EE6-4342-B048-85BDC9FD1C3A}</a:tableStyleId>
              </a:tblPr>
              <a:tblGrid>
                <a:gridCol w="1290483">
                  <a:extLst>
                    <a:ext uri="{9D8B030D-6E8A-4147-A177-3AD203B41FA5}">
                      <a16:colId xmlns:a16="http://schemas.microsoft.com/office/drawing/2014/main" val="3157476643"/>
                    </a:ext>
                  </a:extLst>
                </a:gridCol>
                <a:gridCol w="1539433">
                  <a:extLst>
                    <a:ext uri="{9D8B030D-6E8A-4147-A177-3AD203B41FA5}">
                      <a16:colId xmlns:a16="http://schemas.microsoft.com/office/drawing/2014/main" val="4268543258"/>
                    </a:ext>
                  </a:extLst>
                </a:gridCol>
                <a:gridCol w="1332451">
                  <a:extLst>
                    <a:ext uri="{9D8B030D-6E8A-4147-A177-3AD203B41FA5}">
                      <a16:colId xmlns:a16="http://schemas.microsoft.com/office/drawing/2014/main" val="1658823349"/>
                    </a:ext>
                  </a:extLst>
                </a:gridCol>
                <a:gridCol w="1099595">
                  <a:extLst>
                    <a:ext uri="{9D8B030D-6E8A-4147-A177-3AD203B41FA5}">
                      <a16:colId xmlns:a16="http://schemas.microsoft.com/office/drawing/2014/main" val="3892795269"/>
                    </a:ext>
                  </a:extLst>
                </a:gridCol>
                <a:gridCol w="1132402">
                  <a:extLst>
                    <a:ext uri="{9D8B030D-6E8A-4147-A177-3AD203B41FA5}">
                      <a16:colId xmlns:a16="http://schemas.microsoft.com/office/drawing/2014/main" val="3870084226"/>
                    </a:ext>
                  </a:extLst>
                </a:gridCol>
                <a:gridCol w="970960">
                  <a:extLst>
                    <a:ext uri="{9D8B030D-6E8A-4147-A177-3AD203B41FA5}">
                      <a16:colId xmlns:a16="http://schemas.microsoft.com/office/drawing/2014/main" val="3178524882"/>
                    </a:ext>
                  </a:extLst>
                </a:gridCol>
                <a:gridCol w="1053123">
                  <a:extLst>
                    <a:ext uri="{9D8B030D-6E8A-4147-A177-3AD203B41FA5}">
                      <a16:colId xmlns:a16="http://schemas.microsoft.com/office/drawing/2014/main" val="2307290595"/>
                    </a:ext>
                  </a:extLst>
                </a:gridCol>
                <a:gridCol w="465710">
                  <a:extLst>
                    <a:ext uri="{9D8B030D-6E8A-4147-A177-3AD203B41FA5}">
                      <a16:colId xmlns:a16="http://schemas.microsoft.com/office/drawing/2014/main" val="1772237691"/>
                    </a:ext>
                  </a:extLst>
                </a:gridCol>
                <a:gridCol w="1319514">
                  <a:extLst>
                    <a:ext uri="{9D8B030D-6E8A-4147-A177-3AD203B41FA5}">
                      <a16:colId xmlns:a16="http://schemas.microsoft.com/office/drawing/2014/main" val="1616116784"/>
                    </a:ext>
                  </a:extLst>
                </a:gridCol>
                <a:gridCol w="1513561">
                  <a:extLst>
                    <a:ext uri="{9D8B030D-6E8A-4147-A177-3AD203B41FA5}">
                      <a16:colId xmlns:a16="http://schemas.microsoft.com/office/drawing/2014/main" val="144493077"/>
                    </a:ext>
                  </a:extLst>
                </a:gridCol>
              </a:tblGrid>
              <a:tr h="816307">
                <a:tc>
                  <a:txBody>
                    <a:bodyPr/>
                    <a:lstStyle/>
                    <a:p>
                      <a:pPr lvl="0" rtl="0">
                        <a:buNone/>
                      </a:pPr>
                      <a:r>
                        <a:rPr lang="en-US" sz="1400">
                          <a:effectLst/>
                        </a:rPr>
                        <a:t>Table   </a:t>
                      </a:r>
                      <a:endParaRPr lang="en-US" sz="3200">
                        <a:effectLst/>
                      </a:endParaRPr>
                    </a:p>
                  </a:txBody>
                  <a:tcPr/>
                </a:tc>
                <a:tc>
                  <a:txBody>
                    <a:bodyPr/>
                    <a:lstStyle/>
                    <a:p>
                      <a:pPr lvl="0" rtl="0">
                        <a:buNone/>
                      </a:pPr>
                      <a:r>
                        <a:rPr lang="en-US" sz="1400">
                          <a:effectLst/>
                        </a:rPr>
                        <a:t>Field name   </a:t>
                      </a:r>
                      <a:endParaRPr lang="en-US" sz="3200">
                        <a:effectLst/>
                      </a:endParaRPr>
                    </a:p>
                  </a:txBody>
                  <a:tcPr/>
                </a:tc>
                <a:tc>
                  <a:txBody>
                    <a:bodyPr/>
                    <a:lstStyle/>
                    <a:p>
                      <a:pPr lvl="0" rtl="0">
                        <a:buNone/>
                      </a:pPr>
                      <a:r>
                        <a:rPr lang="en-US" sz="1400">
                          <a:effectLst/>
                        </a:rPr>
                        <a:t>Description   </a:t>
                      </a:r>
                      <a:endParaRPr lang="en-US" sz="3200">
                        <a:effectLst/>
                      </a:endParaRPr>
                    </a:p>
                  </a:txBody>
                  <a:tcPr/>
                </a:tc>
                <a:tc>
                  <a:txBody>
                    <a:bodyPr/>
                    <a:lstStyle/>
                    <a:p>
                      <a:pPr lvl="0" rtl="0">
                        <a:buNone/>
                      </a:pPr>
                      <a:r>
                        <a:rPr lang="en-US" sz="1400">
                          <a:effectLst/>
                        </a:rPr>
                        <a:t>Data Type   </a:t>
                      </a:r>
                      <a:endParaRPr lang="en-US" sz="3200">
                        <a:effectLst/>
                      </a:endParaRPr>
                    </a:p>
                  </a:txBody>
                  <a:tcPr/>
                </a:tc>
                <a:tc>
                  <a:txBody>
                    <a:bodyPr/>
                    <a:lstStyle/>
                    <a:p>
                      <a:pPr lvl="0" rtl="0">
                        <a:buNone/>
                      </a:pPr>
                      <a:r>
                        <a:rPr lang="en-US" sz="1400">
                          <a:effectLst/>
                        </a:rPr>
                        <a:t>Data Format   </a:t>
                      </a:r>
                      <a:endParaRPr lang="en-US" sz="3200">
                        <a:effectLst/>
                      </a:endParaRPr>
                    </a:p>
                  </a:txBody>
                  <a:tcPr/>
                </a:tc>
                <a:tc>
                  <a:txBody>
                    <a:bodyPr/>
                    <a:lstStyle/>
                    <a:p>
                      <a:pPr lvl="0" rtl="0">
                        <a:buNone/>
                      </a:pPr>
                      <a:r>
                        <a:rPr lang="en-US" sz="1400">
                          <a:effectLst/>
                        </a:rPr>
                        <a:t>Field Size   </a:t>
                      </a:r>
                      <a:endParaRPr lang="en-US" sz="3200">
                        <a:effectLst/>
                      </a:endParaRPr>
                    </a:p>
                  </a:txBody>
                  <a:tcPr/>
                </a:tc>
                <a:tc>
                  <a:txBody>
                    <a:bodyPr/>
                    <a:lstStyle/>
                    <a:p>
                      <a:pPr lvl="0" rtl="0">
                        <a:buNone/>
                      </a:pPr>
                      <a:r>
                        <a:rPr lang="en-US" sz="1400">
                          <a:effectLst/>
                        </a:rPr>
                        <a:t>Required </a:t>
                      </a:r>
                      <a:endParaRPr lang="en-US" sz="3200">
                        <a:effectLst/>
                      </a:endParaRPr>
                    </a:p>
                  </a:txBody>
                  <a:tcPr/>
                </a:tc>
                <a:tc>
                  <a:txBody>
                    <a:bodyPr/>
                    <a:lstStyle/>
                    <a:p>
                      <a:pPr lvl="0" rtl="0">
                        <a:buNone/>
                      </a:pPr>
                      <a:r>
                        <a:rPr lang="en-US" sz="1400">
                          <a:effectLst/>
                        </a:rPr>
                        <a:t>PK or FK </a:t>
                      </a:r>
                      <a:endParaRPr lang="en-US" sz="3200">
                        <a:effectLst/>
                      </a:endParaRPr>
                    </a:p>
                  </a:txBody>
                  <a:tcPr/>
                </a:tc>
                <a:tc>
                  <a:txBody>
                    <a:bodyPr/>
                    <a:lstStyle/>
                    <a:p>
                      <a:pPr lvl="0" rtl="0">
                        <a:buNone/>
                      </a:pPr>
                      <a:r>
                        <a:rPr lang="en-US" sz="1400">
                          <a:effectLst/>
                        </a:rPr>
                        <a:t>FK Reference Table </a:t>
                      </a:r>
                      <a:endParaRPr lang="en-US" sz="3200">
                        <a:effectLst/>
                      </a:endParaRPr>
                    </a:p>
                  </a:txBody>
                  <a:tcPr/>
                </a:tc>
                <a:tc>
                  <a:txBody>
                    <a:bodyPr/>
                    <a:lstStyle/>
                    <a:p>
                      <a:pPr lvl="0" rtl="0">
                        <a:buNone/>
                      </a:pPr>
                      <a:r>
                        <a:rPr lang="en-US" sz="1400">
                          <a:effectLst/>
                        </a:rPr>
                        <a:t>Example   </a:t>
                      </a:r>
                      <a:endParaRPr lang="en-US" sz="3200">
                        <a:effectLst/>
                      </a:endParaRPr>
                    </a:p>
                  </a:txBody>
                  <a:tcPr/>
                </a:tc>
                <a:extLst>
                  <a:ext uri="{0D108BD9-81ED-4DB2-BD59-A6C34878D82A}">
                    <a16:rowId xmlns:a16="http://schemas.microsoft.com/office/drawing/2014/main" val="2428131084"/>
                  </a:ext>
                </a:extLst>
              </a:tr>
              <a:tr h="612230">
                <a:tc>
                  <a:txBody>
                    <a:bodyPr/>
                    <a:lstStyle/>
                    <a:p>
                      <a:pPr rtl="0" fontAlgn="base"/>
                      <a:r>
                        <a:rPr lang="en-US" sz="1000">
                          <a:effectLst/>
                        </a:rPr>
                        <a:t>SHIFT_TYPE   </a:t>
                      </a:r>
                      <a:endParaRPr lang="en-US">
                        <a:effectLst/>
                      </a:endParaRPr>
                    </a:p>
                  </a:txBody>
                  <a:tcPr/>
                </a:tc>
                <a:tc>
                  <a:txBody>
                    <a:bodyPr/>
                    <a:lstStyle/>
                    <a:p>
                      <a:pPr rtl="0" fontAlgn="base"/>
                      <a:r>
                        <a:rPr lang="en-US" sz="1000">
                          <a:effectLst/>
                        </a:rPr>
                        <a:t>TYPE_CODE   </a:t>
                      </a:r>
                      <a:endParaRPr lang="en-US">
                        <a:effectLst/>
                      </a:endParaRPr>
                    </a:p>
                  </a:txBody>
                  <a:tcPr/>
                </a:tc>
                <a:tc>
                  <a:txBody>
                    <a:bodyPr/>
                    <a:lstStyle/>
                    <a:p>
                      <a:pPr rtl="0" fontAlgn="base"/>
                      <a:r>
                        <a:rPr lang="en-US" sz="1000">
                          <a:effectLst/>
                        </a:rPr>
                        <a:t>Code used to uniquely identify the type of shift.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3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PK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GHD   </a:t>
                      </a:r>
                      <a:endParaRPr lang="en-US">
                        <a:effectLst/>
                      </a:endParaRPr>
                    </a:p>
                  </a:txBody>
                  <a:tcPr/>
                </a:tc>
                <a:extLst>
                  <a:ext uri="{0D108BD9-81ED-4DB2-BD59-A6C34878D82A}">
                    <a16:rowId xmlns:a16="http://schemas.microsoft.com/office/drawing/2014/main" val="3215132836"/>
                  </a:ext>
                </a:extLst>
              </a:tr>
              <a:tr h="612230">
                <a:tc>
                  <a:txBody>
                    <a:bodyPr/>
                    <a:lstStyle/>
                    <a:p>
                      <a:pPr lvl="0">
                        <a:buNone/>
                      </a:pPr>
                      <a:endParaRPr lang="en-US" sz="1000">
                        <a:effectLst/>
                      </a:endParaRPr>
                    </a:p>
                  </a:txBody>
                  <a:tcPr/>
                </a:tc>
                <a:tc>
                  <a:txBody>
                    <a:bodyPr/>
                    <a:lstStyle/>
                    <a:p>
                      <a:pPr lvl="0">
                        <a:buNone/>
                      </a:pPr>
                      <a:r>
                        <a:rPr lang="en-US" sz="1000">
                          <a:effectLst/>
                        </a:rPr>
                        <a:t>TYPE_NAME</a:t>
                      </a:r>
                    </a:p>
                  </a:txBody>
                  <a:tcPr/>
                </a:tc>
                <a:tc>
                  <a:txBody>
                    <a:bodyPr/>
                    <a:lstStyle/>
                    <a:p>
                      <a:pPr lvl="0">
                        <a:buNone/>
                      </a:pPr>
                      <a:r>
                        <a:rPr lang="en-US" sz="1000">
                          <a:effectLst/>
                        </a:rPr>
                        <a:t>Name of the type of shift</a:t>
                      </a:r>
                    </a:p>
                  </a:txBody>
                  <a:tcPr/>
                </a:tc>
                <a:tc>
                  <a:txBody>
                    <a:bodyPr/>
                    <a:lstStyle/>
                    <a:p>
                      <a:pPr lvl="0">
                        <a:buNone/>
                      </a:pPr>
                      <a:r>
                        <a:rPr lang="en-US" sz="1000">
                          <a:effectLst/>
                        </a:rPr>
                        <a:t>VARCHAR</a:t>
                      </a:r>
                    </a:p>
                  </a:txBody>
                  <a:tcPr/>
                </a:tc>
                <a:tc>
                  <a:txBody>
                    <a:bodyPr/>
                    <a:lstStyle/>
                    <a:p>
                      <a:pPr lvl="0">
                        <a:buNone/>
                      </a:pPr>
                      <a:r>
                        <a:rPr lang="en-US" sz="1000" b="0" i="0" u="none" strike="noStrike" noProof="0">
                          <a:effectLst/>
                          <a:latin typeface="Century Gothic"/>
                        </a:rPr>
                        <a:t> ---------------------------   </a:t>
                      </a:r>
                      <a:br>
                        <a:rPr lang="en-US" sz="1000" b="0" i="0" u="none" strike="noStrike" noProof="0">
                          <a:effectLst/>
                          <a:latin typeface="Century Gothic"/>
                        </a:rPr>
                      </a:br>
                      <a:endParaRPr lang="en-US" sz="1000" b="0" i="0" u="none" strike="noStrike" noProof="0">
                        <a:effectLst/>
                        <a:latin typeface="Century Gothic"/>
                      </a:endParaRPr>
                    </a:p>
                  </a:txBody>
                  <a:tcPr/>
                </a:tc>
                <a:tc>
                  <a:txBody>
                    <a:bodyPr/>
                    <a:lstStyle/>
                    <a:p>
                      <a:pPr lvl="0">
                        <a:buNone/>
                      </a:pPr>
                      <a:r>
                        <a:rPr lang="en-US" sz="1000">
                          <a:effectLst/>
                        </a:rPr>
                        <a:t>20</a:t>
                      </a:r>
                    </a:p>
                  </a:txBody>
                  <a:tcPr/>
                </a:tc>
                <a:tc>
                  <a:txBody>
                    <a:bodyPr/>
                    <a:lstStyle/>
                    <a:p>
                      <a:pPr lvl="0">
                        <a:buNone/>
                      </a:pPr>
                      <a:r>
                        <a:rPr lang="en-US" sz="1000">
                          <a:effectLst/>
                        </a:rPr>
                        <a:t>Y</a:t>
                      </a:r>
                    </a:p>
                  </a:txBody>
                  <a:tcPr/>
                </a:tc>
                <a:tc>
                  <a:txBody>
                    <a:bodyPr/>
                    <a:lstStyle/>
                    <a:p>
                      <a:pPr lvl="0">
                        <a:buNone/>
                      </a:pPr>
                      <a:endParaRPr lang="en-US" sz="1000">
                        <a:effectLst/>
                      </a:endParaRPr>
                    </a:p>
                  </a:txBody>
                  <a:tcPr/>
                </a:tc>
                <a:tc>
                  <a:txBody>
                    <a:bodyPr/>
                    <a:lstStyle/>
                    <a:p>
                      <a:pPr lvl="0">
                        <a:buNone/>
                      </a:pPr>
                      <a:endParaRPr lang="en-US" sz="1000">
                        <a:effectLst/>
                      </a:endParaRPr>
                    </a:p>
                  </a:txBody>
                  <a:tcPr/>
                </a:tc>
                <a:tc>
                  <a:txBody>
                    <a:bodyPr/>
                    <a:lstStyle/>
                    <a:p>
                      <a:pPr lvl="0">
                        <a:buNone/>
                      </a:pPr>
                      <a:r>
                        <a:rPr lang="en-US" sz="1000">
                          <a:effectLst/>
                        </a:rPr>
                        <a:t>Group home day</a:t>
                      </a:r>
                    </a:p>
                  </a:txBody>
                  <a:tcPr/>
                </a:tc>
                <a:extLst>
                  <a:ext uri="{0D108BD9-81ED-4DB2-BD59-A6C34878D82A}">
                    <a16:rowId xmlns:a16="http://schemas.microsoft.com/office/drawing/2014/main" val="1086892904"/>
                  </a:ext>
                </a:extLst>
              </a:tr>
              <a:tr h="758802">
                <a:tc>
                  <a:txBody>
                    <a:bodyPr/>
                    <a:lstStyle/>
                    <a:p>
                      <a:pPr rtl="0" fontAlgn="base"/>
                      <a:r>
                        <a:rPr lang="en-US" sz="1000">
                          <a:effectLst/>
                        </a:rPr>
                        <a:t>CLIENT   </a:t>
                      </a:r>
                      <a:endParaRPr lang="en-US">
                        <a:effectLst/>
                      </a:endParaRPr>
                    </a:p>
                  </a:txBody>
                  <a:tcPr/>
                </a:tc>
                <a:tc>
                  <a:txBody>
                    <a:bodyPr/>
                    <a:lstStyle/>
                    <a:p>
                      <a:pPr rtl="0" fontAlgn="base"/>
                      <a:r>
                        <a:rPr lang="en-US" sz="1000">
                          <a:effectLst/>
                        </a:rPr>
                        <a:t>CLIENT_ID   </a:t>
                      </a:r>
                      <a:endParaRPr lang="en-US">
                        <a:effectLst/>
                      </a:endParaRPr>
                    </a:p>
                  </a:txBody>
                  <a:tcPr/>
                </a:tc>
                <a:tc>
                  <a:txBody>
                    <a:bodyPr/>
                    <a:lstStyle/>
                    <a:p>
                      <a:pPr rtl="0" fontAlgn="base"/>
                      <a:r>
                        <a:rPr lang="en-US" sz="1000">
                          <a:effectLst/>
                        </a:rPr>
                        <a:t>ID number used to uniquely identify a client.   </a:t>
                      </a:r>
                      <a:endParaRPr lang="en-US">
                        <a:effectLst/>
                      </a:endParaRPr>
                    </a:p>
                  </a:txBody>
                  <a:tcPr/>
                </a:tc>
                <a:tc>
                  <a:txBody>
                    <a:bodyPr/>
                    <a:lstStyle/>
                    <a:p>
                      <a:pPr rtl="0" fontAlgn="base"/>
                      <a:r>
                        <a:rPr lang="en-US" sz="1000">
                          <a:effectLst/>
                        </a:rPr>
                        <a:t>INT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PK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1234   </a:t>
                      </a:r>
                      <a:endParaRPr lang="en-US">
                        <a:effectLst/>
                      </a:endParaRPr>
                    </a:p>
                  </a:txBody>
                  <a:tcPr/>
                </a:tc>
                <a:extLst>
                  <a:ext uri="{0D108BD9-81ED-4DB2-BD59-A6C34878D82A}">
                    <a16:rowId xmlns:a16="http://schemas.microsoft.com/office/drawing/2014/main" val="136132299"/>
                  </a:ext>
                </a:extLst>
              </a:tr>
              <a:tr h="758802">
                <a:tc>
                  <a:txBody>
                    <a:bodyPr/>
                    <a:lstStyle/>
                    <a:p>
                      <a:pPr rtl="0" fontAlgn="base"/>
                      <a:r>
                        <a:rPr lang="en-US" sz="1000">
                          <a:effectLst/>
                        </a:rPr>
                        <a:t>  </a:t>
                      </a:r>
                      <a:endParaRPr lang="en-US">
                        <a:effectLst/>
                      </a:endParaRPr>
                    </a:p>
                  </a:txBody>
                  <a:tcPr/>
                </a:tc>
                <a:tc>
                  <a:txBody>
                    <a:bodyPr/>
                    <a:lstStyle/>
                    <a:p>
                      <a:pPr rtl="0" fontAlgn="base"/>
                      <a:r>
                        <a:rPr lang="en-US" sz="1000">
                          <a:effectLst/>
                        </a:rPr>
                        <a:t>GH_ID   </a:t>
                      </a:r>
                      <a:endParaRPr lang="en-US">
                        <a:effectLst/>
                      </a:endParaRPr>
                    </a:p>
                  </a:txBody>
                  <a:tcPr/>
                </a:tc>
                <a:tc>
                  <a:txBody>
                    <a:bodyPr/>
                    <a:lstStyle/>
                    <a:p>
                      <a:pPr rtl="0" fontAlgn="base"/>
                      <a:r>
                        <a:rPr lang="en-US" sz="1000">
                          <a:effectLst/>
                        </a:rPr>
                        <a:t>ID number used to uniquely identify a group home.   </a:t>
                      </a:r>
                      <a:endParaRPr lang="en-US">
                        <a:effectLst/>
                      </a:endParaRPr>
                    </a:p>
                  </a:txBody>
                  <a:tcPr/>
                </a:tc>
                <a:tc>
                  <a:txBody>
                    <a:bodyPr/>
                    <a:lstStyle/>
                    <a:p>
                      <a:pPr rtl="0" fontAlgn="base"/>
                      <a:r>
                        <a:rPr lang="en-US" sz="1000">
                          <a:effectLst/>
                        </a:rPr>
                        <a:t>INT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FK </a:t>
                      </a:r>
                      <a:endParaRPr lang="en-US">
                        <a:effectLst/>
                      </a:endParaRPr>
                    </a:p>
                  </a:txBody>
                  <a:tcPr/>
                </a:tc>
                <a:tc>
                  <a:txBody>
                    <a:bodyPr/>
                    <a:lstStyle/>
                    <a:p>
                      <a:pPr rtl="0" fontAlgn="base"/>
                      <a:r>
                        <a:rPr lang="en-US" sz="1000">
                          <a:effectLst/>
                        </a:rPr>
                        <a:t>GROUP_HOME </a:t>
                      </a:r>
                      <a:endParaRPr lang="en-US">
                        <a:effectLst/>
                      </a:endParaRPr>
                    </a:p>
                  </a:txBody>
                  <a:tcPr/>
                </a:tc>
                <a:tc>
                  <a:txBody>
                    <a:bodyPr/>
                    <a:lstStyle/>
                    <a:p>
                      <a:pPr rtl="0" fontAlgn="base"/>
                      <a:r>
                        <a:rPr lang="en-US" sz="1000">
                          <a:effectLst/>
                        </a:rPr>
                        <a:t>1234   </a:t>
                      </a:r>
                      <a:endParaRPr lang="en-US">
                        <a:effectLst/>
                      </a:endParaRPr>
                    </a:p>
                  </a:txBody>
                  <a:tcPr/>
                </a:tc>
                <a:extLst>
                  <a:ext uri="{0D108BD9-81ED-4DB2-BD59-A6C34878D82A}">
                    <a16:rowId xmlns:a16="http://schemas.microsoft.com/office/drawing/2014/main" val="3543007649"/>
                  </a:ext>
                </a:extLst>
              </a:tr>
              <a:tr h="442166">
                <a:tc>
                  <a:txBody>
                    <a:bodyPr/>
                    <a:lstStyle/>
                    <a:p>
                      <a:pPr rtl="0" fontAlgn="base"/>
                      <a:r>
                        <a:rPr lang="en-US" sz="1000">
                          <a:effectLst/>
                        </a:rPr>
                        <a:t>  </a:t>
                      </a:r>
                      <a:endParaRPr lang="en-US">
                        <a:effectLst/>
                      </a:endParaRPr>
                    </a:p>
                  </a:txBody>
                  <a:tcPr/>
                </a:tc>
                <a:tc>
                  <a:txBody>
                    <a:bodyPr/>
                    <a:lstStyle/>
                    <a:p>
                      <a:pPr rtl="0" fontAlgn="base"/>
                      <a:r>
                        <a:rPr lang="en-US" sz="1000">
                          <a:effectLst/>
                        </a:rPr>
                        <a:t>CLIENT_LNAME   </a:t>
                      </a:r>
                      <a:endParaRPr lang="en-US">
                        <a:effectLst/>
                      </a:endParaRPr>
                    </a:p>
                  </a:txBody>
                  <a:tcPr/>
                </a:tc>
                <a:tc>
                  <a:txBody>
                    <a:bodyPr/>
                    <a:lstStyle/>
                    <a:p>
                      <a:pPr rtl="0" fontAlgn="base"/>
                      <a:r>
                        <a:rPr lang="en-US" sz="1000">
                          <a:effectLst/>
                        </a:rPr>
                        <a:t>The first name of a client.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Picard   </a:t>
                      </a:r>
                      <a:endParaRPr lang="en-US">
                        <a:effectLst/>
                      </a:endParaRPr>
                    </a:p>
                  </a:txBody>
                  <a:tcPr/>
                </a:tc>
                <a:extLst>
                  <a:ext uri="{0D108BD9-81ED-4DB2-BD59-A6C34878D82A}">
                    <a16:rowId xmlns:a16="http://schemas.microsoft.com/office/drawing/2014/main" val="1818181033"/>
                  </a:ext>
                </a:extLst>
              </a:tr>
              <a:tr h="442166">
                <a:tc>
                  <a:txBody>
                    <a:bodyPr/>
                    <a:lstStyle/>
                    <a:p>
                      <a:pPr rtl="0" fontAlgn="base"/>
                      <a:r>
                        <a:rPr lang="en-US" sz="1000">
                          <a:effectLst/>
                        </a:rPr>
                        <a:t>  </a:t>
                      </a:r>
                      <a:endParaRPr lang="en-US">
                        <a:effectLst/>
                      </a:endParaRPr>
                    </a:p>
                  </a:txBody>
                  <a:tcPr/>
                </a:tc>
                <a:tc>
                  <a:txBody>
                    <a:bodyPr/>
                    <a:lstStyle/>
                    <a:p>
                      <a:pPr rtl="0" fontAlgn="base"/>
                      <a:r>
                        <a:rPr lang="en-US" sz="1000">
                          <a:effectLst/>
                        </a:rPr>
                        <a:t>CLIENT_FNAME   </a:t>
                      </a:r>
                      <a:endParaRPr lang="en-US">
                        <a:effectLst/>
                      </a:endParaRPr>
                    </a:p>
                  </a:txBody>
                  <a:tcPr/>
                </a:tc>
                <a:tc>
                  <a:txBody>
                    <a:bodyPr/>
                    <a:lstStyle/>
                    <a:p>
                      <a:pPr rtl="0" fontAlgn="base"/>
                      <a:r>
                        <a:rPr lang="en-US" sz="1000">
                          <a:effectLst/>
                        </a:rPr>
                        <a:t>The last name of a client.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William   </a:t>
                      </a:r>
                      <a:endParaRPr lang="en-US">
                        <a:effectLst/>
                      </a:endParaRPr>
                    </a:p>
                  </a:txBody>
                  <a:tcPr/>
                </a:tc>
                <a:extLst>
                  <a:ext uri="{0D108BD9-81ED-4DB2-BD59-A6C34878D82A}">
                    <a16:rowId xmlns:a16="http://schemas.microsoft.com/office/drawing/2014/main" val="29681293"/>
                  </a:ext>
                </a:extLst>
              </a:tr>
              <a:tr h="442166">
                <a:tc>
                  <a:txBody>
                    <a:bodyPr/>
                    <a:lstStyle/>
                    <a:p>
                      <a:pPr rtl="0" fontAlgn="base"/>
                      <a:r>
                        <a:rPr lang="en-US" sz="1000">
                          <a:effectLst/>
                        </a:rPr>
                        <a:t>  </a:t>
                      </a:r>
                      <a:endParaRPr lang="en-US">
                        <a:effectLst/>
                      </a:endParaRPr>
                    </a:p>
                  </a:txBody>
                  <a:tcPr/>
                </a:tc>
                <a:tc>
                  <a:txBody>
                    <a:bodyPr/>
                    <a:lstStyle/>
                    <a:p>
                      <a:pPr rtl="0" fontAlgn="base"/>
                      <a:r>
                        <a:rPr lang="en-US" sz="1000">
                          <a:effectLst/>
                        </a:rPr>
                        <a:t>CLIENT_ADDRESS   </a:t>
                      </a:r>
                      <a:endParaRPr lang="en-US">
                        <a:effectLst/>
                      </a:endParaRPr>
                    </a:p>
                  </a:txBody>
                  <a:tcPr/>
                </a:tc>
                <a:tc>
                  <a:txBody>
                    <a:bodyPr/>
                    <a:lstStyle/>
                    <a:p>
                      <a:pPr rtl="0" fontAlgn="base"/>
                      <a:r>
                        <a:rPr lang="en-US" sz="1000">
                          <a:effectLst/>
                        </a:rPr>
                        <a:t>The address of a client.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40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1234 Street St.   </a:t>
                      </a:r>
                      <a:endParaRPr lang="en-US">
                        <a:effectLst/>
                      </a:endParaRPr>
                    </a:p>
                  </a:txBody>
                  <a:tcPr/>
                </a:tc>
                <a:extLst>
                  <a:ext uri="{0D108BD9-81ED-4DB2-BD59-A6C34878D82A}">
                    <a16:rowId xmlns:a16="http://schemas.microsoft.com/office/drawing/2014/main" val="2786658612"/>
                  </a:ext>
                </a:extLst>
              </a:tr>
              <a:tr h="442166">
                <a:tc>
                  <a:txBody>
                    <a:bodyPr/>
                    <a:lstStyle/>
                    <a:p>
                      <a:pPr rtl="0" fontAlgn="base"/>
                      <a:r>
                        <a:rPr lang="en-US" sz="1000">
                          <a:effectLst/>
                        </a:rPr>
                        <a:t>  </a:t>
                      </a:r>
                      <a:endParaRPr lang="en-US">
                        <a:effectLst/>
                      </a:endParaRPr>
                    </a:p>
                  </a:txBody>
                  <a:tcPr/>
                </a:tc>
                <a:tc>
                  <a:txBody>
                    <a:bodyPr/>
                    <a:lstStyle/>
                    <a:p>
                      <a:pPr rtl="0" fontAlgn="base"/>
                      <a:r>
                        <a:rPr lang="en-US" sz="1000">
                          <a:effectLst/>
                        </a:rPr>
                        <a:t>CLIENT_CITY   </a:t>
                      </a:r>
                      <a:endParaRPr lang="en-US">
                        <a:effectLst/>
                      </a:endParaRPr>
                    </a:p>
                  </a:txBody>
                  <a:tcPr/>
                </a:tc>
                <a:tc>
                  <a:txBody>
                    <a:bodyPr/>
                    <a:lstStyle/>
                    <a:p>
                      <a:pPr rtl="0" fontAlgn="base"/>
                      <a:r>
                        <a:rPr lang="en-US" sz="1000">
                          <a:effectLst/>
                        </a:rPr>
                        <a:t>The settlement a client lives in.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1-123-123-1234   </a:t>
                      </a:r>
                      <a:endParaRPr lang="en-US">
                        <a:effectLst/>
                      </a:endParaRPr>
                    </a:p>
                  </a:txBody>
                  <a:tcPr/>
                </a:tc>
                <a:extLst>
                  <a:ext uri="{0D108BD9-81ED-4DB2-BD59-A6C34878D82A}">
                    <a16:rowId xmlns:a16="http://schemas.microsoft.com/office/drawing/2014/main" val="2395681704"/>
                  </a:ext>
                </a:extLst>
              </a:tr>
              <a:tr h="612230">
                <a:tc>
                  <a:txBody>
                    <a:bodyPr/>
                    <a:lstStyle/>
                    <a:p>
                      <a:pPr rtl="0" fontAlgn="base"/>
                      <a:r>
                        <a:rPr lang="en-US" sz="1000">
                          <a:effectLst/>
                        </a:rPr>
                        <a:t>  </a:t>
                      </a:r>
                      <a:endParaRPr lang="en-US">
                        <a:effectLst/>
                      </a:endParaRPr>
                    </a:p>
                  </a:txBody>
                  <a:tcPr/>
                </a:tc>
                <a:tc>
                  <a:txBody>
                    <a:bodyPr/>
                    <a:lstStyle/>
                    <a:p>
                      <a:pPr rtl="0" fontAlgn="base"/>
                      <a:r>
                        <a:rPr lang="en-US" sz="1000">
                          <a:effectLst/>
                        </a:rPr>
                        <a:t>CLIENT_PH1   </a:t>
                      </a:r>
                      <a:endParaRPr lang="en-US">
                        <a:effectLst/>
                      </a:endParaRPr>
                    </a:p>
                  </a:txBody>
                  <a:tcPr/>
                </a:tc>
                <a:tc>
                  <a:txBody>
                    <a:bodyPr/>
                    <a:lstStyle/>
                    <a:p>
                      <a:pPr rtl="0" fontAlgn="base"/>
                      <a:r>
                        <a:rPr lang="en-US" sz="1000">
                          <a:effectLst/>
                        </a:rPr>
                        <a:t>Primary phone number of a client.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14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1-123-123-1234   </a:t>
                      </a:r>
                      <a:endParaRPr lang="en-US">
                        <a:effectLst/>
                      </a:endParaRPr>
                    </a:p>
                  </a:txBody>
                  <a:tcPr/>
                </a:tc>
                <a:extLst>
                  <a:ext uri="{0D108BD9-81ED-4DB2-BD59-A6C34878D82A}">
                    <a16:rowId xmlns:a16="http://schemas.microsoft.com/office/drawing/2014/main" val="3207312121"/>
                  </a:ext>
                </a:extLst>
              </a:tr>
              <a:tr h="612230">
                <a:tc>
                  <a:txBody>
                    <a:bodyPr/>
                    <a:lstStyle/>
                    <a:p>
                      <a:pPr rtl="0" fontAlgn="base"/>
                      <a:r>
                        <a:rPr lang="en-US" sz="1000">
                          <a:effectLst/>
                        </a:rPr>
                        <a:t>  </a:t>
                      </a:r>
                      <a:endParaRPr lang="en-US">
                        <a:effectLst/>
                      </a:endParaRPr>
                    </a:p>
                  </a:txBody>
                  <a:tcPr/>
                </a:tc>
                <a:tc>
                  <a:txBody>
                    <a:bodyPr/>
                    <a:lstStyle/>
                    <a:p>
                      <a:pPr rtl="0" fontAlgn="base"/>
                      <a:r>
                        <a:rPr lang="en-US" sz="1000">
                          <a:effectLst/>
                        </a:rPr>
                        <a:t>CLIENT_PH2   </a:t>
                      </a:r>
                      <a:endParaRPr lang="en-US">
                        <a:effectLst/>
                      </a:endParaRPr>
                    </a:p>
                  </a:txBody>
                  <a:tcPr/>
                </a:tc>
                <a:tc>
                  <a:txBody>
                    <a:bodyPr/>
                    <a:lstStyle/>
                    <a:p>
                      <a:pPr rtl="0" fontAlgn="base"/>
                      <a:r>
                        <a:rPr lang="en-US" sz="1000">
                          <a:effectLst/>
                        </a:rPr>
                        <a:t>Secondary phone number of a client.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14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1-123-123-1234   </a:t>
                      </a:r>
                      <a:endParaRPr lang="en-US">
                        <a:effectLst/>
                      </a:endParaRPr>
                    </a:p>
                  </a:txBody>
                  <a:tcPr/>
                </a:tc>
                <a:extLst>
                  <a:ext uri="{0D108BD9-81ED-4DB2-BD59-A6C34878D82A}">
                    <a16:rowId xmlns:a16="http://schemas.microsoft.com/office/drawing/2014/main" val="3165399097"/>
                  </a:ext>
                </a:extLst>
              </a:tr>
            </a:tbl>
          </a:graphicData>
        </a:graphic>
      </p:graphicFrame>
    </p:spTree>
    <p:extLst>
      <p:ext uri="{BB962C8B-B14F-4D97-AF65-F5344CB8AC3E}">
        <p14:creationId xmlns:p14="http://schemas.microsoft.com/office/powerpoint/2010/main" val="268120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8BB577A-4E70-4717-97CD-017E9B1B7D42}"/>
              </a:ext>
            </a:extLst>
          </p:cNvPr>
          <p:cNvGraphicFramePr>
            <a:graphicFrameLocks noGrp="1"/>
          </p:cNvGraphicFramePr>
          <p:nvPr>
            <p:extLst>
              <p:ext uri="{D42A27DB-BD31-4B8C-83A1-F6EECF244321}">
                <p14:modId xmlns:p14="http://schemas.microsoft.com/office/powerpoint/2010/main" val="1534265110"/>
              </p:ext>
            </p:extLst>
          </p:nvPr>
        </p:nvGraphicFramePr>
        <p:xfrm>
          <a:off x="196645" y="135192"/>
          <a:ext cx="11807481" cy="6346885"/>
        </p:xfrm>
        <a:graphic>
          <a:graphicData uri="http://schemas.openxmlformats.org/drawingml/2006/table">
            <a:tbl>
              <a:tblPr firstRow="1" bandRow="1">
                <a:tableStyleId>{5C22544A-7EE6-4342-B048-85BDC9FD1C3A}</a:tableStyleId>
              </a:tblPr>
              <a:tblGrid>
                <a:gridCol w="961595">
                  <a:extLst>
                    <a:ext uri="{9D8B030D-6E8A-4147-A177-3AD203B41FA5}">
                      <a16:colId xmlns:a16="http://schemas.microsoft.com/office/drawing/2014/main" val="2557431743"/>
                    </a:ext>
                  </a:extLst>
                </a:gridCol>
                <a:gridCol w="1554480">
                  <a:extLst>
                    <a:ext uri="{9D8B030D-6E8A-4147-A177-3AD203B41FA5}">
                      <a16:colId xmlns:a16="http://schemas.microsoft.com/office/drawing/2014/main" val="282721141"/>
                    </a:ext>
                  </a:extLst>
                </a:gridCol>
                <a:gridCol w="1483360">
                  <a:extLst>
                    <a:ext uri="{9D8B030D-6E8A-4147-A177-3AD203B41FA5}">
                      <a16:colId xmlns:a16="http://schemas.microsoft.com/office/drawing/2014/main" val="4281561877"/>
                    </a:ext>
                  </a:extLst>
                </a:gridCol>
                <a:gridCol w="1087120">
                  <a:extLst>
                    <a:ext uri="{9D8B030D-6E8A-4147-A177-3AD203B41FA5}">
                      <a16:colId xmlns:a16="http://schemas.microsoft.com/office/drawing/2014/main" val="3790253660"/>
                    </a:ext>
                  </a:extLst>
                </a:gridCol>
                <a:gridCol w="1412240">
                  <a:extLst>
                    <a:ext uri="{9D8B030D-6E8A-4147-A177-3AD203B41FA5}">
                      <a16:colId xmlns:a16="http://schemas.microsoft.com/office/drawing/2014/main" val="1333019012"/>
                    </a:ext>
                  </a:extLst>
                </a:gridCol>
                <a:gridCol w="1005840">
                  <a:extLst>
                    <a:ext uri="{9D8B030D-6E8A-4147-A177-3AD203B41FA5}">
                      <a16:colId xmlns:a16="http://schemas.microsoft.com/office/drawing/2014/main" val="2619214934"/>
                    </a:ext>
                  </a:extLst>
                </a:gridCol>
                <a:gridCol w="1005840">
                  <a:extLst>
                    <a:ext uri="{9D8B030D-6E8A-4147-A177-3AD203B41FA5}">
                      <a16:colId xmlns:a16="http://schemas.microsoft.com/office/drawing/2014/main" val="2386668212"/>
                    </a:ext>
                  </a:extLst>
                </a:gridCol>
                <a:gridCol w="609600">
                  <a:extLst>
                    <a:ext uri="{9D8B030D-6E8A-4147-A177-3AD203B41FA5}">
                      <a16:colId xmlns:a16="http://schemas.microsoft.com/office/drawing/2014/main" val="592685643"/>
                    </a:ext>
                  </a:extLst>
                </a:gridCol>
                <a:gridCol w="1239520">
                  <a:extLst>
                    <a:ext uri="{9D8B030D-6E8A-4147-A177-3AD203B41FA5}">
                      <a16:colId xmlns:a16="http://schemas.microsoft.com/office/drawing/2014/main" val="2527094889"/>
                    </a:ext>
                  </a:extLst>
                </a:gridCol>
                <a:gridCol w="1447886">
                  <a:extLst>
                    <a:ext uri="{9D8B030D-6E8A-4147-A177-3AD203B41FA5}">
                      <a16:colId xmlns:a16="http://schemas.microsoft.com/office/drawing/2014/main" val="3765039180"/>
                    </a:ext>
                  </a:extLst>
                </a:gridCol>
              </a:tblGrid>
              <a:tr h="776075">
                <a:tc>
                  <a:txBody>
                    <a:bodyPr/>
                    <a:lstStyle/>
                    <a:p>
                      <a:pPr lvl="0" rtl="0">
                        <a:buNone/>
                      </a:pPr>
                      <a:r>
                        <a:rPr lang="en-US" sz="1400">
                          <a:effectLst/>
                        </a:rPr>
                        <a:t>Table   </a:t>
                      </a:r>
                      <a:endParaRPr lang="en-US" sz="3200">
                        <a:effectLst/>
                      </a:endParaRPr>
                    </a:p>
                  </a:txBody>
                  <a:tcPr/>
                </a:tc>
                <a:tc>
                  <a:txBody>
                    <a:bodyPr/>
                    <a:lstStyle/>
                    <a:p>
                      <a:pPr lvl="0" rtl="0">
                        <a:buNone/>
                      </a:pPr>
                      <a:r>
                        <a:rPr lang="en-US" sz="1400">
                          <a:effectLst/>
                        </a:rPr>
                        <a:t>Field name   </a:t>
                      </a:r>
                      <a:endParaRPr lang="en-US" sz="3200">
                        <a:effectLst/>
                      </a:endParaRPr>
                    </a:p>
                  </a:txBody>
                  <a:tcPr/>
                </a:tc>
                <a:tc>
                  <a:txBody>
                    <a:bodyPr/>
                    <a:lstStyle/>
                    <a:p>
                      <a:pPr lvl="0" rtl="0">
                        <a:buNone/>
                      </a:pPr>
                      <a:r>
                        <a:rPr lang="en-US" sz="1400">
                          <a:effectLst/>
                        </a:rPr>
                        <a:t>Description   </a:t>
                      </a:r>
                      <a:endParaRPr lang="en-US" sz="3200">
                        <a:effectLst/>
                      </a:endParaRPr>
                    </a:p>
                  </a:txBody>
                  <a:tcPr/>
                </a:tc>
                <a:tc>
                  <a:txBody>
                    <a:bodyPr/>
                    <a:lstStyle/>
                    <a:p>
                      <a:pPr lvl="0" rtl="0">
                        <a:buNone/>
                      </a:pPr>
                      <a:r>
                        <a:rPr lang="en-US" sz="1400">
                          <a:effectLst/>
                        </a:rPr>
                        <a:t>Data Type   </a:t>
                      </a:r>
                      <a:endParaRPr lang="en-US" sz="3200">
                        <a:effectLst/>
                      </a:endParaRPr>
                    </a:p>
                  </a:txBody>
                  <a:tcPr/>
                </a:tc>
                <a:tc>
                  <a:txBody>
                    <a:bodyPr/>
                    <a:lstStyle/>
                    <a:p>
                      <a:pPr lvl="0" rtl="0">
                        <a:buNone/>
                      </a:pPr>
                      <a:r>
                        <a:rPr lang="en-US" sz="1400">
                          <a:effectLst/>
                        </a:rPr>
                        <a:t>Data Format   </a:t>
                      </a:r>
                      <a:endParaRPr lang="en-US" sz="3200">
                        <a:effectLst/>
                      </a:endParaRPr>
                    </a:p>
                  </a:txBody>
                  <a:tcPr/>
                </a:tc>
                <a:tc>
                  <a:txBody>
                    <a:bodyPr/>
                    <a:lstStyle/>
                    <a:p>
                      <a:pPr lvl="0" rtl="0">
                        <a:buNone/>
                      </a:pPr>
                      <a:r>
                        <a:rPr lang="en-US" sz="1400">
                          <a:effectLst/>
                        </a:rPr>
                        <a:t>Field Size   </a:t>
                      </a:r>
                      <a:endParaRPr lang="en-US" sz="3200">
                        <a:effectLst/>
                      </a:endParaRPr>
                    </a:p>
                  </a:txBody>
                  <a:tcPr/>
                </a:tc>
                <a:tc>
                  <a:txBody>
                    <a:bodyPr/>
                    <a:lstStyle/>
                    <a:p>
                      <a:pPr lvl="0" rtl="0">
                        <a:buNone/>
                      </a:pPr>
                      <a:r>
                        <a:rPr lang="en-US" sz="1400">
                          <a:effectLst/>
                        </a:rPr>
                        <a:t>Required </a:t>
                      </a:r>
                      <a:endParaRPr lang="en-US" sz="3200">
                        <a:effectLst/>
                      </a:endParaRPr>
                    </a:p>
                  </a:txBody>
                  <a:tcPr/>
                </a:tc>
                <a:tc>
                  <a:txBody>
                    <a:bodyPr/>
                    <a:lstStyle/>
                    <a:p>
                      <a:pPr lvl="0" rtl="0">
                        <a:buNone/>
                      </a:pPr>
                      <a:r>
                        <a:rPr lang="en-US" sz="1400">
                          <a:effectLst/>
                        </a:rPr>
                        <a:t>PK or FK </a:t>
                      </a:r>
                      <a:endParaRPr lang="en-US" sz="3200">
                        <a:effectLst/>
                      </a:endParaRPr>
                    </a:p>
                  </a:txBody>
                  <a:tcPr/>
                </a:tc>
                <a:tc>
                  <a:txBody>
                    <a:bodyPr/>
                    <a:lstStyle/>
                    <a:p>
                      <a:pPr lvl="0" rtl="0">
                        <a:buNone/>
                      </a:pPr>
                      <a:r>
                        <a:rPr lang="en-US" sz="1400">
                          <a:effectLst/>
                        </a:rPr>
                        <a:t>FK Reference Table </a:t>
                      </a:r>
                      <a:endParaRPr lang="en-US" sz="3200">
                        <a:effectLst/>
                      </a:endParaRPr>
                    </a:p>
                  </a:txBody>
                  <a:tcPr/>
                </a:tc>
                <a:tc>
                  <a:txBody>
                    <a:bodyPr/>
                    <a:lstStyle/>
                    <a:p>
                      <a:pPr lvl="0" rtl="0">
                        <a:buNone/>
                      </a:pPr>
                      <a:r>
                        <a:rPr lang="en-US" sz="1400">
                          <a:effectLst/>
                        </a:rPr>
                        <a:t>Example   </a:t>
                      </a:r>
                      <a:endParaRPr lang="en-US" sz="3200">
                        <a:effectLst/>
                      </a:endParaRPr>
                    </a:p>
                  </a:txBody>
                  <a:tcPr/>
                </a:tc>
                <a:extLst>
                  <a:ext uri="{0D108BD9-81ED-4DB2-BD59-A6C34878D82A}">
                    <a16:rowId xmlns:a16="http://schemas.microsoft.com/office/drawing/2014/main" val="1167418746"/>
                  </a:ext>
                </a:extLst>
              </a:tr>
              <a:tr h="596004">
                <a:tc>
                  <a:txBody>
                    <a:bodyPr/>
                    <a:lstStyle/>
                    <a:p>
                      <a:pPr rtl="0" fontAlgn="base"/>
                      <a:r>
                        <a:rPr lang="en-US" sz="1000">
                          <a:effectLst/>
                        </a:rPr>
                        <a:t>CLIENT</a:t>
                      </a:r>
                      <a:endParaRPr lang="en-US">
                        <a:effectLst/>
                      </a:endParaRPr>
                    </a:p>
                  </a:txBody>
                  <a:tcPr/>
                </a:tc>
                <a:tc>
                  <a:txBody>
                    <a:bodyPr/>
                    <a:lstStyle/>
                    <a:p>
                      <a:pPr rtl="0" fontAlgn="base"/>
                      <a:r>
                        <a:rPr lang="en-US" sz="1000">
                          <a:effectLst/>
                        </a:rPr>
                        <a:t>CLIENT_EPH   </a:t>
                      </a:r>
                      <a:endParaRPr lang="en-US">
                        <a:effectLst/>
                      </a:endParaRPr>
                    </a:p>
                  </a:txBody>
                  <a:tcPr/>
                </a:tc>
                <a:tc>
                  <a:txBody>
                    <a:bodyPr/>
                    <a:lstStyle/>
                    <a:p>
                      <a:pPr rtl="0" fontAlgn="base"/>
                      <a:r>
                        <a:rPr lang="en-US" sz="1000">
                          <a:effectLst/>
                        </a:rPr>
                        <a:t>Emergency phone number of a client.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14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1-123-123-1234   </a:t>
                      </a:r>
                      <a:endParaRPr lang="en-US">
                        <a:effectLst/>
                      </a:endParaRPr>
                    </a:p>
                  </a:txBody>
                  <a:tcPr/>
                </a:tc>
                <a:extLst>
                  <a:ext uri="{0D108BD9-81ED-4DB2-BD59-A6C34878D82A}">
                    <a16:rowId xmlns:a16="http://schemas.microsoft.com/office/drawing/2014/main" val="559974855"/>
                  </a:ext>
                </a:extLst>
              </a:tr>
              <a:tr h="596004">
                <a:tc>
                  <a:txBody>
                    <a:bodyPr/>
                    <a:lstStyle/>
                    <a:p>
                      <a:pPr rtl="0" fontAlgn="base"/>
                      <a:r>
                        <a:rPr lang="en-US" sz="1000">
                          <a:effectLst/>
                        </a:rPr>
                        <a:t> </a:t>
                      </a:r>
                      <a:endParaRPr lang="en-US">
                        <a:effectLst/>
                      </a:endParaRPr>
                    </a:p>
                  </a:txBody>
                  <a:tcPr/>
                </a:tc>
                <a:tc>
                  <a:txBody>
                    <a:bodyPr/>
                    <a:lstStyle/>
                    <a:p>
                      <a:pPr rtl="0" fontAlgn="base"/>
                      <a:r>
                        <a:rPr lang="en-US" sz="1000">
                          <a:effectLst/>
                        </a:rPr>
                        <a:t>CLIGUARD_NAME   </a:t>
                      </a:r>
                      <a:endParaRPr lang="en-US">
                        <a:effectLst/>
                      </a:endParaRPr>
                    </a:p>
                  </a:txBody>
                  <a:tcPr/>
                </a:tc>
                <a:tc>
                  <a:txBody>
                    <a:bodyPr/>
                    <a:lstStyle/>
                    <a:p>
                      <a:pPr rtl="0" fontAlgn="base"/>
                      <a:r>
                        <a:rPr lang="en-US" sz="1000">
                          <a:effectLst/>
                        </a:rPr>
                        <a:t>Name of a client’s guardian.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20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Jean   </a:t>
                      </a:r>
                      <a:endParaRPr lang="en-US">
                        <a:effectLst/>
                      </a:endParaRPr>
                    </a:p>
                  </a:txBody>
                  <a:tcPr/>
                </a:tc>
                <a:extLst>
                  <a:ext uri="{0D108BD9-81ED-4DB2-BD59-A6C34878D82A}">
                    <a16:rowId xmlns:a16="http://schemas.microsoft.com/office/drawing/2014/main" val="1942159958"/>
                  </a:ext>
                </a:extLst>
              </a:tr>
              <a:tr h="827107">
                <a:tc>
                  <a:txBody>
                    <a:bodyPr/>
                    <a:lstStyle/>
                    <a:p>
                      <a:pPr rtl="0" fontAlgn="base"/>
                      <a:r>
                        <a:rPr lang="en-US" sz="1000">
                          <a:effectLst/>
                        </a:rPr>
                        <a:t>  </a:t>
                      </a:r>
                      <a:endParaRPr lang="en-US">
                        <a:effectLst/>
                      </a:endParaRPr>
                    </a:p>
                  </a:txBody>
                  <a:tcPr/>
                </a:tc>
                <a:tc>
                  <a:txBody>
                    <a:bodyPr/>
                    <a:lstStyle/>
                    <a:p>
                      <a:pPr rtl="0" fontAlgn="base"/>
                      <a:r>
                        <a:rPr lang="en-US" sz="1000">
                          <a:effectLst/>
                        </a:rPr>
                        <a:t>CLIGUARD_PH1   </a:t>
                      </a:r>
                      <a:endParaRPr lang="en-US">
                        <a:effectLst/>
                      </a:endParaRPr>
                    </a:p>
                  </a:txBody>
                  <a:tcPr/>
                </a:tc>
                <a:tc>
                  <a:txBody>
                    <a:bodyPr/>
                    <a:lstStyle/>
                    <a:p>
                      <a:pPr rtl="0" fontAlgn="base"/>
                      <a:r>
                        <a:rPr lang="en-US" sz="1000">
                          <a:effectLst/>
                        </a:rPr>
                        <a:t>Primary phone number of a client’s guardian.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14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1-123-123-1234   </a:t>
                      </a:r>
                      <a:endParaRPr lang="en-US">
                        <a:effectLst/>
                      </a:endParaRPr>
                    </a:p>
                  </a:txBody>
                  <a:tcPr/>
                </a:tc>
                <a:extLst>
                  <a:ext uri="{0D108BD9-81ED-4DB2-BD59-A6C34878D82A}">
                    <a16:rowId xmlns:a16="http://schemas.microsoft.com/office/drawing/2014/main" val="1959299884"/>
                  </a:ext>
                </a:extLst>
              </a:tr>
              <a:tr h="827107">
                <a:tc>
                  <a:txBody>
                    <a:bodyPr/>
                    <a:lstStyle/>
                    <a:p>
                      <a:pPr rtl="0" fontAlgn="base"/>
                      <a:r>
                        <a:rPr lang="en-US" sz="1000">
                          <a:effectLst/>
                        </a:rPr>
                        <a:t>  </a:t>
                      </a:r>
                      <a:endParaRPr lang="en-US">
                        <a:effectLst/>
                      </a:endParaRPr>
                    </a:p>
                  </a:txBody>
                  <a:tcPr/>
                </a:tc>
                <a:tc>
                  <a:txBody>
                    <a:bodyPr/>
                    <a:lstStyle/>
                    <a:p>
                      <a:pPr rtl="0" fontAlgn="base"/>
                      <a:r>
                        <a:rPr lang="en-US" sz="1000">
                          <a:effectLst/>
                        </a:rPr>
                        <a:t>CLIGUARD_PH2   </a:t>
                      </a:r>
                      <a:endParaRPr lang="en-US">
                        <a:effectLst/>
                      </a:endParaRPr>
                    </a:p>
                  </a:txBody>
                  <a:tcPr/>
                </a:tc>
                <a:tc>
                  <a:txBody>
                    <a:bodyPr/>
                    <a:lstStyle/>
                    <a:p>
                      <a:pPr rtl="0" fontAlgn="base"/>
                      <a:r>
                        <a:rPr lang="en-US" sz="1000">
                          <a:effectLst/>
                        </a:rPr>
                        <a:t>Secondary phone number of a client’s guardian.   </a:t>
                      </a:r>
                      <a:endParaRPr lang="en-US">
                        <a:effectLst/>
                      </a:endParaRPr>
                    </a:p>
                  </a:txBody>
                  <a:tcPr/>
                </a:tc>
                <a:tc>
                  <a:txBody>
                    <a:bodyPr/>
                    <a:lstStyle/>
                    <a:p>
                      <a:pPr rtl="0" fontAlgn="base"/>
                      <a:r>
                        <a:rPr lang="en-US" sz="1000">
                          <a:effectLst/>
                        </a:rPr>
                        <a:t>VARCHAR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14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1-123-123-1234   </a:t>
                      </a:r>
                      <a:endParaRPr lang="en-US">
                        <a:effectLst/>
                      </a:endParaRPr>
                    </a:p>
                  </a:txBody>
                  <a:tcPr/>
                </a:tc>
                <a:extLst>
                  <a:ext uri="{0D108BD9-81ED-4DB2-BD59-A6C34878D82A}">
                    <a16:rowId xmlns:a16="http://schemas.microsoft.com/office/drawing/2014/main" val="865181639"/>
                  </a:ext>
                </a:extLst>
              </a:tr>
              <a:tr h="827107">
                <a:tc>
                  <a:txBody>
                    <a:bodyPr/>
                    <a:lstStyle/>
                    <a:p>
                      <a:pPr rtl="0" fontAlgn="base"/>
                      <a:endParaRPr lang="en-US" sz="1000">
                        <a:effectLst/>
                        <a:latin typeface="Calibri" panose="020F0502020204030204" pitchFamily="34" charset="0"/>
                      </a:endParaRPr>
                    </a:p>
                  </a:txBody>
                  <a:tcPr/>
                </a:tc>
                <a:tc>
                  <a:txBody>
                    <a:bodyPr/>
                    <a:lstStyle/>
                    <a:p>
                      <a:pPr rtl="0" fontAlgn="base"/>
                      <a:r>
                        <a:rPr lang="en-US" sz="1000">
                          <a:effectLst/>
                        </a:rPr>
                        <a:t>CLIENT_ACTIVE </a:t>
                      </a:r>
                      <a:endParaRPr lang="en-US">
                        <a:effectLst/>
                      </a:endParaRPr>
                    </a:p>
                  </a:txBody>
                  <a:tcPr/>
                </a:tc>
                <a:tc>
                  <a:txBody>
                    <a:bodyPr/>
                    <a:lstStyle/>
                    <a:p>
                      <a:pPr rtl="0" fontAlgn="base"/>
                      <a:r>
                        <a:rPr lang="en-US" sz="1000">
                          <a:effectLst/>
                        </a:rPr>
                        <a:t>Whether the client is being actively served. </a:t>
                      </a:r>
                      <a:endParaRPr lang="en-US">
                        <a:effectLst/>
                      </a:endParaRPr>
                    </a:p>
                  </a:txBody>
                  <a:tcPr/>
                </a:tc>
                <a:tc>
                  <a:txBody>
                    <a:bodyPr/>
                    <a:lstStyle/>
                    <a:p>
                      <a:pPr rtl="0" fontAlgn="base"/>
                      <a:r>
                        <a:rPr lang="en-US" sz="1000">
                          <a:effectLst/>
                        </a:rPr>
                        <a:t>TINYINT </a:t>
                      </a:r>
                      <a:endParaRPr lang="en-US">
                        <a:effectLst/>
                      </a:endParaRPr>
                    </a:p>
                  </a:txBody>
                  <a:tcPr/>
                </a:tc>
                <a:tc>
                  <a:txBody>
                    <a:bodyPr/>
                    <a:lstStyle/>
                    <a:p>
                      <a:pPr rtl="0" fontAlgn="base"/>
                      <a:r>
                        <a:rPr lang="en-US" sz="1000">
                          <a:effectLst/>
                        </a:rPr>
                        <a:t>0/1 </a:t>
                      </a:r>
                      <a:endParaRPr lang="en-US">
                        <a:effectLst/>
                      </a:endParaRPr>
                    </a:p>
                  </a:txBody>
                  <a:tcPr/>
                </a:tc>
                <a:tc>
                  <a:txBody>
                    <a:bodyPr/>
                    <a:lstStyle/>
                    <a:p>
                      <a:pPr rtl="0" fontAlgn="base"/>
                      <a:r>
                        <a:rPr lang="en-US" sz="1000">
                          <a:effectLst/>
                        </a:rPr>
                        <a:t>1 </a:t>
                      </a:r>
                      <a:endParaRPr lang="en-US">
                        <a:effectLst/>
                      </a:endParaRPr>
                    </a:p>
                  </a:txBody>
                  <a:tcPr/>
                </a:tc>
                <a:tc>
                  <a:txBody>
                    <a:bodyPr/>
                    <a:lstStyle/>
                    <a:p>
                      <a:pPr rtl="0" fontAlgn="base"/>
                      <a:r>
                        <a:rPr lang="en-US" sz="1000">
                          <a:effectLst/>
                        </a:rPr>
                        <a:t>Y </a:t>
                      </a:r>
                      <a:endParaRPr lang="en-US">
                        <a:effectLst/>
                      </a:endParaRPr>
                    </a:p>
                  </a:txBody>
                  <a:tcPr/>
                </a:tc>
                <a:tc>
                  <a:txBody>
                    <a:bodyPr/>
                    <a:lstStyle/>
                    <a:p>
                      <a:pPr rtl="0" fontAlgn="base"/>
                      <a:endParaRPr lang="en-US" sz="1000">
                        <a:effectLst/>
                        <a:latin typeface="Calibri" panose="020F0502020204030204" pitchFamily="34" charset="0"/>
                      </a:endParaRPr>
                    </a:p>
                  </a:txBody>
                  <a:tcPr/>
                </a:tc>
                <a:tc>
                  <a:txBody>
                    <a:bodyPr/>
                    <a:lstStyle/>
                    <a:p>
                      <a:pPr rtl="0" fontAlgn="base"/>
                      <a:endParaRPr lang="en-US" sz="1000">
                        <a:effectLst/>
                        <a:latin typeface="Calibri" panose="020F0502020204030204" pitchFamily="34" charset="0"/>
                      </a:endParaRPr>
                    </a:p>
                  </a:txBody>
                  <a:tcPr/>
                </a:tc>
                <a:tc>
                  <a:txBody>
                    <a:bodyPr/>
                    <a:lstStyle/>
                    <a:p>
                      <a:pPr rtl="0" fontAlgn="base"/>
                      <a:r>
                        <a:rPr lang="en-US" sz="1000">
                          <a:effectLst/>
                        </a:rPr>
                        <a:t>0 </a:t>
                      </a:r>
                      <a:endParaRPr lang="en-US">
                        <a:effectLst/>
                      </a:endParaRPr>
                    </a:p>
                  </a:txBody>
                  <a:tcPr/>
                </a:tc>
                <a:extLst>
                  <a:ext uri="{0D108BD9-81ED-4DB2-BD59-A6C34878D82A}">
                    <a16:rowId xmlns:a16="http://schemas.microsoft.com/office/drawing/2014/main" val="3210512017"/>
                  </a:ext>
                </a:extLst>
              </a:tr>
              <a:tr h="1070374">
                <a:tc>
                  <a:txBody>
                    <a:bodyPr/>
                    <a:lstStyle/>
                    <a:p>
                      <a:pPr rtl="0" fontAlgn="base"/>
                      <a:r>
                        <a:rPr lang="en-US" sz="1000">
                          <a:effectLst/>
                        </a:rPr>
                        <a:t>  </a:t>
                      </a:r>
                      <a:endParaRPr lang="en-US">
                        <a:effectLst/>
                      </a:endParaRPr>
                    </a:p>
                  </a:txBody>
                  <a:tcPr/>
                </a:tc>
                <a:tc>
                  <a:txBody>
                    <a:bodyPr/>
                    <a:lstStyle/>
                    <a:p>
                      <a:pPr rtl="0" fontAlgn="base"/>
                      <a:r>
                        <a:rPr lang="en-US" sz="1000">
                          <a:effectLst/>
                        </a:rPr>
                        <a:t>CLIENT_MAX_HOURS</a:t>
                      </a:r>
                      <a:endParaRPr lang="en-US">
                        <a:effectLst/>
                      </a:endParaRPr>
                    </a:p>
                  </a:txBody>
                  <a:tcPr/>
                </a:tc>
                <a:tc>
                  <a:txBody>
                    <a:bodyPr/>
                    <a:lstStyle/>
                    <a:p>
                      <a:pPr rtl="0" fontAlgn="base"/>
                      <a:r>
                        <a:rPr lang="en-US" sz="1000">
                          <a:effectLst/>
                        </a:rPr>
                        <a:t>Maximum number of hours that can be allocated to client.   </a:t>
                      </a:r>
                      <a:endParaRPr lang="en-US">
                        <a:effectLst/>
                      </a:endParaRPr>
                    </a:p>
                  </a:txBody>
                  <a:tcPr/>
                </a:tc>
                <a:tc>
                  <a:txBody>
                    <a:bodyPr/>
                    <a:lstStyle/>
                    <a:p>
                      <a:pPr rtl="0" fontAlgn="base"/>
                      <a:r>
                        <a:rPr lang="en-US" sz="1000">
                          <a:effectLst/>
                        </a:rPr>
                        <a:t>FLOAT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4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56.75   </a:t>
                      </a:r>
                      <a:endParaRPr lang="en-US">
                        <a:effectLst/>
                      </a:endParaRPr>
                    </a:p>
                  </a:txBody>
                  <a:tcPr/>
                </a:tc>
                <a:extLst>
                  <a:ext uri="{0D108BD9-81ED-4DB2-BD59-A6C34878D82A}">
                    <a16:rowId xmlns:a16="http://schemas.microsoft.com/office/drawing/2014/main" val="2669098913"/>
                  </a:ext>
                </a:extLst>
              </a:tr>
              <a:tr h="827107">
                <a:tc>
                  <a:txBody>
                    <a:bodyPr/>
                    <a:lstStyle/>
                    <a:p>
                      <a:pPr rtl="0" fontAlgn="base"/>
                      <a:r>
                        <a:rPr lang="en-US" sz="1000">
                          <a:effectLst/>
                        </a:rPr>
                        <a:t>  </a:t>
                      </a:r>
                      <a:endParaRPr lang="en-US">
                        <a:effectLst/>
                      </a:endParaRPr>
                    </a:p>
                  </a:txBody>
                  <a:tcPr/>
                </a:tc>
                <a:tc>
                  <a:txBody>
                    <a:bodyPr/>
                    <a:lstStyle/>
                    <a:p>
                      <a:pPr rtl="0" fontAlgn="base"/>
                      <a:r>
                        <a:rPr lang="en-US" sz="1000">
                          <a:effectLst/>
                        </a:rPr>
                        <a:t>CLIENT_NOTES   </a:t>
                      </a:r>
                      <a:endParaRPr lang="en-US">
                        <a:effectLst/>
                      </a:endParaRPr>
                    </a:p>
                  </a:txBody>
                  <a:tcPr/>
                </a:tc>
                <a:tc>
                  <a:txBody>
                    <a:bodyPr/>
                    <a:lstStyle/>
                    <a:p>
                      <a:pPr rtl="0" fontAlgn="base"/>
                      <a:r>
                        <a:rPr lang="en-US" sz="1000">
                          <a:effectLst/>
                        </a:rPr>
                        <a:t>Any extra information about the client.   </a:t>
                      </a:r>
                      <a:endParaRPr lang="en-US">
                        <a:effectLst/>
                      </a:endParaRPr>
                    </a:p>
                  </a:txBody>
                  <a:tcPr/>
                </a:tc>
                <a:tc>
                  <a:txBody>
                    <a:bodyPr/>
                    <a:lstStyle/>
                    <a:p>
                      <a:pPr rtl="0" fontAlgn="base"/>
                      <a:r>
                        <a:rPr lang="en-US" sz="1000">
                          <a:effectLst/>
                        </a:rPr>
                        <a:t>LONGTEXT   </a:t>
                      </a:r>
                      <a:endParaRPr lang="en-US">
                        <a:effectLst/>
                      </a:endParaRPr>
                    </a:p>
                  </a:txBody>
                  <a:tcPr/>
                </a:tc>
                <a:tc>
                  <a:txBody>
                    <a:bodyPr/>
                    <a:lstStyle/>
                    <a:p>
                      <a:pPr rtl="0" fontAlgn="base"/>
                      <a:r>
                        <a:rPr lang="en-US" sz="1000">
                          <a:effectLst/>
                        </a:rPr>
                        <a:t> ---------------------------   </a:t>
                      </a:r>
                      <a:endParaRPr lang="en-US">
                        <a:effectLst/>
                      </a:endParaRPr>
                    </a:p>
                  </a:txBody>
                  <a:tcPr/>
                </a:tc>
                <a:tc>
                  <a:txBody>
                    <a:bodyPr/>
                    <a:lstStyle/>
                    <a:p>
                      <a:pPr rtl="0" fontAlgn="base"/>
                      <a:r>
                        <a:rPr lang="en-US" sz="1000">
                          <a:effectLst/>
                        </a:rPr>
                        <a:t>150   </a:t>
                      </a:r>
                      <a:endParaRPr lang="en-US">
                        <a:effectLst/>
                      </a:endParaRPr>
                    </a:p>
                  </a:txBody>
                  <a:tcPr/>
                </a:tc>
                <a:tc>
                  <a:txBody>
                    <a:bodyPr/>
                    <a:lstStyle/>
                    <a:p>
                      <a:pPr rtl="0" fontAlgn="base"/>
                      <a:r>
                        <a:rPr lang="en-US" sz="1000">
                          <a:effectLst/>
                        </a:rPr>
                        <a:t>N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  </a:t>
                      </a:r>
                      <a:endParaRPr lang="en-US">
                        <a:effectLst/>
                      </a:endParaRPr>
                    </a:p>
                  </a:txBody>
                  <a:tcPr/>
                </a:tc>
                <a:tc>
                  <a:txBody>
                    <a:bodyPr/>
                    <a:lstStyle/>
                    <a:p>
                      <a:pPr rtl="0" fontAlgn="base"/>
                      <a:r>
                        <a:rPr lang="en-US" sz="1000">
                          <a:effectLst/>
                        </a:rPr>
                        <a:t>Some specific thing to take into consideration.   </a:t>
                      </a:r>
                      <a:endParaRPr lang="en-US">
                        <a:effectLst/>
                      </a:endParaRPr>
                    </a:p>
                  </a:txBody>
                  <a:tcPr/>
                </a:tc>
                <a:extLst>
                  <a:ext uri="{0D108BD9-81ED-4DB2-BD59-A6C34878D82A}">
                    <a16:rowId xmlns:a16="http://schemas.microsoft.com/office/drawing/2014/main" val="4044273558"/>
                  </a:ext>
                </a:extLst>
              </a:tr>
            </a:tbl>
          </a:graphicData>
        </a:graphic>
      </p:graphicFrame>
    </p:spTree>
    <p:extLst>
      <p:ext uri="{BB962C8B-B14F-4D97-AF65-F5344CB8AC3E}">
        <p14:creationId xmlns:p14="http://schemas.microsoft.com/office/powerpoint/2010/main" val="419732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0DA84AF-0314-4B4E-92DF-F14ABFD45BBE}"/>
              </a:ext>
            </a:extLst>
          </p:cNvPr>
          <p:cNvGraphicFramePr>
            <a:graphicFrameLocks noGrp="1"/>
          </p:cNvGraphicFramePr>
          <p:nvPr>
            <p:extLst>
              <p:ext uri="{D42A27DB-BD31-4B8C-83A1-F6EECF244321}">
                <p14:modId xmlns:p14="http://schemas.microsoft.com/office/powerpoint/2010/main" val="4139135319"/>
              </p:ext>
            </p:extLst>
          </p:nvPr>
        </p:nvGraphicFramePr>
        <p:xfrm>
          <a:off x="216392" y="8965"/>
          <a:ext cx="11848863" cy="6705600"/>
        </p:xfrm>
        <a:graphic>
          <a:graphicData uri="http://schemas.openxmlformats.org/drawingml/2006/table">
            <a:tbl>
              <a:tblPr firstRow="1" bandRow="1">
                <a:tableStyleId>{5C22544A-7EE6-4342-B048-85BDC9FD1C3A}</a:tableStyleId>
              </a:tblPr>
              <a:tblGrid>
                <a:gridCol w="1284500">
                  <a:extLst>
                    <a:ext uri="{9D8B030D-6E8A-4147-A177-3AD203B41FA5}">
                      <a16:colId xmlns:a16="http://schemas.microsoft.com/office/drawing/2014/main" val="3507013119"/>
                    </a:ext>
                  </a:extLst>
                </a:gridCol>
                <a:gridCol w="1559751">
                  <a:extLst>
                    <a:ext uri="{9D8B030D-6E8A-4147-A177-3AD203B41FA5}">
                      <a16:colId xmlns:a16="http://schemas.microsoft.com/office/drawing/2014/main" val="1477031745"/>
                    </a:ext>
                  </a:extLst>
                </a:gridCol>
                <a:gridCol w="1350036">
                  <a:extLst>
                    <a:ext uri="{9D8B030D-6E8A-4147-A177-3AD203B41FA5}">
                      <a16:colId xmlns:a16="http://schemas.microsoft.com/office/drawing/2014/main" val="4172337985"/>
                    </a:ext>
                  </a:extLst>
                </a:gridCol>
                <a:gridCol w="1114108">
                  <a:extLst>
                    <a:ext uri="{9D8B030D-6E8A-4147-A177-3AD203B41FA5}">
                      <a16:colId xmlns:a16="http://schemas.microsoft.com/office/drawing/2014/main" val="3047027958"/>
                    </a:ext>
                  </a:extLst>
                </a:gridCol>
                <a:gridCol w="1402465">
                  <a:extLst>
                    <a:ext uri="{9D8B030D-6E8A-4147-A177-3AD203B41FA5}">
                      <a16:colId xmlns:a16="http://schemas.microsoft.com/office/drawing/2014/main" val="1172688199"/>
                    </a:ext>
                  </a:extLst>
                </a:gridCol>
                <a:gridCol w="891287">
                  <a:extLst>
                    <a:ext uri="{9D8B030D-6E8A-4147-A177-3AD203B41FA5}">
                      <a16:colId xmlns:a16="http://schemas.microsoft.com/office/drawing/2014/main" val="656814140"/>
                    </a:ext>
                  </a:extLst>
                </a:gridCol>
                <a:gridCol w="904393">
                  <a:extLst>
                    <a:ext uri="{9D8B030D-6E8A-4147-A177-3AD203B41FA5}">
                      <a16:colId xmlns:a16="http://schemas.microsoft.com/office/drawing/2014/main" val="99960921"/>
                    </a:ext>
                  </a:extLst>
                </a:gridCol>
                <a:gridCol w="773205">
                  <a:extLst>
                    <a:ext uri="{9D8B030D-6E8A-4147-A177-3AD203B41FA5}">
                      <a16:colId xmlns:a16="http://schemas.microsoft.com/office/drawing/2014/main" val="428716915"/>
                    </a:ext>
                  </a:extLst>
                </a:gridCol>
                <a:gridCol w="1115087">
                  <a:extLst>
                    <a:ext uri="{9D8B030D-6E8A-4147-A177-3AD203B41FA5}">
                      <a16:colId xmlns:a16="http://schemas.microsoft.com/office/drawing/2014/main" val="1514549753"/>
                    </a:ext>
                  </a:extLst>
                </a:gridCol>
                <a:gridCol w="1454031">
                  <a:extLst>
                    <a:ext uri="{9D8B030D-6E8A-4147-A177-3AD203B41FA5}">
                      <a16:colId xmlns:a16="http://schemas.microsoft.com/office/drawing/2014/main" val="1126685917"/>
                    </a:ext>
                  </a:extLst>
                </a:gridCol>
              </a:tblGrid>
              <a:tr h="193365">
                <a:tc>
                  <a:txBody>
                    <a:bodyPr/>
                    <a:lstStyle/>
                    <a:p>
                      <a:pPr lvl="0" rtl="0">
                        <a:buNone/>
                      </a:pPr>
                      <a:r>
                        <a:rPr lang="en-US" sz="1100">
                          <a:effectLst/>
                        </a:rPr>
                        <a:t>Table   </a:t>
                      </a:r>
                      <a:endParaRPr lang="en-US" sz="2400">
                        <a:effectLst/>
                      </a:endParaRPr>
                    </a:p>
                  </a:txBody>
                  <a:tcPr/>
                </a:tc>
                <a:tc>
                  <a:txBody>
                    <a:bodyPr/>
                    <a:lstStyle/>
                    <a:p>
                      <a:pPr lvl="0" rtl="0">
                        <a:buNone/>
                      </a:pPr>
                      <a:r>
                        <a:rPr lang="en-US" sz="1100">
                          <a:effectLst/>
                        </a:rPr>
                        <a:t>Field name   </a:t>
                      </a:r>
                      <a:endParaRPr lang="en-US" sz="2400">
                        <a:effectLst/>
                      </a:endParaRPr>
                    </a:p>
                  </a:txBody>
                  <a:tcPr/>
                </a:tc>
                <a:tc>
                  <a:txBody>
                    <a:bodyPr/>
                    <a:lstStyle/>
                    <a:p>
                      <a:pPr lvl="0" rtl="0">
                        <a:buNone/>
                      </a:pPr>
                      <a:r>
                        <a:rPr lang="en-US" sz="1100">
                          <a:effectLst/>
                        </a:rPr>
                        <a:t>Description   </a:t>
                      </a:r>
                      <a:endParaRPr lang="en-US" sz="2400">
                        <a:effectLst/>
                      </a:endParaRPr>
                    </a:p>
                  </a:txBody>
                  <a:tcPr/>
                </a:tc>
                <a:tc>
                  <a:txBody>
                    <a:bodyPr/>
                    <a:lstStyle/>
                    <a:p>
                      <a:pPr lvl="0" rtl="0">
                        <a:buNone/>
                      </a:pPr>
                      <a:r>
                        <a:rPr lang="en-US" sz="1100">
                          <a:effectLst/>
                        </a:rPr>
                        <a:t>Data Type   </a:t>
                      </a:r>
                      <a:endParaRPr lang="en-US" sz="2400">
                        <a:effectLst/>
                      </a:endParaRPr>
                    </a:p>
                  </a:txBody>
                  <a:tcPr/>
                </a:tc>
                <a:tc>
                  <a:txBody>
                    <a:bodyPr/>
                    <a:lstStyle/>
                    <a:p>
                      <a:pPr lvl="0" rtl="0">
                        <a:buNone/>
                      </a:pPr>
                      <a:r>
                        <a:rPr lang="en-US" sz="1100">
                          <a:effectLst/>
                        </a:rPr>
                        <a:t>Data Format   </a:t>
                      </a:r>
                      <a:endParaRPr lang="en-US" sz="2400">
                        <a:effectLst/>
                      </a:endParaRPr>
                    </a:p>
                  </a:txBody>
                  <a:tcPr/>
                </a:tc>
                <a:tc>
                  <a:txBody>
                    <a:bodyPr/>
                    <a:lstStyle/>
                    <a:p>
                      <a:pPr lvl="0" rtl="0">
                        <a:buNone/>
                      </a:pPr>
                      <a:r>
                        <a:rPr lang="en-US" sz="1100">
                          <a:effectLst/>
                        </a:rPr>
                        <a:t>Field Size   </a:t>
                      </a:r>
                      <a:endParaRPr lang="en-US" sz="2400">
                        <a:effectLst/>
                      </a:endParaRPr>
                    </a:p>
                  </a:txBody>
                  <a:tcPr/>
                </a:tc>
                <a:tc>
                  <a:txBody>
                    <a:bodyPr/>
                    <a:lstStyle/>
                    <a:p>
                      <a:pPr lvl="0" rtl="0">
                        <a:buNone/>
                      </a:pPr>
                      <a:r>
                        <a:rPr lang="en-US" sz="1100">
                          <a:effectLst/>
                        </a:rPr>
                        <a:t>Required </a:t>
                      </a:r>
                      <a:endParaRPr lang="en-US" sz="2400">
                        <a:effectLst/>
                      </a:endParaRPr>
                    </a:p>
                  </a:txBody>
                  <a:tcPr/>
                </a:tc>
                <a:tc>
                  <a:txBody>
                    <a:bodyPr/>
                    <a:lstStyle/>
                    <a:p>
                      <a:pPr lvl="0" rtl="0">
                        <a:buNone/>
                      </a:pPr>
                      <a:r>
                        <a:rPr lang="en-US" sz="1100">
                          <a:effectLst/>
                        </a:rPr>
                        <a:t>PK or FK </a:t>
                      </a:r>
                      <a:endParaRPr lang="en-US" sz="2400">
                        <a:effectLst/>
                      </a:endParaRPr>
                    </a:p>
                  </a:txBody>
                  <a:tcPr/>
                </a:tc>
                <a:tc>
                  <a:txBody>
                    <a:bodyPr/>
                    <a:lstStyle/>
                    <a:p>
                      <a:pPr lvl="0" rtl="0">
                        <a:buNone/>
                      </a:pPr>
                      <a:r>
                        <a:rPr lang="en-US" sz="1100">
                          <a:effectLst/>
                        </a:rPr>
                        <a:t>FK Reference Table </a:t>
                      </a:r>
                      <a:endParaRPr lang="en-US" sz="2400">
                        <a:effectLst/>
                      </a:endParaRPr>
                    </a:p>
                  </a:txBody>
                  <a:tcPr/>
                </a:tc>
                <a:tc>
                  <a:txBody>
                    <a:bodyPr/>
                    <a:lstStyle/>
                    <a:p>
                      <a:pPr lvl="0" rtl="0">
                        <a:buNone/>
                      </a:pPr>
                      <a:r>
                        <a:rPr lang="en-US" sz="1100">
                          <a:effectLst/>
                        </a:rPr>
                        <a:t>Example   </a:t>
                      </a:r>
                      <a:endParaRPr lang="en-US" sz="2400">
                        <a:effectLst/>
                      </a:endParaRPr>
                    </a:p>
                  </a:txBody>
                  <a:tcPr/>
                </a:tc>
                <a:extLst>
                  <a:ext uri="{0D108BD9-81ED-4DB2-BD59-A6C34878D82A}">
                    <a16:rowId xmlns:a16="http://schemas.microsoft.com/office/drawing/2014/main" val="1572631246"/>
                  </a:ext>
                </a:extLst>
              </a:tr>
              <a:tr h="254428">
                <a:tc>
                  <a:txBody>
                    <a:bodyPr/>
                    <a:lstStyle/>
                    <a:p>
                      <a:pPr rtl="0" fontAlgn="base"/>
                      <a:r>
                        <a:rPr lang="en-US" sz="1000">
                          <a:effectLst/>
                        </a:rPr>
                        <a:t>WORKER   </a:t>
                      </a:r>
                      <a:endParaRPr lang="en-US" sz="1800">
                        <a:effectLst/>
                      </a:endParaRPr>
                    </a:p>
                  </a:txBody>
                  <a:tcPr/>
                </a:tc>
                <a:tc>
                  <a:txBody>
                    <a:bodyPr/>
                    <a:lstStyle/>
                    <a:p>
                      <a:pPr rtl="0" fontAlgn="base"/>
                      <a:r>
                        <a:rPr lang="en-US" sz="1000">
                          <a:effectLst/>
                        </a:rPr>
                        <a:t>WORKER_ID   </a:t>
                      </a:r>
                      <a:endParaRPr lang="en-US" sz="1800">
                        <a:effectLst/>
                      </a:endParaRPr>
                    </a:p>
                  </a:txBody>
                  <a:tcPr/>
                </a:tc>
                <a:tc>
                  <a:txBody>
                    <a:bodyPr/>
                    <a:lstStyle/>
                    <a:p>
                      <a:pPr rtl="0" fontAlgn="base"/>
                      <a:r>
                        <a:rPr lang="en-US" sz="1000">
                          <a:effectLst/>
                        </a:rPr>
                        <a:t>ID number used to uniquely identify a worker.   </a:t>
                      </a:r>
                      <a:endParaRPr lang="en-US" sz="1800">
                        <a:effectLst/>
                      </a:endParaRPr>
                    </a:p>
                  </a:txBody>
                  <a:tcPr/>
                </a:tc>
                <a:tc>
                  <a:txBody>
                    <a:bodyPr/>
                    <a:lstStyle/>
                    <a:p>
                      <a:pPr rtl="0" fontAlgn="base"/>
                      <a:r>
                        <a:rPr lang="en-US" sz="1000">
                          <a:effectLst/>
                        </a:rPr>
                        <a:t>INT   </a:t>
                      </a:r>
                      <a:endParaRPr lang="en-US" sz="1800">
                        <a:effectLst/>
                      </a:endParaRPr>
                    </a:p>
                  </a:txBody>
                  <a:tcPr/>
                </a:tc>
                <a:tc>
                  <a:txBody>
                    <a:bodyPr/>
                    <a:lstStyle/>
                    <a:p>
                      <a:pPr rtl="0" fontAlgn="base"/>
                      <a:r>
                        <a:rPr lang="en-US" sz="1000">
                          <a:effectLst/>
                        </a:rPr>
                        <a:t> ---------------------------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PK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1234   </a:t>
                      </a:r>
                      <a:endParaRPr lang="en-US" sz="1800">
                        <a:effectLst/>
                      </a:endParaRPr>
                    </a:p>
                  </a:txBody>
                  <a:tcPr/>
                </a:tc>
                <a:extLst>
                  <a:ext uri="{0D108BD9-81ED-4DB2-BD59-A6C34878D82A}">
                    <a16:rowId xmlns:a16="http://schemas.microsoft.com/office/drawing/2014/main" val="711468109"/>
                  </a:ext>
                </a:extLst>
              </a:tr>
              <a:tr h="18318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WORKER_LNAME   </a:t>
                      </a:r>
                      <a:endParaRPr lang="en-US" sz="1800">
                        <a:effectLst/>
                      </a:endParaRPr>
                    </a:p>
                  </a:txBody>
                  <a:tcPr/>
                </a:tc>
                <a:tc>
                  <a:txBody>
                    <a:bodyPr/>
                    <a:lstStyle/>
                    <a:p>
                      <a:pPr rtl="0" fontAlgn="base"/>
                      <a:r>
                        <a:rPr lang="en-US" sz="1000">
                          <a:effectLst/>
                        </a:rPr>
                        <a:t>The last name of a worker.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Smith   </a:t>
                      </a:r>
                      <a:endParaRPr lang="en-US" sz="1800">
                        <a:effectLst/>
                      </a:endParaRPr>
                    </a:p>
                  </a:txBody>
                  <a:tcPr/>
                </a:tc>
                <a:extLst>
                  <a:ext uri="{0D108BD9-81ED-4DB2-BD59-A6C34878D82A}">
                    <a16:rowId xmlns:a16="http://schemas.microsoft.com/office/drawing/2014/main" val="3871424513"/>
                  </a:ext>
                </a:extLst>
              </a:tr>
              <a:tr h="18318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WORKER_FNAME   </a:t>
                      </a:r>
                      <a:endParaRPr lang="en-US" sz="1800">
                        <a:effectLst/>
                      </a:endParaRPr>
                    </a:p>
                  </a:txBody>
                  <a:tcPr/>
                </a:tc>
                <a:tc>
                  <a:txBody>
                    <a:bodyPr/>
                    <a:lstStyle/>
                    <a:p>
                      <a:pPr rtl="0" fontAlgn="base"/>
                      <a:r>
                        <a:rPr lang="en-US" sz="1000">
                          <a:effectLst/>
                        </a:rPr>
                        <a:t>The first name of a worker.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Jane   </a:t>
                      </a:r>
                      <a:endParaRPr lang="en-US" sz="1800">
                        <a:effectLst/>
                      </a:endParaRPr>
                    </a:p>
                  </a:txBody>
                  <a:tcPr/>
                </a:tc>
                <a:extLst>
                  <a:ext uri="{0D108BD9-81ED-4DB2-BD59-A6C34878D82A}">
                    <a16:rowId xmlns:a16="http://schemas.microsoft.com/office/drawing/2014/main" val="1328359180"/>
                  </a:ext>
                </a:extLst>
              </a:tr>
              <a:tr h="18318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WORKER_ADDRESS   </a:t>
                      </a:r>
                      <a:endParaRPr lang="en-US" sz="1800">
                        <a:effectLst/>
                      </a:endParaRPr>
                    </a:p>
                  </a:txBody>
                  <a:tcPr/>
                </a:tc>
                <a:tc>
                  <a:txBody>
                    <a:bodyPr/>
                    <a:lstStyle/>
                    <a:p>
                      <a:pPr rtl="0" fontAlgn="base"/>
                      <a:r>
                        <a:rPr lang="en-US" sz="1000">
                          <a:effectLst/>
                        </a:rPr>
                        <a:t>A worker’s address.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   </a:t>
                      </a:r>
                      <a:endParaRPr lang="en-US" sz="1800">
                        <a:effectLst/>
                      </a:endParaRPr>
                    </a:p>
                  </a:txBody>
                  <a:tcPr/>
                </a:tc>
                <a:tc>
                  <a:txBody>
                    <a:bodyPr/>
                    <a:lstStyle/>
                    <a:p>
                      <a:pPr rtl="0" fontAlgn="base"/>
                      <a:r>
                        <a:rPr lang="en-US" sz="1000">
                          <a:effectLst/>
                        </a:rPr>
                        <a:t>40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1234 Street St.   </a:t>
                      </a:r>
                      <a:endParaRPr lang="en-US" sz="1800">
                        <a:effectLst/>
                      </a:endParaRPr>
                    </a:p>
                  </a:txBody>
                  <a:tcPr/>
                </a:tc>
                <a:extLst>
                  <a:ext uri="{0D108BD9-81ED-4DB2-BD59-A6C34878D82A}">
                    <a16:rowId xmlns:a16="http://schemas.microsoft.com/office/drawing/2014/main" val="1199993518"/>
                  </a:ext>
                </a:extLst>
              </a:tr>
              <a:tr h="18318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WORKER_CITY   </a:t>
                      </a:r>
                      <a:endParaRPr lang="en-US" sz="1800">
                        <a:effectLst/>
                      </a:endParaRPr>
                    </a:p>
                  </a:txBody>
                  <a:tcPr/>
                </a:tc>
                <a:tc>
                  <a:txBody>
                    <a:bodyPr/>
                    <a:lstStyle/>
                    <a:p>
                      <a:pPr rtl="0" fontAlgn="base"/>
                      <a:r>
                        <a:rPr lang="en-US" sz="1000">
                          <a:effectLst/>
                        </a:rPr>
                        <a:t>The settlement a worker lives in.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Settleville   </a:t>
                      </a:r>
                      <a:endParaRPr lang="en-US" sz="1800">
                        <a:effectLst/>
                      </a:endParaRPr>
                    </a:p>
                  </a:txBody>
                  <a:tcPr/>
                </a:tc>
                <a:extLst>
                  <a:ext uri="{0D108BD9-81ED-4DB2-BD59-A6C34878D82A}">
                    <a16:rowId xmlns:a16="http://schemas.microsoft.com/office/drawing/2014/main" val="1574025106"/>
                  </a:ext>
                </a:extLst>
              </a:tr>
              <a:tr h="25442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WORKER_PH1   </a:t>
                      </a:r>
                      <a:endParaRPr lang="en-US" sz="1800">
                        <a:effectLst/>
                      </a:endParaRPr>
                    </a:p>
                  </a:txBody>
                  <a:tcPr/>
                </a:tc>
                <a:tc>
                  <a:txBody>
                    <a:bodyPr/>
                    <a:lstStyle/>
                    <a:p>
                      <a:pPr rtl="0" fontAlgn="base"/>
                      <a:r>
                        <a:rPr lang="en-US" sz="1000">
                          <a:effectLst/>
                        </a:rPr>
                        <a:t>Primary phone number of a worker.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1-123-123-1234   </a:t>
                      </a:r>
                      <a:endParaRPr lang="en-US" sz="1800">
                        <a:effectLst/>
                      </a:endParaRPr>
                    </a:p>
                  </a:txBody>
                  <a:tcPr/>
                </a:tc>
                <a:extLst>
                  <a:ext uri="{0D108BD9-81ED-4DB2-BD59-A6C34878D82A}">
                    <a16:rowId xmlns:a16="http://schemas.microsoft.com/office/drawing/2014/main" val="3407427154"/>
                  </a:ext>
                </a:extLst>
              </a:tr>
              <a:tr h="25442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WORKER_PH2   </a:t>
                      </a:r>
                      <a:endParaRPr lang="en-US" sz="1800">
                        <a:effectLst/>
                      </a:endParaRPr>
                    </a:p>
                  </a:txBody>
                  <a:tcPr/>
                </a:tc>
                <a:tc>
                  <a:txBody>
                    <a:bodyPr/>
                    <a:lstStyle/>
                    <a:p>
                      <a:pPr rtl="0" fontAlgn="base"/>
                      <a:r>
                        <a:rPr lang="en-US" sz="1000">
                          <a:effectLst/>
                        </a:rPr>
                        <a:t>Secondary phone number of a worker.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N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1-123-123-1234   </a:t>
                      </a:r>
                      <a:endParaRPr lang="en-US" sz="1800">
                        <a:effectLst/>
                      </a:endParaRPr>
                    </a:p>
                  </a:txBody>
                  <a:tcPr/>
                </a:tc>
                <a:extLst>
                  <a:ext uri="{0D108BD9-81ED-4DB2-BD59-A6C34878D82A}">
                    <a16:rowId xmlns:a16="http://schemas.microsoft.com/office/drawing/2014/main" val="1724277005"/>
                  </a:ext>
                </a:extLst>
              </a:tr>
              <a:tr h="25442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WORKER_EPH   </a:t>
                      </a:r>
                      <a:endParaRPr lang="en-US" sz="1800">
                        <a:effectLst/>
                      </a:endParaRPr>
                    </a:p>
                  </a:txBody>
                  <a:tcPr/>
                </a:tc>
                <a:tc>
                  <a:txBody>
                    <a:bodyPr/>
                    <a:lstStyle/>
                    <a:p>
                      <a:pPr rtl="0" fontAlgn="base"/>
                      <a:r>
                        <a:rPr lang="en-US" sz="1000">
                          <a:effectLst/>
                        </a:rPr>
                        <a:t>Emergency phone number of a worker.   </a:t>
                      </a:r>
                      <a:endParaRPr lang="en-US" sz="1800">
                        <a:effectLst/>
                      </a:endParaRPr>
                    </a:p>
                  </a:txBody>
                  <a:tcPr/>
                </a:tc>
                <a:tc>
                  <a:txBody>
                    <a:bodyPr/>
                    <a:lstStyle/>
                    <a:p>
                      <a:pPr rtl="0" fontAlgn="base"/>
                      <a:r>
                        <a:rPr lang="en-US" sz="1000">
                          <a:effectLst/>
                        </a:rPr>
                        <a:t>VARCHAR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20   </a:t>
                      </a:r>
                      <a:endParaRPr lang="en-US" sz="1800">
                        <a:effectLst/>
                      </a:endParaRPr>
                    </a:p>
                  </a:txBody>
                  <a:tcPr/>
                </a:tc>
                <a:tc>
                  <a:txBody>
                    <a:bodyPr/>
                    <a:lstStyle/>
                    <a:p>
                      <a:pPr rtl="0" fontAlgn="base"/>
                      <a:r>
                        <a:rPr lang="en-US" sz="1000">
                          <a:effectLst/>
                        </a:rPr>
                        <a:t>N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1-123-123-1234   </a:t>
                      </a:r>
                      <a:endParaRPr lang="en-US" sz="1800">
                        <a:effectLst/>
                      </a:endParaRPr>
                    </a:p>
                  </a:txBody>
                  <a:tcPr/>
                </a:tc>
                <a:extLst>
                  <a:ext uri="{0D108BD9-81ED-4DB2-BD59-A6C34878D82A}">
                    <a16:rowId xmlns:a16="http://schemas.microsoft.com/office/drawing/2014/main" val="1705222844"/>
                  </a:ext>
                </a:extLst>
              </a:tr>
              <a:tr h="325668">
                <a:tc>
                  <a:txBody>
                    <a:bodyPr/>
                    <a:lstStyle/>
                    <a:p>
                      <a:pPr rtl="0" fontAlgn="base"/>
                      <a:endParaRPr lang="en-US" sz="1000">
                        <a:effectLst/>
                        <a:latin typeface="Calibri" panose="020F0502020204030204" pitchFamily="34" charset="0"/>
                      </a:endParaRPr>
                    </a:p>
                  </a:txBody>
                  <a:tcPr/>
                </a:tc>
                <a:tc>
                  <a:txBody>
                    <a:bodyPr/>
                    <a:lstStyle/>
                    <a:p>
                      <a:pPr rtl="0" fontAlgn="base"/>
                      <a:r>
                        <a:rPr lang="en-US" sz="1000">
                          <a:effectLst/>
                        </a:rPr>
                        <a:t>ACTIVE </a:t>
                      </a:r>
                      <a:endParaRPr lang="en-US" sz="1800">
                        <a:effectLst/>
                      </a:endParaRPr>
                    </a:p>
                  </a:txBody>
                  <a:tcPr/>
                </a:tc>
                <a:tc>
                  <a:txBody>
                    <a:bodyPr/>
                    <a:lstStyle/>
                    <a:p>
                      <a:pPr rtl="0" fontAlgn="base"/>
                      <a:r>
                        <a:rPr lang="en-US" sz="1000">
                          <a:effectLst/>
                        </a:rPr>
                        <a:t>Whether the worker is actively working for the company. </a:t>
                      </a:r>
                      <a:endParaRPr lang="en-US" sz="1800">
                        <a:effectLst/>
                      </a:endParaRPr>
                    </a:p>
                  </a:txBody>
                  <a:tcPr/>
                </a:tc>
                <a:tc>
                  <a:txBody>
                    <a:bodyPr/>
                    <a:lstStyle/>
                    <a:p>
                      <a:pPr rtl="0" fontAlgn="base"/>
                      <a:r>
                        <a:rPr lang="en-US" sz="1000">
                          <a:effectLst/>
                        </a:rPr>
                        <a:t>TINYINT</a:t>
                      </a:r>
                      <a:endParaRPr lang="en-US" sz="1800">
                        <a:effectLst/>
                      </a:endParaRPr>
                    </a:p>
                  </a:txBody>
                  <a:tcPr/>
                </a:tc>
                <a:tc>
                  <a:txBody>
                    <a:bodyPr/>
                    <a:lstStyle/>
                    <a:p>
                      <a:pPr rtl="0" fontAlgn="base"/>
                      <a:r>
                        <a:rPr lang="en-US" sz="1000">
                          <a:effectLst/>
                        </a:rPr>
                        <a:t>0/1 </a:t>
                      </a:r>
                      <a:endParaRPr lang="en-US" sz="1800">
                        <a:effectLst/>
                      </a:endParaRPr>
                    </a:p>
                  </a:txBody>
                  <a:tcPr/>
                </a:tc>
                <a:tc>
                  <a:txBody>
                    <a:bodyPr/>
                    <a:lstStyle/>
                    <a:p>
                      <a:pPr rtl="0" fontAlgn="base"/>
                      <a:r>
                        <a:rPr lang="en-US" sz="1000">
                          <a:effectLst/>
                        </a:rPr>
                        <a:t>1 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endParaRPr lang="en-US" sz="1000">
                        <a:effectLst/>
                        <a:latin typeface="Calibri" panose="020F0502020204030204" pitchFamily="34" charset="0"/>
                      </a:endParaRPr>
                    </a:p>
                  </a:txBody>
                  <a:tcPr/>
                </a:tc>
                <a:tc>
                  <a:txBody>
                    <a:bodyPr/>
                    <a:lstStyle/>
                    <a:p>
                      <a:pPr rtl="0" fontAlgn="base"/>
                      <a:endParaRPr lang="en-US" sz="1000">
                        <a:effectLst/>
                        <a:latin typeface="Calibri" panose="020F0502020204030204" pitchFamily="34" charset="0"/>
                      </a:endParaRPr>
                    </a:p>
                  </a:txBody>
                  <a:tcPr/>
                </a:tc>
                <a:tc>
                  <a:txBody>
                    <a:bodyPr/>
                    <a:lstStyle/>
                    <a:p>
                      <a:pPr rtl="0" fontAlgn="base"/>
                      <a:r>
                        <a:rPr lang="en-US" sz="1000">
                          <a:effectLst/>
                        </a:rPr>
                        <a:t>1 </a:t>
                      </a:r>
                      <a:endParaRPr lang="en-US" sz="1800">
                        <a:effectLst/>
                      </a:endParaRPr>
                    </a:p>
                  </a:txBody>
                  <a:tcPr/>
                </a:tc>
                <a:extLst>
                  <a:ext uri="{0D108BD9-81ED-4DB2-BD59-A6C34878D82A}">
                    <a16:rowId xmlns:a16="http://schemas.microsoft.com/office/drawing/2014/main" val="3780982792"/>
                  </a:ext>
                </a:extLst>
              </a:tr>
              <a:tr h="325668">
                <a:tc>
                  <a:txBody>
                    <a:bodyPr/>
                    <a:lstStyle/>
                    <a:p>
                      <a:pPr rtl="0" fontAlgn="base"/>
                      <a:r>
                        <a:rPr lang="en-US" sz="1000">
                          <a:effectLst/>
                        </a:rPr>
                        <a:t>  </a:t>
                      </a:r>
                      <a:endParaRPr lang="en-US" sz="1800">
                        <a:effectLst/>
                      </a:endParaRPr>
                    </a:p>
                  </a:txBody>
                  <a:tcPr/>
                </a:tc>
                <a:tc>
                  <a:txBody>
                    <a:bodyPr/>
                    <a:lstStyle/>
                    <a:p>
                      <a:pPr rtl="0" fontAlgn="base"/>
                      <a:r>
                        <a:rPr lang="en-US" sz="1000">
                          <a:effectLst/>
                        </a:rPr>
                        <a:t>CAN_GH   </a:t>
                      </a:r>
                      <a:endParaRPr lang="en-US" sz="1800">
                        <a:effectLst/>
                      </a:endParaRPr>
                    </a:p>
                  </a:txBody>
                  <a:tcPr/>
                </a:tc>
                <a:tc>
                  <a:txBody>
                    <a:bodyPr/>
                    <a:lstStyle/>
                    <a:p>
                      <a:pPr rtl="0" fontAlgn="base"/>
                      <a:r>
                        <a:rPr lang="en-US" sz="1000">
                          <a:effectLst/>
                        </a:rPr>
                        <a:t>Whether a worker can work in a group home or not.   </a:t>
                      </a:r>
                      <a:endParaRPr lang="en-US" sz="1800">
                        <a:effectLst/>
                      </a:endParaRPr>
                    </a:p>
                  </a:txBody>
                  <a:tcPr/>
                </a:tc>
                <a:tc>
                  <a:txBody>
                    <a:bodyPr/>
                    <a:lstStyle/>
                    <a:p>
                      <a:pPr rtl="0" fontAlgn="base"/>
                      <a:r>
                        <a:rPr lang="en-US" sz="1000">
                          <a:effectLst/>
                        </a:rPr>
                        <a:t>TINYINT   </a:t>
                      </a:r>
                      <a:endParaRPr lang="en-US" sz="1800">
                        <a:effectLst/>
                      </a:endParaRPr>
                    </a:p>
                  </a:txBody>
                  <a:tcPr/>
                </a:tc>
                <a:tc>
                  <a:txBody>
                    <a:bodyPr/>
                    <a:lstStyle/>
                    <a:p>
                      <a:pPr rtl="0" fontAlgn="base"/>
                      <a:r>
                        <a:rPr lang="en-US" sz="1000">
                          <a:effectLst/>
                        </a:rPr>
                        <a:t>0/1 </a:t>
                      </a:r>
                      <a:endParaRPr lang="en-US" sz="1800">
                        <a:effectLst/>
                      </a:endParaRPr>
                    </a:p>
                  </a:txBody>
                  <a:tcPr/>
                </a:tc>
                <a:tc>
                  <a:txBody>
                    <a:bodyPr/>
                    <a:lstStyle/>
                    <a:p>
                      <a:pPr rtl="0" fontAlgn="base"/>
                      <a:r>
                        <a:rPr lang="en-US" sz="1000">
                          <a:effectLst/>
                        </a:rPr>
                        <a:t>1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1   </a:t>
                      </a:r>
                      <a:endParaRPr lang="en-US" sz="1800">
                        <a:effectLst/>
                      </a:endParaRPr>
                    </a:p>
                  </a:txBody>
                  <a:tcPr/>
                </a:tc>
                <a:extLst>
                  <a:ext uri="{0D108BD9-81ED-4DB2-BD59-A6C34878D82A}">
                    <a16:rowId xmlns:a16="http://schemas.microsoft.com/office/drawing/2014/main" val="256266099"/>
                  </a:ext>
                </a:extLst>
              </a:tr>
              <a:tr h="254428">
                <a:tc>
                  <a:txBody>
                    <a:bodyPr/>
                    <a:lstStyle/>
                    <a:p>
                      <a:pPr rtl="0" fontAlgn="base"/>
                      <a:endParaRPr lang="en-US" sz="1000">
                        <a:effectLst/>
                        <a:latin typeface="Calibri" panose="020F0502020204030204" pitchFamily="34" charset="0"/>
                      </a:endParaRPr>
                    </a:p>
                  </a:txBody>
                  <a:tcPr/>
                </a:tc>
                <a:tc>
                  <a:txBody>
                    <a:bodyPr/>
                    <a:lstStyle/>
                    <a:p>
                      <a:pPr rtl="0" fontAlgn="base"/>
                      <a:r>
                        <a:rPr lang="en-US" sz="1000">
                          <a:effectLst/>
                        </a:rPr>
                        <a:t>CAN_DRIVE </a:t>
                      </a:r>
                      <a:endParaRPr lang="en-US" sz="1800">
                        <a:effectLst/>
                      </a:endParaRPr>
                    </a:p>
                  </a:txBody>
                  <a:tcPr/>
                </a:tc>
                <a:tc>
                  <a:txBody>
                    <a:bodyPr/>
                    <a:lstStyle/>
                    <a:p>
                      <a:pPr rtl="0" fontAlgn="base"/>
                      <a:r>
                        <a:rPr lang="en-US" sz="1000">
                          <a:effectLst/>
                        </a:rPr>
                        <a:t>Shows if a worker can drive for work. </a:t>
                      </a:r>
                      <a:endParaRPr lang="en-US" sz="1800">
                        <a:effectLst/>
                      </a:endParaRPr>
                    </a:p>
                  </a:txBody>
                  <a:tcPr/>
                </a:tc>
                <a:tc>
                  <a:txBody>
                    <a:bodyPr/>
                    <a:lstStyle/>
                    <a:p>
                      <a:pPr rtl="0" fontAlgn="base"/>
                      <a:r>
                        <a:rPr lang="en-US" sz="1000">
                          <a:effectLst/>
                        </a:rPr>
                        <a:t>TINYINT </a:t>
                      </a:r>
                      <a:endParaRPr lang="en-US" sz="1800">
                        <a:effectLst/>
                      </a:endParaRPr>
                    </a:p>
                  </a:txBody>
                  <a:tcPr/>
                </a:tc>
                <a:tc>
                  <a:txBody>
                    <a:bodyPr/>
                    <a:lstStyle/>
                    <a:p>
                      <a:pPr rtl="0" fontAlgn="base"/>
                      <a:r>
                        <a:rPr lang="en-US" sz="1000">
                          <a:effectLst/>
                        </a:rPr>
                        <a:t>0/1 </a:t>
                      </a:r>
                      <a:endParaRPr lang="en-US" sz="1800">
                        <a:effectLst/>
                      </a:endParaRPr>
                    </a:p>
                  </a:txBody>
                  <a:tcPr/>
                </a:tc>
                <a:tc>
                  <a:txBody>
                    <a:bodyPr/>
                    <a:lstStyle/>
                    <a:p>
                      <a:pPr rtl="0" fontAlgn="base"/>
                      <a:r>
                        <a:rPr lang="en-US" sz="1000">
                          <a:effectLst/>
                        </a:rPr>
                        <a:t>1 </a:t>
                      </a:r>
                      <a:endParaRPr lang="en-US" sz="1800">
                        <a:effectLst/>
                      </a:endParaRPr>
                    </a:p>
                  </a:txBody>
                  <a:tcPr/>
                </a:tc>
                <a:tc>
                  <a:txBody>
                    <a:bodyPr/>
                    <a:lstStyle/>
                    <a:p>
                      <a:pPr rtl="0" fontAlgn="base"/>
                      <a:r>
                        <a:rPr lang="en-US" sz="1000">
                          <a:effectLst/>
                        </a:rPr>
                        <a:t>Y </a:t>
                      </a:r>
                      <a:endParaRPr lang="en-US" sz="1800">
                        <a:effectLst/>
                      </a:endParaRPr>
                    </a:p>
                  </a:txBody>
                  <a:tcPr/>
                </a:tc>
                <a:tc>
                  <a:txBody>
                    <a:bodyPr/>
                    <a:lstStyle/>
                    <a:p>
                      <a:pPr rtl="0" fontAlgn="base"/>
                      <a:endParaRPr lang="en-US" sz="1000">
                        <a:effectLst/>
                        <a:latin typeface="Calibri" panose="020F0502020204030204" pitchFamily="34" charset="0"/>
                      </a:endParaRPr>
                    </a:p>
                  </a:txBody>
                  <a:tcPr/>
                </a:tc>
                <a:tc>
                  <a:txBody>
                    <a:bodyPr/>
                    <a:lstStyle/>
                    <a:p>
                      <a:pPr rtl="0" fontAlgn="base"/>
                      <a:endParaRPr lang="en-US" sz="1000">
                        <a:effectLst/>
                        <a:latin typeface="Calibri" panose="020F0502020204030204" pitchFamily="34" charset="0"/>
                      </a:endParaRPr>
                    </a:p>
                  </a:txBody>
                  <a:tcPr/>
                </a:tc>
                <a:tc>
                  <a:txBody>
                    <a:bodyPr/>
                    <a:lstStyle/>
                    <a:p>
                      <a:pPr rtl="0" fontAlgn="base"/>
                      <a:r>
                        <a:rPr lang="en-US" sz="1000">
                          <a:effectLst/>
                        </a:rPr>
                        <a:t>1 </a:t>
                      </a:r>
                      <a:endParaRPr lang="en-US" sz="1800">
                        <a:effectLst/>
                      </a:endParaRPr>
                    </a:p>
                  </a:txBody>
                  <a:tcPr/>
                </a:tc>
                <a:extLst>
                  <a:ext uri="{0D108BD9-81ED-4DB2-BD59-A6C34878D82A}">
                    <a16:rowId xmlns:a16="http://schemas.microsoft.com/office/drawing/2014/main" val="936545260"/>
                  </a:ext>
                </a:extLst>
              </a:tr>
              <a:tr h="254428">
                <a:tc>
                  <a:txBody>
                    <a:bodyPr/>
                    <a:lstStyle/>
                    <a:p>
                      <a:pPr rtl="0" fontAlgn="base"/>
                      <a:r>
                        <a:rPr lang="en-US" sz="1000">
                          <a:effectLst/>
                        </a:rPr>
                        <a:t>  </a:t>
                      </a:r>
                      <a:endParaRPr lang="en-US" sz="1800">
                        <a:effectLst/>
                      </a:endParaRPr>
                    </a:p>
                  </a:txBody>
                  <a:tcPr/>
                </a:tc>
                <a:tc>
                  <a:txBody>
                    <a:bodyPr/>
                    <a:lstStyle/>
                    <a:p>
                      <a:pPr rtl="0" fontAlgn="base"/>
                      <a:r>
                        <a:rPr lang="en-US" sz="1000">
                          <a:effectLst/>
                        </a:rPr>
                        <a:t>WORKER_NOTES   </a:t>
                      </a:r>
                      <a:endParaRPr lang="en-US" sz="1800">
                        <a:effectLst/>
                      </a:endParaRPr>
                    </a:p>
                  </a:txBody>
                  <a:tcPr/>
                </a:tc>
                <a:tc>
                  <a:txBody>
                    <a:bodyPr/>
                    <a:lstStyle/>
                    <a:p>
                      <a:pPr rtl="0" fontAlgn="base"/>
                      <a:r>
                        <a:rPr lang="en-US" sz="1000">
                          <a:effectLst/>
                        </a:rPr>
                        <a:t>Any extra information about the worker.   </a:t>
                      </a:r>
                      <a:endParaRPr lang="en-US" sz="1800">
                        <a:effectLst/>
                      </a:endParaRPr>
                    </a:p>
                  </a:txBody>
                  <a:tcPr/>
                </a:tc>
                <a:tc>
                  <a:txBody>
                    <a:bodyPr/>
                    <a:lstStyle/>
                    <a:p>
                      <a:pPr rtl="0" fontAlgn="base"/>
                      <a:r>
                        <a:rPr lang="en-US" sz="1000">
                          <a:effectLst/>
                        </a:rPr>
                        <a:t>LONGTEXT   </a:t>
                      </a:r>
                      <a:endParaRPr lang="en-US" sz="1800">
                        <a:effectLst/>
                      </a:endParaRPr>
                    </a:p>
                  </a:txBody>
                  <a:tcPr/>
                </a:tc>
                <a:tc>
                  <a:txBody>
                    <a:bodyPr/>
                    <a:lstStyle/>
                    <a:p>
                      <a:pPr rtl="0" fontAlgn="base"/>
                      <a:r>
                        <a:rPr lang="en-US" sz="1000">
                          <a:effectLst/>
                        </a:rPr>
                        <a:t> ---------------------------   </a:t>
                      </a:r>
                      <a:endParaRPr lang="en-US" sz="1800">
                        <a:effectLst/>
                      </a:endParaRPr>
                    </a:p>
                  </a:txBody>
                  <a:tcPr/>
                </a:tc>
                <a:tc>
                  <a:txBody>
                    <a:bodyPr/>
                    <a:lstStyle/>
                    <a:p>
                      <a:pPr rtl="0" fontAlgn="base"/>
                      <a:r>
                        <a:rPr lang="en-US" sz="1000">
                          <a:effectLst/>
                        </a:rPr>
                        <a:t>150   </a:t>
                      </a:r>
                      <a:endParaRPr lang="en-US" sz="1800">
                        <a:effectLst/>
                      </a:endParaRPr>
                    </a:p>
                  </a:txBody>
                  <a:tcPr/>
                </a:tc>
                <a:tc>
                  <a:txBody>
                    <a:bodyPr/>
                    <a:lstStyle/>
                    <a:p>
                      <a:pPr rtl="0" fontAlgn="base"/>
                      <a:r>
                        <a:rPr lang="en-US" sz="1000">
                          <a:effectLst/>
                        </a:rPr>
                        <a:t>N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  </a:t>
                      </a:r>
                      <a:endParaRPr lang="en-US" sz="1800">
                        <a:effectLst/>
                      </a:endParaRPr>
                    </a:p>
                  </a:txBody>
                  <a:tcPr/>
                </a:tc>
                <a:tc>
                  <a:txBody>
                    <a:bodyPr/>
                    <a:lstStyle/>
                    <a:p>
                      <a:pPr rtl="0" fontAlgn="base"/>
                      <a:r>
                        <a:rPr lang="en-US" sz="1000">
                          <a:effectLst/>
                        </a:rPr>
                        <a:t>Some specific thing to take into consideration.   </a:t>
                      </a:r>
                      <a:endParaRPr lang="en-US" sz="1800">
                        <a:effectLst/>
                      </a:endParaRPr>
                    </a:p>
                  </a:txBody>
                  <a:tcPr/>
                </a:tc>
                <a:extLst>
                  <a:ext uri="{0D108BD9-81ED-4DB2-BD59-A6C34878D82A}">
                    <a16:rowId xmlns:a16="http://schemas.microsoft.com/office/drawing/2014/main" val="2166872379"/>
                  </a:ext>
                </a:extLst>
              </a:tr>
            </a:tbl>
          </a:graphicData>
        </a:graphic>
      </p:graphicFrame>
    </p:spTree>
    <p:extLst>
      <p:ext uri="{BB962C8B-B14F-4D97-AF65-F5344CB8AC3E}">
        <p14:creationId xmlns:p14="http://schemas.microsoft.com/office/powerpoint/2010/main" val="90069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Team</a:t>
            </a:r>
          </a:p>
        </p:txBody>
      </p:sp>
      <p:graphicFrame>
        <p:nvGraphicFramePr>
          <p:cNvPr id="4" name="Content Placeholder 3"/>
          <p:cNvGraphicFramePr>
            <a:graphicFrameLocks noGrp="1"/>
          </p:cNvGraphicFramePr>
          <p:nvPr>
            <p:ph idx="1"/>
          </p:nvPr>
        </p:nvGraphicFramePr>
        <p:xfrm>
          <a:off x="684212" y="1199834"/>
          <a:ext cx="8660955" cy="3110665"/>
        </p:xfrm>
        <a:graphic>
          <a:graphicData uri="http://schemas.openxmlformats.org/drawingml/2006/table">
            <a:tbl>
              <a:tblPr firstRow="1" bandRow="1">
                <a:effectLst>
                  <a:outerShdw blurRad="114300" dist="101600" dir="5400000" algn="t" rotWithShape="0">
                    <a:prstClr val="black">
                      <a:alpha val="40000"/>
                    </a:prstClr>
                  </a:outerShdw>
                </a:effectLst>
                <a:tableStyleId>{125E5076-3810-47DD-B79F-674D7AD40C01}</a:tableStyleId>
              </a:tblPr>
              <a:tblGrid>
                <a:gridCol w="1652587">
                  <a:extLst>
                    <a:ext uri="{9D8B030D-6E8A-4147-A177-3AD203B41FA5}">
                      <a16:colId xmlns:a16="http://schemas.microsoft.com/office/drawing/2014/main" val="2063730568"/>
                    </a:ext>
                  </a:extLst>
                </a:gridCol>
                <a:gridCol w="7008368">
                  <a:extLst>
                    <a:ext uri="{9D8B030D-6E8A-4147-A177-3AD203B41FA5}">
                      <a16:colId xmlns:a16="http://schemas.microsoft.com/office/drawing/2014/main" val="4248384428"/>
                    </a:ext>
                  </a:extLst>
                </a:gridCol>
              </a:tblGrid>
              <a:tr h="422718">
                <a:tc gridSpan="2">
                  <a:txBody>
                    <a:bodyPr/>
                    <a:lstStyle/>
                    <a:p>
                      <a:r>
                        <a:rPr lang="en-US" sz="2800"/>
                        <a:t>ITI</a:t>
                      </a:r>
                      <a:r>
                        <a:rPr lang="en-US" sz="2800" baseline="0"/>
                        <a:t> Solutions</a:t>
                      </a:r>
                      <a:endParaRPr lang="en-CA"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2151982679"/>
                  </a:ext>
                </a:extLst>
              </a:tr>
              <a:tr h="518501">
                <a:tc>
                  <a:txBody>
                    <a:bodyPr/>
                    <a:lstStyle/>
                    <a:p>
                      <a:r>
                        <a:rPr lang="en-US" sz="2400"/>
                        <a:t>Aidan</a:t>
                      </a:r>
                      <a:r>
                        <a:rPr lang="en-US" sz="2400" baseline="0"/>
                        <a:t> C.</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Team Leader</a:t>
                      </a:r>
                      <a:r>
                        <a:rPr lang="en-US" sz="2400" baseline="0"/>
                        <a:t> &amp; Database Designer</a:t>
                      </a:r>
                      <a:r>
                        <a:rPr lang="en-US" sz="2400"/>
                        <a:t> </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8038266"/>
                  </a:ext>
                </a:extLst>
              </a:tr>
              <a:tr h="518501">
                <a:tc>
                  <a:txBody>
                    <a:bodyPr/>
                    <a:lstStyle/>
                    <a:p>
                      <a:r>
                        <a:rPr lang="en-US" sz="2400"/>
                        <a:t>Harley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Liaison</a:t>
                      </a:r>
                      <a:r>
                        <a:rPr lang="en-US" sz="2400" baseline="0"/>
                        <a:t> Officer &amp; Programmer</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51536"/>
                  </a:ext>
                </a:extLst>
              </a:tr>
              <a:tr h="518501">
                <a:tc>
                  <a:txBody>
                    <a:bodyPr/>
                    <a:lstStyle/>
                    <a:p>
                      <a:r>
                        <a:rPr lang="en-US" sz="2400"/>
                        <a:t>Justin</a:t>
                      </a:r>
                      <a:r>
                        <a:rPr lang="en-US" sz="2400" baseline="0"/>
                        <a:t> A.</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Database Developer</a:t>
                      </a:r>
                      <a:r>
                        <a:rPr lang="en-US" sz="2400" baseline="0"/>
                        <a:t> </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879238"/>
                  </a:ext>
                </a:extLst>
              </a:tr>
              <a:tr h="518501">
                <a:tc>
                  <a:txBody>
                    <a:bodyPr/>
                    <a:lstStyle/>
                    <a:p>
                      <a:r>
                        <a:rPr lang="en-US" sz="2400"/>
                        <a:t>Beryon C.</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Server Engineer &amp; User Experience</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464544"/>
                  </a:ext>
                </a:extLst>
              </a:tr>
              <a:tr h="518501">
                <a:tc>
                  <a:txBody>
                    <a:bodyPr/>
                    <a:lstStyle/>
                    <a:p>
                      <a:r>
                        <a:rPr lang="en-US" sz="2400"/>
                        <a:t>Evan</a:t>
                      </a:r>
                      <a:r>
                        <a:rPr lang="en-US" sz="2400" baseline="0"/>
                        <a:t> G.</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t>Programmer &amp; User Experience</a:t>
                      </a:r>
                      <a:endParaRPr lang="en-CA"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277331"/>
                  </a:ext>
                </a:extLst>
              </a:tr>
            </a:tbl>
          </a:graphicData>
        </a:graphic>
      </p:graphicFrame>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06302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594102B-C510-45E6-8379-733E496C0CF3}"/>
              </a:ext>
            </a:extLst>
          </p:cNvPr>
          <p:cNvGraphicFramePr>
            <a:graphicFrameLocks noGrp="1"/>
          </p:cNvGraphicFramePr>
          <p:nvPr>
            <p:extLst>
              <p:ext uri="{D42A27DB-BD31-4B8C-83A1-F6EECF244321}">
                <p14:modId xmlns:p14="http://schemas.microsoft.com/office/powerpoint/2010/main" val="3997831663"/>
              </p:ext>
            </p:extLst>
          </p:nvPr>
        </p:nvGraphicFramePr>
        <p:xfrm>
          <a:off x="318108" y="162911"/>
          <a:ext cx="11555783" cy="6501679"/>
        </p:xfrm>
        <a:graphic>
          <a:graphicData uri="http://schemas.openxmlformats.org/drawingml/2006/table">
            <a:tbl>
              <a:tblPr firstRow="1" bandRow="1">
                <a:tableStyleId>{5C22544A-7EE6-4342-B048-85BDC9FD1C3A}</a:tableStyleId>
              </a:tblPr>
              <a:tblGrid>
                <a:gridCol w="1252729">
                  <a:extLst>
                    <a:ext uri="{9D8B030D-6E8A-4147-A177-3AD203B41FA5}">
                      <a16:colId xmlns:a16="http://schemas.microsoft.com/office/drawing/2014/main" val="3136652778"/>
                    </a:ext>
                  </a:extLst>
                </a:gridCol>
                <a:gridCol w="1304443">
                  <a:extLst>
                    <a:ext uri="{9D8B030D-6E8A-4147-A177-3AD203B41FA5}">
                      <a16:colId xmlns:a16="http://schemas.microsoft.com/office/drawing/2014/main" val="416937394"/>
                    </a:ext>
                  </a:extLst>
                </a:gridCol>
                <a:gridCol w="1391920">
                  <a:extLst>
                    <a:ext uri="{9D8B030D-6E8A-4147-A177-3AD203B41FA5}">
                      <a16:colId xmlns:a16="http://schemas.microsoft.com/office/drawing/2014/main" val="1855277815"/>
                    </a:ext>
                  </a:extLst>
                </a:gridCol>
                <a:gridCol w="1178560">
                  <a:extLst>
                    <a:ext uri="{9D8B030D-6E8A-4147-A177-3AD203B41FA5}">
                      <a16:colId xmlns:a16="http://schemas.microsoft.com/office/drawing/2014/main" val="3388369137"/>
                    </a:ext>
                  </a:extLst>
                </a:gridCol>
                <a:gridCol w="965200">
                  <a:extLst>
                    <a:ext uri="{9D8B030D-6E8A-4147-A177-3AD203B41FA5}">
                      <a16:colId xmlns:a16="http://schemas.microsoft.com/office/drawing/2014/main" val="489258491"/>
                    </a:ext>
                  </a:extLst>
                </a:gridCol>
                <a:gridCol w="1076960">
                  <a:extLst>
                    <a:ext uri="{9D8B030D-6E8A-4147-A177-3AD203B41FA5}">
                      <a16:colId xmlns:a16="http://schemas.microsoft.com/office/drawing/2014/main" val="1067703507"/>
                    </a:ext>
                  </a:extLst>
                </a:gridCol>
                <a:gridCol w="1107440">
                  <a:extLst>
                    <a:ext uri="{9D8B030D-6E8A-4147-A177-3AD203B41FA5}">
                      <a16:colId xmlns:a16="http://schemas.microsoft.com/office/drawing/2014/main" val="3605703215"/>
                    </a:ext>
                  </a:extLst>
                </a:gridCol>
                <a:gridCol w="579120">
                  <a:extLst>
                    <a:ext uri="{9D8B030D-6E8A-4147-A177-3AD203B41FA5}">
                      <a16:colId xmlns:a16="http://schemas.microsoft.com/office/drawing/2014/main" val="3775069225"/>
                    </a:ext>
                  </a:extLst>
                </a:gridCol>
                <a:gridCol w="1310640">
                  <a:extLst>
                    <a:ext uri="{9D8B030D-6E8A-4147-A177-3AD203B41FA5}">
                      <a16:colId xmlns:a16="http://schemas.microsoft.com/office/drawing/2014/main" val="1836188678"/>
                    </a:ext>
                  </a:extLst>
                </a:gridCol>
                <a:gridCol w="1388771">
                  <a:extLst>
                    <a:ext uri="{9D8B030D-6E8A-4147-A177-3AD203B41FA5}">
                      <a16:colId xmlns:a16="http://schemas.microsoft.com/office/drawing/2014/main" val="1963330125"/>
                    </a:ext>
                  </a:extLst>
                </a:gridCol>
              </a:tblGrid>
              <a:tr h="689348">
                <a:tc>
                  <a:txBody>
                    <a:bodyPr/>
                    <a:lstStyle/>
                    <a:p>
                      <a:pPr lvl="0" rtl="0">
                        <a:buNone/>
                      </a:pPr>
                      <a:r>
                        <a:rPr lang="en-US" sz="1600">
                          <a:effectLst/>
                        </a:rPr>
                        <a:t>Table   </a:t>
                      </a:r>
                      <a:endParaRPr lang="en-US" sz="3600">
                        <a:effectLst/>
                      </a:endParaRPr>
                    </a:p>
                  </a:txBody>
                  <a:tcPr/>
                </a:tc>
                <a:tc>
                  <a:txBody>
                    <a:bodyPr/>
                    <a:lstStyle/>
                    <a:p>
                      <a:pPr lvl="0" rtl="0">
                        <a:buNone/>
                      </a:pPr>
                      <a:r>
                        <a:rPr lang="en-US" sz="1600">
                          <a:effectLst/>
                        </a:rPr>
                        <a:t>Field name</a:t>
                      </a:r>
                      <a:endParaRPr lang="en-US" sz="3600">
                        <a:effectLst/>
                      </a:endParaRPr>
                    </a:p>
                  </a:txBody>
                  <a:tcPr/>
                </a:tc>
                <a:tc>
                  <a:txBody>
                    <a:bodyPr/>
                    <a:lstStyle/>
                    <a:p>
                      <a:pPr lvl="0" rtl="0">
                        <a:buNone/>
                      </a:pPr>
                      <a:r>
                        <a:rPr lang="en-US" sz="1600">
                          <a:effectLst/>
                        </a:rPr>
                        <a:t>Description   </a:t>
                      </a:r>
                      <a:endParaRPr lang="en-US" sz="3600">
                        <a:effectLst/>
                      </a:endParaRPr>
                    </a:p>
                  </a:txBody>
                  <a:tcPr/>
                </a:tc>
                <a:tc>
                  <a:txBody>
                    <a:bodyPr/>
                    <a:lstStyle/>
                    <a:p>
                      <a:pPr lvl="0" rtl="0">
                        <a:buNone/>
                      </a:pPr>
                      <a:r>
                        <a:rPr lang="en-US" sz="1600">
                          <a:effectLst/>
                        </a:rPr>
                        <a:t>Data Type   </a:t>
                      </a:r>
                      <a:endParaRPr lang="en-US" sz="3600">
                        <a:effectLst/>
                      </a:endParaRPr>
                    </a:p>
                  </a:txBody>
                  <a:tcPr/>
                </a:tc>
                <a:tc>
                  <a:txBody>
                    <a:bodyPr/>
                    <a:lstStyle/>
                    <a:p>
                      <a:pPr lvl="0" rtl="0">
                        <a:buNone/>
                      </a:pPr>
                      <a:r>
                        <a:rPr lang="en-US" sz="1600">
                          <a:effectLst/>
                        </a:rPr>
                        <a:t>Data Format   </a:t>
                      </a:r>
                      <a:endParaRPr lang="en-US" sz="3600">
                        <a:effectLst/>
                      </a:endParaRPr>
                    </a:p>
                  </a:txBody>
                  <a:tcPr/>
                </a:tc>
                <a:tc>
                  <a:txBody>
                    <a:bodyPr/>
                    <a:lstStyle/>
                    <a:p>
                      <a:pPr lvl="0" rtl="0">
                        <a:buNone/>
                      </a:pPr>
                      <a:r>
                        <a:rPr lang="en-US" sz="1600">
                          <a:effectLst/>
                        </a:rPr>
                        <a:t>Field Size   </a:t>
                      </a:r>
                      <a:endParaRPr lang="en-US" sz="3600">
                        <a:effectLst/>
                      </a:endParaRPr>
                    </a:p>
                  </a:txBody>
                  <a:tcPr/>
                </a:tc>
                <a:tc>
                  <a:txBody>
                    <a:bodyPr/>
                    <a:lstStyle/>
                    <a:p>
                      <a:pPr lvl="0" rtl="0">
                        <a:buNone/>
                      </a:pPr>
                      <a:r>
                        <a:rPr lang="en-US" sz="1600">
                          <a:effectLst/>
                        </a:rPr>
                        <a:t>Required </a:t>
                      </a:r>
                      <a:endParaRPr lang="en-US" sz="3600">
                        <a:effectLst/>
                      </a:endParaRPr>
                    </a:p>
                  </a:txBody>
                  <a:tcPr/>
                </a:tc>
                <a:tc>
                  <a:txBody>
                    <a:bodyPr/>
                    <a:lstStyle/>
                    <a:p>
                      <a:pPr lvl="0" rtl="0">
                        <a:buNone/>
                      </a:pPr>
                      <a:r>
                        <a:rPr lang="en-US" sz="1600">
                          <a:effectLst/>
                        </a:rPr>
                        <a:t>PK or FK</a:t>
                      </a:r>
                      <a:endParaRPr lang="en-US" sz="3600">
                        <a:effectLst/>
                      </a:endParaRPr>
                    </a:p>
                  </a:txBody>
                  <a:tcPr/>
                </a:tc>
                <a:tc>
                  <a:txBody>
                    <a:bodyPr/>
                    <a:lstStyle/>
                    <a:p>
                      <a:pPr lvl="0" rtl="0">
                        <a:buNone/>
                      </a:pPr>
                      <a:r>
                        <a:rPr lang="en-US" sz="1600">
                          <a:effectLst/>
                        </a:rPr>
                        <a:t>FK Reference Table </a:t>
                      </a:r>
                      <a:endParaRPr lang="en-US" sz="3600">
                        <a:effectLst/>
                      </a:endParaRPr>
                    </a:p>
                  </a:txBody>
                  <a:tcPr/>
                </a:tc>
                <a:tc>
                  <a:txBody>
                    <a:bodyPr/>
                    <a:lstStyle/>
                    <a:p>
                      <a:pPr lvl="0" rtl="0">
                        <a:buNone/>
                      </a:pPr>
                      <a:r>
                        <a:rPr lang="en-US" sz="1600">
                          <a:effectLst/>
                        </a:rPr>
                        <a:t>Example   </a:t>
                      </a:r>
                      <a:endParaRPr lang="en-US" sz="3600">
                        <a:effectLst/>
                      </a:endParaRPr>
                    </a:p>
                  </a:txBody>
                  <a:tcPr/>
                </a:tc>
                <a:extLst>
                  <a:ext uri="{0D108BD9-81ED-4DB2-BD59-A6C34878D82A}">
                    <a16:rowId xmlns:a16="http://schemas.microsoft.com/office/drawing/2014/main" val="1764181344"/>
                  </a:ext>
                </a:extLst>
              </a:tr>
              <a:tr h="642771">
                <a:tc>
                  <a:txBody>
                    <a:bodyPr/>
                    <a:lstStyle/>
                    <a:p>
                      <a:pPr lvl="0">
                        <a:buNone/>
                      </a:pPr>
                      <a:r>
                        <a:rPr lang="en-US" sz="1100">
                          <a:effectLst/>
                        </a:rPr>
                        <a:t>WORKER</a:t>
                      </a:r>
                    </a:p>
                  </a:txBody>
                  <a:tcPr/>
                </a:tc>
                <a:tc>
                  <a:txBody>
                    <a:bodyPr/>
                    <a:lstStyle/>
                    <a:p>
                      <a:pPr lvl="0">
                        <a:buNone/>
                      </a:pPr>
                      <a:r>
                        <a:rPr lang="en-US" sz="1100">
                          <a:effectLst/>
                        </a:rPr>
                        <a:t>USER_PASS</a:t>
                      </a:r>
                    </a:p>
                  </a:txBody>
                  <a:tcPr/>
                </a:tc>
                <a:tc>
                  <a:txBody>
                    <a:bodyPr/>
                    <a:lstStyle/>
                    <a:p>
                      <a:pPr lvl="0">
                        <a:buNone/>
                      </a:pPr>
                      <a:r>
                        <a:rPr lang="en-US" sz="1100">
                          <a:effectLst/>
                        </a:rPr>
                        <a:t>A user's password.</a:t>
                      </a:r>
                    </a:p>
                  </a:txBody>
                  <a:tcPr/>
                </a:tc>
                <a:tc>
                  <a:txBody>
                    <a:bodyPr/>
                    <a:lstStyle/>
                    <a:p>
                      <a:pPr lvl="0">
                        <a:buNone/>
                      </a:pPr>
                      <a:r>
                        <a:rPr lang="en-US" sz="1100">
                          <a:effectLst/>
                        </a:rPr>
                        <a:t>VARCHAR</a:t>
                      </a:r>
                    </a:p>
                  </a:txBody>
                  <a:tcPr/>
                </a:tc>
                <a:tc>
                  <a:txBody>
                    <a:bodyPr/>
                    <a:lstStyle/>
                    <a:p>
                      <a:pPr lvl="0">
                        <a:buNone/>
                      </a:pPr>
                      <a:r>
                        <a:rPr lang="en-US" sz="1100">
                          <a:effectLst/>
                        </a:rPr>
                        <a:t>--------------------------</a:t>
                      </a:r>
                    </a:p>
                  </a:txBody>
                  <a:tcPr/>
                </a:tc>
                <a:tc>
                  <a:txBody>
                    <a:bodyPr/>
                    <a:lstStyle/>
                    <a:p>
                      <a:pPr lvl="0">
                        <a:buNone/>
                      </a:pPr>
                      <a:r>
                        <a:rPr lang="en-US" sz="1100">
                          <a:effectLst/>
                        </a:rPr>
                        <a:t>20</a:t>
                      </a:r>
                    </a:p>
                  </a:txBody>
                  <a:tcPr/>
                </a:tc>
                <a:tc>
                  <a:txBody>
                    <a:bodyPr/>
                    <a:lstStyle/>
                    <a:p>
                      <a:pPr lvl="0">
                        <a:buNone/>
                      </a:pPr>
                      <a:r>
                        <a:rPr lang="en-US" sz="1100">
                          <a:effectLst/>
                        </a:rPr>
                        <a:t>Y</a:t>
                      </a:r>
                    </a:p>
                  </a:txBody>
                  <a:tcPr/>
                </a:tc>
                <a:tc>
                  <a:txBody>
                    <a:bodyPr/>
                    <a:lstStyle/>
                    <a:p>
                      <a:pPr lvl="0">
                        <a:buNone/>
                      </a:pPr>
                      <a:endParaRPr lang="en-US" sz="1100">
                        <a:effectLst/>
                      </a:endParaRPr>
                    </a:p>
                  </a:txBody>
                  <a:tcPr/>
                </a:tc>
                <a:tc>
                  <a:txBody>
                    <a:bodyPr/>
                    <a:lstStyle/>
                    <a:p>
                      <a:pPr lvl="0">
                        <a:buNone/>
                      </a:pPr>
                      <a:endParaRPr lang="en-US" sz="1100">
                        <a:effectLst/>
                      </a:endParaRPr>
                    </a:p>
                  </a:txBody>
                  <a:tcPr/>
                </a:tc>
                <a:tc>
                  <a:txBody>
                    <a:bodyPr/>
                    <a:lstStyle/>
                    <a:p>
                      <a:pPr lvl="0">
                        <a:buNone/>
                      </a:pPr>
                      <a:r>
                        <a:rPr lang="en-US" sz="1100">
                          <a:effectLst/>
                        </a:rPr>
                        <a:t>qwerty</a:t>
                      </a:r>
                    </a:p>
                  </a:txBody>
                  <a:tcPr/>
                </a:tc>
                <a:extLst>
                  <a:ext uri="{0D108BD9-81ED-4DB2-BD59-A6C34878D82A}">
                    <a16:rowId xmlns:a16="http://schemas.microsoft.com/office/drawing/2014/main" val="3339687169"/>
                  </a:ext>
                </a:extLst>
              </a:tr>
              <a:tr h="642771">
                <a:tc>
                  <a:txBody>
                    <a:bodyPr/>
                    <a:lstStyle/>
                    <a:p>
                      <a:pPr rtl="0" fontAlgn="base"/>
                      <a:r>
                        <a:rPr lang="en-US" sz="1100">
                          <a:effectLst/>
                        </a:rPr>
                        <a:t>DEPARTMENT   </a:t>
                      </a:r>
                      <a:endParaRPr lang="en-US" sz="2400">
                        <a:effectLst/>
                      </a:endParaRPr>
                    </a:p>
                  </a:txBody>
                  <a:tcPr/>
                </a:tc>
                <a:tc>
                  <a:txBody>
                    <a:bodyPr/>
                    <a:lstStyle/>
                    <a:p>
                      <a:pPr rtl="0" fontAlgn="base"/>
                      <a:r>
                        <a:rPr lang="en-US" sz="1100">
                          <a:effectLst/>
                        </a:rPr>
                        <a:t>DEPT_CODE   </a:t>
                      </a:r>
                      <a:endParaRPr lang="en-US" sz="2400">
                        <a:effectLst/>
                      </a:endParaRPr>
                    </a:p>
                  </a:txBody>
                  <a:tcPr/>
                </a:tc>
                <a:tc>
                  <a:txBody>
                    <a:bodyPr/>
                    <a:lstStyle/>
                    <a:p>
                      <a:pPr rtl="0" fontAlgn="base"/>
                      <a:r>
                        <a:rPr lang="en-US" sz="1100">
                          <a:effectLst/>
                        </a:rPr>
                        <a:t>Code used to uniquely identify a department.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   </a:t>
                      </a:r>
                      <a:endParaRPr lang="en-US" sz="2400">
                        <a:effectLst/>
                      </a:endParaRPr>
                    </a:p>
                  </a:txBody>
                  <a:tcPr/>
                </a:tc>
                <a:tc>
                  <a:txBody>
                    <a:bodyPr/>
                    <a:lstStyle/>
                    <a:p>
                      <a:pPr rtl="0" fontAlgn="base"/>
                      <a:r>
                        <a:rPr lang="en-US" sz="1100">
                          <a:effectLst/>
                        </a:rPr>
                        <a:t>3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PK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PRI   </a:t>
                      </a:r>
                      <a:endParaRPr lang="en-US" sz="2400">
                        <a:effectLst/>
                      </a:endParaRPr>
                    </a:p>
                  </a:txBody>
                  <a:tcPr/>
                </a:tc>
                <a:extLst>
                  <a:ext uri="{0D108BD9-81ED-4DB2-BD59-A6C34878D82A}">
                    <a16:rowId xmlns:a16="http://schemas.microsoft.com/office/drawing/2014/main" val="3936138788"/>
                  </a:ext>
                </a:extLst>
              </a:tr>
              <a:tr h="465775">
                <a:tc>
                  <a:txBody>
                    <a:bodyPr/>
                    <a:lstStyle/>
                    <a:p>
                      <a:pPr rtl="0" fontAlgn="base"/>
                      <a:r>
                        <a:rPr lang="en-US" sz="1100">
                          <a:effectLst/>
                        </a:rPr>
                        <a:t>  </a:t>
                      </a:r>
                      <a:endParaRPr lang="en-US" sz="2400">
                        <a:effectLst/>
                      </a:endParaRPr>
                    </a:p>
                  </a:txBody>
                  <a:tcPr/>
                </a:tc>
                <a:tc>
                  <a:txBody>
                    <a:bodyPr/>
                    <a:lstStyle/>
                    <a:p>
                      <a:pPr rtl="0" fontAlgn="base"/>
                      <a:r>
                        <a:rPr lang="en-US" sz="1100">
                          <a:effectLst/>
                        </a:rPr>
                        <a:t>DEPT_NAME   </a:t>
                      </a:r>
                      <a:endParaRPr lang="en-US" sz="2400">
                        <a:effectLst/>
                      </a:endParaRPr>
                    </a:p>
                  </a:txBody>
                  <a:tcPr/>
                </a:tc>
                <a:tc>
                  <a:txBody>
                    <a:bodyPr/>
                    <a:lstStyle/>
                    <a:p>
                      <a:pPr rtl="0" fontAlgn="base"/>
                      <a:r>
                        <a:rPr lang="en-US" sz="1100">
                          <a:effectLst/>
                        </a:rPr>
                        <a:t>Name of a department.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   </a:t>
                      </a:r>
                      <a:endParaRPr lang="en-US" sz="2400">
                        <a:effectLst/>
                      </a:endParaRPr>
                    </a:p>
                  </a:txBody>
                  <a:tcPr/>
                </a:tc>
                <a:tc>
                  <a:txBody>
                    <a:bodyPr/>
                    <a:lstStyle/>
                    <a:p>
                      <a:pPr rtl="0" fontAlgn="base"/>
                      <a:r>
                        <a:rPr lang="en-US" sz="1100">
                          <a:effectLst/>
                        </a:rPr>
                        <a:t>20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Private   </a:t>
                      </a:r>
                      <a:endParaRPr lang="en-US" sz="2400">
                        <a:effectLst/>
                      </a:endParaRPr>
                    </a:p>
                  </a:txBody>
                  <a:tcPr/>
                </a:tc>
                <a:extLst>
                  <a:ext uri="{0D108BD9-81ED-4DB2-BD59-A6C34878D82A}">
                    <a16:rowId xmlns:a16="http://schemas.microsoft.com/office/drawing/2014/main" val="567889052"/>
                  </a:ext>
                </a:extLst>
              </a:tr>
              <a:tr h="642771">
                <a:tc>
                  <a:txBody>
                    <a:bodyPr/>
                    <a:lstStyle/>
                    <a:p>
                      <a:pPr rtl="0" fontAlgn="base"/>
                      <a:r>
                        <a:rPr lang="en-US" sz="1100">
                          <a:effectLst/>
                        </a:rPr>
                        <a:t>  </a:t>
                      </a:r>
                      <a:endParaRPr lang="en-US" sz="2400">
                        <a:effectLst/>
                      </a:endParaRPr>
                    </a:p>
                  </a:txBody>
                  <a:tcPr/>
                </a:tc>
                <a:tc>
                  <a:txBody>
                    <a:bodyPr/>
                    <a:lstStyle/>
                    <a:p>
                      <a:pPr rtl="0" fontAlgn="base"/>
                      <a:r>
                        <a:rPr lang="en-US" sz="1100">
                          <a:effectLst/>
                        </a:rPr>
                        <a:t>DEPT_DESC   </a:t>
                      </a:r>
                      <a:endParaRPr lang="en-US" sz="2400">
                        <a:effectLst/>
                      </a:endParaRPr>
                    </a:p>
                  </a:txBody>
                  <a:tcPr/>
                </a:tc>
                <a:tc>
                  <a:txBody>
                    <a:bodyPr/>
                    <a:lstStyle/>
                    <a:p>
                      <a:pPr rtl="0" fontAlgn="base"/>
                      <a:r>
                        <a:rPr lang="en-US" sz="1100">
                          <a:effectLst/>
                        </a:rPr>
                        <a:t>Description of a department.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50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Children department is for working with children   </a:t>
                      </a:r>
                      <a:endParaRPr lang="en-US" sz="2400">
                        <a:effectLst/>
                      </a:endParaRPr>
                    </a:p>
                  </a:txBody>
                  <a:tcPr/>
                </a:tc>
                <a:extLst>
                  <a:ext uri="{0D108BD9-81ED-4DB2-BD59-A6C34878D82A}">
                    <a16:rowId xmlns:a16="http://schemas.microsoft.com/office/drawing/2014/main" val="4174100665"/>
                  </a:ext>
                </a:extLst>
              </a:tr>
              <a:tr h="642771">
                <a:tc>
                  <a:txBody>
                    <a:bodyPr/>
                    <a:lstStyle/>
                    <a:p>
                      <a:pPr rtl="0" fontAlgn="base"/>
                      <a:r>
                        <a:rPr lang="en-US" sz="1100">
                          <a:effectLst/>
                        </a:rPr>
                        <a:t>GROUP_HOME   </a:t>
                      </a:r>
                      <a:endParaRPr lang="en-US" sz="2400">
                        <a:effectLst/>
                      </a:endParaRPr>
                    </a:p>
                  </a:txBody>
                  <a:tcPr/>
                </a:tc>
                <a:tc>
                  <a:txBody>
                    <a:bodyPr/>
                    <a:lstStyle/>
                    <a:p>
                      <a:pPr rtl="0" fontAlgn="base"/>
                      <a:r>
                        <a:rPr lang="en-US" sz="1100">
                          <a:effectLst/>
                        </a:rPr>
                        <a:t>GH_ID   </a:t>
                      </a:r>
                      <a:endParaRPr lang="en-US" sz="2400">
                        <a:effectLst/>
                      </a:endParaRPr>
                    </a:p>
                  </a:txBody>
                  <a:tcPr/>
                </a:tc>
                <a:tc>
                  <a:txBody>
                    <a:bodyPr/>
                    <a:lstStyle/>
                    <a:p>
                      <a:pPr rtl="0" fontAlgn="base"/>
                      <a:r>
                        <a:rPr lang="en-US" sz="1100">
                          <a:effectLst/>
                        </a:rPr>
                        <a:t>ID number used to uniquely identify a group home.   </a:t>
                      </a:r>
                      <a:endParaRPr lang="en-US" sz="2400">
                        <a:effectLst/>
                      </a:endParaRPr>
                    </a:p>
                  </a:txBody>
                  <a:tcPr/>
                </a:tc>
                <a:tc>
                  <a:txBody>
                    <a:bodyPr/>
                    <a:lstStyle/>
                    <a:p>
                      <a:pPr rtl="0" fontAlgn="base"/>
                      <a:r>
                        <a:rPr lang="en-US" sz="1100">
                          <a:effectLst/>
                        </a:rPr>
                        <a:t>INT   </a:t>
                      </a:r>
                      <a:endParaRPr lang="en-US" sz="2400">
                        <a:effectLst/>
                      </a:endParaRPr>
                    </a:p>
                  </a:txBody>
                  <a:tcPr/>
                </a:tc>
                <a:tc>
                  <a:txBody>
                    <a:bodyPr/>
                    <a:lstStyle/>
                    <a:p>
                      <a:pPr rtl="0" fontAlgn="base"/>
                      <a:r>
                        <a:rPr lang="en-US" sz="1100">
                          <a:effectLst/>
                        </a:rPr>
                        <a:t> ---------------------------   </a:t>
                      </a:r>
                      <a:endParaRPr lang="en-US" sz="2400">
                        <a:effectLst/>
                      </a:endParaRPr>
                    </a:p>
                  </a:txBody>
                  <a:tcPr/>
                </a:tc>
                <a:tc>
                  <a:txBody>
                    <a:bodyPr/>
                    <a:lstStyle/>
                    <a:p>
                      <a:pPr rtl="0" fontAlgn="base"/>
                      <a:r>
                        <a:rPr lang="en-US" sz="1100">
                          <a:effectLst/>
                        </a:rPr>
                        <a:t>20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PK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1234   </a:t>
                      </a:r>
                      <a:endParaRPr lang="en-US" sz="2400">
                        <a:effectLst/>
                      </a:endParaRPr>
                    </a:p>
                  </a:txBody>
                  <a:tcPr/>
                </a:tc>
                <a:extLst>
                  <a:ext uri="{0D108BD9-81ED-4DB2-BD59-A6C34878D82A}">
                    <a16:rowId xmlns:a16="http://schemas.microsoft.com/office/drawing/2014/main" val="3348364498"/>
                  </a:ext>
                </a:extLst>
              </a:tr>
              <a:tr h="465775">
                <a:tc>
                  <a:txBody>
                    <a:bodyPr/>
                    <a:lstStyle/>
                    <a:p>
                      <a:pPr rtl="0" fontAlgn="base"/>
                      <a:r>
                        <a:rPr lang="en-US" sz="1100">
                          <a:effectLst/>
                        </a:rPr>
                        <a:t>  </a:t>
                      </a:r>
                      <a:endParaRPr lang="en-US" sz="2400">
                        <a:effectLst/>
                      </a:endParaRPr>
                    </a:p>
                  </a:txBody>
                  <a:tcPr/>
                </a:tc>
                <a:tc>
                  <a:txBody>
                    <a:bodyPr/>
                    <a:lstStyle/>
                    <a:p>
                      <a:pPr rtl="0" fontAlgn="base"/>
                      <a:r>
                        <a:rPr lang="en-US" sz="1100">
                          <a:effectLst/>
                        </a:rPr>
                        <a:t>GH_ADDRESS   </a:t>
                      </a:r>
                      <a:endParaRPr lang="en-US" sz="2400">
                        <a:effectLst/>
                      </a:endParaRPr>
                    </a:p>
                  </a:txBody>
                  <a:tcPr/>
                </a:tc>
                <a:tc>
                  <a:txBody>
                    <a:bodyPr/>
                    <a:lstStyle/>
                    <a:p>
                      <a:pPr rtl="0" fontAlgn="base"/>
                      <a:r>
                        <a:rPr lang="en-US" sz="1100">
                          <a:effectLst/>
                        </a:rPr>
                        <a:t>The address of a group home.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   </a:t>
                      </a:r>
                      <a:endParaRPr lang="en-US" sz="2400">
                        <a:effectLst/>
                      </a:endParaRPr>
                    </a:p>
                  </a:txBody>
                  <a:tcPr/>
                </a:tc>
                <a:tc>
                  <a:txBody>
                    <a:bodyPr/>
                    <a:lstStyle/>
                    <a:p>
                      <a:pPr rtl="0" fontAlgn="base"/>
                      <a:r>
                        <a:rPr lang="en-US" sz="1100">
                          <a:effectLst/>
                        </a:rPr>
                        <a:t>40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1234 Street St.   </a:t>
                      </a:r>
                      <a:endParaRPr lang="en-US" sz="2400">
                        <a:effectLst/>
                      </a:endParaRPr>
                    </a:p>
                  </a:txBody>
                  <a:tcPr/>
                </a:tc>
                <a:extLst>
                  <a:ext uri="{0D108BD9-81ED-4DB2-BD59-A6C34878D82A}">
                    <a16:rowId xmlns:a16="http://schemas.microsoft.com/office/drawing/2014/main" val="3098335658"/>
                  </a:ext>
                </a:extLst>
              </a:tr>
              <a:tr h="642771">
                <a:tc>
                  <a:txBody>
                    <a:bodyPr/>
                    <a:lstStyle/>
                    <a:p>
                      <a:pPr rtl="0" fontAlgn="base"/>
                      <a:r>
                        <a:rPr lang="en-US" sz="1100">
                          <a:effectLst/>
                        </a:rPr>
                        <a:t>  </a:t>
                      </a:r>
                      <a:endParaRPr lang="en-US" sz="2400">
                        <a:effectLst/>
                      </a:endParaRPr>
                    </a:p>
                  </a:txBody>
                  <a:tcPr/>
                </a:tc>
                <a:tc>
                  <a:txBody>
                    <a:bodyPr/>
                    <a:lstStyle/>
                    <a:p>
                      <a:pPr rtl="0" fontAlgn="base"/>
                      <a:r>
                        <a:rPr lang="en-US" sz="1100">
                          <a:effectLst/>
                        </a:rPr>
                        <a:t>GH_PHONE   </a:t>
                      </a:r>
                      <a:endParaRPr lang="en-US" sz="2400">
                        <a:effectLst/>
                      </a:endParaRPr>
                    </a:p>
                  </a:txBody>
                  <a:tcPr/>
                </a:tc>
                <a:tc>
                  <a:txBody>
                    <a:bodyPr/>
                    <a:lstStyle/>
                    <a:p>
                      <a:pPr rtl="0" fontAlgn="base"/>
                      <a:r>
                        <a:rPr lang="en-US" sz="1100">
                          <a:effectLst/>
                        </a:rPr>
                        <a:t>The phone number of a group home.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14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1-123-123-1234   </a:t>
                      </a:r>
                      <a:endParaRPr lang="en-US" sz="2400">
                        <a:effectLst/>
                      </a:endParaRPr>
                    </a:p>
                  </a:txBody>
                  <a:tcPr/>
                </a:tc>
                <a:extLst>
                  <a:ext uri="{0D108BD9-81ED-4DB2-BD59-A6C34878D82A}">
                    <a16:rowId xmlns:a16="http://schemas.microsoft.com/office/drawing/2014/main" val="4098771207"/>
                  </a:ext>
                </a:extLst>
              </a:tr>
              <a:tr h="829081">
                <a:tc>
                  <a:txBody>
                    <a:bodyPr/>
                    <a:lstStyle/>
                    <a:p>
                      <a:pPr rtl="0" fontAlgn="base"/>
                      <a:r>
                        <a:rPr lang="en-US" sz="1100">
                          <a:effectLst/>
                        </a:rPr>
                        <a:t>SHIFT_STATUS   </a:t>
                      </a:r>
                      <a:endParaRPr lang="en-US" sz="2400">
                        <a:effectLst/>
                      </a:endParaRPr>
                    </a:p>
                  </a:txBody>
                  <a:tcPr/>
                </a:tc>
                <a:tc>
                  <a:txBody>
                    <a:bodyPr/>
                    <a:lstStyle/>
                    <a:p>
                      <a:pPr rtl="0" fontAlgn="base"/>
                      <a:r>
                        <a:rPr lang="en-US" sz="1100">
                          <a:effectLst/>
                        </a:rPr>
                        <a:t>STATUS_CODE   </a:t>
                      </a:r>
                      <a:endParaRPr lang="en-US" sz="2400">
                        <a:effectLst/>
                      </a:endParaRPr>
                    </a:p>
                  </a:txBody>
                  <a:tcPr/>
                </a:tc>
                <a:tc>
                  <a:txBody>
                    <a:bodyPr/>
                    <a:lstStyle/>
                    <a:p>
                      <a:pPr rtl="0" fontAlgn="base"/>
                      <a:r>
                        <a:rPr lang="en-US" sz="1100">
                          <a:effectLst/>
                        </a:rPr>
                        <a:t>Code used to uniquely identify the status of a shift.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   </a:t>
                      </a:r>
                      <a:endParaRPr lang="en-US" sz="2400">
                        <a:effectLst/>
                      </a:endParaRPr>
                    </a:p>
                  </a:txBody>
                  <a:tcPr/>
                </a:tc>
                <a:tc>
                  <a:txBody>
                    <a:bodyPr/>
                    <a:lstStyle/>
                    <a:p>
                      <a:pPr rtl="0" fontAlgn="base"/>
                      <a:r>
                        <a:rPr lang="en-US" sz="1100">
                          <a:effectLst/>
                        </a:rPr>
                        <a:t>3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PK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S</a:t>
                      </a:r>
                      <a:endParaRPr lang="en-US" sz="2400">
                        <a:effectLst/>
                      </a:endParaRPr>
                    </a:p>
                  </a:txBody>
                  <a:tcPr/>
                </a:tc>
                <a:extLst>
                  <a:ext uri="{0D108BD9-81ED-4DB2-BD59-A6C34878D82A}">
                    <a16:rowId xmlns:a16="http://schemas.microsoft.com/office/drawing/2014/main" val="2540603948"/>
                  </a:ext>
                </a:extLst>
              </a:tr>
              <a:tr h="465775">
                <a:tc>
                  <a:txBody>
                    <a:bodyPr/>
                    <a:lstStyle/>
                    <a:p>
                      <a:pPr rtl="0" fontAlgn="base"/>
                      <a:r>
                        <a:rPr lang="en-US" sz="1100">
                          <a:effectLst/>
                        </a:rPr>
                        <a:t>  </a:t>
                      </a:r>
                      <a:endParaRPr lang="en-US" sz="2400">
                        <a:effectLst/>
                      </a:endParaRPr>
                    </a:p>
                  </a:txBody>
                  <a:tcPr/>
                </a:tc>
                <a:tc>
                  <a:txBody>
                    <a:bodyPr/>
                    <a:lstStyle/>
                    <a:p>
                      <a:pPr rtl="0" fontAlgn="base"/>
                      <a:r>
                        <a:rPr lang="en-US" sz="1100">
                          <a:effectLst/>
                        </a:rPr>
                        <a:t>STATUS_NAME   </a:t>
                      </a:r>
                      <a:endParaRPr lang="en-US" sz="2400">
                        <a:effectLst/>
                      </a:endParaRPr>
                    </a:p>
                  </a:txBody>
                  <a:tcPr/>
                </a:tc>
                <a:tc>
                  <a:txBody>
                    <a:bodyPr/>
                    <a:lstStyle/>
                    <a:p>
                      <a:pPr rtl="0" fontAlgn="base"/>
                      <a:r>
                        <a:rPr lang="en-US" sz="1100">
                          <a:effectLst/>
                        </a:rPr>
                        <a:t>Name of a shift’s status.   </a:t>
                      </a:r>
                      <a:endParaRPr lang="en-US" sz="2400">
                        <a:effectLst/>
                      </a:endParaRPr>
                    </a:p>
                  </a:txBody>
                  <a:tcPr/>
                </a:tc>
                <a:tc>
                  <a:txBody>
                    <a:bodyPr/>
                    <a:lstStyle/>
                    <a:p>
                      <a:pPr rtl="0" fontAlgn="base"/>
                      <a:r>
                        <a:rPr lang="en-US" sz="1100">
                          <a:effectLst/>
                        </a:rPr>
                        <a:t>VARCHAR   </a:t>
                      </a:r>
                      <a:endParaRPr lang="en-US" sz="2400">
                        <a:effectLst/>
                      </a:endParaRPr>
                    </a:p>
                  </a:txBody>
                  <a:tcPr/>
                </a:tc>
                <a:tc>
                  <a:txBody>
                    <a:bodyPr/>
                    <a:lstStyle/>
                    <a:p>
                      <a:pPr rtl="0" fontAlgn="base"/>
                      <a:r>
                        <a:rPr lang="en-US" sz="1100">
                          <a:effectLst/>
                        </a:rPr>
                        <a:t> ---------------------------   </a:t>
                      </a:r>
                      <a:endParaRPr lang="en-US" sz="2400">
                        <a:effectLst/>
                      </a:endParaRPr>
                    </a:p>
                  </a:txBody>
                  <a:tcPr/>
                </a:tc>
                <a:tc>
                  <a:txBody>
                    <a:bodyPr/>
                    <a:lstStyle/>
                    <a:p>
                      <a:pPr rtl="0" fontAlgn="base"/>
                      <a:r>
                        <a:rPr lang="en-US" sz="1100">
                          <a:effectLst/>
                        </a:rPr>
                        <a:t>20   </a:t>
                      </a:r>
                      <a:endParaRPr lang="en-US" sz="2400">
                        <a:effectLst/>
                      </a:endParaRPr>
                    </a:p>
                  </a:txBody>
                  <a:tcPr/>
                </a:tc>
                <a:tc>
                  <a:txBody>
                    <a:bodyPr/>
                    <a:lstStyle/>
                    <a:p>
                      <a:pPr rtl="0" fontAlgn="base"/>
                      <a:r>
                        <a:rPr lang="en-US" sz="1100">
                          <a:effectLst/>
                        </a:rPr>
                        <a:t>Y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  </a:t>
                      </a:r>
                      <a:endParaRPr lang="en-US" sz="2400">
                        <a:effectLst/>
                      </a:endParaRPr>
                    </a:p>
                  </a:txBody>
                  <a:tcPr/>
                </a:tc>
                <a:tc>
                  <a:txBody>
                    <a:bodyPr/>
                    <a:lstStyle/>
                    <a:p>
                      <a:pPr rtl="0" fontAlgn="base"/>
                      <a:r>
                        <a:rPr lang="en-US" sz="1100">
                          <a:effectLst/>
                        </a:rPr>
                        <a:t>Scheduled</a:t>
                      </a:r>
                      <a:endParaRPr lang="en-US" sz="2400">
                        <a:effectLst/>
                      </a:endParaRPr>
                    </a:p>
                  </a:txBody>
                  <a:tcPr/>
                </a:tc>
                <a:extLst>
                  <a:ext uri="{0D108BD9-81ED-4DB2-BD59-A6C34878D82A}">
                    <a16:rowId xmlns:a16="http://schemas.microsoft.com/office/drawing/2014/main" val="1520248842"/>
                  </a:ext>
                </a:extLst>
              </a:tr>
            </a:tbl>
          </a:graphicData>
        </a:graphic>
      </p:graphicFrame>
    </p:spTree>
    <p:extLst>
      <p:ext uri="{BB962C8B-B14F-4D97-AF65-F5344CB8AC3E}">
        <p14:creationId xmlns:p14="http://schemas.microsoft.com/office/powerpoint/2010/main" val="409346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a:xfrm>
            <a:off x="684211" y="1208277"/>
            <a:ext cx="8534401" cy="3079923"/>
          </a:xfrm>
        </p:spPr>
        <p:txBody>
          <a:bodyPr vert="horz" lIns="91440" tIns="45720" rIns="91440" bIns="45720" rtlCol="0" anchor="b">
            <a:normAutofit/>
          </a:bodyPr>
          <a:lstStyle/>
          <a:p>
            <a:r>
              <a:rPr lang="en-US" sz="5400"/>
              <a:t>Data backup, recovery, and archival</a:t>
            </a:r>
          </a:p>
        </p:txBody>
      </p:sp>
      <p:sp>
        <p:nvSpPr>
          <p:cNvPr id="6" name="Rectangle 5">
            <a:extLst>
              <a:ext uri="{FF2B5EF4-FFF2-40B4-BE49-F238E27FC236}">
                <a16:creationId xmlns:a16="http://schemas.microsoft.com/office/drawing/2014/main" id="{19BAF0B9-0E98-495B-968F-AA11851A5404}"/>
              </a:ext>
            </a:extLst>
          </p:cNvPr>
          <p:cNvSpPr/>
          <p:nvPr/>
        </p:nvSpPr>
        <p:spPr>
          <a:xfrm>
            <a:off x="770421" y="4590067"/>
            <a:ext cx="5891752" cy="1165207"/>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4695616"/>
            <a:ext cx="5843374" cy="9541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rPr>
              <a:t>Backup/Restoration Plan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2800">
                <a:solidFill>
                  <a:prstClr val="white"/>
                </a:solidFill>
                <a:latin typeface="Century Gothic" panose="020B0502020202020204"/>
              </a:rPr>
              <a:t>Data Archival Plan</a:t>
            </a:r>
            <a:endPar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4664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39E020-4F71-457B-98FD-26CA5494F252}"/>
              </a:ext>
            </a:extLst>
          </p:cNvPr>
          <p:cNvSpPr/>
          <p:nvPr/>
        </p:nvSpPr>
        <p:spPr>
          <a:xfrm>
            <a:off x="684212" y="467436"/>
            <a:ext cx="8829243" cy="4187858"/>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4349172-BC4F-4F16-9F54-A1155C914504}"/>
              </a:ext>
            </a:extLst>
          </p:cNvPr>
          <p:cNvSpPr>
            <a:spLocks noGrp="1"/>
          </p:cNvSpPr>
          <p:nvPr>
            <p:ph type="title"/>
          </p:nvPr>
        </p:nvSpPr>
        <p:spPr/>
        <p:txBody>
          <a:bodyPr/>
          <a:lstStyle/>
          <a:p>
            <a:r>
              <a:rPr lang="en-US"/>
              <a:t>Data backup</a:t>
            </a:r>
          </a:p>
        </p:txBody>
      </p:sp>
      <p:sp>
        <p:nvSpPr>
          <p:cNvPr id="3" name="Content Placeholder 2">
            <a:extLst>
              <a:ext uri="{FF2B5EF4-FFF2-40B4-BE49-F238E27FC236}">
                <a16:creationId xmlns:a16="http://schemas.microsoft.com/office/drawing/2014/main" id="{ECB95DC3-D668-455E-A7ED-EE8B740694F0}"/>
              </a:ext>
            </a:extLst>
          </p:cNvPr>
          <p:cNvSpPr>
            <a:spLocks noGrp="1"/>
          </p:cNvSpPr>
          <p:nvPr>
            <p:ph idx="1"/>
          </p:nvPr>
        </p:nvSpPr>
        <p:spPr>
          <a:xfrm>
            <a:off x="684212" y="685800"/>
            <a:ext cx="8534400" cy="4187858"/>
          </a:xfrm>
        </p:spPr>
        <p:txBody>
          <a:bodyPr>
            <a:normAutofit lnSpcReduction="10000"/>
          </a:bodyPr>
          <a:lstStyle/>
          <a:p>
            <a:r>
              <a:rPr lang="en-US" sz="2400">
                <a:solidFill>
                  <a:schemeClr val="tx1"/>
                </a:solidFill>
                <a:ea typeface="+mn-lt"/>
                <a:cs typeface="+mn-lt"/>
              </a:rPr>
              <a:t>Backups will be done periodically, with a backup process being executed once per day at night.</a:t>
            </a:r>
          </a:p>
          <a:p>
            <a:r>
              <a:rPr lang="en-US" sz="2400">
                <a:solidFill>
                  <a:schemeClr val="tx1"/>
                </a:solidFill>
                <a:ea typeface="+mn-lt"/>
                <a:cs typeface="+mn-lt"/>
              </a:rPr>
              <a:t>We can use the "Cron" utility to schedule a “</a:t>
            </a:r>
            <a:r>
              <a:rPr lang="en-US" sz="2400" err="1">
                <a:solidFill>
                  <a:schemeClr val="tx1"/>
                </a:solidFill>
                <a:ea typeface="+mn-lt"/>
                <a:cs typeface="+mn-lt"/>
              </a:rPr>
              <a:t>mysqldump</a:t>
            </a:r>
            <a:r>
              <a:rPr lang="en-US" sz="2400">
                <a:solidFill>
                  <a:schemeClr val="tx1"/>
                </a:solidFill>
                <a:ea typeface="+mn-lt"/>
                <a:cs typeface="+mn-lt"/>
              </a:rPr>
              <a:t>” to be executed on a chronological basis.</a:t>
            </a:r>
          </a:p>
          <a:p>
            <a:r>
              <a:rPr lang="en-US" sz="2400">
                <a:solidFill>
                  <a:schemeClr val="tx1"/>
                </a:solidFill>
                <a:ea typeface="+mn-lt"/>
                <a:cs typeface="+mn-lt"/>
              </a:rPr>
              <a:t>We can send database backups to the server located in their office with SFTP.</a:t>
            </a:r>
          </a:p>
          <a:p>
            <a:r>
              <a:rPr lang="en-US" sz="2400">
                <a:solidFill>
                  <a:schemeClr val="tx1"/>
                </a:solidFill>
                <a:ea typeface="+mn-lt"/>
                <a:cs typeface="+mn-lt"/>
              </a:rPr>
              <a:t>Altis currently has a backup plan with Edenbridge, they back up the data on the server in their office twice per day.</a:t>
            </a:r>
          </a:p>
          <a:p>
            <a:endParaRPr lang="en-US">
              <a:solidFill>
                <a:schemeClr val="tx1"/>
              </a:solidFill>
            </a:endParaRPr>
          </a:p>
        </p:txBody>
      </p:sp>
      <p:pic>
        <p:nvPicPr>
          <p:cNvPr id="4" name="Picture 26" descr="A picture containing guitar&#10;&#10;Description generated with very high confidence">
            <a:extLst>
              <a:ext uri="{FF2B5EF4-FFF2-40B4-BE49-F238E27FC236}">
                <a16:creationId xmlns:a16="http://schemas.microsoft.com/office/drawing/2014/main" id="{4B140306-68C0-4787-BB18-5CC498821C82}"/>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625739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910AC9-D96C-46E3-A5BD-1600DEEDC629}"/>
              </a:ext>
            </a:extLst>
          </p:cNvPr>
          <p:cNvSpPr/>
          <p:nvPr/>
        </p:nvSpPr>
        <p:spPr>
          <a:xfrm>
            <a:off x="581891" y="1265383"/>
            <a:ext cx="8636721" cy="2946400"/>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6A760FF3-E699-483B-8802-93D9B3FC725C}"/>
              </a:ext>
            </a:extLst>
          </p:cNvPr>
          <p:cNvSpPr>
            <a:spLocks noGrp="1"/>
          </p:cNvSpPr>
          <p:nvPr>
            <p:ph type="title"/>
          </p:nvPr>
        </p:nvSpPr>
        <p:spPr/>
        <p:txBody>
          <a:bodyPr/>
          <a:lstStyle/>
          <a:p>
            <a:r>
              <a:rPr lang="en-US"/>
              <a:t>Data restoration</a:t>
            </a:r>
          </a:p>
        </p:txBody>
      </p:sp>
      <p:sp>
        <p:nvSpPr>
          <p:cNvPr id="3" name="Content Placeholder 2">
            <a:extLst>
              <a:ext uri="{FF2B5EF4-FFF2-40B4-BE49-F238E27FC236}">
                <a16:creationId xmlns:a16="http://schemas.microsoft.com/office/drawing/2014/main" id="{559FBB4E-67B1-4853-BB5F-9A58A5B3D9E1}"/>
              </a:ext>
            </a:extLst>
          </p:cNvPr>
          <p:cNvSpPr>
            <a:spLocks noGrp="1"/>
          </p:cNvSpPr>
          <p:nvPr>
            <p:ph idx="1"/>
          </p:nvPr>
        </p:nvSpPr>
        <p:spPr>
          <a:xfrm>
            <a:off x="684212" y="685800"/>
            <a:ext cx="8534400" cy="4027602"/>
          </a:xfrm>
        </p:spPr>
        <p:txBody>
          <a:bodyPr>
            <a:normAutofit/>
          </a:bodyPr>
          <a:lstStyle/>
          <a:p>
            <a:r>
              <a:rPr lang="en-US" sz="2400">
                <a:solidFill>
                  <a:schemeClr val="tx1"/>
                </a:solidFill>
              </a:rPr>
              <a:t>In the event of data loss the database will need to be restored.</a:t>
            </a:r>
          </a:p>
          <a:p>
            <a:r>
              <a:rPr lang="en-US" sz="2400">
                <a:solidFill>
                  <a:schemeClr val="tx1"/>
                </a:solidFill>
              </a:rPr>
              <a:t>We can easily achieve this by using the dump file we will have saved elsewhere. </a:t>
            </a:r>
          </a:p>
          <a:p>
            <a:r>
              <a:rPr lang="en-US" sz="2400">
                <a:solidFill>
                  <a:schemeClr val="tx1"/>
                </a:solidFill>
              </a:rPr>
              <a:t>The dump file will be comprised of SQL statements that will allow the database to be rebuilt in its previous state.</a:t>
            </a:r>
          </a:p>
        </p:txBody>
      </p:sp>
      <p:pic>
        <p:nvPicPr>
          <p:cNvPr id="4" name="Picture 26" descr="A picture containing guitar&#10;&#10;Description generated with very high confidence">
            <a:extLst>
              <a:ext uri="{FF2B5EF4-FFF2-40B4-BE49-F238E27FC236}">
                <a16:creationId xmlns:a16="http://schemas.microsoft.com/office/drawing/2014/main" id="{0AC44247-7E64-42FF-8702-11D9BEFEE596}"/>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237599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EFB88A-94FB-44D1-B783-01819D9FEB0B}"/>
              </a:ext>
            </a:extLst>
          </p:cNvPr>
          <p:cNvSpPr/>
          <p:nvPr/>
        </p:nvSpPr>
        <p:spPr>
          <a:xfrm>
            <a:off x="526945" y="421253"/>
            <a:ext cx="9004981" cy="3698165"/>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5E5DA04-B20B-4258-90DC-5D312D39AE80}"/>
              </a:ext>
            </a:extLst>
          </p:cNvPr>
          <p:cNvSpPr>
            <a:spLocks noGrp="1"/>
          </p:cNvSpPr>
          <p:nvPr>
            <p:ph type="title"/>
          </p:nvPr>
        </p:nvSpPr>
        <p:spPr/>
        <p:txBody>
          <a:bodyPr/>
          <a:lstStyle/>
          <a:p>
            <a:r>
              <a:rPr lang="en-US"/>
              <a:t>Data archival</a:t>
            </a:r>
          </a:p>
        </p:txBody>
      </p:sp>
      <p:sp>
        <p:nvSpPr>
          <p:cNvPr id="3" name="Content Placeholder 2">
            <a:extLst>
              <a:ext uri="{FF2B5EF4-FFF2-40B4-BE49-F238E27FC236}">
                <a16:creationId xmlns:a16="http://schemas.microsoft.com/office/drawing/2014/main" id="{20AB148B-E601-413E-838A-62F508C75DD2}"/>
              </a:ext>
            </a:extLst>
          </p:cNvPr>
          <p:cNvSpPr>
            <a:spLocks noGrp="1"/>
          </p:cNvSpPr>
          <p:nvPr>
            <p:ph idx="1"/>
          </p:nvPr>
        </p:nvSpPr>
        <p:spPr/>
        <p:txBody>
          <a:bodyPr>
            <a:normAutofit/>
          </a:bodyPr>
          <a:lstStyle/>
          <a:p>
            <a:r>
              <a:rPr lang="en-US" sz="2400">
                <a:solidFill>
                  <a:schemeClr val="tx1"/>
                </a:solidFill>
              </a:rPr>
              <a:t>Shift information will be kept for two years before being archived.</a:t>
            </a:r>
          </a:p>
          <a:p>
            <a:r>
              <a:rPr lang="en-US" sz="2400">
                <a:solidFill>
                  <a:schemeClr val="tx1"/>
                </a:solidFill>
              </a:rPr>
              <a:t>New data will be added to the archive periodically.</a:t>
            </a:r>
          </a:p>
          <a:p>
            <a:r>
              <a:rPr lang="en-US" sz="2400">
                <a:solidFill>
                  <a:schemeClr val="tx1"/>
                </a:solidFill>
              </a:rPr>
              <a:t>We will devise algorithms for using PHP to check that all referential integrity is maintained so we may remove old data from the active database when it has reached its expiry date, without causing problems with the data structure.</a:t>
            </a:r>
          </a:p>
          <a:p>
            <a:endParaRPr lang="en-US" sz="2400">
              <a:solidFill>
                <a:schemeClr val="tx1"/>
              </a:solidFill>
            </a:endParaRPr>
          </a:p>
        </p:txBody>
      </p:sp>
      <p:pic>
        <p:nvPicPr>
          <p:cNvPr id="4" name="Picture 26" descr="A picture containing guitar&#10;&#10;Description generated with very high confidence">
            <a:extLst>
              <a:ext uri="{FF2B5EF4-FFF2-40B4-BE49-F238E27FC236}">
                <a16:creationId xmlns:a16="http://schemas.microsoft.com/office/drawing/2014/main" id="{9A9947EB-FF87-4653-B1DA-11B13F658F94}"/>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587242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2BD8DC-3F04-423B-B952-EECD7270CDF1}"/>
              </a:ext>
            </a:extLst>
          </p:cNvPr>
          <p:cNvSpPr/>
          <p:nvPr/>
        </p:nvSpPr>
        <p:spPr>
          <a:xfrm>
            <a:off x="461323" y="1252526"/>
            <a:ext cx="8848932"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US" sz="4000"/>
              <a:t>Conclusion</a:t>
            </a:r>
          </a:p>
        </p:txBody>
      </p:sp>
      <p:sp>
        <p:nvSpPr>
          <p:cNvPr id="3" name="Content Placeholder 2"/>
          <p:cNvSpPr>
            <a:spLocks noGrp="1"/>
          </p:cNvSpPr>
          <p:nvPr>
            <p:ph idx="1"/>
          </p:nvPr>
        </p:nvSpPr>
        <p:spPr>
          <a:xfrm>
            <a:off x="684212" y="1432874"/>
            <a:ext cx="8534400" cy="2868193"/>
          </a:xfrm>
        </p:spPr>
        <p:txBody>
          <a:bodyPr>
            <a:normAutofit/>
          </a:bodyPr>
          <a:lstStyle/>
          <a:p>
            <a:r>
              <a:rPr lang="en-US" sz="2800">
                <a:solidFill>
                  <a:schemeClr val="tx1"/>
                </a:solidFill>
              </a:rPr>
              <a:t>Table structure designed for versatility and reliability</a:t>
            </a:r>
          </a:p>
          <a:p>
            <a:r>
              <a:rPr lang="en-US" sz="2800">
                <a:solidFill>
                  <a:schemeClr val="tx1"/>
                </a:solidFill>
              </a:rPr>
              <a:t>Nature of the data involved necessitates backup/archival, for which recommendations are given</a:t>
            </a:r>
          </a:p>
          <a:p>
            <a:endParaRPr lang="en-US" sz="2800">
              <a:solidFill>
                <a:schemeClr val="tx1"/>
              </a:solidFill>
            </a:endParaRPr>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65007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50D37C-9BA3-493A-8767-96C1A3E1DF77}"/>
              </a:ext>
            </a:extLst>
          </p:cNvPr>
          <p:cNvSpPr/>
          <p:nvPr/>
        </p:nvSpPr>
        <p:spPr>
          <a:xfrm>
            <a:off x="5809806" y="591038"/>
            <a:ext cx="3408805" cy="576261"/>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645631C-9BC4-405C-BC94-88130787464D}"/>
              </a:ext>
            </a:extLst>
          </p:cNvPr>
          <p:cNvSpPr/>
          <p:nvPr/>
        </p:nvSpPr>
        <p:spPr>
          <a:xfrm>
            <a:off x="684211" y="619137"/>
            <a:ext cx="2234480" cy="576262"/>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83DDC72-38B0-4753-9547-95DFCAEFAAD7}"/>
              </a:ext>
            </a:extLst>
          </p:cNvPr>
          <p:cNvSpPr/>
          <p:nvPr/>
        </p:nvSpPr>
        <p:spPr>
          <a:xfrm>
            <a:off x="5809806" y="1270528"/>
            <a:ext cx="5024130"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1E984FA-0889-454F-A09A-8133C3C70EC7}"/>
              </a:ext>
            </a:extLst>
          </p:cNvPr>
          <p:cNvSpPr/>
          <p:nvPr/>
        </p:nvSpPr>
        <p:spPr>
          <a:xfrm>
            <a:off x="684212" y="1270528"/>
            <a:ext cx="5024130"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24648EF-5215-4909-B395-305413D949FF}"/>
              </a:ext>
            </a:extLst>
          </p:cNvPr>
          <p:cNvSpPr>
            <a:spLocks noGrp="1"/>
          </p:cNvSpPr>
          <p:nvPr>
            <p:ph type="title"/>
          </p:nvPr>
        </p:nvSpPr>
        <p:spPr>
          <a:xfrm>
            <a:off x="684211" y="4487331"/>
            <a:ext cx="8534400" cy="1507067"/>
          </a:xfrm>
        </p:spPr>
        <p:txBody>
          <a:bodyPr>
            <a:normAutofit/>
          </a:bodyPr>
          <a:lstStyle/>
          <a:p>
            <a:r>
              <a:rPr lang="en-CA" sz="4000"/>
              <a:t>Looking Forwards</a:t>
            </a:r>
          </a:p>
        </p:txBody>
      </p:sp>
      <p:sp>
        <p:nvSpPr>
          <p:cNvPr id="5" name="Text Placeholder 4">
            <a:extLst>
              <a:ext uri="{FF2B5EF4-FFF2-40B4-BE49-F238E27FC236}">
                <a16:creationId xmlns:a16="http://schemas.microsoft.com/office/drawing/2014/main" id="{503C3E4E-E09F-4156-A764-4673858B88B9}"/>
              </a:ext>
            </a:extLst>
          </p:cNvPr>
          <p:cNvSpPr>
            <a:spLocks noGrp="1"/>
          </p:cNvSpPr>
          <p:nvPr>
            <p:ph type="body" idx="1"/>
          </p:nvPr>
        </p:nvSpPr>
        <p:spPr>
          <a:xfrm>
            <a:off x="699606" y="619136"/>
            <a:ext cx="2219086" cy="576262"/>
          </a:xfrm>
        </p:spPr>
        <p:txBody>
          <a:bodyPr/>
          <a:lstStyle/>
          <a:p>
            <a:r>
              <a:rPr lang="en-CA"/>
              <a:t>Next Month</a:t>
            </a:r>
          </a:p>
        </p:txBody>
      </p:sp>
      <p:sp>
        <p:nvSpPr>
          <p:cNvPr id="3" name="Content Placeholder 2">
            <a:extLst>
              <a:ext uri="{FF2B5EF4-FFF2-40B4-BE49-F238E27FC236}">
                <a16:creationId xmlns:a16="http://schemas.microsoft.com/office/drawing/2014/main" id="{5F0A38DB-8DAA-4389-B489-AC70AB422493}"/>
              </a:ext>
            </a:extLst>
          </p:cNvPr>
          <p:cNvSpPr>
            <a:spLocks noGrp="1"/>
          </p:cNvSpPr>
          <p:nvPr>
            <p:ph sz="half" idx="2"/>
          </p:nvPr>
        </p:nvSpPr>
        <p:spPr>
          <a:xfrm>
            <a:off x="699605" y="1337192"/>
            <a:ext cx="4937655" cy="3030538"/>
          </a:xfrm>
        </p:spPr>
        <p:txBody>
          <a:bodyPr>
            <a:normAutofit/>
          </a:bodyPr>
          <a:lstStyle/>
          <a:p>
            <a:r>
              <a:rPr lang="en-CA">
                <a:solidFill>
                  <a:schemeClr val="tx1"/>
                </a:solidFill>
              </a:rPr>
              <a:t>Designing UI</a:t>
            </a:r>
          </a:p>
          <a:p>
            <a:r>
              <a:rPr lang="en-CA">
                <a:solidFill>
                  <a:schemeClr val="tx1"/>
                </a:solidFill>
              </a:rPr>
              <a:t>Process flow design</a:t>
            </a:r>
          </a:p>
          <a:p>
            <a:r>
              <a:rPr lang="en-CA">
                <a:solidFill>
                  <a:schemeClr val="tx1"/>
                </a:solidFill>
              </a:rPr>
              <a:t>Input/output finalization</a:t>
            </a:r>
          </a:p>
          <a:p>
            <a:r>
              <a:rPr lang="en-CA">
                <a:solidFill>
                  <a:schemeClr val="tx1"/>
                </a:solidFill>
              </a:rPr>
              <a:t>Physical &amp; technical architecture design</a:t>
            </a:r>
          </a:p>
          <a:p>
            <a:pPr marL="0" indent="0">
              <a:buNone/>
            </a:pPr>
            <a:endParaRPr lang="en-CA">
              <a:solidFill>
                <a:schemeClr val="tx1"/>
              </a:solidFill>
            </a:endParaRPr>
          </a:p>
        </p:txBody>
      </p:sp>
      <p:sp>
        <p:nvSpPr>
          <p:cNvPr id="6" name="Text Placeholder 5">
            <a:extLst>
              <a:ext uri="{FF2B5EF4-FFF2-40B4-BE49-F238E27FC236}">
                <a16:creationId xmlns:a16="http://schemas.microsoft.com/office/drawing/2014/main" id="{7D092C35-4EFE-4941-986D-5C3308CA0182}"/>
              </a:ext>
            </a:extLst>
          </p:cNvPr>
          <p:cNvSpPr>
            <a:spLocks noGrp="1"/>
          </p:cNvSpPr>
          <p:nvPr>
            <p:ph type="body" sz="quarter" idx="3"/>
          </p:nvPr>
        </p:nvSpPr>
        <p:spPr>
          <a:xfrm>
            <a:off x="5857277" y="575471"/>
            <a:ext cx="3408805" cy="576262"/>
          </a:xfrm>
        </p:spPr>
        <p:txBody>
          <a:bodyPr/>
          <a:lstStyle/>
          <a:p>
            <a:r>
              <a:rPr lang="en-CA"/>
              <a:t>Next Three Months</a:t>
            </a:r>
          </a:p>
        </p:txBody>
      </p:sp>
      <p:sp>
        <p:nvSpPr>
          <p:cNvPr id="7" name="Content Placeholder 6">
            <a:extLst>
              <a:ext uri="{FF2B5EF4-FFF2-40B4-BE49-F238E27FC236}">
                <a16:creationId xmlns:a16="http://schemas.microsoft.com/office/drawing/2014/main" id="{0D5BC8A5-1D49-443A-8158-85C629AF13CA}"/>
              </a:ext>
            </a:extLst>
          </p:cNvPr>
          <p:cNvSpPr>
            <a:spLocks noGrp="1"/>
          </p:cNvSpPr>
          <p:nvPr>
            <p:ph sz="quarter" idx="4"/>
          </p:nvPr>
        </p:nvSpPr>
        <p:spPr>
          <a:xfrm>
            <a:off x="5857277" y="1337192"/>
            <a:ext cx="4929188" cy="3030538"/>
          </a:xfrm>
        </p:spPr>
        <p:txBody>
          <a:bodyPr/>
          <a:lstStyle/>
          <a:p>
            <a:r>
              <a:rPr lang="en-CA">
                <a:solidFill>
                  <a:schemeClr val="tx1"/>
                </a:solidFill>
              </a:rPr>
              <a:t>Finishing implementation</a:t>
            </a:r>
          </a:p>
          <a:p>
            <a:r>
              <a:rPr lang="en-CA">
                <a:solidFill>
                  <a:schemeClr val="tx1"/>
                </a:solidFill>
              </a:rPr>
              <a:t>testing of components</a:t>
            </a:r>
          </a:p>
          <a:p>
            <a:r>
              <a:rPr lang="en-CA">
                <a:solidFill>
                  <a:schemeClr val="tx1"/>
                </a:solidFill>
              </a:rPr>
              <a:t>Establishing training regimen </a:t>
            </a:r>
          </a:p>
          <a:p>
            <a:r>
              <a:rPr lang="en-CA">
                <a:solidFill>
                  <a:schemeClr val="tx1"/>
                </a:solidFill>
              </a:rPr>
              <a:t>Delivery to client</a:t>
            </a:r>
          </a:p>
          <a:p>
            <a:endParaRPr lang="en-CA"/>
          </a:p>
        </p:txBody>
      </p:sp>
      <p:pic>
        <p:nvPicPr>
          <p:cNvPr id="4"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2242401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9FD0-069F-4383-9DBE-7940FEA9CBE8}"/>
              </a:ext>
            </a:extLst>
          </p:cNvPr>
          <p:cNvSpPr>
            <a:spLocks noGrp="1"/>
          </p:cNvSpPr>
          <p:nvPr>
            <p:ph type="title"/>
          </p:nvPr>
        </p:nvSpPr>
        <p:spPr>
          <a:xfrm>
            <a:off x="674052" y="2678852"/>
            <a:ext cx="8534400" cy="1507067"/>
          </a:xfrm>
        </p:spPr>
        <p:txBody>
          <a:bodyPr/>
          <a:lstStyle/>
          <a:p>
            <a:r>
              <a:rPr lang="en-US" sz="4000"/>
              <a:t>Questions?</a:t>
            </a:r>
            <a:endParaRPr lang="en-US"/>
          </a:p>
        </p:txBody>
      </p:sp>
      <p:pic>
        <p:nvPicPr>
          <p:cNvPr id="4" name="Picture 26" descr="A picture containing guitar&#10;&#10;Description generated with very high confidence">
            <a:extLst>
              <a:ext uri="{FF2B5EF4-FFF2-40B4-BE49-F238E27FC236}">
                <a16:creationId xmlns:a16="http://schemas.microsoft.com/office/drawing/2014/main" id="{5CDDBACC-E515-439D-AA7B-7C012D39DC54}"/>
              </a:ext>
            </a:extLst>
          </p:cNvPr>
          <p:cNvPicPr>
            <a:picLocks noChangeAspect="1"/>
          </p:cNvPicPr>
          <p:nvPr/>
        </p:nvPicPr>
        <p:blipFill>
          <a:blip r:embed="rId2"/>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334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C86279-3D8A-4688-B418-04DC22E31ED3}"/>
              </a:ext>
            </a:extLst>
          </p:cNvPr>
          <p:cNvSpPr/>
          <p:nvPr/>
        </p:nvSpPr>
        <p:spPr>
          <a:xfrm>
            <a:off x="1143000" y="2022802"/>
            <a:ext cx="7197436" cy="207814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F8C771D-A91A-4E39-BDDA-C4705969EA53}"/>
              </a:ext>
            </a:extLst>
          </p:cNvPr>
          <p:cNvSpPr>
            <a:spLocks noGrp="1"/>
          </p:cNvSpPr>
          <p:nvPr>
            <p:ph type="title"/>
          </p:nvPr>
        </p:nvSpPr>
        <p:spPr/>
        <p:txBody>
          <a:bodyPr>
            <a:normAutofit/>
          </a:bodyPr>
          <a:lstStyle/>
          <a:p>
            <a:r>
              <a:rPr lang="en-CA" sz="4000"/>
              <a:t>Our client</a:t>
            </a:r>
          </a:p>
        </p:txBody>
      </p:sp>
      <p:sp>
        <p:nvSpPr>
          <p:cNvPr id="3" name="Content Placeholder 2">
            <a:extLst>
              <a:ext uri="{FF2B5EF4-FFF2-40B4-BE49-F238E27FC236}">
                <a16:creationId xmlns:a16="http://schemas.microsoft.com/office/drawing/2014/main" id="{9485BF99-98BA-4BDB-84CB-DED4014D9487}"/>
              </a:ext>
            </a:extLst>
          </p:cNvPr>
          <p:cNvSpPr>
            <a:spLocks noGrp="1"/>
          </p:cNvSpPr>
          <p:nvPr>
            <p:ph idx="1"/>
          </p:nvPr>
        </p:nvSpPr>
        <p:spPr>
          <a:xfrm>
            <a:off x="684212" y="518983"/>
            <a:ext cx="8534400" cy="3968349"/>
          </a:xfrm>
        </p:spPr>
        <p:txBody>
          <a:bodyPr numCol="1" anchor="ctr"/>
          <a:lstStyle/>
          <a:p>
            <a:pPr lvl="1"/>
            <a:endParaRPr lang="en-CA" sz="2800">
              <a:solidFill>
                <a:schemeClr val="tx1"/>
              </a:solidFill>
            </a:endParaRPr>
          </a:p>
          <a:p>
            <a:pPr lvl="1"/>
            <a:endParaRPr lang="en-CA" sz="2800">
              <a:solidFill>
                <a:schemeClr val="tx1"/>
              </a:solidFill>
            </a:endParaRPr>
          </a:p>
          <a:p>
            <a:pPr lvl="1"/>
            <a:endParaRPr lang="en-CA" sz="2800">
              <a:solidFill>
                <a:schemeClr val="tx1"/>
              </a:solidFill>
            </a:endParaRPr>
          </a:p>
          <a:p>
            <a:pPr lvl="1"/>
            <a:r>
              <a:rPr lang="en-CA" sz="2800">
                <a:solidFill>
                  <a:schemeClr val="tx1"/>
                </a:solidFill>
              </a:rPr>
              <a:t>Organization that provides services for people that require special assistance</a:t>
            </a:r>
          </a:p>
          <a:p>
            <a:pPr lvl="1"/>
            <a:r>
              <a:rPr lang="en-CA" sz="2800">
                <a:solidFill>
                  <a:schemeClr val="tx1"/>
                </a:solidFill>
              </a:rPr>
              <a:t>Government funded/ privately funded organization</a:t>
            </a:r>
          </a:p>
          <a:p>
            <a:pPr lvl="1"/>
            <a:endParaRPr lang="en-CA" sz="2800">
              <a:solidFill>
                <a:schemeClr val="tx1"/>
              </a:solidFill>
            </a:endParaRPr>
          </a:p>
        </p:txBody>
      </p:sp>
      <p:pic>
        <p:nvPicPr>
          <p:cNvPr id="5" name="Picture 26">
            <a:extLst>
              <a:ext uri="{FF2B5EF4-FFF2-40B4-BE49-F238E27FC236}">
                <a16:creationId xmlns:a16="http://schemas.microsoft.com/office/drawing/2014/main" id="{6BE06A0D-76E3-354D-B487-E7466D74FD11}"/>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pic>
        <p:nvPicPr>
          <p:cNvPr id="6" name="Picture 5">
            <a:extLst>
              <a:ext uri="{FF2B5EF4-FFF2-40B4-BE49-F238E27FC236}">
                <a16:creationId xmlns:a16="http://schemas.microsoft.com/office/drawing/2014/main" id="{56350B51-FB49-4276-A6D9-DC23C2679BA2}"/>
              </a:ext>
            </a:extLst>
          </p:cNvPr>
          <p:cNvPicPr/>
          <p:nvPr/>
        </p:nvPicPr>
        <p:blipFill>
          <a:blip r:embed="rId4">
            <a:extLst>
              <a:ext uri="{28A0092B-C50C-407E-A947-70E740481C1C}">
                <a14:useLocalDpi xmlns:a14="http://schemas.microsoft.com/office/drawing/2010/main" val="0"/>
              </a:ext>
            </a:extLst>
          </a:blip>
          <a:stretch>
            <a:fillRect/>
          </a:stretch>
        </p:blipFill>
        <p:spPr>
          <a:xfrm>
            <a:off x="1143000" y="355927"/>
            <a:ext cx="4572000" cy="1666875"/>
          </a:xfrm>
          <a:prstGeom prst="rect">
            <a:avLst/>
          </a:prstGeom>
          <a:ln>
            <a:noFill/>
          </a:ln>
          <a:effectLst>
            <a:glow rad="101600">
              <a:schemeClr val="tx1">
                <a:alpha val="60000"/>
              </a:schemeClr>
            </a:glow>
          </a:effectLst>
        </p:spPr>
      </p:pic>
    </p:spTree>
    <p:extLst>
      <p:ext uri="{BB962C8B-B14F-4D97-AF65-F5344CB8AC3E}">
        <p14:creationId xmlns:p14="http://schemas.microsoft.com/office/powerpoint/2010/main" val="308327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219237-C3AE-4CC2-9218-C0D37531D6FA}"/>
              </a:ext>
            </a:extLst>
          </p:cNvPr>
          <p:cNvSpPr/>
          <p:nvPr/>
        </p:nvSpPr>
        <p:spPr>
          <a:xfrm>
            <a:off x="684212" y="1274619"/>
            <a:ext cx="8413606" cy="2530764"/>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Current system</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Edenbridge's current system is paper based with Excel spreadsheets and accounting software</a:t>
            </a:r>
            <a:endParaRPr lang="en-US">
              <a:solidFill>
                <a:schemeClr val="tx1"/>
              </a:solidFill>
            </a:endParaRPr>
          </a:p>
          <a:p>
            <a:r>
              <a:rPr lang="en-US" sz="2800">
                <a:solidFill>
                  <a:schemeClr val="tx1"/>
                </a:solidFill>
              </a:rPr>
              <a:t>This system has them entering &amp; manipulating 200+ employees' timesheets manually  </a:t>
            </a:r>
          </a:p>
        </p:txBody>
      </p:sp>
      <p:pic>
        <p:nvPicPr>
          <p:cNvPr id="5"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63604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29D60D-684A-4562-828E-5769311316A3}"/>
              </a:ext>
            </a:extLst>
          </p:cNvPr>
          <p:cNvSpPr/>
          <p:nvPr/>
        </p:nvSpPr>
        <p:spPr>
          <a:xfrm>
            <a:off x="684212" y="685800"/>
            <a:ext cx="8848932" cy="3615267"/>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Current system problems</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It is easy for the coordinators to book workers for overtime because shifts are spread across multiple binders/departments </a:t>
            </a:r>
          </a:p>
          <a:p>
            <a:r>
              <a:rPr lang="en-US" sz="2800">
                <a:solidFill>
                  <a:schemeClr val="tx1"/>
                </a:solidFill>
              </a:rPr>
              <a:t>When shifts are rescheduled it can cause errors in time tracking</a:t>
            </a:r>
          </a:p>
          <a:p>
            <a:r>
              <a:rPr lang="en-US" sz="2800">
                <a:solidFill>
                  <a:schemeClr val="tx1"/>
                </a:solidFill>
              </a:rPr>
              <a:t>The process of entering timecards into Excel is time consuming </a:t>
            </a:r>
          </a:p>
        </p:txBody>
      </p:sp>
      <p:pic>
        <p:nvPicPr>
          <p:cNvPr id="5" name="Picture 26" descr="A picture containing guitar&#10;&#10;Description generated with very high confidence">
            <a:extLst>
              <a:ext uri="{FF2B5EF4-FFF2-40B4-BE49-F238E27FC236}">
                <a16:creationId xmlns:a16="http://schemas.microsoft.com/office/drawing/2014/main" id="{B4CE0111-63E6-4F62-ACAE-97EC2E2519FD}"/>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15483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FBB42A-E78A-4D76-A900-E98D947855FF}"/>
              </a:ext>
            </a:extLst>
          </p:cNvPr>
          <p:cNvSpPr/>
          <p:nvPr/>
        </p:nvSpPr>
        <p:spPr>
          <a:xfrm>
            <a:off x="526946" y="922596"/>
            <a:ext cx="8848932" cy="3141673"/>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Project description</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pPr marL="0" indent="0">
              <a:buNone/>
            </a:pPr>
            <a:r>
              <a:rPr lang="en-US" sz="2800">
                <a:solidFill>
                  <a:schemeClr val="tx1"/>
                </a:solidFill>
              </a:rPr>
              <a:t>We are making a scheduling and time-tracking web application for Edenbridge.</a:t>
            </a:r>
          </a:p>
          <a:p>
            <a:r>
              <a:rPr lang="en-US" sz="2800">
                <a:solidFill>
                  <a:schemeClr val="tx1"/>
                </a:solidFill>
              </a:rPr>
              <a:t> Employees will be able to log in through an online portal for different options</a:t>
            </a:r>
          </a:p>
          <a:p>
            <a:r>
              <a:rPr lang="en-US" sz="2800">
                <a:solidFill>
                  <a:schemeClr val="tx1"/>
                </a:solidFill>
              </a:rPr>
              <a:t>Coordinators will be able to schedule workers, workers will be able to view their schedules </a:t>
            </a:r>
          </a:p>
        </p:txBody>
      </p:sp>
      <p:pic>
        <p:nvPicPr>
          <p:cNvPr id="5"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8957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4019AE-6B73-47CD-92E5-5E60D0968DE6}"/>
              </a:ext>
            </a:extLst>
          </p:cNvPr>
          <p:cNvSpPr/>
          <p:nvPr/>
        </p:nvSpPr>
        <p:spPr>
          <a:xfrm>
            <a:off x="684212" y="374759"/>
            <a:ext cx="8848932" cy="3611546"/>
          </a:xfrm>
          <a:prstGeom prst="rect">
            <a:avLst/>
          </a:prstGeom>
          <a:solidFill>
            <a:schemeClr val="accent1">
              <a:lumMod val="50000"/>
            </a:schemeClr>
          </a:solidFill>
          <a:ln>
            <a:noFill/>
          </a:ln>
          <a:effectLst>
            <a:outerShdw blurRad="1143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95B4EAD-133C-4987-8D48-689D0A2403F1}"/>
              </a:ext>
            </a:extLst>
          </p:cNvPr>
          <p:cNvSpPr>
            <a:spLocks noGrp="1"/>
          </p:cNvSpPr>
          <p:nvPr>
            <p:ph type="title"/>
          </p:nvPr>
        </p:nvSpPr>
        <p:spPr/>
        <p:txBody>
          <a:bodyPr>
            <a:normAutofit/>
          </a:bodyPr>
          <a:lstStyle/>
          <a:p>
            <a:r>
              <a:rPr lang="en-US" sz="4000"/>
              <a:t>Project description</a:t>
            </a:r>
          </a:p>
        </p:txBody>
      </p:sp>
      <p:sp>
        <p:nvSpPr>
          <p:cNvPr id="3" name="Content Placeholder 2">
            <a:extLst>
              <a:ext uri="{FF2B5EF4-FFF2-40B4-BE49-F238E27FC236}">
                <a16:creationId xmlns:a16="http://schemas.microsoft.com/office/drawing/2014/main" id="{7E22F0FC-D874-42AA-A0CA-EB8563331797}"/>
              </a:ext>
            </a:extLst>
          </p:cNvPr>
          <p:cNvSpPr>
            <a:spLocks noGrp="1"/>
          </p:cNvSpPr>
          <p:nvPr>
            <p:ph idx="1"/>
          </p:nvPr>
        </p:nvSpPr>
        <p:spPr/>
        <p:txBody>
          <a:bodyPr>
            <a:normAutofit/>
          </a:bodyPr>
          <a:lstStyle/>
          <a:p>
            <a:r>
              <a:rPr lang="en-US" sz="2800">
                <a:solidFill>
                  <a:schemeClr val="tx1"/>
                </a:solidFill>
              </a:rPr>
              <a:t>2 interconnected parts:</a:t>
            </a:r>
          </a:p>
          <a:p>
            <a:pPr lvl="1"/>
            <a:r>
              <a:rPr lang="en-US" sz="2800">
                <a:solidFill>
                  <a:schemeClr val="tx1"/>
                </a:solidFill>
                <a:ea typeface="+mn-lt"/>
                <a:cs typeface="+mn-lt"/>
              </a:rPr>
              <a:t>Scheduling</a:t>
            </a:r>
          </a:p>
          <a:p>
            <a:pPr lvl="1"/>
            <a:r>
              <a:rPr lang="en-US" sz="2800">
                <a:solidFill>
                  <a:schemeClr val="tx1"/>
                </a:solidFill>
              </a:rPr>
              <a:t>Time</a:t>
            </a:r>
            <a:r>
              <a:rPr lang="en-US" sz="2800">
                <a:solidFill>
                  <a:schemeClr val="tx1"/>
                </a:solidFill>
                <a:ea typeface="+mn-lt"/>
                <a:cs typeface="+mn-lt"/>
              </a:rPr>
              <a:t> tracking</a:t>
            </a:r>
          </a:p>
          <a:p>
            <a:pPr lvl="2"/>
            <a:r>
              <a:rPr lang="en-US" sz="2600">
                <a:solidFill>
                  <a:schemeClr val="tx1"/>
                </a:solidFill>
                <a:ea typeface="+mn-lt"/>
                <a:cs typeface="+mn-lt"/>
              </a:rPr>
              <a:t>System will also be able to generate files that can be exported in to Sage50 accounting or a list of workers with the hours they worked in each department </a:t>
            </a:r>
            <a:endParaRPr lang="en-US" sz="2600">
              <a:solidFill>
                <a:schemeClr val="tx1"/>
              </a:solidFill>
            </a:endParaRPr>
          </a:p>
          <a:p>
            <a:pPr marL="457200" lvl="1" indent="0">
              <a:buNone/>
            </a:pPr>
            <a:endParaRPr lang="en-US" sz="2800">
              <a:solidFill>
                <a:schemeClr val="tx1"/>
              </a:solidFill>
            </a:endParaRPr>
          </a:p>
        </p:txBody>
      </p:sp>
      <p:pic>
        <p:nvPicPr>
          <p:cNvPr id="5" name="Picture 26" descr="A picture containing guitar&#10;&#10;Description generated with very high confidence">
            <a:extLst>
              <a:ext uri="{FF2B5EF4-FFF2-40B4-BE49-F238E27FC236}">
                <a16:creationId xmlns:a16="http://schemas.microsoft.com/office/drawing/2014/main" id="{6CEAEDA8-D2DC-48A1-89ED-72339A72B098}"/>
              </a:ext>
            </a:extLst>
          </p:cNvPr>
          <p:cNvPicPr>
            <a:picLocks noChangeAspect="1"/>
          </p:cNvPicPr>
          <p:nvPr/>
        </p:nvPicPr>
        <p:blipFill>
          <a:blip r:embed="rId3"/>
          <a:stretch>
            <a:fillRect/>
          </a:stretch>
        </p:blipFill>
        <p:spPr>
          <a:xfrm>
            <a:off x="10275950" y="5503246"/>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304775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bg2">
                <a:lumMod val="75000"/>
              </a:schemeClr>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A027-067A-4DA0-8743-C7DC1E9CAB82}"/>
              </a:ext>
            </a:extLst>
          </p:cNvPr>
          <p:cNvSpPr>
            <a:spLocks noGrp="1"/>
          </p:cNvSpPr>
          <p:nvPr>
            <p:ph type="title"/>
          </p:nvPr>
        </p:nvSpPr>
        <p:spPr/>
        <p:txBody>
          <a:bodyPr vert="horz" lIns="91440" tIns="45720" rIns="91440" bIns="45720" rtlCol="0" anchor="b">
            <a:normAutofit/>
          </a:bodyPr>
          <a:lstStyle/>
          <a:p>
            <a:r>
              <a:rPr lang="en-US" sz="5400"/>
              <a:t>Tables and relationships</a:t>
            </a:r>
          </a:p>
        </p:txBody>
      </p:sp>
      <p:sp>
        <p:nvSpPr>
          <p:cNvPr id="6" name="Rectangle 5">
            <a:extLst>
              <a:ext uri="{FF2B5EF4-FFF2-40B4-BE49-F238E27FC236}">
                <a16:creationId xmlns:a16="http://schemas.microsoft.com/office/drawing/2014/main" id="{19BAF0B9-0E98-495B-968F-AA11851A5404}"/>
              </a:ext>
            </a:extLst>
          </p:cNvPr>
          <p:cNvSpPr/>
          <p:nvPr/>
        </p:nvSpPr>
        <p:spPr>
          <a:xfrm>
            <a:off x="770421" y="4590067"/>
            <a:ext cx="5891752" cy="1566893"/>
          </a:xfrm>
          <a:prstGeom prst="rect">
            <a:avLst/>
          </a:prstGeom>
          <a:solidFill>
            <a:schemeClr val="tx2">
              <a:lumMod val="25000"/>
            </a:schemeClr>
          </a:solidFill>
          <a:ln w="12700">
            <a:solidFill>
              <a:schemeClr val="tx1">
                <a:lumMod val="75000"/>
              </a:schemeClr>
            </a:solidFill>
          </a:ln>
          <a:effectLst>
            <a:outerShdw blurRad="63500" dist="101600" dir="10800000" algn="t" rotWithShape="0">
              <a:schemeClr val="accent1">
                <a:lumMod val="60000"/>
                <a:lumOff val="4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984BEF5B-ABCE-4692-85B5-79F012C187EC}"/>
              </a:ext>
            </a:extLst>
          </p:cNvPr>
          <p:cNvSpPr txBox="1"/>
          <p:nvPr/>
        </p:nvSpPr>
        <p:spPr>
          <a:xfrm>
            <a:off x="818799" y="4695616"/>
            <a:ext cx="5843374" cy="138499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rPr>
              <a:t>Entity Relationship</a:t>
            </a:r>
            <a:r>
              <a:rPr lang="en-CA" sz="2800">
                <a:solidFill>
                  <a:prstClr val="white"/>
                </a:solidFill>
                <a:latin typeface="Century Gothic" panose="020B0502020202020204"/>
              </a:rPr>
              <a:t> Diagrams</a:t>
            </a:r>
          </a:p>
          <a:p>
            <a:pPr marL="457200" indent="-457200">
              <a:buFont typeface="Arial" panose="020B0604020202020204" pitchFamily="34" charset="0"/>
              <a:buChar char="•"/>
            </a:pPr>
            <a:r>
              <a:rPr lang="en-CA" sz="2800">
                <a:solidFill>
                  <a:prstClr val="white"/>
                </a:solidFill>
              </a:rPr>
              <a:t>Business Rules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2800" b="0" i="0" u="none" strike="noStrike" kern="1200" cap="none" spc="0" normalizeH="0" baseline="0" noProof="0">
                <a:ln>
                  <a:noFill/>
                </a:ln>
                <a:solidFill>
                  <a:prstClr val="white"/>
                </a:solidFill>
                <a:effectLst/>
                <a:uLnTx/>
                <a:uFillTx/>
                <a:latin typeface="Century Gothic" panose="020B0502020202020204"/>
                <a:ea typeface="+mn-ea"/>
                <a:cs typeface="+mn-cs"/>
              </a:rPr>
              <a:t>Data Dictionary</a:t>
            </a:r>
          </a:p>
        </p:txBody>
      </p:sp>
      <p:pic>
        <p:nvPicPr>
          <p:cNvPr id="42" name="Picture 26" descr="A picture containing guitar&#10;&#10;Description generated with very high confidence">
            <a:extLst>
              <a:ext uri="{FF2B5EF4-FFF2-40B4-BE49-F238E27FC236}">
                <a16:creationId xmlns:a16="http://schemas.microsoft.com/office/drawing/2014/main" id="{E7412627-D5B2-4FA3-9FE8-44CBAB9AEFA2}"/>
              </a:ext>
            </a:extLst>
          </p:cNvPr>
          <p:cNvPicPr>
            <a:picLocks noChangeAspect="1"/>
          </p:cNvPicPr>
          <p:nvPr/>
        </p:nvPicPr>
        <p:blipFill>
          <a:blip r:embed="rId3"/>
          <a:stretch>
            <a:fillRect/>
          </a:stretch>
        </p:blipFill>
        <p:spPr>
          <a:xfrm>
            <a:off x="10239005" y="5484773"/>
            <a:ext cx="1650785" cy="982305"/>
          </a:xfrm>
          <a:prstGeom prst="rect">
            <a:avLst/>
          </a:prstGeom>
          <a:effectLst>
            <a:glow rad="63500">
              <a:schemeClr val="tx1">
                <a:alpha val="40000"/>
              </a:schemeClr>
            </a:glow>
          </a:effectLst>
        </p:spPr>
      </p:pic>
    </p:spTree>
    <p:extLst>
      <p:ext uri="{BB962C8B-B14F-4D97-AF65-F5344CB8AC3E}">
        <p14:creationId xmlns:p14="http://schemas.microsoft.com/office/powerpoint/2010/main" val="1990609870"/>
      </p:ext>
    </p:extLst>
  </p:cSld>
  <p:clrMapOvr>
    <a:masterClrMapping/>
  </p:clrMapOvr>
</p:sld>
</file>

<file path=ppt/theme/theme1.xml><?xml version="1.0" encoding="utf-8"?>
<a:theme xmlns:a="http://schemas.openxmlformats.org/drawingml/2006/main" name="Sl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980D21D57C58449B4B465E4F572E8C" ma:contentTypeVersion="7" ma:contentTypeDescription="Create a new document." ma:contentTypeScope="" ma:versionID="83f46fc28b99882f507656f504a926e1">
  <xsd:schema xmlns:xsd="http://www.w3.org/2001/XMLSchema" xmlns:xs="http://www.w3.org/2001/XMLSchema" xmlns:p="http://schemas.microsoft.com/office/2006/metadata/properties" xmlns:ns3="8fae7843-3149-497e-844c-fc1070d5ee0a" xmlns:ns4="4e68305a-1ce9-44e6-8cb5-642ca3d6b252" targetNamespace="http://schemas.microsoft.com/office/2006/metadata/properties" ma:root="true" ma:fieldsID="cdd0e84984a8f02076f65d41cd27ac3e" ns3:_="" ns4:_="">
    <xsd:import namespace="8fae7843-3149-497e-844c-fc1070d5ee0a"/>
    <xsd:import namespace="4e68305a-1ce9-44e6-8cb5-642ca3d6b25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ae7843-3149-497e-844c-fc1070d5ee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68305a-1ce9-44e6-8cb5-642ca3d6b2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7A140A-BE00-4736-AD74-4C256ABA3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ae7843-3149-497e-844c-fc1070d5ee0a"/>
    <ds:schemaRef ds:uri="4e68305a-1ce9-44e6-8cb5-642ca3d6b2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C7569D-ADC1-446B-86BD-0484A96DB81F}">
  <ds:schemaRefs>
    <ds:schemaRef ds:uri="http://schemas.microsoft.com/sharepoint/v3/contenttype/forms"/>
  </ds:schemaRefs>
</ds:datastoreItem>
</file>

<file path=customXml/itemProps3.xml><?xml version="1.0" encoding="utf-8"?>
<ds:datastoreItem xmlns:ds="http://schemas.openxmlformats.org/officeDocument/2006/customXml" ds:itemID="{3DA11CE2-6B18-4786-BA36-1F35A8B966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Milestone 3 Presentation</Template>
  <Application>Microsoft Office PowerPoint</Application>
  <PresentationFormat>Widescreen</PresentationFormat>
  <Slides>37</Slides>
  <Notes>36</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Slice</vt:lpstr>
      <vt:lpstr>Milestone 6 - Data Design</vt:lpstr>
      <vt:lpstr>Team &amp; Client Introduction</vt:lpstr>
      <vt:lpstr>Our Team</vt:lpstr>
      <vt:lpstr>Our client</vt:lpstr>
      <vt:lpstr>Current system</vt:lpstr>
      <vt:lpstr>Current system problems</vt:lpstr>
      <vt:lpstr>Project description</vt:lpstr>
      <vt:lpstr>Project description</vt:lpstr>
      <vt:lpstr>Tables and relationships</vt:lpstr>
      <vt:lpstr>Entity Relationships</vt:lpstr>
      <vt:lpstr>Shift Table</vt:lpstr>
      <vt:lpstr>Shift Table – Rules and Data</vt:lpstr>
      <vt:lpstr>Worker table</vt:lpstr>
      <vt:lpstr>Worker table – Rules and Data</vt:lpstr>
      <vt:lpstr>USER type table</vt:lpstr>
      <vt:lpstr>User type table – Rules and Data</vt:lpstr>
      <vt:lpstr>Client table</vt:lpstr>
      <vt:lpstr>Client table – Rules and Data</vt:lpstr>
      <vt:lpstr>Group home table</vt:lpstr>
      <vt:lpstr>Group home table – Rules and Data</vt:lpstr>
      <vt:lpstr>Department table</vt:lpstr>
      <vt:lpstr>Department table – Rules and Data</vt:lpstr>
      <vt:lpstr>shift status &amp; type tables</vt:lpstr>
      <vt:lpstr>shift status &amp; type tables – Rules and Data</vt:lpstr>
      <vt:lpstr>PowerPoint Presentation</vt:lpstr>
      <vt:lpstr>PowerPoint Presentation</vt:lpstr>
      <vt:lpstr>PowerPoint Presentation</vt:lpstr>
      <vt:lpstr>PowerPoint Presentation</vt:lpstr>
      <vt:lpstr>PowerPoint Presentation</vt:lpstr>
      <vt:lpstr>PowerPoint Presentation</vt:lpstr>
      <vt:lpstr>Data backup, recovery, and archival</vt:lpstr>
      <vt:lpstr>Data backup</vt:lpstr>
      <vt:lpstr>Data restoration</vt:lpstr>
      <vt:lpstr>Data archival</vt:lpstr>
      <vt:lpstr>Conclusion</vt:lpstr>
      <vt:lpstr>Looking Forwards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3 - Process modelling</dc:title>
  <dc:creator>Beryon Clark</dc:creator>
  <cp:revision>2</cp:revision>
  <dcterms:created xsi:type="dcterms:W3CDTF">2019-11-12T15:20:53Z</dcterms:created>
  <dcterms:modified xsi:type="dcterms:W3CDTF">2020-02-18T22:18:40Z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0x01010060980D21D57C58449B4B465E4F572E8C</vt:lpwstr>
  </property>
</Properties>
</file>