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4" r:id="rId4"/>
    <p:sldId id="265" r:id="rId5"/>
    <p:sldId id="268" r:id="rId6"/>
    <p:sldId id="269" r:id="rId7"/>
    <p:sldId id="276" r:id="rId8"/>
    <p:sldId id="259" r:id="rId9"/>
    <p:sldId id="270" r:id="rId10"/>
    <p:sldId id="271" r:id="rId11"/>
    <p:sldId id="263" r:id="rId12"/>
    <p:sldId id="272" r:id="rId13"/>
    <p:sldId id="273" r:id="rId14"/>
    <p:sldId id="266" r:id="rId15"/>
    <p:sldId id="274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F540C-24C3-49F4-9FEE-0969341AC519}" v="360" dt="2019-10-10T22:45:57.642"/>
    <p1510:client id="{3A20508E-98E8-4A76-AA98-A06A5BF477C4}" v="1938" dt="2019-10-11T13:35:00.529"/>
    <p1510:client id="{820302E3-0F9F-8E97-CF08-01604113DE49}" v="1332" dt="2019-10-11T04:45:15.267"/>
    <p1510:client id="{8A84E0F2-82C7-8A55-C080-377AB633B31E}" v="2134" dt="2019-10-10T22:44:33.639"/>
    <p1510:client id="{9B3C6B1F-0FD8-633D-D83A-AC7AD81EEFD0}" v="869" dt="2019-10-10T23:04:34.067"/>
    <p1510:client id="{FD18DA86-2342-3A18-89E0-1A0A6C247CFD}" v="1836" dt="2019-10-11T04:50:4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F13B5-41D2-4288-81BA-CBC0A737363B}" type="datetimeFigureOut">
              <a:rPr lang="en-US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58C53-6247-455C-8055-817D0D92154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Aidan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9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1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6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Beryon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11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Beryon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2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Beryon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3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Aidan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Aidan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58C53-6247-455C-8055-817D0D92154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77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41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3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2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1" name="Group 28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Milestone 2 - Project Scope</a:t>
            </a:r>
            <a:endParaRPr lang="en-US"/>
          </a:p>
        </p:txBody>
      </p:sp>
      <p:pic>
        <p:nvPicPr>
          <p:cNvPr id="12" name="Picture 26">
            <a:extLst>
              <a:ext uri="{FF2B5EF4-FFF2-40B4-BE49-F238E27FC236}">
                <a16:creationId xmlns:a16="http://schemas.microsoft.com/office/drawing/2014/main" id="{32B9419B-C534-4194-9170-B1AAC2DE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60" y="337554"/>
            <a:ext cx="2270867" cy="135128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83FF-A16E-4B64-9F13-56541952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58782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Project Scope – Shift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16AC-0ABA-45B5-B3E9-39ACAF21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The other portion of the system deals with the tracking and management of the hours and related data about an employee’s work.</a:t>
            </a:r>
          </a:p>
          <a:p>
            <a:r>
              <a:rPr lang="en-US" sz="2800">
                <a:solidFill>
                  <a:schemeClr val="tx1"/>
                </a:solidFill>
              </a:rPr>
              <a:t>System will alert payroll workers about errors/conflicts that are present</a:t>
            </a:r>
          </a:p>
          <a:p>
            <a:r>
              <a:rPr lang="en-US" sz="2800">
                <a:solidFill>
                  <a:schemeClr val="tx1"/>
                </a:solidFill>
              </a:rPr>
              <a:t>Automatic verification of data will allow most issues to be resolved prior to the completion of payroll</a:t>
            </a:r>
          </a:p>
        </p:txBody>
      </p:sp>
      <p:pic>
        <p:nvPicPr>
          <p:cNvPr id="3" name="Picture 26">
            <a:extLst>
              <a:ext uri="{FF2B5EF4-FFF2-40B4-BE49-F238E27FC236}">
                <a16:creationId xmlns:a16="http://schemas.microsoft.com/office/drawing/2014/main" id="{41C562CE-210F-084E-9303-96C94319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9636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FD1B-6606-4D51-B366-E11401B9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8307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Project scope -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30F5F-ACDD-444E-9E4F-94A079F7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32"/>
              </a:spcBef>
              <a:buFont typeface="'Wingdings 3',Sans-Serif"/>
              <a:buChar char=""/>
            </a:pPr>
            <a:r>
              <a:rPr lang="en-CA" sz="3200" b="1">
                <a:solidFill>
                  <a:schemeClr val="tx1"/>
                </a:solidFill>
                <a:ea typeface="+mn-lt"/>
                <a:cs typeface="+mn-lt"/>
              </a:rPr>
              <a:t>System Users</a:t>
            </a:r>
            <a:endParaRPr lang="en-US" sz="3200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spcBef>
                <a:spcPts val="432"/>
              </a:spcBef>
              <a:buFont typeface="'Wingdings 3',Sans-Serif"/>
              <a:buChar char=""/>
            </a:pPr>
            <a:r>
              <a:rPr lang="en-CA" sz="2800">
                <a:solidFill>
                  <a:schemeClr val="tx1"/>
                </a:solidFill>
                <a:ea typeface="+mn-lt"/>
                <a:cs typeface="+mn-lt"/>
              </a:rPr>
              <a:t>Main users are coordinators and payroll workers</a:t>
            </a:r>
          </a:p>
          <a:p>
            <a:pPr lvl="1">
              <a:spcBef>
                <a:spcPts val="432"/>
              </a:spcBef>
              <a:buFont typeface="'Wingdings 3',Sans-Serif"/>
              <a:buChar char=""/>
            </a:pPr>
            <a:r>
              <a:rPr lang="en-CA" sz="2800">
                <a:solidFill>
                  <a:schemeClr val="tx1"/>
                </a:solidFill>
              </a:rPr>
              <a:t>Main users for the new system will also include employees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CC6329DC-1159-734F-A505-45563FD1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596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FD1B-6606-4D51-B366-E11401B9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8307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Project scope – Policies         &amp;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30F5F-ACDD-444E-9E4F-94A079F7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4669"/>
            <a:ext cx="9897978" cy="4457476"/>
          </a:xfrm>
        </p:spPr>
        <p:txBody>
          <a:bodyPr>
            <a:normAutofit/>
          </a:bodyPr>
          <a:lstStyle/>
          <a:p>
            <a:pPr>
              <a:spcBef>
                <a:spcPts val="432"/>
              </a:spcBef>
            </a:pPr>
            <a:r>
              <a:rPr lang="en-CA" sz="3200" b="1">
                <a:solidFill>
                  <a:schemeClr val="tx1"/>
                </a:solidFill>
                <a:ea typeface="+mn-lt"/>
                <a:cs typeface="+mn-lt"/>
              </a:rPr>
              <a:t>Edenbridge employs the following policies and procedures:</a:t>
            </a:r>
            <a:endParaRPr lang="en-US" sz="3200" b="1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spcBef>
                <a:spcPts val="432"/>
              </a:spcBef>
              <a:buFont typeface="'Wingdings 3',Sans-Serif"/>
              <a:buChar char=""/>
            </a:pPr>
            <a:r>
              <a:rPr lang="en-CA" sz="2800">
                <a:solidFill>
                  <a:schemeClr val="tx1"/>
                </a:solidFill>
              </a:rPr>
              <a:t>When they work with children, parents must sign off on services</a:t>
            </a:r>
          </a:p>
          <a:p>
            <a:pPr lvl="1">
              <a:spcBef>
                <a:spcPts val="432"/>
              </a:spcBef>
              <a:buFont typeface="'Wingdings 3',Sans-Serif"/>
              <a:buChar char=""/>
            </a:pPr>
            <a:r>
              <a:rPr lang="en-CA" sz="2800">
                <a:solidFill>
                  <a:schemeClr val="tx1"/>
                </a:solidFill>
              </a:rPr>
              <a:t>Workers hand in and sign physical timesheets for verification</a:t>
            </a:r>
          </a:p>
          <a:p>
            <a:pPr lvl="1">
              <a:spcBef>
                <a:spcPts val="432"/>
              </a:spcBef>
              <a:buFont typeface="'Wingdings 3',Sans-Serif"/>
              <a:buChar char=""/>
            </a:pPr>
            <a:r>
              <a:rPr lang="en-CA" sz="2800">
                <a:solidFill>
                  <a:schemeClr val="tx1"/>
                </a:solidFill>
              </a:rPr>
              <a:t>Current scheduling is done by coordinators consulting a binder of employees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CC6329DC-1159-734F-A505-45563FD1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303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FD1B-6606-4D51-B366-E11401B9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8307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Project scope – Physical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30F5F-ACDD-444E-9E4F-94A079F7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15090"/>
            <a:ext cx="8534400" cy="4136634"/>
          </a:xfrm>
        </p:spPr>
        <p:txBody>
          <a:bodyPr>
            <a:normAutofit/>
          </a:bodyPr>
          <a:lstStyle/>
          <a:p>
            <a:pPr lvl="1">
              <a:spcBef>
                <a:spcPts val="432"/>
              </a:spcBef>
            </a:pPr>
            <a:r>
              <a:rPr lang="en-CA" sz="3200" b="1">
                <a:solidFill>
                  <a:schemeClr val="tx1"/>
                </a:solidFill>
                <a:ea typeface="+mn-lt"/>
                <a:cs typeface="+mn-lt"/>
              </a:rPr>
              <a:t>The physical layout of Edenbridge:</a:t>
            </a:r>
          </a:p>
          <a:p>
            <a:pPr lvl="2">
              <a:spcBef>
                <a:spcPts val="432"/>
              </a:spcBef>
            </a:pPr>
            <a:r>
              <a:rPr lang="en-CA" sz="2800">
                <a:solidFill>
                  <a:schemeClr val="tx1"/>
                </a:solidFill>
                <a:ea typeface="+mn-lt"/>
                <a:cs typeface="+mn-lt"/>
              </a:rPr>
              <a:t>Reception, offices, and a boardroom on the main floor</a:t>
            </a:r>
          </a:p>
          <a:p>
            <a:pPr lvl="2">
              <a:spcBef>
                <a:spcPts val="432"/>
              </a:spcBef>
            </a:pPr>
            <a:r>
              <a:rPr lang="en-CA" sz="2800">
                <a:solidFill>
                  <a:schemeClr val="tx1"/>
                </a:solidFill>
                <a:ea typeface="+mn-lt"/>
                <a:cs typeface="+mn-lt"/>
              </a:rPr>
              <a:t>Offices and counselling/therapy rooms on the second floor, as well as the server room</a:t>
            </a:r>
          </a:p>
          <a:p>
            <a:pPr lvl="2">
              <a:spcBef>
                <a:spcPts val="432"/>
              </a:spcBef>
            </a:pPr>
            <a:r>
              <a:rPr lang="en-CA" sz="2800">
                <a:solidFill>
                  <a:schemeClr val="tx1"/>
                </a:solidFill>
              </a:rPr>
              <a:t>Each office has at least one computer, mostly running Windows 10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CC6329DC-1159-734F-A505-45563FD1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034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2A5226-B8B0-E240-B594-35428072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Project timeline</a:t>
            </a:r>
            <a:endParaRPr lang="en-US" sz="4000"/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94AE7BA9-660A-A044-9BB3-23BA4BE2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AE92AC-8525-4B03-A882-B1F53833F3F3}"/>
              </a:ext>
            </a:extLst>
          </p:cNvPr>
          <p:cNvSpPr txBox="1"/>
          <p:nvPr/>
        </p:nvSpPr>
        <p:spPr>
          <a:xfrm>
            <a:off x="684212" y="424440"/>
            <a:ext cx="10184444" cy="36108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Wingdings 3" panose="05040102010807070707" pitchFamily="18" charset="2"/>
              <a:buChar char=""/>
            </a:pPr>
            <a:r>
              <a:rPr lang="en-CA" sz="2800"/>
              <a:t>At present, the timeline running through to early December allocates roughly 2 weeks per Milestone</a:t>
            </a:r>
          </a:p>
          <a:p>
            <a:pPr marL="742950" lvl="1" indent="-285750">
              <a:buFont typeface="Wingdings 3" panose="05040102010807070707" pitchFamily="18" charset="2"/>
              <a:buChar char=""/>
            </a:pPr>
            <a:r>
              <a:rPr lang="en-CA" sz="2800"/>
              <a:t>8 days average per Lessons Learned</a:t>
            </a:r>
          </a:p>
          <a:p>
            <a:pPr marL="742950" lvl="1" indent="-285750">
              <a:buFont typeface="Wingdings 3" panose="05040102010807070707" pitchFamily="18" charset="2"/>
              <a:buChar char=""/>
            </a:pPr>
            <a:r>
              <a:rPr lang="en-CA" sz="2800"/>
              <a:t>3-4 meetings per Milestone, including those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3671421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3A5485-4EF8-48A2-A1B1-CA61E89DF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" y="239072"/>
            <a:ext cx="8495745" cy="6003280"/>
          </a:xfrm>
          <a:prstGeom prst="rect">
            <a:avLst/>
          </a:prstGeom>
        </p:spPr>
      </p:pic>
      <p:pic>
        <p:nvPicPr>
          <p:cNvPr id="5" name="Picture 26">
            <a:extLst>
              <a:ext uri="{FF2B5EF4-FFF2-40B4-BE49-F238E27FC236}">
                <a16:creationId xmlns:a16="http://schemas.microsoft.com/office/drawing/2014/main" id="{3FEF579B-E6FB-4049-95E6-D3FA4160D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5053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00E43-1D03-FA47-9F3C-55550415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Project timeline – Looking forwards </a:t>
            </a:r>
            <a:endParaRPr lang="en-US" sz="4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141DC-C563-8C4B-9E86-8B28381E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b="1">
                <a:solidFill>
                  <a:schemeClr val="tx1"/>
                </a:solidFill>
              </a:rPr>
              <a:t>Into the Future:</a:t>
            </a:r>
          </a:p>
          <a:p>
            <a:pPr lvl="1"/>
            <a:r>
              <a:rPr lang="en-US" sz="3300">
                <a:solidFill>
                  <a:schemeClr val="tx1"/>
                </a:solidFill>
              </a:rPr>
              <a:t>Evaluation of Edenbridge’s current processes and the interconnections between them</a:t>
            </a:r>
          </a:p>
          <a:p>
            <a:pPr lvl="1"/>
            <a:r>
              <a:rPr lang="en-US" sz="3300">
                <a:solidFill>
                  <a:schemeClr val="tx1"/>
                </a:solidFill>
              </a:rPr>
              <a:t>Establishing the process flow of the system to be proposed</a:t>
            </a:r>
          </a:p>
          <a:p>
            <a:pPr lvl="1"/>
            <a:r>
              <a:rPr lang="en-US" sz="3300">
                <a:solidFill>
                  <a:schemeClr val="tx1"/>
                </a:solidFill>
              </a:rPr>
              <a:t>Establish ERDs of the proposed system to begin building a framework for the proposal</a:t>
            </a:r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48CFBABA-BEC3-7545-AFA6-8AEE9A8B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3829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9FD0-069F-4383-9DBE-7940FEA9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52" y="2678852"/>
            <a:ext cx="8534400" cy="1507067"/>
          </a:xfrm>
        </p:spPr>
        <p:txBody>
          <a:bodyPr/>
          <a:lstStyle/>
          <a:p>
            <a:r>
              <a:rPr lang="en-US" sz="400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771D-A91A-4E39-BDDA-C4705969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BF99-98BA-4BDB-84CB-DED4014D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8983"/>
            <a:ext cx="8534400" cy="3968349"/>
          </a:xfrm>
        </p:spPr>
        <p:txBody>
          <a:bodyPr numCol="1" anchor="ctr"/>
          <a:lstStyle/>
          <a:p>
            <a:r>
              <a:rPr lang="en-CA" sz="3200" b="1">
                <a:solidFill>
                  <a:schemeClr val="tx1"/>
                </a:solidFill>
              </a:rPr>
              <a:t>ITI Solutions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Aidan C. - Team leader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Harley L. - Liaison officer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Justin A. - </a:t>
            </a:r>
            <a:r>
              <a:rPr lang="en-CA" sz="2800">
                <a:solidFill>
                  <a:schemeClr val="tx1"/>
                </a:solidFill>
                <a:ea typeface="+mn-lt"/>
                <a:cs typeface="+mn-lt"/>
              </a:rPr>
              <a:t>Database developer</a:t>
            </a:r>
          </a:p>
          <a:p>
            <a:pPr lvl="1"/>
            <a:r>
              <a:rPr lang="en-CA" sz="2800" err="1">
                <a:solidFill>
                  <a:schemeClr val="tx1"/>
                </a:solidFill>
              </a:rPr>
              <a:t>Beryon</a:t>
            </a:r>
            <a:r>
              <a:rPr lang="en-CA" sz="2800">
                <a:solidFill>
                  <a:schemeClr val="tx1"/>
                </a:solidFill>
              </a:rPr>
              <a:t> C. - Server engineer/UX</a:t>
            </a:r>
          </a:p>
          <a:p>
            <a:pPr lvl="1"/>
            <a:r>
              <a:rPr lang="en-CA" sz="2800">
                <a:solidFill>
                  <a:schemeClr val="tx1"/>
                </a:solidFill>
              </a:rPr>
              <a:t>Evan G. - Programmer/UX</a:t>
            </a:r>
          </a:p>
        </p:txBody>
      </p:sp>
      <p:pic>
        <p:nvPicPr>
          <p:cNvPr id="5" name="Picture 26">
            <a:extLst>
              <a:ext uri="{FF2B5EF4-FFF2-40B4-BE49-F238E27FC236}">
                <a16:creationId xmlns:a16="http://schemas.microsoft.com/office/drawing/2014/main" id="{6BE06A0D-76E3-354D-B487-E7466D7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6107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1675-E7EC-43BF-BC16-4E5B8344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business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40FA6D-55A9-7C46-8F60-004B73E0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sz="3200" b="1">
                <a:solidFill>
                  <a:schemeClr val="tx1"/>
                </a:solidFill>
              </a:rPr>
              <a:t>Business requirements include: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Track hours &amp; classification(s) of employees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Warn against and/or prevent overscheduling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Receive signatures to verify hours worked by employees. 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27AD7071-3490-064F-8C10-DF92F1C1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4483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F56541-1D53-3342-8FF7-3B1A8F58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user requirements</a:t>
            </a:r>
            <a:endParaRPr lang="en-US" sz="4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10CF41-3D40-9543-828F-D5D7B849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User requirements include: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Functionality to fill forms in interfacing device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Ensure information about workers is distributed to managers</a:t>
            </a:r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3FFD6FCF-910B-FB45-BACF-E5AC0C4D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839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F56541-1D53-3342-8FF7-3B1A8F58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677400" cy="1507067"/>
          </a:xfrm>
        </p:spPr>
        <p:txBody>
          <a:bodyPr>
            <a:normAutofit/>
          </a:bodyPr>
          <a:lstStyle/>
          <a:p>
            <a:pPr indent="-457200"/>
            <a:r>
              <a:rPr lang="en-CA" sz="4000"/>
              <a:t>functional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10CF41-3D40-9543-828F-D5D7B849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553954"/>
            <a:ext cx="8534400" cy="389422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/>
                </a:solidFill>
              </a:rPr>
              <a:t>Functional requirements include: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Allow importing/exporting of data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Manage and verify data in the system</a:t>
            </a:r>
          </a:p>
          <a:p>
            <a:pPr lvl="1"/>
            <a:r>
              <a:rPr lang="en-US" sz="2800">
                <a:solidFill>
                  <a:schemeClr val="tx1"/>
                </a:solidFill>
              </a:rPr>
              <a:t>Manage scheduling and notify users when conflicts arise</a:t>
            </a:r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3FFD6FCF-910B-FB45-BACF-E5AC0C4D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10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CECA-C080-45F9-BD22-C59E231F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901" cy="1507067"/>
          </a:xfrm>
        </p:spPr>
        <p:txBody>
          <a:bodyPr/>
          <a:lstStyle/>
          <a:p>
            <a:r>
              <a:rPr lang="en-US" sz="4000"/>
              <a:t>Non-functional requirements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70AA95A-9A63-4C83-A5A9-076C1061E80E}"/>
              </a:ext>
            </a:extLst>
          </p:cNvPr>
          <p:cNvSpPr txBox="1"/>
          <p:nvPr/>
        </p:nvSpPr>
        <p:spPr>
          <a:xfrm>
            <a:off x="617537" y="2215719"/>
            <a:ext cx="9144000" cy="1574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432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CA" sz="3200" b="1"/>
              <a:t>Non-functional requirements include:</a:t>
            </a:r>
          </a:p>
          <a:p>
            <a:pPr marL="742950" lvl="1" indent="-285750">
              <a:spcBef>
                <a:spcPts val="432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CA" sz="2800"/>
              <a:t>Compliance with FOIP, PIPEDA, and other privacy legislation</a:t>
            </a:r>
          </a:p>
        </p:txBody>
      </p:sp>
      <p:pic>
        <p:nvPicPr>
          <p:cNvPr id="5" name="Picture 26">
            <a:extLst>
              <a:ext uri="{FF2B5EF4-FFF2-40B4-BE49-F238E27FC236}">
                <a16:creationId xmlns:a16="http://schemas.microsoft.com/office/drawing/2014/main" id="{52F7E70A-E361-4CCD-9609-BCE6E725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1862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CECA-C080-45F9-BD22-C59E231F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901" cy="1507067"/>
          </a:xfrm>
        </p:spPr>
        <p:txBody>
          <a:bodyPr/>
          <a:lstStyle/>
          <a:p>
            <a:r>
              <a:rPr lang="en-US" sz="4000"/>
              <a:t>system requirements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70AA95A-9A63-4C83-A5A9-076C1061E80E}"/>
              </a:ext>
            </a:extLst>
          </p:cNvPr>
          <p:cNvSpPr txBox="1"/>
          <p:nvPr/>
        </p:nvSpPr>
        <p:spPr>
          <a:xfrm>
            <a:off x="617537" y="2215719"/>
            <a:ext cx="9144000" cy="1574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432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CA" sz="3200" b="1"/>
              <a:t>System requirements include:</a:t>
            </a:r>
          </a:p>
          <a:p>
            <a:pPr marL="742950" lvl="1" indent="-285750">
              <a:spcBef>
                <a:spcPts val="432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800">
                <a:ea typeface="+mn-lt"/>
                <a:cs typeface="+mn-lt"/>
              </a:rPr>
              <a:t>This system will need a database, web server, website, and scripts to process the data</a:t>
            </a:r>
            <a:endParaRPr lang="en-CA" sz="2800">
              <a:ea typeface="+mn-lt"/>
              <a:cs typeface="+mn-lt"/>
            </a:endParaRPr>
          </a:p>
        </p:txBody>
      </p:sp>
      <p:pic>
        <p:nvPicPr>
          <p:cNvPr id="5" name="Picture 26">
            <a:extLst>
              <a:ext uri="{FF2B5EF4-FFF2-40B4-BE49-F238E27FC236}">
                <a16:creationId xmlns:a16="http://schemas.microsoft.com/office/drawing/2014/main" id="{52F7E70A-E361-4CCD-9609-BCE6E725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60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83FF-A16E-4B64-9F13-56541952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58782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Project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16AC-0ABA-45B5-B3E9-39ACAF21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Overall, this system is meant to assist Edenbridge in scheduling employees as well as track hours in a more accurate manner</a:t>
            </a:r>
          </a:p>
          <a:p>
            <a:r>
              <a:rPr lang="en-US" sz="2800">
                <a:solidFill>
                  <a:schemeClr val="tx1"/>
                </a:solidFill>
              </a:rPr>
              <a:t>This is done across two major software components</a:t>
            </a:r>
          </a:p>
        </p:txBody>
      </p:sp>
      <p:pic>
        <p:nvPicPr>
          <p:cNvPr id="3" name="Picture 26">
            <a:extLst>
              <a:ext uri="{FF2B5EF4-FFF2-40B4-BE49-F238E27FC236}">
                <a16:creationId xmlns:a16="http://schemas.microsoft.com/office/drawing/2014/main" id="{41C562CE-210F-084E-9303-96C94319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96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83FF-A16E-4B64-9F13-56541952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58782"/>
            <a:ext cx="8534400" cy="1507067"/>
          </a:xfrm>
        </p:spPr>
        <p:txBody>
          <a:bodyPr>
            <a:normAutofit/>
          </a:bodyPr>
          <a:lstStyle/>
          <a:p>
            <a:r>
              <a:rPr lang="en-CA" sz="4000"/>
              <a:t>Project Scope - Scheduling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16AC-0ABA-45B5-B3E9-39ACAF21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The first major segment of the proposed system will allow for coordinators to book employees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Will alert coordinator in the event an employee has been double booked or will cause the employee to be working overtime</a:t>
            </a:r>
          </a:p>
        </p:txBody>
      </p:sp>
      <p:pic>
        <p:nvPicPr>
          <p:cNvPr id="3" name="Picture 26">
            <a:extLst>
              <a:ext uri="{FF2B5EF4-FFF2-40B4-BE49-F238E27FC236}">
                <a16:creationId xmlns:a16="http://schemas.microsoft.com/office/drawing/2014/main" id="{41C562CE-210F-084E-9303-96C94319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950" y="5503246"/>
            <a:ext cx="1650785" cy="982305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72466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Milestone 2 - Project Scope</vt:lpstr>
      <vt:lpstr>Our Team</vt:lpstr>
      <vt:lpstr>business requirements</vt:lpstr>
      <vt:lpstr>user requirements</vt:lpstr>
      <vt:lpstr>functional requirements</vt:lpstr>
      <vt:lpstr>Non-functional requirements</vt:lpstr>
      <vt:lpstr>system requirements</vt:lpstr>
      <vt:lpstr>Project Scope</vt:lpstr>
      <vt:lpstr>Project Scope - Scheduling</vt:lpstr>
      <vt:lpstr>Project Scope – Shift Tracking</vt:lpstr>
      <vt:lpstr>Project scope - Users</vt:lpstr>
      <vt:lpstr>Project scope – Policies         &amp; Procedures</vt:lpstr>
      <vt:lpstr>Project scope – Physical Area</vt:lpstr>
      <vt:lpstr>Project timeline</vt:lpstr>
      <vt:lpstr>PowerPoint Presentation</vt:lpstr>
      <vt:lpstr>Project timeline – Looking forwards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2 - Project Scope</dc:title>
  <dc:creator>Beryon Clark</dc:creator>
  <cp:revision>2</cp:revision>
  <dcterms:created xsi:type="dcterms:W3CDTF">2019-10-08T21:13:00Z</dcterms:created>
  <dcterms:modified xsi:type="dcterms:W3CDTF">2019-10-15T00:32:43Z</dcterms:modified>
</cp:coreProperties>
</file>