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60"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69A9D0-E89B-3BBA-71B7-06E5B6273104}" v="239" dt="2019-09-26T22:31:20.641"/>
    <p1510:client id="{5B882F4A-72D6-AA7B-7B1E-9100EC8D56B8}" v="6" dt="2019-09-27T16:13:16.347"/>
    <p1510:client id="{73C2CFFB-A8A3-9D11-A8E4-2E04EA317D86}" v="1211" dt="2019-09-26T21:46:17.061"/>
    <p1510:client id="{7E10AB26-EA5D-A029-16DC-C2BE700495F9}" v="10" dt="2019-09-26T20:19:14.424"/>
    <p1510:client id="{A351F10A-0DE7-4319-8B5F-FF75C589E61A}" v="309" dt="2019-09-26T21:38:46.889"/>
    <p1510:client id="{A6F078D3-AB70-0B75-A79E-D9FFA5B5F021}" v="89" dt="2019-09-27T01:57:14.905"/>
    <p1510:client id="{ABBD2EC1-5247-CDD0-B9AA-7C1ADCE42EF6}" v="6" dt="2019-09-26T13:57:06.780"/>
    <p1510:client id="{E8BB9A63-4FE5-FCD8-57C0-F99EC0983F51}" v="63" dt="2019-09-26T21:45:49.5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991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2987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65092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740777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27157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338411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83500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39031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2719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6051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11714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4912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143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48078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86136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1246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3935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10/14/2019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72031686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7" name="Rectangle 19">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8" name="Snip Diagonal Corner Rectangle 6">
            <a:extLst>
              <a:ext uri="{FF2B5EF4-FFF2-40B4-BE49-F238E27FC236}">
                <a16:creationId xmlns:a16="http://schemas.microsoft.com/office/drawing/2014/main" id="{2D5EEA8B-2D86-4D1D-96B3-6B829030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675645" y="685799"/>
            <a:ext cx="8001000" cy="2971801"/>
          </a:xfrm>
        </p:spPr>
        <p:txBody>
          <a:bodyPr>
            <a:normAutofit/>
          </a:bodyPr>
          <a:lstStyle/>
          <a:p>
            <a:r>
              <a:rPr lang="en-US">
                <a:cs typeface="Calibri Light"/>
              </a:rPr>
              <a:t>Milestone 1- Project Selection</a:t>
            </a: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83FF-A16E-4B64-9F13-565419524029}"/>
              </a:ext>
            </a:extLst>
          </p:cNvPr>
          <p:cNvSpPr>
            <a:spLocks noGrp="1"/>
          </p:cNvSpPr>
          <p:nvPr>
            <p:ph type="title"/>
          </p:nvPr>
        </p:nvSpPr>
        <p:spPr>
          <a:xfrm>
            <a:off x="684212" y="4658782"/>
            <a:ext cx="8534400" cy="1507067"/>
          </a:xfrm>
        </p:spPr>
        <p:txBody>
          <a:bodyPr/>
          <a:lstStyle/>
          <a:p>
            <a:r>
              <a:rPr lang="en-CA"/>
              <a:t>Team Introduction</a:t>
            </a:r>
          </a:p>
        </p:txBody>
      </p:sp>
      <p:pic>
        <p:nvPicPr>
          <p:cNvPr id="26" name="Picture 26">
            <a:extLst>
              <a:ext uri="{FF2B5EF4-FFF2-40B4-BE49-F238E27FC236}">
                <a16:creationId xmlns:a16="http://schemas.microsoft.com/office/drawing/2014/main" id="{F124D362-1C7D-410D-800C-D04382C62172}"/>
              </a:ext>
            </a:extLst>
          </p:cNvPr>
          <p:cNvPicPr>
            <a:picLocks noGrp="1" noChangeAspect="1"/>
          </p:cNvPicPr>
          <p:nvPr>
            <p:ph idx="1"/>
          </p:nvPr>
        </p:nvPicPr>
        <p:blipFill>
          <a:blip r:embed="rId2"/>
          <a:stretch>
            <a:fillRect/>
          </a:stretch>
        </p:blipFill>
        <p:spPr>
          <a:xfrm>
            <a:off x="3263288" y="850737"/>
            <a:ext cx="5954593" cy="3543300"/>
          </a:xfrm>
          <a:prstGeom prst="rect">
            <a:avLst/>
          </a:prstGeom>
        </p:spPr>
      </p:pic>
      <p:sp>
        <p:nvSpPr>
          <p:cNvPr id="3" name="TextBox 2">
            <a:extLst>
              <a:ext uri="{FF2B5EF4-FFF2-40B4-BE49-F238E27FC236}">
                <a16:creationId xmlns:a16="http://schemas.microsoft.com/office/drawing/2014/main" id="{FA0D1F3B-7D94-43C9-BD74-48B48DF6F1B3}"/>
              </a:ext>
            </a:extLst>
          </p:cNvPr>
          <p:cNvSpPr txBox="1"/>
          <p:nvPr/>
        </p:nvSpPr>
        <p:spPr>
          <a:xfrm>
            <a:off x="4305300" y="4391025"/>
            <a:ext cx="38671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urier New"/>
                <a:cs typeface="Courier New"/>
              </a:rPr>
              <a:t>Achieve Maximal Efficiency</a:t>
            </a:r>
          </a:p>
        </p:txBody>
      </p:sp>
    </p:spTree>
    <p:extLst>
      <p:ext uri="{BB962C8B-B14F-4D97-AF65-F5344CB8AC3E}">
        <p14:creationId xmlns:p14="http://schemas.microsoft.com/office/powerpoint/2010/main" val="3609677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771D-A91A-4E39-BDDA-C4705969EA53}"/>
              </a:ext>
            </a:extLst>
          </p:cNvPr>
          <p:cNvSpPr>
            <a:spLocks noGrp="1"/>
          </p:cNvSpPr>
          <p:nvPr>
            <p:ph type="title"/>
          </p:nvPr>
        </p:nvSpPr>
        <p:spPr/>
        <p:txBody>
          <a:bodyPr/>
          <a:lstStyle/>
          <a:p>
            <a:r>
              <a:rPr lang="en-CA"/>
              <a:t>Team Introduction (Cont.)</a:t>
            </a:r>
          </a:p>
        </p:txBody>
      </p:sp>
      <p:sp>
        <p:nvSpPr>
          <p:cNvPr id="3" name="Content Placeholder 2">
            <a:extLst>
              <a:ext uri="{FF2B5EF4-FFF2-40B4-BE49-F238E27FC236}">
                <a16:creationId xmlns:a16="http://schemas.microsoft.com/office/drawing/2014/main" id="{9485BF99-98BA-4BDB-84CB-DED4014D9487}"/>
              </a:ext>
            </a:extLst>
          </p:cNvPr>
          <p:cNvSpPr>
            <a:spLocks noGrp="1"/>
          </p:cNvSpPr>
          <p:nvPr>
            <p:ph idx="1"/>
          </p:nvPr>
        </p:nvSpPr>
        <p:spPr/>
        <p:txBody>
          <a:bodyPr anchor="ctr"/>
          <a:lstStyle/>
          <a:p>
            <a:r>
              <a:rPr lang="en-CA" dirty="0">
                <a:solidFill>
                  <a:schemeClr val="tx1"/>
                </a:solidFill>
              </a:rPr>
              <a:t>Members and their Roles:</a:t>
            </a:r>
          </a:p>
          <a:p>
            <a:pPr lvl="1"/>
            <a:r>
              <a:rPr lang="en-CA" dirty="0">
                <a:solidFill>
                  <a:schemeClr val="tx1"/>
                </a:solidFill>
              </a:rPr>
              <a:t>Aidan C. – Team Leader</a:t>
            </a:r>
          </a:p>
          <a:p>
            <a:pPr lvl="1"/>
            <a:r>
              <a:rPr lang="en-CA" dirty="0">
                <a:solidFill>
                  <a:schemeClr val="tx1"/>
                </a:solidFill>
              </a:rPr>
              <a:t>Harley L. - Liaison Officer</a:t>
            </a:r>
          </a:p>
          <a:p>
            <a:pPr lvl="1"/>
            <a:r>
              <a:rPr lang="en-CA" dirty="0">
                <a:solidFill>
                  <a:schemeClr val="tx1"/>
                </a:solidFill>
              </a:rPr>
              <a:t>Evan G. – Programming &amp; UX</a:t>
            </a:r>
          </a:p>
          <a:p>
            <a:pPr lvl="1"/>
            <a:r>
              <a:rPr lang="en-CA" dirty="0" err="1">
                <a:solidFill>
                  <a:schemeClr val="tx1"/>
                </a:solidFill>
              </a:rPr>
              <a:t>Beryon</a:t>
            </a:r>
            <a:r>
              <a:rPr lang="en-CA" dirty="0">
                <a:solidFill>
                  <a:schemeClr val="tx1"/>
                </a:solidFill>
              </a:rPr>
              <a:t> C. Server </a:t>
            </a:r>
          </a:p>
          <a:p>
            <a:pPr lvl="1"/>
            <a:r>
              <a:rPr lang="en-CA" dirty="0">
                <a:solidFill>
                  <a:schemeClr val="tx1"/>
                </a:solidFill>
              </a:rPr>
              <a:t>Justin A. – Database</a:t>
            </a:r>
          </a:p>
        </p:txBody>
      </p:sp>
    </p:spTree>
    <p:extLst>
      <p:ext uri="{BB962C8B-B14F-4D97-AF65-F5344CB8AC3E}">
        <p14:creationId xmlns:p14="http://schemas.microsoft.com/office/powerpoint/2010/main" val="561078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0377-E1F8-4ECD-94BD-E4A78F1E3C37}"/>
              </a:ext>
            </a:extLst>
          </p:cNvPr>
          <p:cNvSpPr>
            <a:spLocks noGrp="1"/>
          </p:cNvSpPr>
          <p:nvPr>
            <p:ph type="title"/>
          </p:nvPr>
        </p:nvSpPr>
        <p:spPr/>
        <p:txBody>
          <a:bodyPr/>
          <a:lstStyle/>
          <a:p>
            <a:r>
              <a:rPr lang="en-CA"/>
              <a:t>Client Introduction</a:t>
            </a:r>
          </a:p>
        </p:txBody>
      </p:sp>
      <p:sp>
        <p:nvSpPr>
          <p:cNvPr id="3" name="Content Placeholder 2">
            <a:extLst>
              <a:ext uri="{FF2B5EF4-FFF2-40B4-BE49-F238E27FC236}">
                <a16:creationId xmlns:a16="http://schemas.microsoft.com/office/drawing/2014/main" id="{D63308DD-77BA-4013-BA91-198BD7BFBB9D}"/>
              </a:ext>
            </a:extLst>
          </p:cNvPr>
          <p:cNvSpPr>
            <a:spLocks noGrp="1"/>
          </p:cNvSpPr>
          <p:nvPr>
            <p:ph idx="1"/>
          </p:nvPr>
        </p:nvSpPr>
        <p:spPr>
          <a:xfrm>
            <a:off x="684212" y="1016668"/>
            <a:ext cx="8534400" cy="3615267"/>
          </a:xfrm>
        </p:spPr>
        <p:txBody>
          <a:bodyPr/>
          <a:lstStyle/>
          <a:p>
            <a:endParaRPr lang="en-CA"/>
          </a:p>
          <a:p>
            <a:r>
              <a:rPr lang="en-CA" dirty="0">
                <a:solidFill>
                  <a:schemeClr val="tx1"/>
                </a:solidFill>
              </a:rPr>
              <a:t>The client for this project is Edenbridge Family Services, sponsored by Rachel Frantz. </a:t>
            </a:r>
          </a:p>
        </p:txBody>
      </p:sp>
      <p:pic>
        <p:nvPicPr>
          <p:cNvPr id="4" name="Picture 3">
            <a:extLst>
              <a:ext uri="{FF2B5EF4-FFF2-40B4-BE49-F238E27FC236}">
                <a16:creationId xmlns:a16="http://schemas.microsoft.com/office/drawing/2014/main" id="{2F4FBC28-ABDE-4B62-989F-FDFA6CC92E37}"/>
              </a:ext>
            </a:extLst>
          </p:cNvPr>
          <p:cNvPicPr/>
          <p:nvPr/>
        </p:nvPicPr>
        <p:blipFill>
          <a:blip r:embed="rId2">
            <a:extLst>
              <a:ext uri="{28A0092B-C50C-407E-A947-70E740481C1C}">
                <a14:useLocalDpi xmlns:a14="http://schemas.microsoft.com/office/drawing/2010/main" val="0"/>
              </a:ext>
            </a:extLst>
          </a:blip>
          <a:stretch>
            <a:fillRect/>
          </a:stretch>
        </p:blipFill>
        <p:spPr>
          <a:xfrm>
            <a:off x="682653" y="493741"/>
            <a:ext cx="5073315" cy="1867401"/>
          </a:xfrm>
          <a:prstGeom prst="rect">
            <a:avLst/>
          </a:prstGeom>
        </p:spPr>
      </p:pic>
    </p:spTree>
    <p:extLst>
      <p:ext uri="{BB962C8B-B14F-4D97-AF65-F5344CB8AC3E}">
        <p14:creationId xmlns:p14="http://schemas.microsoft.com/office/powerpoint/2010/main" val="332109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FD1B-6606-4D51-B366-E11401B9AE50}"/>
              </a:ext>
            </a:extLst>
          </p:cNvPr>
          <p:cNvSpPr>
            <a:spLocks noGrp="1"/>
          </p:cNvSpPr>
          <p:nvPr>
            <p:ph type="title"/>
          </p:nvPr>
        </p:nvSpPr>
        <p:spPr/>
        <p:txBody>
          <a:bodyPr/>
          <a:lstStyle/>
          <a:p>
            <a:r>
              <a:rPr lang="en-CA"/>
              <a:t>Project Intro – Existing System </a:t>
            </a:r>
          </a:p>
        </p:txBody>
      </p:sp>
      <p:sp>
        <p:nvSpPr>
          <p:cNvPr id="3" name="Content Placeholder 2">
            <a:extLst>
              <a:ext uri="{FF2B5EF4-FFF2-40B4-BE49-F238E27FC236}">
                <a16:creationId xmlns:a16="http://schemas.microsoft.com/office/drawing/2014/main" id="{81644B85-A6C0-4B2B-9C8A-EB83A756E152}"/>
              </a:ext>
            </a:extLst>
          </p:cNvPr>
          <p:cNvSpPr>
            <a:spLocks noGrp="1"/>
          </p:cNvSpPr>
          <p:nvPr>
            <p:ph idx="1"/>
          </p:nvPr>
        </p:nvSpPr>
        <p:spPr/>
        <p:txBody>
          <a:bodyPr/>
          <a:lstStyle/>
          <a:p>
            <a:r>
              <a:rPr lang="en-CA" dirty="0"/>
              <a:t>The current system implemented at Edenbridge is a mixture of hand-written forms and numerous spreadsheets. For exporting data, it must be manually input into the destination. This system presents issues with the complexity of the data, with multiple categories of data often being present in a single form. </a:t>
            </a:r>
            <a:endParaRPr lang="en-CA"/>
          </a:p>
        </p:txBody>
      </p:sp>
    </p:spTree>
    <p:extLst>
      <p:ext uri="{BB962C8B-B14F-4D97-AF65-F5344CB8AC3E}">
        <p14:creationId xmlns:p14="http://schemas.microsoft.com/office/powerpoint/2010/main" val="364596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1675-E7EC-43BF-BC16-4E5B8344AAF0}"/>
              </a:ext>
            </a:extLst>
          </p:cNvPr>
          <p:cNvSpPr>
            <a:spLocks noGrp="1"/>
          </p:cNvSpPr>
          <p:nvPr>
            <p:ph type="title"/>
          </p:nvPr>
        </p:nvSpPr>
        <p:spPr/>
        <p:txBody>
          <a:bodyPr/>
          <a:lstStyle/>
          <a:p>
            <a:r>
              <a:rPr lang="en-CA"/>
              <a:t>Project Intro – Current Problems</a:t>
            </a:r>
          </a:p>
        </p:txBody>
      </p:sp>
      <p:sp>
        <p:nvSpPr>
          <p:cNvPr id="3" name="Content Placeholder 2">
            <a:extLst>
              <a:ext uri="{FF2B5EF4-FFF2-40B4-BE49-F238E27FC236}">
                <a16:creationId xmlns:a16="http://schemas.microsoft.com/office/drawing/2014/main" id="{4ABA0EA1-66F3-446D-84C4-C1CA76A9F44D}"/>
              </a:ext>
            </a:extLst>
          </p:cNvPr>
          <p:cNvSpPr>
            <a:spLocks noGrp="1"/>
          </p:cNvSpPr>
          <p:nvPr>
            <p:ph idx="1"/>
          </p:nvPr>
        </p:nvSpPr>
        <p:spPr/>
        <p:txBody>
          <a:bodyPr/>
          <a:lstStyle/>
          <a:p>
            <a:r>
              <a:rPr lang="en-CA"/>
              <a:t>In short, the system currently implemented at Edenbridge is inefficient and prone to significant errors. The complexity of the data itself is an issue as few people know how to properly sort it out. Aside from that, the timesheets present issues with consistencies which cascade into situations where employees either receive the wrong pay for the type of job or even for work they never did to begin with. </a:t>
            </a:r>
          </a:p>
        </p:txBody>
      </p:sp>
    </p:spTree>
    <p:extLst>
      <p:ext uri="{BB962C8B-B14F-4D97-AF65-F5344CB8AC3E}">
        <p14:creationId xmlns:p14="http://schemas.microsoft.com/office/powerpoint/2010/main" val="134483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0ADB-9356-45A2-B5A7-59F025448CFF}"/>
              </a:ext>
            </a:extLst>
          </p:cNvPr>
          <p:cNvSpPr>
            <a:spLocks noGrp="1"/>
          </p:cNvSpPr>
          <p:nvPr>
            <p:ph type="title"/>
          </p:nvPr>
        </p:nvSpPr>
        <p:spPr/>
        <p:txBody>
          <a:bodyPr/>
          <a:lstStyle/>
          <a:p>
            <a:r>
              <a:rPr lang="en-CA"/>
              <a:t>Project Intro - Request</a:t>
            </a:r>
          </a:p>
        </p:txBody>
      </p:sp>
      <p:sp>
        <p:nvSpPr>
          <p:cNvPr id="3" name="Content Placeholder 2">
            <a:extLst>
              <a:ext uri="{FF2B5EF4-FFF2-40B4-BE49-F238E27FC236}">
                <a16:creationId xmlns:a16="http://schemas.microsoft.com/office/drawing/2014/main" id="{79E4F10A-A172-4A0C-B5EA-F9B571C69256}"/>
              </a:ext>
            </a:extLst>
          </p:cNvPr>
          <p:cNvSpPr>
            <a:spLocks noGrp="1"/>
          </p:cNvSpPr>
          <p:nvPr>
            <p:ph idx="1"/>
          </p:nvPr>
        </p:nvSpPr>
        <p:spPr/>
        <p:txBody>
          <a:bodyPr/>
          <a:lstStyle/>
          <a:p>
            <a:r>
              <a:rPr lang="en-CA"/>
              <a:t>The system itself will need to be able to manage a substantial amount of data. In addition, there must be some data export capabilities to allow for the simplification of pulling data into other applications. Input must also be simplified in part to negate some of the risk for inaccuracies. </a:t>
            </a:r>
          </a:p>
          <a:p>
            <a:r>
              <a:rPr lang="en-CA"/>
              <a:t>An extension of this is there must be a way to interface with it outside of the database program. </a:t>
            </a:r>
          </a:p>
        </p:txBody>
      </p:sp>
    </p:spTree>
    <p:extLst>
      <p:ext uri="{BB962C8B-B14F-4D97-AF65-F5344CB8AC3E}">
        <p14:creationId xmlns:p14="http://schemas.microsoft.com/office/powerpoint/2010/main" val="958396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1B7A-68C1-48C1-8847-ABEE94D58F1D}"/>
              </a:ext>
            </a:extLst>
          </p:cNvPr>
          <p:cNvSpPr>
            <a:spLocks noGrp="1"/>
          </p:cNvSpPr>
          <p:nvPr>
            <p:ph type="title"/>
          </p:nvPr>
        </p:nvSpPr>
        <p:spPr/>
        <p:txBody>
          <a:bodyPr/>
          <a:lstStyle/>
          <a:p>
            <a:r>
              <a:rPr lang="en-CA"/>
              <a:t>Project Intro - Constraints</a:t>
            </a:r>
          </a:p>
        </p:txBody>
      </p:sp>
      <p:sp>
        <p:nvSpPr>
          <p:cNvPr id="3" name="Content Placeholder 2">
            <a:extLst>
              <a:ext uri="{FF2B5EF4-FFF2-40B4-BE49-F238E27FC236}">
                <a16:creationId xmlns:a16="http://schemas.microsoft.com/office/drawing/2014/main" id="{C6F6A6E8-F282-4AA3-B3B2-16DB194B4584}"/>
              </a:ext>
            </a:extLst>
          </p:cNvPr>
          <p:cNvSpPr>
            <a:spLocks noGrp="1"/>
          </p:cNvSpPr>
          <p:nvPr>
            <p:ph idx="1"/>
          </p:nvPr>
        </p:nvSpPr>
        <p:spPr/>
        <p:txBody>
          <a:bodyPr/>
          <a:lstStyle/>
          <a:p>
            <a:r>
              <a:rPr lang="en-CA" dirty="0"/>
              <a:t>There are multiple constraints to manage with this project, the most important being the sensitivity of the data that the delivered application and database must handle. </a:t>
            </a:r>
          </a:p>
        </p:txBody>
      </p:sp>
    </p:spTree>
    <p:extLst>
      <p:ext uri="{BB962C8B-B14F-4D97-AF65-F5344CB8AC3E}">
        <p14:creationId xmlns:p14="http://schemas.microsoft.com/office/powerpoint/2010/main" val="3671421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FF9A8-5B5A-054A-822A-A27225B99048}"/>
              </a:ext>
            </a:extLst>
          </p:cNvPr>
          <p:cNvSpPr>
            <a:spLocks noGrp="1"/>
          </p:cNvSpPr>
          <p:nvPr>
            <p:ph type="title"/>
          </p:nvPr>
        </p:nvSpPr>
        <p:spPr>
          <a:xfrm>
            <a:off x="504597" y="5304972"/>
            <a:ext cx="8534400" cy="867228"/>
          </a:xfrm>
        </p:spPr>
        <p:txBody>
          <a:bodyPr/>
          <a:lstStyle/>
          <a:p>
            <a:r>
              <a:rPr lang="en-US"/>
              <a:t>Project Feasibility </a:t>
            </a:r>
          </a:p>
        </p:txBody>
      </p:sp>
      <p:sp>
        <p:nvSpPr>
          <p:cNvPr id="3" name="Content Placeholder 2">
            <a:extLst>
              <a:ext uri="{FF2B5EF4-FFF2-40B4-BE49-F238E27FC236}">
                <a16:creationId xmlns:a16="http://schemas.microsoft.com/office/drawing/2014/main" id="{2DA374DE-A738-B540-8BC8-E4585B5EDE87}"/>
              </a:ext>
            </a:extLst>
          </p:cNvPr>
          <p:cNvSpPr>
            <a:spLocks noGrp="1"/>
          </p:cNvSpPr>
          <p:nvPr>
            <p:ph idx="1"/>
          </p:nvPr>
        </p:nvSpPr>
        <p:spPr>
          <a:xfrm>
            <a:off x="504597" y="685800"/>
            <a:ext cx="8714015" cy="4327071"/>
          </a:xfrm>
        </p:spPr>
        <p:txBody>
          <a:bodyPr/>
          <a:lstStyle/>
          <a:p>
            <a:r>
              <a:rPr lang="en-US" dirty="0"/>
              <a:t>Technical: Numerous components compatible, everything well within </a:t>
            </a:r>
            <a:r>
              <a:rPr lang="en-US"/>
              <a:t>overall scope. </a:t>
            </a:r>
            <a:endParaRPr lang="en-US" dirty="0"/>
          </a:p>
          <a:p>
            <a:r>
              <a:rPr lang="en-US" dirty="0"/>
              <a:t>Economic: End cost to the client is kept to a minimum in part because we will not be getting paid. The cost to the client will only be the software and hardware needed for them to run the system.</a:t>
            </a:r>
          </a:p>
          <a:p>
            <a:r>
              <a:rPr lang="en-US" dirty="0"/>
              <a:t>Organizational: The system we would be replacing is primarily paper and spreadsheets so a system that is automated will be a welcome change to their employees.</a:t>
            </a:r>
          </a:p>
        </p:txBody>
      </p:sp>
    </p:spTree>
    <p:extLst>
      <p:ext uri="{BB962C8B-B14F-4D97-AF65-F5344CB8AC3E}">
        <p14:creationId xmlns:p14="http://schemas.microsoft.com/office/powerpoint/2010/main" val="123829482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TotalTime>1</TotalTime>
  <Words>355</Words>
  <Application>Microsoft Office PowerPoint</Application>
  <PresentationFormat>Widescreen</PresentationFormat>
  <Paragraphs>26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Slice</vt:lpstr>
      <vt:lpstr>Milestone 1- Project Selection</vt:lpstr>
      <vt:lpstr>Team Introduction</vt:lpstr>
      <vt:lpstr>Team Introduction (Cont.)</vt:lpstr>
      <vt:lpstr>Client Introduction</vt:lpstr>
      <vt:lpstr>Project Intro – Existing System </vt:lpstr>
      <vt:lpstr>Project Intro – Current Problems</vt:lpstr>
      <vt:lpstr>Project Intro - Request</vt:lpstr>
      <vt:lpstr>Project Intro - Constraints</vt:lpstr>
      <vt:lpstr>Project Feasibility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Beryon Clark</cp:lastModifiedBy>
  <cp:revision>20</cp:revision>
  <dcterms:created xsi:type="dcterms:W3CDTF">2013-07-15T20:26:40Z</dcterms:created>
  <dcterms:modified xsi:type="dcterms:W3CDTF">2019-10-15T00:15:52Z</dcterms:modified>
</cp:coreProperties>
</file>