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7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6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1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9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6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7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3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0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2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831E3-5914-45B3-BC49-9B5D5831237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9C8514-D106-490A-A605-722349A3D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BBE2D-BF03-488C-9D80-9C96B4EE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 err="1">
                <a:solidFill>
                  <a:schemeClr val="bg1"/>
                </a:solidFill>
              </a:rPr>
              <a:t>Toutilo</a:t>
            </a:r>
            <a:r>
              <a:rPr lang="en-US" sz="5000" dirty="0">
                <a:solidFill>
                  <a:schemeClr val="bg1"/>
                </a:solidFill>
              </a:rPr>
              <a:t> Sound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Feedback System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27D47-48F9-4CE4-A644-4B72EAB2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November 2018</a:t>
            </a:r>
          </a:p>
          <a:p>
            <a:r>
              <a:rPr lang="en-US" dirty="0">
                <a:solidFill>
                  <a:schemeClr val="bg1"/>
                </a:solidFill>
              </a:rPr>
              <a:t>Ver. 0.1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9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/ Warning Sound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D9076-412D-4519-A89D-85E8B01AD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12010"/>
              </p:ext>
            </p:extLst>
          </p:nvPr>
        </p:nvGraphicFramePr>
        <p:xfrm>
          <a:off x="2525280" y="3187063"/>
          <a:ext cx="71893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62">
                  <a:extLst>
                    <a:ext uri="{9D8B030D-6E8A-4147-A177-3AD203B41FA5}">
                      <a16:colId xmlns:a16="http://schemas.microsoft.com/office/drawing/2014/main" val="3307567078"/>
                    </a:ext>
                  </a:extLst>
                </a:gridCol>
                <a:gridCol w="5388719">
                  <a:extLst>
                    <a:ext uri="{9D8B030D-6E8A-4147-A177-3AD203B41FA5}">
                      <a16:colId xmlns:a16="http://schemas.microsoft.com/office/drawing/2014/main" val="426155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HMI Code Number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Transition 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Approaching the end of field (planned turning 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Deviating from the planned path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Any other emergency events (?)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5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Architecture Overview (Ver. 1)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C4D3CE-5489-4F9E-9194-F5429F167335}"/>
              </a:ext>
            </a:extLst>
          </p:cNvPr>
          <p:cNvSpPr/>
          <p:nvPr/>
        </p:nvSpPr>
        <p:spPr>
          <a:xfrm>
            <a:off x="1483043" y="2814709"/>
            <a:ext cx="3349869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Autonomous Control / Monitor Module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375032-AB92-4B92-95E1-83C983C39D05}"/>
              </a:ext>
            </a:extLst>
          </p:cNvPr>
          <p:cNvSpPr/>
          <p:nvPr/>
        </p:nvSpPr>
        <p:spPr>
          <a:xfrm>
            <a:off x="1483042" y="4482615"/>
            <a:ext cx="3349869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Manual / Remote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2CE0D-7E66-481C-B456-0354083415EF}"/>
              </a:ext>
            </a:extLst>
          </p:cNvPr>
          <p:cNvSpPr/>
          <p:nvPr/>
        </p:nvSpPr>
        <p:spPr>
          <a:xfrm>
            <a:off x="5398547" y="2492472"/>
            <a:ext cx="123093" cy="3648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6FE43-9412-43B2-947E-3FFF7EA783E3}"/>
              </a:ext>
            </a:extLst>
          </p:cNvPr>
          <p:cNvSpPr txBox="1"/>
          <p:nvPr/>
        </p:nvSpPr>
        <p:spPr>
          <a:xfrm>
            <a:off x="5431493" y="2500119"/>
            <a:ext cx="461665" cy="338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AF9C00-0BE9-4682-A76A-81B5C68ACEFB}"/>
              </a:ext>
            </a:extLst>
          </p:cNvPr>
          <p:cNvSpPr/>
          <p:nvPr/>
        </p:nvSpPr>
        <p:spPr>
          <a:xfrm>
            <a:off x="4860752" y="3323545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100485-93FD-49A1-B6C9-244E9963FDFC}"/>
              </a:ext>
            </a:extLst>
          </p:cNvPr>
          <p:cNvSpPr/>
          <p:nvPr/>
        </p:nvSpPr>
        <p:spPr>
          <a:xfrm>
            <a:off x="4869543" y="4992576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1434C3-068A-4212-AEC0-C1BA603FA0EF}"/>
              </a:ext>
            </a:extLst>
          </p:cNvPr>
          <p:cNvSpPr/>
          <p:nvPr/>
        </p:nvSpPr>
        <p:spPr>
          <a:xfrm>
            <a:off x="6367820" y="3612196"/>
            <a:ext cx="2072987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8E1984-96A7-43A4-84E7-FEF82D88B364}"/>
              </a:ext>
            </a:extLst>
          </p:cNvPr>
          <p:cNvSpPr/>
          <p:nvPr/>
        </p:nvSpPr>
        <p:spPr>
          <a:xfrm>
            <a:off x="5799982" y="4122157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8124D2-72C4-42E7-83B6-5D0E94025C1D}"/>
              </a:ext>
            </a:extLst>
          </p:cNvPr>
          <p:cNvSpPr/>
          <p:nvPr/>
        </p:nvSpPr>
        <p:spPr>
          <a:xfrm>
            <a:off x="8574157" y="4122157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60F062-6604-4730-83DC-3A06044E846F}"/>
              </a:ext>
            </a:extLst>
          </p:cNvPr>
          <p:cNvSpPr/>
          <p:nvPr/>
        </p:nvSpPr>
        <p:spPr>
          <a:xfrm>
            <a:off x="9148189" y="3612196"/>
            <a:ext cx="1608711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Speaker Hardware</a:t>
            </a:r>
          </a:p>
        </p:txBody>
      </p:sp>
    </p:spTree>
    <p:extLst>
      <p:ext uri="{BB962C8B-B14F-4D97-AF65-F5344CB8AC3E}">
        <p14:creationId xmlns:p14="http://schemas.microsoft.com/office/powerpoint/2010/main" val="367161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Sound Controller Interface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C4D3CE-5489-4F9E-9194-F5429F167335}"/>
              </a:ext>
            </a:extLst>
          </p:cNvPr>
          <p:cNvSpPr/>
          <p:nvPr/>
        </p:nvSpPr>
        <p:spPr>
          <a:xfrm>
            <a:off x="1483043" y="2814709"/>
            <a:ext cx="3349869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Autonomous Control / Monitor Module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375032-AB92-4B92-95E1-83C983C39D05}"/>
              </a:ext>
            </a:extLst>
          </p:cNvPr>
          <p:cNvSpPr/>
          <p:nvPr/>
        </p:nvSpPr>
        <p:spPr>
          <a:xfrm>
            <a:off x="1483042" y="4482615"/>
            <a:ext cx="3349869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Manual / Remote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2CE0D-7E66-481C-B456-0354083415EF}"/>
              </a:ext>
            </a:extLst>
          </p:cNvPr>
          <p:cNvSpPr/>
          <p:nvPr/>
        </p:nvSpPr>
        <p:spPr>
          <a:xfrm>
            <a:off x="5398547" y="2492472"/>
            <a:ext cx="123093" cy="3648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6FE43-9412-43B2-947E-3FFF7EA783E3}"/>
              </a:ext>
            </a:extLst>
          </p:cNvPr>
          <p:cNvSpPr txBox="1"/>
          <p:nvPr/>
        </p:nvSpPr>
        <p:spPr>
          <a:xfrm>
            <a:off x="5431493" y="2500119"/>
            <a:ext cx="461665" cy="338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AF9C00-0BE9-4682-A76A-81B5C68ACEFB}"/>
              </a:ext>
            </a:extLst>
          </p:cNvPr>
          <p:cNvSpPr/>
          <p:nvPr/>
        </p:nvSpPr>
        <p:spPr>
          <a:xfrm>
            <a:off x="4860752" y="3323545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100485-93FD-49A1-B6C9-244E9963FDFC}"/>
              </a:ext>
            </a:extLst>
          </p:cNvPr>
          <p:cNvSpPr/>
          <p:nvPr/>
        </p:nvSpPr>
        <p:spPr>
          <a:xfrm>
            <a:off x="4869543" y="4992576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1434C3-068A-4212-AEC0-C1BA603FA0EF}"/>
              </a:ext>
            </a:extLst>
          </p:cNvPr>
          <p:cNvSpPr/>
          <p:nvPr/>
        </p:nvSpPr>
        <p:spPr>
          <a:xfrm>
            <a:off x="6367820" y="3612196"/>
            <a:ext cx="2072987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8E1984-96A7-43A4-84E7-FEF82D88B364}"/>
              </a:ext>
            </a:extLst>
          </p:cNvPr>
          <p:cNvSpPr/>
          <p:nvPr/>
        </p:nvSpPr>
        <p:spPr>
          <a:xfrm>
            <a:off x="5799982" y="4122157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8124D2-72C4-42E7-83B6-5D0E94025C1D}"/>
              </a:ext>
            </a:extLst>
          </p:cNvPr>
          <p:cNvSpPr/>
          <p:nvPr/>
        </p:nvSpPr>
        <p:spPr>
          <a:xfrm>
            <a:off x="8574157" y="4122157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60F062-6604-4730-83DC-3A06044E846F}"/>
              </a:ext>
            </a:extLst>
          </p:cNvPr>
          <p:cNvSpPr/>
          <p:nvPr/>
        </p:nvSpPr>
        <p:spPr>
          <a:xfrm>
            <a:off x="9148189" y="3612196"/>
            <a:ext cx="1608711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(New) Speaker Hardware</a:t>
            </a:r>
          </a:p>
        </p:txBody>
      </p:sp>
    </p:spTree>
    <p:extLst>
      <p:ext uri="{BB962C8B-B14F-4D97-AF65-F5344CB8AC3E}">
        <p14:creationId xmlns:p14="http://schemas.microsoft.com/office/powerpoint/2010/main" val="317014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Sound Controller Interface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C2CE0D-7E66-481C-B456-0354083415EF}"/>
              </a:ext>
            </a:extLst>
          </p:cNvPr>
          <p:cNvSpPr/>
          <p:nvPr/>
        </p:nvSpPr>
        <p:spPr>
          <a:xfrm>
            <a:off x="1705778" y="2540340"/>
            <a:ext cx="123093" cy="3648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6FE43-9412-43B2-947E-3FFF7EA783E3}"/>
              </a:ext>
            </a:extLst>
          </p:cNvPr>
          <p:cNvSpPr txBox="1"/>
          <p:nvPr/>
        </p:nvSpPr>
        <p:spPr>
          <a:xfrm>
            <a:off x="1738724" y="2547987"/>
            <a:ext cx="461665" cy="338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F75F1-4EF0-4B58-B3E6-9B6A821F1412}"/>
              </a:ext>
            </a:extLst>
          </p:cNvPr>
          <p:cNvSpPr txBox="1"/>
          <p:nvPr/>
        </p:nvSpPr>
        <p:spPr>
          <a:xfrm>
            <a:off x="2417885" y="3355024"/>
            <a:ext cx="833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Build on top of </a:t>
            </a:r>
            <a:r>
              <a:rPr lang="en-US" sz="2000" dirty="0" err="1">
                <a:solidFill>
                  <a:schemeClr val="bg1"/>
                </a:solidFill>
              </a:rPr>
              <a:t>Toutilo’s</a:t>
            </a:r>
            <a:r>
              <a:rPr lang="en-US" sz="2000" dirty="0">
                <a:solidFill>
                  <a:schemeClr val="bg1"/>
                </a:solidFill>
              </a:rPr>
              <a:t> existing inter-vehicle communication protocol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the </a:t>
            </a:r>
            <a:r>
              <a:rPr lang="en-US" sz="2000" i="1" dirty="0">
                <a:solidFill>
                  <a:schemeClr val="bg1"/>
                </a:solidFill>
              </a:rPr>
              <a:t>publisher-subscriber</a:t>
            </a:r>
            <a:r>
              <a:rPr lang="en-US" sz="2000" dirty="0">
                <a:solidFill>
                  <a:schemeClr val="bg1"/>
                </a:solidFill>
              </a:rPr>
              <a:t> communication paradigm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interface is defined as a communication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components that need to trigger any sound event publish to this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Asynchronous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737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Architecture Overview (Ver. 1)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C4D3CE-5489-4F9E-9194-F5429F167335}"/>
              </a:ext>
            </a:extLst>
          </p:cNvPr>
          <p:cNvSpPr/>
          <p:nvPr/>
        </p:nvSpPr>
        <p:spPr>
          <a:xfrm>
            <a:off x="1483043" y="2814709"/>
            <a:ext cx="3349869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Autonomous Control / Monitor Module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375032-AB92-4B92-95E1-83C983C39D05}"/>
              </a:ext>
            </a:extLst>
          </p:cNvPr>
          <p:cNvSpPr/>
          <p:nvPr/>
        </p:nvSpPr>
        <p:spPr>
          <a:xfrm>
            <a:off x="1483042" y="4482615"/>
            <a:ext cx="3349869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Manual / Remote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2CE0D-7E66-481C-B456-0354083415EF}"/>
              </a:ext>
            </a:extLst>
          </p:cNvPr>
          <p:cNvSpPr/>
          <p:nvPr/>
        </p:nvSpPr>
        <p:spPr>
          <a:xfrm>
            <a:off x="5398547" y="2492472"/>
            <a:ext cx="123093" cy="36488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6FE43-9412-43B2-947E-3FFF7EA783E3}"/>
              </a:ext>
            </a:extLst>
          </p:cNvPr>
          <p:cNvSpPr txBox="1"/>
          <p:nvPr/>
        </p:nvSpPr>
        <p:spPr>
          <a:xfrm>
            <a:off x="5431493" y="2500119"/>
            <a:ext cx="461665" cy="3380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AF9C00-0BE9-4682-A76A-81B5C68ACEFB}"/>
              </a:ext>
            </a:extLst>
          </p:cNvPr>
          <p:cNvSpPr/>
          <p:nvPr/>
        </p:nvSpPr>
        <p:spPr>
          <a:xfrm>
            <a:off x="4860752" y="3323545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100485-93FD-49A1-B6C9-244E9963FDFC}"/>
              </a:ext>
            </a:extLst>
          </p:cNvPr>
          <p:cNvSpPr/>
          <p:nvPr/>
        </p:nvSpPr>
        <p:spPr>
          <a:xfrm>
            <a:off x="4869543" y="4992576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1434C3-068A-4212-AEC0-C1BA603FA0EF}"/>
              </a:ext>
            </a:extLst>
          </p:cNvPr>
          <p:cNvSpPr/>
          <p:nvPr/>
        </p:nvSpPr>
        <p:spPr>
          <a:xfrm>
            <a:off x="6367820" y="3612196"/>
            <a:ext cx="2072987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8E1984-96A7-43A4-84E7-FEF82D88B364}"/>
              </a:ext>
            </a:extLst>
          </p:cNvPr>
          <p:cNvSpPr/>
          <p:nvPr/>
        </p:nvSpPr>
        <p:spPr>
          <a:xfrm>
            <a:off x="5799982" y="4122157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8124D2-72C4-42E7-83B6-5D0E94025C1D}"/>
              </a:ext>
            </a:extLst>
          </p:cNvPr>
          <p:cNvSpPr/>
          <p:nvPr/>
        </p:nvSpPr>
        <p:spPr>
          <a:xfrm>
            <a:off x="8574157" y="4122157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60F062-6604-4730-83DC-3A06044E846F}"/>
              </a:ext>
            </a:extLst>
          </p:cNvPr>
          <p:cNvSpPr/>
          <p:nvPr/>
        </p:nvSpPr>
        <p:spPr>
          <a:xfrm>
            <a:off x="9148189" y="3612196"/>
            <a:ext cx="1608711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(New) Speaker Hardware</a:t>
            </a:r>
          </a:p>
        </p:txBody>
      </p:sp>
    </p:spTree>
    <p:extLst>
      <p:ext uri="{BB962C8B-B14F-4D97-AF65-F5344CB8AC3E}">
        <p14:creationId xmlns:p14="http://schemas.microsoft.com/office/powerpoint/2010/main" val="140348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Toutilo</a:t>
            </a:r>
            <a:r>
              <a:rPr lang="en-US" dirty="0">
                <a:solidFill>
                  <a:schemeClr val="bg1"/>
                </a:solidFill>
              </a:rPr>
              <a:t> Sound Conductor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DF75F1-4EF0-4B58-B3E6-9B6A821F1412}"/>
              </a:ext>
            </a:extLst>
          </p:cNvPr>
          <p:cNvSpPr txBox="1"/>
          <p:nvPr/>
        </p:nvSpPr>
        <p:spPr>
          <a:xfrm>
            <a:off x="3658862" y="2827135"/>
            <a:ext cx="7098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(Engineer) Reconfigurable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an </a:t>
            </a:r>
            <a:r>
              <a:rPr lang="en-US" sz="2000" i="1" dirty="0">
                <a:solidFill>
                  <a:schemeClr val="bg1"/>
                </a:solidFill>
              </a:rPr>
              <a:t>event-to-sound language</a:t>
            </a:r>
            <a:r>
              <a:rPr lang="en-US" sz="2000" dirty="0">
                <a:solidFill>
                  <a:schemeClr val="bg1"/>
                </a:solidFill>
              </a:rPr>
              <a:t> to define the sound effect for any event from the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 the duration / loudness / level of importance,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(Finite State) Sound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Coordinated access to the speaker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address any necessary sound effect overlay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7C4612-DFB4-4721-87C7-A1283E183762}"/>
              </a:ext>
            </a:extLst>
          </p:cNvPr>
          <p:cNvSpPr/>
          <p:nvPr/>
        </p:nvSpPr>
        <p:spPr>
          <a:xfrm>
            <a:off x="1295402" y="3364557"/>
            <a:ext cx="2072987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</p:spTree>
    <p:extLst>
      <p:ext uri="{BB962C8B-B14F-4D97-AF65-F5344CB8AC3E}">
        <p14:creationId xmlns:p14="http://schemas.microsoft.com/office/powerpoint/2010/main" val="241287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Development Model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05A04-AB47-4895-B45D-C9C54B12E993}"/>
              </a:ext>
            </a:extLst>
          </p:cNvPr>
          <p:cNvSpPr/>
          <p:nvPr/>
        </p:nvSpPr>
        <p:spPr>
          <a:xfrm>
            <a:off x="5398547" y="2492472"/>
            <a:ext cx="123093" cy="3648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50334-B915-4826-902D-A30720569EC9}"/>
              </a:ext>
            </a:extLst>
          </p:cNvPr>
          <p:cNvSpPr txBox="1"/>
          <p:nvPr/>
        </p:nvSpPr>
        <p:spPr>
          <a:xfrm>
            <a:off x="5431493" y="2500119"/>
            <a:ext cx="461665" cy="338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1BA6B5-241D-4ABF-AF75-3301B0C6D8A4}"/>
              </a:ext>
            </a:extLst>
          </p:cNvPr>
          <p:cNvSpPr/>
          <p:nvPr/>
        </p:nvSpPr>
        <p:spPr>
          <a:xfrm>
            <a:off x="4561915" y="3591841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945181-0443-4D1C-82E6-D234F688314D}"/>
              </a:ext>
            </a:extLst>
          </p:cNvPr>
          <p:cNvSpPr/>
          <p:nvPr/>
        </p:nvSpPr>
        <p:spPr>
          <a:xfrm>
            <a:off x="6367820" y="3612196"/>
            <a:ext cx="2072987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8F801A-2FD5-447E-9A85-35D762A069E3}"/>
              </a:ext>
            </a:extLst>
          </p:cNvPr>
          <p:cNvSpPr/>
          <p:nvPr/>
        </p:nvSpPr>
        <p:spPr>
          <a:xfrm>
            <a:off x="5799982" y="4122157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CD373F-249F-43B2-A849-DA53A9B4A48C}"/>
              </a:ext>
            </a:extLst>
          </p:cNvPr>
          <p:cNvSpPr/>
          <p:nvPr/>
        </p:nvSpPr>
        <p:spPr>
          <a:xfrm>
            <a:off x="8574157" y="4122157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1743CF-43D5-4937-AEB0-69B2AE439F9D}"/>
              </a:ext>
            </a:extLst>
          </p:cNvPr>
          <p:cNvSpPr/>
          <p:nvPr/>
        </p:nvSpPr>
        <p:spPr>
          <a:xfrm>
            <a:off x="9148189" y="3612196"/>
            <a:ext cx="1608711" cy="13979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Speaker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518CE-B2F0-479C-8B97-C8C8D7D57760}"/>
              </a:ext>
            </a:extLst>
          </p:cNvPr>
          <p:cNvGrpSpPr/>
          <p:nvPr/>
        </p:nvGrpSpPr>
        <p:grpSpPr>
          <a:xfrm>
            <a:off x="1870426" y="2658530"/>
            <a:ext cx="2409949" cy="2256368"/>
            <a:chOff x="1599343" y="2658531"/>
            <a:chExt cx="2409949" cy="225636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C7A199-86D9-4321-9B37-001F8A570381}"/>
                </a:ext>
              </a:extLst>
            </p:cNvPr>
            <p:cNvSpPr/>
            <p:nvPr/>
          </p:nvSpPr>
          <p:spPr>
            <a:xfrm>
              <a:off x="1870567" y="3190877"/>
              <a:ext cx="1871317" cy="67309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(Existing) </a:t>
              </a:r>
              <a:r>
                <a:rPr lang="en-US" sz="1400" dirty="0" err="1"/>
                <a:t>Toutilo</a:t>
              </a:r>
              <a:r>
                <a:rPr lang="en-US" sz="1400" dirty="0"/>
                <a:t> Autonomous Control / Monitor Module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56A640-08CC-45C1-AC4F-BE54C8E83306}"/>
                </a:ext>
              </a:extLst>
            </p:cNvPr>
            <p:cNvSpPr/>
            <p:nvPr/>
          </p:nvSpPr>
          <p:spPr>
            <a:xfrm>
              <a:off x="1870567" y="3997325"/>
              <a:ext cx="1871317" cy="67309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(Existing) </a:t>
              </a:r>
              <a:r>
                <a:rPr lang="en-US" sz="1400" dirty="0" err="1"/>
                <a:t>Toutilo</a:t>
              </a:r>
              <a:r>
                <a:rPr lang="en-US" sz="1400" dirty="0"/>
                <a:t> Manual / Remote Controller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456CCC0-6C0B-468F-AF30-C77A6B1B330E}"/>
                </a:ext>
              </a:extLst>
            </p:cNvPr>
            <p:cNvSpPr/>
            <p:nvPr/>
          </p:nvSpPr>
          <p:spPr>
            <a:xfrm>
              <a:off x="1599343" y="2658531"/>
              <a:ext cx="2409949" cy="225636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Toutilo</a:t>
              </a:r>
              <a:r>
                <a:rPr lang="en-US" dirty="0">
                  <a:solidFill>
                    <a:schemeClr val="bg1"/>
                  </a:solidFill>
                </a:rPr>
                <a:t> Hardware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47C134-B9CF-418E-95F9-DEFC8930C0CD}"/>
              </a:ext>
            </a:extLst>
          </p:cNvPr>
          <p:cNvSpPr/>
          <p:nvPr/>
        </p:nvSpPr>
        <p:spPr>
          <a:xfrm>
            <a:off x="1870426" y="5137349"/>
            <a:ext cx="2409949" cy="8644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(New) </a:t>
            </a:r>
            <a:r>
              <a:rPr lang="en-US" dirty="0" err="1">
                <a:solidFill>
                  <a:schemeClr val="bg1"/>
                </a:solidFill>
              </a:rPr>
              <a:t>Toutilo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Event-Simulator / Generator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E66F5B-5FF9-423C-AFEB-A49CA495736A}"/>
              </a:ext>
            </a:extLst>
          </p:cNvPr>
          <p:cNvSpPr/>
          <p:nvPr/>
        </p:nvSpPr>
        <p:spPr>
          <a:xfrm>
            <a:off x="4561914" y="5380546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Toutilo</a:t>
            </a:r>
            <a:r>
              <a:rPr lang="en-US" dirty="0">
                <a:solidFill>
                  <a:schemeClr val="bg1"/>
                </a:solidFill>
              </a:rPr>
              <a:t> Event-Simulator (Generator)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DF75F1-4EF0-4B58-B3E6-9B6A821F1412}"/>
              </a:ext>
            </a:extLst>
          </p:cNvPr>
          <p:cNvSpPr txBox="1"/>
          <p:nvPr/>
        </p:nvSpPr>
        <p:spPr>
          <a:xfrm>
            <a:off x="3798560" y="2826145"/>
            <a:ext cx="7098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Share the same communication interface as the real </a:t>
            </a:r>
            <a:r>
              <a:rPr lang="en-US" sz="2000" dirty="0" err="1">
                <a:solidFill>
                  <a:schemeClr val="bg1"/>
                </a:solidFill>
              </a:rPr>
              <a:t>Toutilo</a:t>
            </a:r>
            <a:r>
              <a:rPr lang="en-US" sz="2000" dirty="0">
                <a:solidFill>
                  <a:schemeClr val="bg1"/>
                </a:solidFill>
              </a:rPr>
              <a:t>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the same publisher-subscriber communication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Publish to the same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Simple user interface to let developers to manually trigger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A722CA-D39E-49D7-8C45-EBEBC091C17B}"/>
              </a:ext>
            </a:extLst>
          </p:cNvPr>
          <p:cNvSpPr/>
          <p:nvPr/>
        </p:nvSpPr>
        <p:spPr>
          <a:xfrm>
            <a:off x="1255261" y="3209530"/>
            <a:ext cx="2409949" cy="8644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(New) </a:t>
            </a:r>
            <a:r>
              <a:rPr lang="en-US" dirty="0" err="1">
                <a:solidFill>
                  <a:schemeClr val="bg1"/>
                </a:solidFill>
              </a:rPr>
              <a:t>Toutilo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Event-Simulator / Generator</a:t>
            </a:r>
          </a:p>
        </p:txBody>
      </p:sp>
    </p:spTree>
    <p:extLst>
      <p:ext uri="{BB962C8B-B14F-4D97-AF65-F5344CB8AC3E}">
        <p14:creationId xmlns:p14="http://schemas.microsoft.com/office/powerpoint/2010/main" val="96452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Architecture Overview (Ver. 2)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4FFE6B-DFDB-4137-A083-7D17BBE8869E}"/>
              </a:ext>
            </a:extLst>
          </p:cNvPr>
          <p:cNvSpPr/>
          <p:nvPr/>
        </p:nvSpPr>
        <p:spPr>
          <a:xfrm>
            <a:off x="1483043" y="2814710"/>
            <a:ext cx="3349869" cy="8868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Autonomous Control / Monitor Module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2286B5-C27C-4F19-B2FC-9A4EC4D053EF}"/>
              </a:ext>
            </a:extLst>
          </p:cNvPr>
          <p:cNvSpPr/>
          <p:nvPr/>
        </p:nvSpPr>
        <p:spPr>
          <a:xfrm>
            <a:off x="1468389" y="3877284"/>
            <a:ext cx="3349869" cy="8677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(Existing) </a:t>
            </a:r>
            <a:r>
              <a:rPr lang="en-US" dirty="0" err="1"/>
              <a:t>Toutilo</a:t>
            </a:r>
            <a:r>
              <a:rPr lang="en-US" dirty="0"/>
              <a:t> Manual / Remote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9C6B4-AA8B-48F7-B160-023305772E38}"/>
              </a:ext>
            </a:extLst>
          </p:cNvPr>
          <p:cNvSpPr/>
          <p:nvPr/>
        </p:nvSpPr>
        <p:spPr>
          <a:xfrm>
            <a:off x="5476601" y="2515280"/>
            <a:ext cx="138535" cy="34875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687B8-D898-420B-9A73-0BAEA23B1A5F}"/>
              </a:ext>
            </a:extLst>
          </p:cNvPr>
          <p:cNvSpPr txBox="1"/>
          <p:nvPr/>
        </p:nvSpPr>
        <p:spPr>
          <a:xfrm>
            <a:off x="5578064" y="2524684"/>
            <a:ext cx="461665" cy="338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(New) Sound Controller Interface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05AB09-4E90-4A79-A6EF-D8B5568292D3}"/>
              </a:ext>
            </a:extLst>
          </p:cNvPr>
          <p:cNvSpPr/>
          <p:nvPr/>
        </p:nvSpPr>
        <p:spPr>
          <a:xfrm>
            <a:off x="4897384" y="3069127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6FACEA-A643-4A9B-AD56-EA2E1AD5054D}"/>
              </a:ext>
            </a:extLst>
          </p:cNvPr>
          <p:cNvSpPr/>
          <p:nvPr/>
        </p:nvSpPr>
        <p:spPr>
          <a:xfrm>
            <a:off x="4894877" y="4109801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2393C4-D369-49A3-9C3F-5F5474785106}"/>
              </a:ext>
            </a:extLst>
          </p:cNvPr>
          <p:cNvSpPr/>
          <p:nvPr/>
        </p:nvSpPr>
        <p:spPr>
          <a:xfrm>
            <a:off x="6560903" y="3625533"/>
            <a:ext cx="2072987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(New) </a:t>
            </a:r>
            <a:r>
              <a:rPr lang="en-US" dirty="0" err="1"/>
              <a:t>Toutilo</a:t>
            </a:r>
            <a:r>
              <a:rPr lang="en-US" dirty="0"/>
              <a:t> Sound Conductor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0BBCDA-794D-468F-819D-B9345E345FAC}"/>
              </a:ext>
            </a:extLst>
          </p:cNvPr>
          <p:cNvSpPr/>
          <p:nvPr/>
        </p:nvSpPr>
        <p:spPr>
          <a:xfrm>
            <a:off x="5993065" y="4135494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29CED14-CDB7-4380-8789-272CFDFEE517}"/>
              </a:ext>
            </a:extLst>
          </p:cNvPr>
          <p:cNvSpPr/>
          <p:nvPr/>
        </p:nvSpPr>
        <p:spPr>
          <a:xfrm>
            <a:off x="8767240" y="4135494"/>
            <a:ext cx="501163" cy="378049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EC7265-3A43-49BA-AEAB-84B6178F1D67}"/>
              </a:ext>
            </a:extLst>
          </p:cNvPr>
          <p:cNvSpPr/>
          <p:nvPr/>
        </p:nvSpPr>
        <p:spPr>
          <a:xfrm>
            <a:off x="9341272" y="3625533"/>
            <a:ext cx="1608711" cy="13979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(New) Speaker Hardware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881780-CDC3-485D-9295-D168E8A70062}"/>
              </a:ext>
            </a:extLst>
          </p:cNvPr>
          <p:cNvSpPr/>
          <p:nvPr/>
        </p:nvSpPr>
        <p:spPr>
          <a:xfrm>
            <a:off x="1483042" y="4920768"/>
            <a:ext cx="3349869" cy="8677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User / Task </a:t>
            </a:r>
            <a:br>
              <a:rPr lang="en-US" dirty="0"/>
            </a:br>
            <a:r>
              <a:rPr lang="en-US" dirty="0"/>
              <a:t>Status Monitor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6C7DFC9-4995-4CA2-B9D3-390C7A91966E}"/>
              </a:ext>
            </a:extLst>
          </p:cNvPr>
          <p:cNvSpPr/>
          <p:nvPr/>
        </p:nvSpPr>
        <p:spPr>
          <a:xfrm>
            <a:off x="4902569" y="5165640"/>
            <a:ext cx="501163" cy="3780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/ Task Status Monitor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DF75F1-4EF0-4B58-B3E6-9B6A821F1412}"/>
              </a:ext>
            </a:extLst>
          </p:cNvPr>
          <p:cNvSpPr txBox="1"/>
          <p:nvPr/>
        </p:nvSpPr>
        <p:spPr>
          <a:xfrm>
            <a:off x="3907975" y="2585582"/>
            <a:ext cx="6848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addition to providing sound feedback based on information collected from the machine, we also want to take “user status” and “task status” into consideration.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Fatigue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“Sound gamification”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Incomplete task completion notification 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positive reward for successful task completion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Extending the Ver 1 design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Requiring additional user / task monitoring capabilities (hardware + Software)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EBE1E-FA5E-450E-825C-3B45468642BC}"/>
              </a:ext>
            </a:extLst>
          </p:cNvPr>
          <p:cNvSpPr/>
          <p:nvPr/>
        </p:nvSpPr>
        <p:spPr>
          <a:xfrm>
            <a:off x="1295402" y="3890623"/>
            <a:ext cx="2369808" cy="8677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(New) User / Task </a:t>
            </a:r>
            <a:br>
              <a:rPr lang="en-US" dirty="0"/>
            </a:br>
            <a:r>
              <a:rPr lang="en-US" dirty="0"/>
              <a:t>Status Monitor</a:t>
            </a:r>
          </a:p>
        </p:txBody>
      </p:sp>
    </p:spTree>
    <p:extLst>
      <p:ext uri="{BB962C8B-B14F-4D97-AF65-F5344CB8AC3E}">
        <p14:creationId xmlns:p14="http://schemas.microsoft.com/office/powerpoint/2010/main" val="9515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Aim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F51B-2152-4992-AA5B-4CAA611A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 design and implement a sound feedback system for </a:t>
            </a:r>
            <a:r>
              <a:rPr lang="en-US" dirty="0" err="1">
                <a:solidFill>
                  <a:schemeClr val="bg1"/>
                </a:solidFill>
              </a:rPr>
              <a:t>Toutilo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Step …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A15760-040F-4E8D-93A9-3450C578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041" y="2556932"/>
            <a:ext cx="9273859" cy="331893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INRIA &amp; Swansea</a:t>
            </a:r>
          </a:p>
          <a:p>
            <a:r>
              <a:rPr lang="en-US" sz="1600" dirty="0">
                <a:solidFill>
                  <a:schemeClr val="bg1"/>
                </a:solidFill>
              </a:rPr>
              <a:t>Agreeing on the overall system design</a:t>
            </a:r>
          </a:p>
          <a:p>
            <a:r>
              <a:rPr lang="en-US" sz="1600" dirty="0">
                <a:solidFill>
                  <a:schemeClr val="bg1"/>
                </a:solidFill>
              </a:rPr>
              <a:t>Agreeing on the </a:t>
            </a:r>
            <a:r>
              <a:rPr lang="en-US" sz="1600" i="1" dirty="0">
                <a:solidFill>
                  <a:schemeClr val="bg1"/>
                </a:solidFill>
              </a:rPr>
              <a:t>Sound Controller Interface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endParaRPr lang="en-US" sz="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INRIA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Providing sample code for accessing machine information using the </a:t>
            </a:r>
            <a:r>
              <a:rPr lang="en-US" sz="1600" i="1" dirty="0">
                <a:solidFill>
                  <a:schemeClr val="bg1"/>
                </a:solidFill>
              </a:rPr>
              <a:t>Sound Controller Interface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endParaRPr lang="en-US" sz="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Swansea</a:t>
            </a:r>
          </a:p>
          <a:p>
            <a:r>
              <a:rPr lang="en-GB" sz="1600" dirty="0">
                <a:solidFill>
                  <a:schemeClr val="bg1"/>
                </a:solidFill>
              </a:rPr>
              <a:t>Developing </a:t>
            </a:r>
            <a:r>
              <a:rPr lang="en-US" sz="1600" i="1" dirty="0" err="1">
                <a:solidFill>
                  <a:schemeClr val="bg1"/>
                </a:solidFill>
              </a:rPr>
              <a:t>Toutilo</a:t>
            </a:r>
            <a:r>
              <a:rPr lang="en-US" sz="1600" i="1" dirty="0">
                <a:solidFill>
                  <a:schemeClr val="bg1"/>
                </a:solidFill>
              </a:rPr>
              <a:t> Sound Conductor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Developing </a:t>
            </a:r>
            <a:r>
              <a:rPr lang="en-US" sz="1600" i="1" dirty="0" err="1">
                <a:solidFill>
                  <a:schemeClr val="bg1"/>
                </a:solidFill>
              </a:rPr>
              <a:t>Toutilo</a:t>
            </a:r>
            <a:r>
              <a:rPr lang="en-US" sz="1600" i="1" dirty="0">
                <a:solidFill>
                  <a:schemeClr val="bg1"/>
                </a:solidFill>
              </a:rPr>
              <a:t> Event-Simulator / Generator</a:t>
            </a:r>
            <a:endParaRPr lang="en-GB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5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Purposes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F51B-2152-4992-AA5B-4CAA611A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purposes of introducing </a:t>
            </a:r>
            <a:r>
              <a:rPr lang="en-US" b="1" dirty="0">
                <a:solidFill>
                  <a:schemeClr val="bg1"/>
                </a:solidFill>
              </a:rPr>
              <a:t>sound </a:t>
            </a:r>
            <a:r>
              <a:rPr lang="en-US" dirty="0">
                <a:solidFill>
                  <a:schemeClr val="bg1"/>
                </a:solidFill>
              </a:rPr>
              <a:t>as an interaction medium are to reach:</a:t>
            </a: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Enhance Operation 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Improve Productivity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2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 Types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F51B-2152-4992-AA5B-4CAA611A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designed sound feedback can be categorized into two classes:</a:t>
            </a:r>
          </a:p>
          <a:p>
            <a:pPr marL="0" indent="0">
              <a:buNone/>
            </a:pPr>
            <a:endParaRPr lang="en-US" sz="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Operation Confirmation Sound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Notification / Warning Sound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2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 Confirmation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F51B-2152-4992-AA5B-4CAA611A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“User-Driven Feedback”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Audio confirmation will be provided for certain user inputs </a:t>
            </a:r>
          </a:p>
          <a:p>
            <a:r>
              <a:rPr lang="en-US" dirty="0">
                <a:solidFill>
                  <a:schemeClr val="bg1"/>
                </a:solidFill>
              </a:rPr>
              <a:t>for the purpose of acknowledging the successful reception of inputs</a:t>
            </a:r>
          </a:p>
          <a:p>
            <a:r>
              <a:rPr lang="en-US" dirty="0">
                <a:solidFill>
                  <a:schemeClr val="bg1"/>
                </a:solidFill>
              </a:rPr>
              <a:t>usually occurs right after a user input is received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 Confirmation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D9076-412D-4519-A89D-85E8B01AD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802985"/>
              </p:ext>
            </p:extLst>
          </p:nvPr>
        </p:nvGraphicFramePr>
        <p:xfrm>
          <a:off x="2499721" y="2744088"/>
          <a:ext cx="718938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62">
                  <a:extLst>
                    <a:ext uri="{9D8B030D-6E8A-4147-A177-3AD203B41FA5}">
                      <a16:colId xmlns:a16="http://schemas.microsoft.com/office/drawing/2014/main" val="3307567078"/>
                    </a:ext>
                  </a:extLst>
                </a:gridCol>
                <a:gridCol w="5388719">
                  <a:extLst>
                    <a:ext uri="{9D8B030D-6E8A-4147-A177-3AD203B41FA5}">
                      <a16:colId xmlns:a16="http://schemas.microsoft.com/office/drawing/2014/main" val="426155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HMI Code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Transition 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switch 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switch 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controller connected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controller disconnected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2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Motor power connected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Motor power disconnected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2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 scenario activated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/ Warning Sound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F51B-2152-4992-AA5B-4CAA611A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“Machine-driven feedback”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Notification / Warning will be generated actively based on a machine’s perception or its internal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Normal event notification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Emergency Warning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/ Warning Sound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D9076-412D-4519-A89D-85E8B01AD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203524"/>
              </p:ext>
            </p:extLst>
          </p:nvPr>
        </p:nvGraphicFramePr>
        <p:xfrm>
          <a:off x="2499721" y="2655740"/>
          <a:ext cx="71893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62">
                  <a:extLst>
                    <a:ext uri="{9D8B030D-6E8A-4147-A177-3AD203B41FA5}">
                      <a16:colId xmlns:a16="http://schemas.microsoft.com/office/drawing/2014/main" val="3307567078"/>
                    </a:ext>
                  </a:extLst>
                </a:gridCol>
                <a:gridCol w="5388719">
                  <a:extLst>
                    <a:ext uri="{9D8B030D-6E8A-4147-A177-3AD203B41FA5}">
                      <a16:colId xmlns:a16="http://schemas.microsoft.com/office/drawing/2014/main" val="426155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HMI Code Number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Transition 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“Idle Mode” Enter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“Idle mode” to “working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“idle mode” to “maneuver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“idle mode” to “autonomous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2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“working mode” to “idle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“maneuver mode” to “idle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2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“autonomous mode” to “idle mode”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“working mode” to “autonomous mode”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1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66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F44C-0030-49F3-A474-A5A990F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 / Warning Sound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D9076-412D-4519-A89D-85E8B01AD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742081"/>
              </p:ext>
            </p:extLst>
          </p:nvPr>
        </p:nvGraphicFramePr>
        <p:xfrm>
          <a:off x="2499721" y="2870540"/>
          <a:ext cx="71893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62">
                  <a:extLst>
                    <a:ext uri="{9D8B030D-6E8A-4147-A177-3AD203B41FA5}">
                      <a16:colId xmlns:a16="http://schemas.microsoft.com/office/drawing/2014/main" val="3307567078"/>
                    </a:ext>
                  </a:extLst>
                </a:gridCol>
                <a:gridCol w="5388719">
                  <a:extLst>
                    <a:ext uri="{9D8B030D-6E8A-4147-A177-3AD203B41FA5}">
                      <a16:colId xmlns:a16="http://schemas.microsoft.com/office/drawing/2014/main" val="426155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HMI Code Number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Transition 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Idle mode duration exceeds xx hours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Abnormal Battery State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Abnormal Left Motor State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Abnormal Right Motor State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2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Abnormal Leveling Motor State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Abnormal Tool Motor State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2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9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796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Toutilo Sound  Feedback System</vt:lpstr>
      <vt:lpstr>Project Aim</vt:lpstr>
      <vt:lpstr>Project Purposes</vt:lpstr>
      <vt:lpstr>Feedback Types</vt:lpstr>
      <vt:lpstr>Operation Confirmation</vt:lpstr>
      <vt:lpstr>Operation Confirmation</vt:lpstr>
      <vt:lpstr>Notification / Warning Sound</vt:lpstr>
      <vt:lpstr>Notification / Warning Sound</vt:lpstr>
      <vt:lpstr>Notification / Warning Sound</vt:lpstr>
      <vt:lpstr>Notification / Warning Sound</vt:lpstr>
      <vt:lpstr>System Architecture Overview (Ver. 1)</vt:lpstr>
      <vt:lpstr>Sound Controller Interface</vt:lpstr>
      <vt:lpstr>Sound Controller Interface</vt:lpstr>
      <vt:lpstr>System Architecture Overview (Ver. 1)</vt:lpstr>
      <vt:lpstr>Toutilo Sound Conductor</vt:lpstr>
      <vt:lpstr>System Development Model</vt:lpstr>
      <vt:lpstr>Toutilo Event-Simulator (Generator)</vt:lpstr>
      <vt:lpstr>System Architecture Overview (Ver. 2)</vt:lpstr>
      <vt:lpstr>User / Task Status Monitor</vt:lpstr>
      <vt:lpstr>Next Step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Toutilo Sound Feedback System</dc:title>
  <dc:creator>Xiuyi Fan</dc:creator>
  <cp:lastModifiedBy>Xiuyi Fan</cp:lastModifiedBy>
  <cp:revision>26</cp:revision>
  <dcterms:created xsi:type="dcterms:W3CDTF">2018-11-08T20:16:56Z</dcterms:created>
  <dcterms:modified xsi:type="dcterms:W3CDTF">2018-11-09T12:37:47Z</dcterms:modified>
</cp:coreProperties>
</file>