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7" roundtripDataSignature="AMtx7mgHwUgt8Snj4nc2dlkZ6/+J3nud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1" name="Google Shape;241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6" name="Google Shape;266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6" name="Google Shape;276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2" name="Google Shape;292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8" name="Google Shape;308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4" name="Google Shape;324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0" name="Google Shape;340;p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3" name="Google Shape;353;p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2" name="Google Shape;362;p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5" name="Google Shape;375;p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6" name="Google Shape;386;p2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8" name="Google Shape;398;p4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6" name="Google Shape;416;p2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5" name="Google Shape;425;p3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3" name="Google Shape;433;p3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3"/>
          <p:cNvSpPr txBox="1"/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sz="4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 sz="2800"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888888"/>
              </a:buClr>
              <a:buSzPts val="1575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888888"/>
              </a:buClr>
              <a:buSzPts val="1125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888888"/>
              </a:buClr>
              <a:buSzPts val="1125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888888"/>
              </a:buClr>
              <a:buSzPts val="1125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888888"/>
              </a:buClr>
              <a:buSzPts val="1125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888888"/>
              </a:buClr>
              <a:buSzPts val="1125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888888"/>
              </a:buClr>
              <a:buSzPts val="1125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3"/>
          <p:cNvSpPr txBox="1"/>
          <p:nvPr>
            <p:ph idx="10" type="dt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3"/>
          <p:cNvSpPr txBox="1"/>
          <p:nvPr>
            <p:ph idx="11" type="ftr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3"/>
          <p:cNvSpPr txBox="1"/>
          <p:nvPr>
            <p:ph idx="12" type="sldNum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2"/>
          <p:cNvSpPr txBox="1"/>
          <p:nvPr>
            <p:ph idx="1" type="body"/>
          </p:nvPr>
        </p:nvSpPr>
        <p:spPr>
          <a:xfrm rot="5400000">
            <a:off x="2309018" y="-251615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42"/>
          <p:cNvSpPr txBox="1"/>
          <p:nvPr>
            <p:ph idx="10" type="dt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2"/>
          <p:cNvSpPr txBox="1"/>
          <p:nvPr>
            <p:ph idx="11" type="ftr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2"/>
          <p:cNvSpPr txBox="1"/>
          <p:nvPr>
            <p:ph idx="12" type="sldNum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3"/>
          <p:cNvSpPr txBox="1"/>
          <p:nvPr>
            <p:ph type="title"/>
          </p:nvPr>
        </p:nvSpPr>
        <p:spPr>
          <a:xfrm rot="5400000">
            <a:off x="4732337" y="2171705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3"/>
          <p:cNvSpPr txBox="1"/>
          <p:nvPr>
            <p:ph idx="1" type="body"/>
          </p:nvPr>
        </p:nvSpPr>
        <p:spPr>
          <a:xfrm rot="5400000">
            <a:off x="541338" y="190505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43"/>
          <p:cNvSpPr txBox="1"/>
          <p:nvPr>
            <p:ph idx="10" type="dt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3"/>
          <p:cNvSpPr txBox="1"/>
          <p:nvPr>
            <p:ph idx="11" type="ftr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3"/>
          <p:cNvSpPr txBox="1"/>
          <p:nvPr>
            <p:ph idx="12" type="sldNum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標題投影片" showMasterSp="0">
  <p:cSld name="1_標題投影片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4"/>
          <p:cNvSpPr txBox="1"/>
          <p:nvPr>
            <p:ph idx="10" type="dt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4"/>
          <p:cNvSpPr txBox="1"/>
          <p:nvPr>
            <p:ph idx="11" type="ftr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4"/>
          <p:cNvSpPr txBox="1"/>
          <p:nvPr>
            <p:ph idx="12" type="sldNum"/>
          </p:nvPr>
        </p:nvSpPr>
        <p:spPr>
          <a:xfrm>
            <a:off x="1216152" y="6355080"/>
            <a:ext cx="1219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>
  <p:cSld name="標題及物件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 txBox="1"/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4"/>
          <p:cNvSpPr txBox="1"/>
          <p:nvPr>
            <p:ph idx="1" type="body"/>
          </p:nvPr>
        </p:nvSpPr>
        <p:spPr>
          <a:xfrm>
            <a:off x="457200" y="796274"/>
            <a:ext cx="8229600" cy="5560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3700" lvl="0" marL="4572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68300" lvl="2" marL="1371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4"/>
          <p:cNvSpPr txBox="1"/>
          <p:nvPr>
            <p:ph idx="10" type="dt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4"/>
          <p:cNvSpPr txBox="1"/>
          <p:nvPr>
            <p:ph idx="11" type="ftr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4"/>
          <p:cNvSpPr txBox="1"/>
          <p:nvPr>
            <p:ph idx="12" type="sldNum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b="0" i="0" sz="788" u="none" cap="none" strike="noStrik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b="0" i="0" sz="788" u="none" cap="none" strike="noStrik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b="0" i="0" sz="788" u="none" cap="none" strike="noStrik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b="0" i="0" sz="788" u="none" cap="none" strike="noStrik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b="0" i="0" sz="788" u="none" cap="none" strike="noStrik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b="0" i="0" sz="788" u="none" cap="none" strike="noStrik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b="0" i="0" sz="788" u="none" cap="none" strike="noStrik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b="0" i="0" sz="788" u="none" cap="none" strike="noStrik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b="0" i="0" sz="788" u="none" cap="none" strike="noStrik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34"/>
          <p:cNvCxnSpPr/>
          <p:nvPr/>
        </p:nvCxnSpPr>
        <p:spPr>
          <a:xfrm>
            <a:off x="224181" y="732872"/>
            <a:ext cx="8784976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5"/>
          <p:cNvSpPr txBox="1"/>
          <p:nvPr>
            <p:ph type="title"/>
          </p:nvPr>
        </p:nvSpPr>
        <p:spPr>
          <a:xfrm>
            <a:off x="722313" y="4406904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Times New Roman"/>
              <a:buNone/>
              <a:defRPr b="1" sz="225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888888"/>
              </a:buClr>
              <a:buSzPts val="1125"/>
              <a:buNone/>
              <a:defRPr sz="1125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rgbClr val="888888"/>
              </a:buClr>
              <a:buSzPts val="1013"/>
              <a:buNone/>
              <a:defRPr sz="1013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58"/>
              </a:spcBef>
              <a:spcAft>
                <a:spcPts val="0"/>
              </a:spcAft>
              <a:buClr>
                <a:srgbClr val="888888"/>
              </a:buClr>
              <a:buSzPts val="788"/>
              <a:buNone/>
              <a:defRPr sz="788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58"/>
              </a:spcBef>
              <a:spcAft>
                <a:spcPts val="0"/>
              </a:spcAft>
              <a:buClr>
                <a:srgbClr val="888888"/>
              </a:buClr>
              <a:buSzPts val="788"/>
              <a:buNone/>
              <a:defRPr sz="788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58"/>
              </a:spcBef>
              <a:spcAft>
                <a:spcPts val="0"/>
              </a:spcAft>
              <a:buClr>
                <a:srgbClr val="888888"/>
              </a:buClr>
              <a:buSzPts val="788"/>
              <a:buNone/>
              <a:defRPr sz="788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58"/>
              </a:spcBef>
              <a:spcAft>
                <a:spcPts val="0"/>
              </a:spcAft>
              <a:buClr>
                <a:srgbClr val="888888"/>
              </a:buClr>
              <a:buSzPts val="788"/>
              <a:buNone/>
              <a:defRPr sz="788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58"/>
              </a:spcBef>
              <a:spcAft>
                <a:spcPts val="0"/>
              </a:spcAft>
              <a:buClr>
                <a:srgbClr val="888888"/>
              </a:buClr>
              <a:buSzPts val="788"/>
              <a:buNone/>
              <a:defRPr sz="788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58"/>
              </a:spcBef>
              <a:spcAft>
                <a:spcPts val="0"/>
              </a:spcAft>
              <a:buClr>
                <a:srgbClr val="888888"/>
              </a:buClr>
              <a:buSzPts val="788"/>
              <a:buNone/>
              <a:defRPr sz="788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35"/>
          <p:cNvSpPr txBox="1"/>
          <p:nvPr>
            <p:ph idx="10" type="dt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5"/>
          <p:cNvSpPr txBox="1"/>
          <p:nvPr>
            <p:ph idx="11" type="ftr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5"/>
          <p:cNvSpPr txBox="1"/>
          <p:nvPr>
            <p:ph idx="12" type="sldNum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6"/>
          <p:cNvSpPr txBox="1"/>
          <p:nvPr>
            <p:ph idx="1" type="body"/>
          </p:nvPr>
        </p:nvSpPr>
        <p:spPr>
          <a:xfrm>
            <a:off x="457200" y="1600204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8612" lvl="0" marL="45720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575"/>
              <a:buChar char="•"/>
              <a:defRPr sz="1575"/>
            </a:lvl1pPr>
            <a:lvl2pPr indent="-314325" lvl="1" marL="9144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–"/>
              <a:defRPr sz="1350"/>
            </a:lvl2pPr>
            <a:lvl3pPr indent="-300037" lvl="2" marL="13716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3pPr>
            <a:lvl4pPr indent="-292925" lvl="3" marL="1828800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Char char="–"/>
              <a:defRPr sz="1013"/>
            </a:lvl4pPr>
            <a:lvl5pPr indent="-292925" lvl="4" marL="2286000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Char char="»"/>
              <a:defRPr sz="1013"/>
            </a:lvl5pPr>
            <a:lvl6pPr indent="-292925" lvl="5" marL="2743200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Char char="•"/>
              <a:defRPr sz="1013"/>
            </a:lvl6pPr>
            <a:lvl7pPr indent="-292925" lvl="6" marL="3200400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Char char="•"/>
              <a:defRPr sz="1013"/>
            </a:lvl7pPr>
            <a:lvl8pPr indent="-292925" lvl="7" marL="3657600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Char char="•"/>
              <a:defRPr sz="1013"/>
            </a:lvl8pPr>
            <a:lvl9pPr indent="-292925" lvl="8" marL="4114800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Char char="•"/>
              <a:defRPr sz="1013"/>
            </a:lvl9pPr>
          </a:lstStyle>
          <a:p/>
        </p:txBody>
      </p:sp>
      <p:sp>
        <p:nvSpPr>
          <p:cNvPr id="37" name="Google Shape;37;p36"/>
          <p:cNvSpPr txBox="1"/>
          <p:nvPr>
            <p:ph idx="2" type="body"/>
          </p:nvPr>
        </p:nvSpPr>
        <p:spPr>
          <a:xfrm>
            <a:off x="4648200" y="1600204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8612" lvl="0" marL="45720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575"/>
              <a:buChar char="•"/>
              <a:defRPr sz="1575"/>
            </a:lvl1pPr>
            <a:lvl2pPr indent="-314325" lvl="1" marL="9144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–"/>
              <a:defRPr sz="1350"/>
            </a:lvl2pPr>
            <a:lvl3pPr indent="-300037" lvl="2" marL="13716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3pPr>
            <a:lvl4pPr indent="-292925" lvl="3" marL="1828800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Char char="–"/>
              <a:defRPr sz="1013"/>
            </a:lvl4pPr>
            <a:lvl5pPr indent="-292925" lvl="4" marL="2286000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Char char="»"/>
              <a:defRPr sz="1013"/>
            </a:lvl5pPr>
            <a:lvl6pPr indent="-292925" lvl="5" marL="2743200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Char char="•"/>
              <a:defRPr sz="1013"/>
            </a:lvl6pPr>
            <a:lvl7pPr indent="-292925" lvl="6" marL="3200400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Char char="•"/>
              <a:defRPr sz="1013"/>
            </a:lvl7pPr>
            <a:lvl8pPr indent="-292925" lvl="7" marL="3657600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Char char="•"/>
              <a:defRPr sz="1013"/>
            </a:lvl8pPr>
            <a:lvl9pPr indent="-292925" lvl="8" marL="4114800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Char char="•"/>
              <a:defRPr sz="1013"/>
            </a:lvl9pPr>
          </a:lstStyle>
          <a:p/>
        </p:txBody>
      </p:sp>
      <p:sp>
        <p:nvSpPr>
          <p:cNvPr id="38" name="Google Shape;38;p36"/>
          <p:cNvSpPr txBox="1"/>
          <p:nvPr>
            <p:ph idx="10" type="dt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6"/>
          <p:cNvSpPr txBox="1"/>
          <p:nvPr>
            <p:ph idx="11" type="ftr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6"/>
          <p:cNvSpPr txBox="1"/>
          <p:nvPr>
            <p:ph idx="12" type="sldNum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75"/>
              <a:buFont typeface="Times New Roman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1pPr>
            <a:lvl2pPr indent="-228600" lvl="1" marL="9144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b="1" sz="1125"/>
            </a:lvl2pPr>
            <a:lvl3pPr indent="-228600" lvl="2" marL="1371600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None/>
              <a:defRPr b="1" sz="1013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9pPr>
          </a:lstStyle>
          <a:p/>
        </p:txBody>
      </p:sp>
      <p:sp>
        <p:nvSpPr>
          <p:cNvPr id="44" name="Google Shape;44;p3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1pPr>
            <a:lvl2pPr indent="-300037" lvl="1" marL="9144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Char char="–"/>
              <a:defRPr sz="1125"/>
            </a:lvl2pPr>
            <a:lvl3pPr indent="-292925" lvl="2" marL="1371600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Char char="•"/>
              <a:defRPr sz="1013"/>
            </a:lvl3pPr>
            <a:lvl4pPr indent="-28575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45" name="Google Shape;45;p37"/>
          <p:cNvSpPr txBox="1"/>
          <p:nvPr>
            <p:ph idx="3" type="body"/>
          </p:nvPr>
        </p:nvSpPr>
        <p:spPr>
          <a:xfrm>
            <a:off x="4645027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1pPr>
            <a:lvl2pPr indent="-228600" lvl="1" marL="9144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b="1" sz="1125"/>
            </a:lvl2pPr>
            <a:lvl3pPr indent="-228600" lvl="2" marL="1371600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None/>
              <a:defRPr b="1" sz="1013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9pPr>
          </a:lstStyle>
          <a:p/>
        </p:txBody>
      </p:sp>
      <p:sp>
        <p:nvSpPr>
          <p:cNvPr id="46" name="Google Shape;46;p37"/>
          <p:cNvSpPr txBox="1"/>
          <p:nvPr>
            <p:ph idx="4" type="body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1pPr>
            <a:lvl2pPr indent="-300037" lvl="1" marL="9144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Char char="–"/>
              <a:defRPr sz="1125"/>
            </a:lvl2pPr>
            <a:lvl3pPr indent="-292925" lvl="2" marL="1371600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Char char="•"/>
              <a:defRPr sz="1013"/>
            </a:lvl3pPr>
            <a:lvl4pPr indent="-28575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47" name="Google Shape;47;p37"/>
          <p:cNvSpPr txBox="1"/>
          <p:nvPr>
            <p:ph idx="10" type="dt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7"/>
          <p:cNvSpPr txBox="1"/>
          <p:nvPr>
            <p:ph idx="11" type="ftr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7"/>
          <p:cNvSpPr txBox="1"/>
          <p:nvPr>
            <p:ph idx="12" type="sldNum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8"/>
          <p:cNvSpPr txBox="1"/>
          <p:nvPr>
            <p:ph idx="10" type="dt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8"/>
          <p:cNvSpPr txBox="1"/>
          <p:nvPr>
            <p:ph idx="11" type="ftr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8"/>
          <p:cNvSpPr txBox="1"/>
          <p:nvPr>
            <p:ph idx="12" type="sldNum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9"/>
          <p:cNvSpPr txBox="1"/>
          <p:nvPr>
            <p:ph idx="10" type="dt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9"/>
          <p:cNvSpPr txBox="1"/>
          <p:nvPr>
            <p:ph idx="11" type="ftr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9"/>
          <p:cNvSpPr txBox="1"/>
          <p:nvPr>
            <p:ph idx="12" type="sldNum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0"/>
          <p:cNvSpPr txBox="1"/>
          <p:nvPr>
            <p:ph type="title"/>
          </p:nvPr>
        </p:nvSpPr>
        <p:spPr>
          <a:xfrm>
            <a:off x="457202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Times New Roman"/>
              <a:buNone/>
              <a:defRPr b="1" sz="1125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0"/>
          <p:cNvSpPr txBox="1"/>
          <p:nvPr>
            <p:ph idx="1" type="body"/>
          </p:nvPr>
        </p:nvSpPr>
        <p:spPr>
          <a:xfrm>
            <a:off x="3575050" y="273054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8612" lvl="1" marL="91440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575"/>
              <a:buChar char="–"/>
              <a:defRPr sz="1575"/>
            </a:lvl2pPr>
            <a:lvl3pPr indent="-314325" lvl="2" marL="1371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3pPr>
            <a:lvl4pPr indent="-300037" lvl="3" marL="18288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Char char="–"/>
              <a:defRPr sz="1125"/>
            </a:lvl4pPr>
            <a:lvl5pPr indent="-300037" lvl="4" marL="22860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Char char="»"/>
              <a:defRPr sz="1125"/>
            </a:lvl5pPr>
            <a:lvl6pPr indent="-300037" lvl="5" marL="27432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6pPr>
            <a:lvl7pPr indent="-300037" lvl="6" marL="32004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7pPr>
            <a:lvl8pPr indent="-300037" lvl="7" marL="36576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8pPr>
            <a:lvl9pPr indent="-300037" lvl="8" marL="41148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9pPr>
          </a:lstStyle>
          <a:p/>
        </p:txBody>
      </p:sp>
      <p:sp>
        <p:nvSpPr>
          <p:cNvPr id="62" name="Google Shape;62;p40"/>
          <p:cNvSpPr txBox="1"/>
          <p:nvPr>
            <p:ph idx="2" type="body"/>
          </p:nvPr>
        </p:nvSpPr>
        <p:spPr>
          <a:xfrm>
            <a:off x="457202" y="1435103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58"/>
              </a:spcBef>
              <a:spcAft>
                <a:spcPts val="0"/>
              </a:spcAft>
              <a:buClr>
                <a:schemeClr val="dk1"/>
              </a:buClr>
              <a:buSzPts val="788"/>
              <a:buNone/>
              <a:defRPr sz="788"/>
            </a:lvl1pPr>
            <a:lvl2pPr indent="-228600" lvl="1" marL="9144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2pPr>
            <a:lvl3pPr indent="-228600" lvl="2" marL="1371600" algn="l">
              <a:lnSpc>
                <a:spcPct val="100000"/>
              </a:lnSpc>
              <a:spcBef>
                <a:spcPts val="113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3pPr>
            <a:lvl4pPr indent="-228600" lvl="3" marL="1828800" algn="l">
              <a:lnSpc>
                <a:spcPct val="100000"/>
              </a:lnSpc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6"/>
              <a:buNone/>
              <a:defRPr sz="506"/>
            </a:lvl4pPr>
            <a:lvl5pPr indent="-228600" lvl="4" marL="2286000" algn="l">
              <a:lnSpc>
                <a:spcPct val="100000"/>
              </a:lnSpc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6"/>
              <a:buNone/>
              <a:defRPr sz="506"/>
            </a:lvl5pPr>
            <a:lvl6pPr indent="-228600" lvl="5" marL="2743200" algn="l">
              <a:lnSpc>
                <a:spcPct val="100000"/>
              </a:lnSpc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6"/>
              <a:buNone/>
              <a:defRPr sz="506"/>
            </a:lvl6pPr>
            <a:lvl7pPr indent="-228600" lvl="6" marL="3200400" algn="l">
              <a:lnSpc>
                <a:spcPct val="100000"/>
              </a:lnSpc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6"/>
              <a:buNone/>
              <a:defRPr sz="506"/>
            </a:lvl7pPr>
            <a:lvl8pPr indent="-228600" lvl="7" marL="3657600" algn="l">
              <a:lnSpc>
                <a:spcPct val="100000"/>
              </a:lnSpc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6"/>
              <a:buNone/>
              <a:defRPr sz="506"/>
            </a:lvl8pPr>
            <a:lvl9pPr indent="-228600" lvl="8" marL="4114800" algn="l">
              <a:lnSpc>
                <a:spcPct val="100000"/>
              </a:lnSpc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6"/>
              <a:buNone/>
              <a:defRPr sz="506"/>
            </a:lvl9pPr>
          </a:lstStyle>
          <a:p/>
        </p:txBody>
      </p:sp>
      <p:sp>
        <p:nvSpPr>
          <p:cNvPr id="63" name="Google Shape;63;p40"/>
          <p:cNvSpPr txBox="1"/>
          <p:nvPr>
            <p:ph idx="10" type="dt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0"/>
          <p:cNvSpPr txBox="1"/>
          <p:nvPr>
            <p:ph idx="11" type="ftr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0"/>
          <p:cNvSpPr txBox="1"/>
          <p:nvPr>
            <p:ph idx="12" type="sldNum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Times New Roman"/>
              <a:buNone/>
              <a:defRPr b="1" sz="1125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4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58"/>
              </a:spcBef>
              <a:spcAft>
                <a:spcPts val="0"/>
              </a:spcAft>
              <a:buClr>
                <a:schemeClr val="dk1"/>
              </a:buClr>
              <a:buSzPts val="788"/>
              <a:buNone/>
              <a:defRPr sz="788"/>
            </a:lvl1pPr>
            <a:lvl2pPr indent="-228600" lvl="1" marL="9144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2pPr>
            <a:lvl3pPr indent="-228600" lvl="2" marL="1371600" algn="l">
              <a:lnSpc>
                <a:spcPct val="100000"/>
              </a:lnSpc>
              <a:spcBef>
                <a:spcPts val="113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3pPr>
            <a:lvl4pPr indent="-228600" lvl="3" marL="1828800" algn="l">
              <a:lnSpc>
                <a:spcPct val="100000"/>
              </a:lnSpc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6"/>
              <a:buNone/>
              <a:defRPr sz="506"/>
            </a:lvl4pPr>
            <a:lvl5pPr indent="-228600" lvl="4" marL="2286000" algn="l">
              <a:lnSpc>
                <a:spcPct val="100000"/>
              </a:lnSpc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6"/>
              <a:buNone/>
              <a:defRPr sz="506"/>
            </a:lvl5pPr>
            <a:lvl6pPr indent="-228600" lvl="5" marL="2743200" algn="l">
              <a:lnSpc>
                <a:spcPct val="100000"/>
              </a:lnSpc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6"/>
              <a:buNone/>
              <a:defRPr sz="506"/>
            </a:lvl6pPr>
            <a:lvl7pPr indent="-228600" lvl="6" marL="3200400" algn="l">
              <a:lnSpc>
                <a:spcPct val="100000"/>
              </a:lnSpc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6"/>
              <a:buNone/>
              <a:defRPr sz="506"/>
            </a:lvl7pPr>
            <a:lvl8pPr indent="-228600" lvl="7" marL="3657600" algn="l">
              <a:lnSpc>
                <a:spcPct val="100000"/>
              </a:lnSpc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6"/>
              <a:buNone/>
              <a:defRPr sz="506"/>
            </a:lvl8pPr>
            <a:lvl9pPr indent="-228600" lvl="8" marL="4114800" algn="l">
              <a:lnSpc>
                <a:spcPct val="100000"/>
              </a:lnSpc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6"/>
              <a:buNone/>
              <a:defRPr sz="506"/>
            </a:lvl9pPr>
          </a:lstStyle>
          <a:p/>
        </p:txBody>
      </p:sp>
      <p:sp>
        <p:nvSpPr>
          <p:cNvPr id="70" name="Google Shape;70;p41"/>
          <p:cNvSpPr txBox="1"/>
          <p:nvPr>
            <p:ph idx="10" type="dt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1"/>
          <p:cNvSpPr txBox="1"/>
          <p:nvPr>
            <p:ph idx="11" type="ftr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1"/>
          <p:cNvSpPr txBox="1"/>
          <p:nvPr>
            <p:ph idx="12" type="sldNum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75"/>
              <a:buFont typeface="Times New Roman"/>
              <a:buNone/>
              <a:defRPr b="0" i="0" sz="247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2"/>
          <p:cNvSpPr txBox="1"/>
          <p:nvPr>
            <p:ph idx="1" type="body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28612" lvl="1" marL="9144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Char char="–"/>
              <a:defRPr b="0" i="0" sz="157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4325" lvl="2" marL="13716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00037" lvl="3" marL="1828800" marR="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–"/>
              <a:defRPr b="0" i="0" sz="112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00037" lvl="4" marL="2286000" marR="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»"/>
              <a:defRPr b="0" i="0" sz="112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00037" lvl="5" marL="2743200" marR="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00037" lvl="6" marL="3200400" marR="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00037" lvl="7" marL="3657600" marR="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00037" lvl="8" marL="4114800" marR="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32"/>
          <p:cNvSpPr txBox="1"/>
          <p:nvPr>
            <p:ph idx="10" type="dt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32"/>
          <p:cNvSpPr txBox="1"/>
          <p:nvPr>
            <p:ph idx="11" type="ftr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32"/>
          <p:cNvSpPr txBox="1"/>
          <p:nvPr>
            <p:ph idx="12" type="sldNum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Relationship Id="rId4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Relationship Id="rId4" Type="http://schemas.openxmlformats.org/officeDocument/2006/relationships/image" Target="../media/image1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4.png"/><Relationship Id="rId4" Type="http://schemas.openxmlformats.org/officeDocument/2006/relationships/image" Target="../media/image40.png"/><Relationship Id="rId5" Type="http://schemas.openxmlformats.org/officeDocument/2006/relationships/image" Target="../media/image24.png"/><Relationship Id="rId6" Type="http://schemas.openxmlformats.org/officeDocument/2006/relationships/image" Target="../media/image4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4.png"/><Relationship Id="rId4" Type="http://schemas.openxmlformats.org/officeDocument/2006/relationships/image" Target="../media/image30.png"/><Relationship Id="rId5" Type="http://schemas.openxmlformats.org/officeDocument/2006/relationships/image" Target="../media/image29.png"/><Relationship Id="rId6" Type="http://schemas.openxmlformats.org/officeDocument/2006/relationships/image" Target="../media/image3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4.png"/><Relationship Id="rId4" Type="http://schemas.openxmlformats.org/officeDocument/2006/relationships/image" Target="../media/image20.png"/><Relationship Id="rId5" Type="http://schemas.openxmlformats.org/officeDocument/2006/relationships/image" Target="../media/image38.png"/><Relationship Id="rId6" Type="http://schemas.openxmlformats.org/officeDocument/2006/relationships/image" Target="../media/image4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4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2.jpg"/><Relationship Id="rId4" Type="http://schemas.openxmlformats.org/officeDocument/2006/relationships/image" Target="../media/image4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2.jpg"/><Relationship Id="rId5" Type="http://schemas.openxmlformats.org/officeDocument/2006/relationships/image" Target="../media/image2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2.jpg"/><Relationship Id="rId5" Type="http://schemas.openxmlformats.org/officeDocument/2006/relationships/image" Target="../media/image1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jpg"/><Relationship Id="rId5" Type="http://schemas.openxmlformats.org/officeDocument/2006/relationships/image" Target="../media/image16.jpg"/><Relationship Id="rId6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/>
          <p:nvPr>
            <p:ph type="ctrTitle"/>
          </p:nvPr>
        </p:nvSpPr>
        <p:spPr>
          <a:xfrm>
            <a:off x="304799" y="1876429"/>
            <a:ext cx="8551334" cy="1865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Times New Roman"/>
              <a:buNone/>
            </a:pPr>
            <a:r>
              <a:rPr lang="en-US" sz="3959"/>
              <a:t>CSE185 </a:t>
            </a:r>
            <a:br>
              <a:rPr lang="en-US" sz="3959"/>
            </a:br>
            <a:r>
              <a:rPr lang="en-US" sz="3959"/>
              <a:t>Introduction to Computer Vision</a:t>
            </a:r>
            <a:br>
              <a:rPr lang="en-US" sz="3959"/>
            </a:br>
            <a:r>
              <a:rPr lang="en-US" sz="3959"/>
              <a:t>Lab 02: For Loop Operation</a:t>
            </a:r>
            <a:endParaRPr sz="3959"/>
          </a:p>
        </p:txBody>
      </p:sp>
      <p:sp>
        <p:nvSpPr>
          <p:cNvPr id="95" name="Google Shape;95;p1"/>
          <p:cNvSpPr txBox="1"/>
          <p:nvPr>
            <p:ph idx="1" type="subTitle"/>
          </p:nvPr>
        </p:nvSpPr>
        <p:spPr>
          <a:xfrm>
            <a:off x="1371600" y="4402666"/>
            <a:ext cx="6400800" cy="12361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45720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rPr lang="en-US"/>
              <a:t>Instructor: Prof. Ming-Hsuan Yang</a:t>
            </a:r>
            <a:endParaRPr/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rPr lang="en-US"/>
              <a:t>TA: Siddharth Seth &amp; Kuan-Chih Huang &amp; Yu-Ju Tsai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"/>
          <p:cNvSpPr txBox="1"/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Forward Warping</a:t>
            </a:r>
            <a:endParaRPr/>
          </a:p>
        </p:txBody>
      </p:sp>
      <p:sp>
        <p:nvSpPr>
          <p:cNvPr id="191" name="Google Shape;191;p11"/>
          <p:cNvSpPr txBox="1"/>
          <p:nvPr>
            <p:ph idx="1" type="body"/>
          </p:nvPr>
        </p:nvSpPr>
        <p:spPr>
          <a:xfrm>
            <a:off x="457200" y="796274"/>
            <a:ext cx="8229600" cy="5560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2881" lvl="0" marL="19288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Forward warping will produce “holes”:</a:t>
            </a:r>
            <a:endParaRPr/>
          </a:p>
        </p:txBody>
      </p:sp>
      <p:sp>
        <p:nvSpPr>
          <p:cNvPr id="192" name="Google Shape;192;p11"/>
          <p:cNvSpPr txBox="1"/>
          <p:nvPr>
            <p:ph idx="12" type="sldNum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3" name="Google Shape;19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9094" y="1425257"/>
            <a:ext cx="6665812" cy="4999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6313" y="3434811"/>
            <a:ext cx="6891373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2"/>
          <p:cNvSpPr txBox="1"/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Backward/Inverse Warping</a:t>
            </a:r>
            <a:endParaRPr/>
          </a:p>
        </p:txBody>
      </p:sp>
      <p:sp>
        <p:nvSpPr>
          <p:cNvPr id="200" name="Google Shape;200;p12"/>
          <p:cNvSpPr txBox="1"/>
          <p:nvPr>
            <p:ph idx="1" type="body"/>
          </p:nvPr>
        </p:nvSpPr>
        <p:spPr>
          <a:xfrm>
            <a:off x="457200" y="796274"/>
            <a:ext cx="8229600" cy="5560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2881" lvl="0" marL="19288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Suppose I1 is input image, I2 is warped image:</a:t>
            </a:r>
            <a:endParaRPr/>
          </a:p>
        </p:txBody>
      </p:sp>
      <p:sp>
        <p:nvSpPr>
          <p:cNvPr id="201" name="Google Shape;201;p12"/>
          <p:cNvSpPr txBox="1"/>
          <p:nvPr>
            <p:ph idx="12" type="sldNum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2" name="Google Shape;202;p12"/>
          <p:cNvSpPr txBox="1"/>
          <p:nvPr/>
        </p:nvSpPr>
        <p:spPr>
          <a:xfrm>
            <a:off x="803124" y="1369185"/>
            <a:ext cx="7543800" cy="175432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each pixel (y2, x2) in I2: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(y1, x1) = Rotate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^-1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(y2, x2)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(y1, x1) is inside I1: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I2(y2, x2) = I1(y1, x1)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3" name="Google Shape;203;p12"/>
          <p:cNvSpPr txBox="1"/>
          <p:nvPr/>
        </p:nvSpPr>
        <p:spPr>
          <a:xfrm>
            <a:off x="2083888" y="3434812"/>
            <a:ext cx="732971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I1</a:t>
            </a:r>
            <a:endParaRPr b="0" i="0" sz="20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12"/>
          <p:cNvSpPr txBox="1"/>
          <p:nvPr/>
        </p:nvSpPr>
        <p:spPr>
          <a:xfrm>
            <a:off x="6388463" y="3434812"/>
            <a:ext cx="732971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I2</a:t>
            </a:r>
            <a:endParaRPr b="0" i="0" sz="20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05" name="Google Shape;205;p12"/>
          <p:cNvGrpSpPr/>
          <p:nvPr/>
        </p:nvGrpSpPr>
        <p:grpSpPr>
          <a:xfrm>
            <a:off x="5480828" y="1862448"/>
            <a:ext cx="3036034" cy="646331"/>
            <a:chOff x="3784599" y="5592351"/>
            <a:chExt cx="3064933" cy="1381271"/>
          </a:xfrm>
        </p:grpSpPr>
        <p:sp>
          <p:nvSpPr>
            <p:cNvPr id="206" name="Google Shape;206;p12"/>
            <p:cNvSpPr/>
            <p:nvPr/>
          </p:nvSpPr>
          <p:spPr>
            <a:xfrm flipH="1" rot="10800000">
              <a:off x="3784599" y="5592351"/>
              <a:ext cx="3064933" cy="820431"/>
            </a:xfrm>
            <a:prstGeom prst="wedgeRoundRectCallout">
              <a:avLst>
                <a:gd fmla="val -61286" name="adj1"/>
                <a:gd fmla="val 47889" name="adj2"/>
                <a:gd fmla="val 16667" name="adj3"/>
              </a:avLst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6862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7" name="Google Shape;207;p12"/>
            <p:cNvSpPr txBox="1"/>
            <p:nvPr/>
          </p:nvSpPr>
          <p:spPr>
            <a:xfrm>
              <a:off x="3784599" y="5592351"/>
              <a:ext cx="3064931" cy="1381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Rotate</a:t>
              </a:r>
              <a:r>
                <a:rPr b="0" baseline="30000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^-1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Inverse warping</a:t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"/>
          <p:cNvSpPr txBox="1"/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Backward/Inverse Warping</a:t>
            </a:r>
            <a:endParaRPr/>
          </a:p>
        </p:txBody>
      </p:sp>
      <p:pic>
        <p:nvPicPr>
          <p:cNvPr id="213" name="Google Shape;213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2060" y="1425257"/>
            <a:ext cx="6669024" cy="5001768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3"/>
          <p:cNvSpPr txBox="1"/>
          <p:nvPr>
            <p:ph idx="12" type="sldNum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"/>
          <p:cNvSpPr txBox="1"/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Backward/Inverse Warping: Hints</a:t>
            </a:r>
            <a:endParaRPr/>
          </a:p>
        </p:txBody>
      </p:sp>
      <p:sp>
        <p:nvSpPr>
          <p:cNvPr id="220" name="Google Shape;220;p14"/>
          <p:cNvSpPr txBox="1"/>
          <p:nvPr>
            <p:ph idx="1" type="body"/>
          </p:nvPr>
        </p:nvSpPr>
        <p:spPr>
          <a:xfrm>
            <a:off x="457200" y="796274"/>
            <a:ext cx="8229600" cy="556007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107" r="0" t="-109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2881" lvl="0" marL="19288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221" name="Google Shape;221;p14"/>
          <p:cNvSpPr txBox="1"/>
          <p:nvPr>
            <p:ph idx="12" type="sldNum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2" name="Google Shape;222;p14"/>
          <p:cNvSpPr txBox="1"/>
          <p:nvPr/>
        </p:nvSpPr>
        <p:spPr>
          <a:xfrm>
            <a:off x="803124" y="3449445"/>
            <a:ext cx="7543800" cy="147732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(y1, x1) = Rotate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^-1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(y2, x2)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y1 = round(y1);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x1 = round(x1);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If( 1 &lt;= y1 &amp;&amp; y1 &lt;= H &amp;&amp; 1 &lt;= x1 &amp;&amp; x1 &lt;= W 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23" name="Google Shape;223;p14"/>
          <p:cNvGrpSpPr/>
          <p:nvPr/>
        </p:nvGrpSpPr>
        <p:grpSpPr>
          <a:xfrm>
            <a:off x="4976158" y="3644047"/>
            <a:ext cx="2773320" cy="383900"/>
            <a:chOff x="3784599" y="5592351"/>
            <a:chExt cx="3064933" cy="820431"/>
          </a:xfrm>
        </p:grpSpPr>
        <p:sp>
          <p:nvSpPr>
            <p:cNvPr id="224" name="Google Shape;224;p14"/>
            <p:cNvSpPr/>
            <p:nvPr/>
          </p:nvSpPr>
          <p:spPr>
            <a:xfrm flipH="1" rot="10800000">
              <a:off x="3784599" y="5592351"/>
              <a:ext cx="3064933" cy="820431"/>
            </a:xfrm>
            <a:prstGeom prst="wedgeRoundRectCallout">
              <a:avLst>
                <a:gd fmla="val -61286" name="adj1"/>
                <a:gd fmla="val 47889" name="adj2"/>
                <a:gd fmla="val 16667" name="adj3"/>
              </a:avLst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6862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5" name="Google Shape;225;p14"/>
            <p:cNvSpPr txBox="1"/>
            <p:nvPr/>
          </p:nvSpPr>
          <p:spPr>
            <a:xfrm>
              <a:off x="3784599" y="5592351"/>
              <a:ext cx="3064931" cy="789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Implemented by sin and cos</a:t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 txBox="1"/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Image Processing in MATLAB</a:t>
            </a:r>
            <a:endParaRPr/>
          </a:p>
        </p:txBody>
      </p:sp>
      <p:sp>
        <p:nvSpPr>
          <p:cNvPr id="231" name="Google Shape;231;p15"/>
          <p:cNvSpPr txBox="1"/>
          <p:nvPr>
            <p:ph idx="1" type="body"/>
          </p:nvPr>
        </p:nvSpPr>
        <p:spPr>
          <a:xfrm>
            <a:off x="457200" y="796274"/>
            <a:ext cx="8229600" cy="5560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2881" lvl="0" marL="19288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Horizontally flip image: do NOT use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flip()</a:t>
            </a:r>
            <a:endParaRPr/>
          </a:p>
          <a:p>
            <a:pPr indent="-27778" lvl="0" marL="192881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778" lvl="0" marL="192881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778" lvl="0" marL="192881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778" lvl="0" marL="192881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778" lvl="0" marL="192881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778" lvl="0" marL="192881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778" lvl="0" marL="192881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2881" lvl="0" marL="192881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Use For loop, or submatrix indexing:</a:t>
            </a:r>
            <a:endParaRPr/>
          </a:p>
        </p:txBody>
      </p:sp>
      <p:sp>
        <p:nvSpPr>
          <p:cNvPr id="232" name="Google Shape;232;p15"/>
          <p:cNvSpPr txBox="1"/>
          <p:nvPr>
            <p:ph idx="12" type="sldNum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3" name="Google Shape;23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000" y="1372870"/>
            <a:ext cx="38100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99000" y="1372870"/>
            <a:ext cx="38100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5"/>
          <p:cNvSpPr txBox="1"/>
          <p:nvPr/>
        </p:nvSpPr>
        <p:spPr>
          <a:xfrm>
            <a:off x="800100" y="5119553"/>
            <a:ext cx="7543800" cy="120032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vec = [10, 20, 30, 40, 50];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vec(5:-1:1)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ans =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50   40   30   20   10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36" name="Google Shape;236;p15"/>
          <p:cNvGrpSpPr/>
          <p:nvPr/>
        </p:nvGrpSpPr>
        <p:grpSpPr>
          <a:xfrm>
            <a:off x="3312340" y="5527767"/>
            <a:ext cx="2773320" cy="383900"/>
            <a:chOff x="3784599" y="5592351"/>
            <a:chExt cx="3064933" cy="820431"/>
          </a:xfrm>
        </p:grpSpPr>
        <p:sp>
          <p:nvSpPr>
            <p:cNvPr id="237" name="Google Shape;237;p15"/>
            <p:cNvSpPr/>
            <p:nvPr/>
          </p:nvSpPr>
          <p:spPr>
            <a:xfrm flipH="1" rot="10800000">
              <a:off x="3784599" y="5592351"/>
              <a:ext cx="3064933" cy="820431"/>
            </a:xfrm>
            <a:prstGeom prst="wedgeRoundRectCallout">
              <a:avLst>
                <a:gd fmla="val -63728" name="adj1"/>
                <a:gd fmla="val 36862" name="adj2"/>
                <a:gd fmla="val 16667" name="adj3"/>
              </a:avLst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6862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8" name="Google Shape;238;p15"/>
            <p:cNvSpPr txBox="1"/>
            <p:nvPr/>
          </p:nvSpPr>
          <p:spPr>
            <a:xfrm>
              <a:off x="3784599" y="5592351"/>
              <a:ext cx="3064931" cy="789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Specify the step size to -1</a:t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"/>
          <p:cNvSpPr txBox="1"/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Scaling</a:t>
            </a:r>
            <a:endParaRPr/>
          </a:p>
        </p:txBody>
      </p:sp>
      <p:sp>
        <p:nvSpPr>
          <p:cNvPr id="244" name="Google Shape;244;p16"/>
          <p:cNvSpPr txBox="1"/>
          <p:nvPr>
            <p:ph idx="1" type="body"/>
          </p:nvPr>
        </p:nvSpPr>
        <p:spPr>
          <a:xfrm>
            <a:off x="457200" y="796274"/>
            <a:ext cx="8229600" cy="5560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2881" lvl="0" marL="19288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5"/>
              <a:buChar char="•"/>
            </a:pPr>
            <a:r>
              <a:rPr lang="en-US" sz="2405"/>
              <a:t>Down-sample image by a factor of 2: do NOT use </a:t>
            </a:r>
            <a:r>
              <a:rPr lang="en-US" sz="2405">
                <a:latin typeface="Courier New"/>
                <a:ea typeface="Courier New"/>
                <a:cs typeface="Courier New"/>
                <a:sym typeface="Courier New"/>
              </a:rPr>
              <a:t>imresize()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405"/>
              <a:buNone/>
            </a:pPr>
            <a:r>
              <a:t/>
            </a:r>
            <a:endParaRPr sz="2405"/>
          </a:p>
          <a:p>
            <a:pPr indent="-40162" lvl="0" marL="192881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405"/>
              <a:buNone/>
            </a:pPr>
            <a:r>
              <a:t/>
            </a:r>
            <a:endParaRPr sz="2405"/>
          </a:p>
          <a:p>
            <a:pPr indent="-40162" lvl="0" marL="192881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405"/>
              <a:buNone/>
            </a:pPr>
            <a:r>
              <a:t/>
            </a:r>
            <a:endParaRPr sz="2405"/>
          </a:p>
          <a:p>
            <a:pPr indent="-40162" lvl="0" marL="192881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405"/>
              <a:buNone/>
            </a:pPr>
            <a:r>
              <a:t/>
            </a:r>
            <a:endParaRPr sz="2405"/>
          </a:p>
          <a:p>
            <a:pPr indent="-40162" lvl="0" marL="192881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405"/>
              <a:buNone/>
            </a:pPr>
            <a:r>
              <a:t/>
            </a:r>
            <a:endParaRPr sz="2405"/>
          </a:p>
          <a:p>
            <a:pPr indent="-40162" lvl="0" marL="192881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405"/>
              <a:buNone/>
            </a:pPr>
            <a:r>
              <a:t/>
            </a:r>
            <a:endParaRPr sz="2405"/>
          </a:p>
          <a:p>
            <a:pPr indent="-40162" lvl="0" marL="192881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405"/>
              <a:buNone/>
            </a:pPr>
            <a:r>
              <a:t/>
            </a:r>
            <a:endParaRPr sz="2405"/>
          </a:p>
          <a:p>
            <a:pPr indent="-40162" lvl="0" marL="192881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405"/>
              <a:buNone/>
            </a:pPr>
            <a:r>
              <a:t/>
            </a:r>
            <a:endParaRPr sz="2405"/>
          </a:p>
          <a:p>
            <a:pPr indent="-192881" lvl="0" marL="192881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405"/>
              <a:buChar char="•"/>
            </a:pPr>
            <a:r>
              <a:rPr lang="en-US" sz="2405"/>
              <a:t>Your result should look like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405"/>
              <a:buNone/>
            </a:pPr>
            <a:r>
              <a:rPr lang="en-US" sz="2405">
                <a:latin typeface="Courier New"/>
                <a:ea typeface="Courier New"/>
                <a:cs typeface="Courier New"/>
                <a:sym typeface="Courier New"/>
              </a:rPr>
              <a:t>imresize(I1, 0.5, </a:t>
            </a:r>
            <a:r>
              <a:rPr lang="en-US" sz="2405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'nearest'</a:t>
            </a:r>
            <a:r>
              <a:rPr lang="en-US" sz="2405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-192881" lvl="0" marL="192881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405"/>
              <a:buChar char="•"/>
            </a:pPr>
            <a:r>
              <a:rPr lang="en-US" sz="2405">
                <a:latin typeface="Times New Roman"/>
                <a:ea typeface="Times New Roman"/>
                <a:cs typeface="Times New Roman"/>
                <a:sym typeface="Times New Roman"/>
              </a:rPr>
              <a:t>You should use For loop or submatrix indexing</a:t>
            </a:r>
            <a:endParaRPr/>
          </a:p>
          <a:p>
            <a:pPr indent="-40162" lvl="0" marL="192881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405"/>
              <a:buNone/>
            </a:pPr>
            <a:r>
              <a:t/>
            </a:r>
            <a:endParaRPr sz="2405"/>
          </a:p>
        </p:txBody>
      </p:sp>
      <p:sp>
        <p:nvSpPr>
          <p:cNvPr id="245" name="Google Shape;245;p16"/>
          <p:cNvSpPr txBox="1"/>
          <p:nvPr>
            <p:ph idx="12" type="sldNum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6" name="Google Shape;24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940" y="1514475"/>
            <a:ext cx="38100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0180" y="2228850"/>
            <a:ext cx="190500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7"/>
          <p:cNvSpPr txBox="1"/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Spatial Filter</a:t>
            </a:r>
            <a:endParaRPr/>
          </a:p>
        </p:txBody>
      </p:sp>
      <p:sp>
        <p:nvSpPr>
          <p:cNvPr id="253" name="Google Shape;253;p17"/>
          <p:cNvSpPr txBox="1"/>
          <p:nvPr>
            <p:ph idx="1" type="body"/>
          </p:nvPr>
        </p:nvSpPr>
        <p:spPr>
          <a:xfrm>
            <a:off x="457200" y="796274"/>
            <a:ext cx="8229600" cy="556007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107" r="0" t="-175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254" name="Google Shape;254;p17"/>
          <p:cNvSpPr txBox="1"/>
          <p:nvPr>
            <p:ph idx="12" type="sldNum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5" name="Google Shape;25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79001" y="2009592"/>
            <a:ext cx="3374199" cy="2897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8"/>
          <p:cNvSpPr txBox="1"/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Linear Filter</a:t>
            </a:r>
            <a:endParaRPr/>
          </a:p>
        </p:txBody>
      </p:sp>
      <p:sp>
        <p:nvSpPr>
          <p:cNvPr id="261" name="Google Shape;261;p18"/>
          <p:cNvSpPr txBox="1"/>
          <p:nvPr>
            <p:ph idx="1" type="body"/>
          </p:nvPr>
        </p:nvSpPr>
        <p:spPr>
          <a:xfrm>
            <a:off x="457200" y="796274"/>
            <a:ext cx="8229600" cy="556007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-109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2881" lvl="0" marL="19288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262" name="Google Shape;262;p18"/>
          <p:cNvSpPr txBox="1"/>
          <p:nvPr>
            <p:ph idx="12" type="sldNum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3" name="Google Shape;26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566096"/>
            <a:ext cx="9144000" cy="3757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9"/>
          <p:cNvSpPr txBox="1"/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Linear Filter</a:t>
            </a:r>
            <a:endParaRPr/>
          </a:p>
        </p:txBody>
      </p:sp>
      <p:sp>
        <p:nvSpPr>
          <p:cNvPr id="269" name="Google Shape;269;p19"/>
          <p:cNvSpPr txBox="1"/>
          <p:nvPr>
            <p:ph idx="1" type="body"/>
          </p:nvPr>
        </p:nvSpPr>
        <p:spPr>
          <a:xfrm>
            <a:off x="457200" y="796274"/>
            <a:ext cx="8229600" cy="556007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107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270" name="Google Shape;270;p19"/>
          <p:cNvSpPr txBox="1"/>
          <p:nvPr>
            <p:ph idx="12" type="sldNum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1" name="Google Shape;271;p19"/>
          <p:cNvSpPr txBox="1"/>
          <p:nvPr/>
        </p:nvSpPr>
        <p:spPr>
          <a:xfrm>
            <a:off x="795867" y="2218266"/>
            <a:ext cx="7543800" cy="313932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I1 = im2double(imread(</a:t>
            </a:r>
            <a:r>
              <a:rPr b="0" i="0" lang="en-US" sz="18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‘lena.jpg’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I2 = zeros(size(I1));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u = 1 : size(I1, 2)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 = 1 : size(I1, 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value = ???;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I2(v, u) = value;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b="0" i="0" sz="18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72" name="Google Shape;27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04190" y="3600000"/>
            <a:ext cx="3239810" cy="278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28000" y="1980000"/>
            <a:ext cx="1142857" cy="1142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0"/>
          <p:cNvSpPr txBox="1"/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Linear Filter</a:t>
            </a:r>
            <a:endParaRPr/>
          </a:p>
        </p:txBody>
      </p:sp>
      <p:sp>
        <p:nvSpPr>
          <p:cNvPr id="279" name="Google Shape;279;p20"/>
          <p:cNvSpPr txBox="1"/>
          <p:nvPr>
            <p:ph idx="1" type="body"/>
          </p:nvPr>
        </p:nvSpPr>
        <p:spPr>
          <a:xfrm>
            <a:off x="457200" y="796274"/>
            <a:ext cx="8229600" cy="556007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280" name="Google Shape;280;p20"/>
          <p:cNvSpPr txBox="1"/>
          <p:nvPr>
            <p:ph idx="12" type="sldNum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1" name="Google Shape;281;p20"/>
          <p:cNvSpPr txBox="1"/>
          <p:nvPr/>
        </p:nvSpPr>
        <p:spPr>
          <a:xfrm>
            <a:off x="795867" y="2218266"/>
            <a:ext cx="7543800" cy="452431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I1 = im2double(imread(</a:t>
            </a:r>
            <a:r>
              <a:rPr b="0" i="0" lang="en-US" sz="18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‘lena.jpg’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I2 = zeros(size(I1));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u = 1 : size(I1, 2)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 = 1 : size(I1, 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value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 = -1:1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j = -1:1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value = value + ???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I2(v, u) = value;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b="0" i="0" sz="18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82" name="Google Shape;28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04000" y="3600000"/>
            <a:ext cx="3239810" cy="2782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3" name="Google Shape;283;p20"/>
          <p:cNvGrpSpPr/>
          <p:nvPr/>
        </p:nvGrpSpPr>
        <p:grpSpPr>
          <a:xfrm>
            <a:off x="3825073" y="3703313"/>
            <a:ext cx="2078927" cy="383900"/>
            <a:chOff x="3784599" y="5592351"/>
            <a:chExt cx="3064933" cy="820431"/>
          </a:xfrm>
        </p:grpSpPr>
        <p:sp>
          <p:nvSpPr>
            <p:cNvPr id="284" name="Google Shape;284;p20"/>
            <p:cNvSpPr/>
            <p:nvPr/>
          </p:nvSpPr>
          <p:spPr>
            <a:xfrm flipH="1" rot="10800000">
              <a:off x="3784599" y="5592351"/>
              <a:ext cx="3064933" cy="820431"/>
            </a:xfrm>
            <a:prstGeom prst="wedgeRoundRectCallout">
              <a:avLst>
                <a:gd fmla="val -48863" name="adj1"/>
                <a:gd fmla="val -127249" name="adj2"/>
                <a:gd fmla="val 16667" name="adj3"/>
              </a:avLst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6862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5" name="Google Shape;285;p20"/>
            <p:cNvSpPr txBox="1"/>
            <p:nvPr/>
          </p:nvSpPr>
          <p:spPr>
            <a:xfrm>
              <a:off x="3784599" y="5592351"/>
              <a:ext cx="3064931" cy="789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Select neighborhood</a:t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286" name="Google Shape;286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28000" y="1980000"/>
            <a:ext cx="1142857" cy="11428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7" name="Google Shape;287;p20"/>
          <p:cNvGrpSpPr/>
          <p:nvPr/>
        </p:nvGrpSpPr>
        <p:grpSpPr>
          <a:xfrm>
            <a:off x="6696200" y="2311400"/>
            <a:ext cx="863600" cy="1837266"/>
            <a:chOff x="6696200" y="2311400"/>
            <a:chExt cx="863600" cy="1837266"/>
          </a:xfrm>
        </p:grpSpPr>
        <p:cxnSp>
          <p:nvCxnSpPr>
            <p:cNvPr id="288" name="Google Shape;288;p20"/>
            <p:cNvCxnSpPr/>
            <p:nvPr/>
          </p:nvCxnSpPr>
          <p:spPr>
            <a:xfrm>
              <a:off x="7315199" y="2311400"/>
              <a:ext cx="0" cy="1837266"/>
            </a:xfrm>
            <a:prstGeom prst="straightConnector1">
              <a:avLst/>
            </a:prstGeom>
            <a:noFill/>
            <a:ln cap="flat" cmpd="sng" w="57150">
              <a:solidFill>
                <a:srgbClr val="0000FF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289" name="Google Shape;289;p20"/>
            <p:cNvSpPr txBox="1"/>
            <p:nvPr/>
          </p:nvSpPr>
          <p:spPr>
            <a:xfrm>
              <a:off x="6696200" y="3018825"/>
              <a:ext cx="863600" cy="461665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If statement</a:t>
            </a:r>
            <a:endParaRPr/>
          </a:p>
        </p:txBody>
      </p:sp>
      <p:sp>
        <p:nvSpPr>
          <p:cNvPr id="101" name="Google Shape;101;p3"/>
          <p:cNvSpPr txBox="1"/>
          <p:nvPr>
            <p:ph idx="1" type="body"/>
          </p:nvPr>
        </p:nvSpPr>
        <p:spPr>
          <a:xfrm>
            <a:off x="457200" y="796274"/>
            <a:ext cx="8229600" cy="5560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2881" lvl="0" marL="19288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If statement</a:t>
            </a:r>
            <a:endParaRPr/>
          </a:p>
          <a:p>
            <a:pPr indent="-27778" lvl="0" marL="192881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192881" lvl="0" marL="192881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If-else statement</a:t>
            </a:r>
            <a:endParaRPr/>
          </a:p>
          <a:p>
            <a:pPr indent="-27778" lvl="0" marL="192881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27778" lvl="0" marL="192881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27778" lvl="0" marL="192881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</p:txBody>
      </p:sp>
      <p:sp>
        <p:nvSpPr>
          <p:cNvPr id="102" name="Google Shape;102;p3"/>
          <p:cNvSpPr txBox="1"/>
          <p:nvPr>
            <p:ph idx="12" type="sldNum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3"/>
          <p:cNvSpPr txBox="1"/>
          <p:nvPr/>
        </p:nvSpPr>
        <p:spPr>
          <a:xfrm>
            <a:off x="795867" y="1329266"/>
            <a:ext cx="7543800" cy="92333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EXPRESSION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b="0" i="0" sz="18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" name="Google Shape;104;p3"/>
          <p:cNvSpPr txBox="1"/>
          <p:nvPr/>
        </p:nvSpPr>
        <p:spPr>
          <a:xfrm>
            <a:off x="800100" y="2700866"/>
            <a:ext cx="7543800" cy="147732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EXPRESSION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800100" y="4274609"/>
            <a:ext cx="7543800" cy="20313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EXPRESSION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elseif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EXPRESSION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1"/>
          <p:cNvSpPr txBox="1"/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Linear Filter</a:t>
            </a:r>
            <a:endParaRPr/>
          </a:p>
        </p:txBody>
      </p:sp>
      <p:sp>
        <p:nvSpPr>
          <p:cNvPr id="295" name="Google Shape;295;p21"/>
          <p:cNvSpPr txBox="1"/>
          <p:nvPr>
            <p:ph idx="1" type="body"/>
          </p:nvPr>
        </p:nvSpPr>
        <p:spPr>
          <a:xfrm>
            <a:off x="457200" y="796274"/>
            <a:ext cx="8229600" cy="556007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296" name="Google Shape;296;p21"/>
          <p:cNvSpPr txBox="1"/>
          <p:nvPr>
            <p:ph idx="12" type="sldNum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7" name="Google Shape;297;p21"/>
          <p:cNvSpPr txBox="1"/>
          <p:nvPr/>
        </p:nvSpPr>
        <p:spPr>
          <a:xfrm>
            <a:off x="795867" y="2218266"/>
            <a:ext cx="7543800" cy="452431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I1 = im2double(imread(</a:t>
            </a:r>
            <a:r>
              <a:rPr b="0" i="0" lang="en-US" sz="18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‘lena.jpg’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I2 = zeros(size(I1));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u = 1 : size(I1, 2)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 = 1 : size(I1, 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value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 = -1:1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j = -1:1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value = value + ???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I2(v, u) = value;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b="0" i="0" sz="18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98" name="Google Shape;29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04000" y="3600000"/>
            <a:ext cx="3239810" cy="2782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9" name="Google Shape;299;p21"/>
          <p:cNvGrpSpPr/>
          <p:nvPr/>
        </p:nvGrpSpPr>
        <p:grpSpPr>
          <a:xfrm>
            <a:off x="3825073" y="3703313"/>
            <a:ext cx="2078927" cy="383900"/>
            <a:chOff x="3784599" y="5592351"/>
            <a:chExt cx="3064933" cy="820431"/>
          </a:xfrm>
        </p:grpSpPr>
        <p:sp>
          <p:nvSpPr>
            <p:cNvPr id="300" name="Google Shape;300;p21"/>
            <p:cNvSpPr/>
            <p:nvPr/>
          </p:nvSpPr>
          <p:spPr>
            <a:xfrm flipH="1" rot="10800000">
              <a:off x="3784599" y="5592351"/>
              <a:ext cx="3064933" cy="820431"/>
            </a:xfrm>
            <a:prstGeom prst="wedgeRoundRectCallout">
              <a:avLst>
                <a:gd fmla="val -48863" name="adj1"/>
                <a:gd fmla="val -127249" name="adj2"/>
                <a:gd fmla="val 16667" name="adj3"/>
              </a:avLst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6862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1" name="Google Shape;301;p21"/>
            <p:cNvSpPr txBox="1"/>
            <p:nvPr/>
          </p:nvSpPr>
          <p:spPr>
            <a:xfrm>
              <a:off x="3784599" y="5592351"/>
              <a:ext cx="3064931" cy="789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Select neighborhood</a:t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302" name="Google Shape;302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28000" y="1980000"/>
            <a:ext cx="1142857" cy="11428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3" name="Google Shape;303;p21"/>
          <p:cNvGrpSpPr/>
          <p:nvPr/>
        </p:nvGrpSpPr>
        <p:grpSpPr>
          <a:xfrm>
            <a:off x="7077200" y="2311400"/>
            <a:ext cx="863600" cy="1837266"/>
            <a:chOff x="6696200" y="2311400"/>
            <a:chExt cx="863600" cy="1837266"/>
          </a:xfrm>
        </p:grpSpPr>
        <p:cxnSp>
          <p:nvCxnSpPr>
            <p:cNvPr id="304" name="Google Shape;304;p21"/>
            <p:cNvCxnSpPr/>
            <p:nvPr/>
          </p:nvCxnSpPr>
          <p:spPr>
            <a:xfrm>
              <a:off x="7315199" y="2311400"/>
              <a:ext cx="0" cy="1837266"/>
            </a:xfrm>
            <a:prstGeom prst="straightConnector1">
              <a:avLst/>
            </a:prstGeom>
            <a:noFill/>
            <a:ln cap="flat" cmpd="sng" w="57150">
              <a:solidFill>
                <a:srgbClr val="0000FF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305" name="Google Shape;305;p21"/>
            <p:cNvSpPr txBox="1"/>
            <p:nvPr/>
          </p:nvSpPr>
          <p:spPr>
            <a:xfrm>
              <a:off x="6696200" y="3018825"/>
              <a:ext cx="863600" cy="461665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2"/>
          <p:cNvSpPr txBox="1"/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Linear Filter</a:t>
            </a:r>
            <a:endParaRPr/>
          </a:p>
        </p:txBody>
      </p:sp>
      <p:sp>
        <p:nvSpPr>
          <p:cNvPr id="311" name="Google Shape;311;p22"/>
          <p:cNvSpPr txBox="1"/>
          <p:nvPr>
            <p:ph idx="1" type="body"/>
          </p:nvPr>
        </p:nvSpPr>
        <p:spPr>
          <a:xfrm>
            <a:off x="457200" y="796274"/>
            <a:ext cx="8229600" cy="556007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312" name="Google Shape;312;p22"/>
          <p:cNvSpPr txBox="1"/>
          <p:nvPr>
            <p:ph idx="12" type="sldNum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3" name="Google Shape;313;p22"/>
          <p:cNvSpPr txBox="1"/>
          <p:nvPr/>
        </p:nvSpPr>
        <p:spPr>
          <a:xfrm>
            <a:off x="795867" y="2218266"/>
            <a:ext cx="7543800" cy="452431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I1 = im2double(imread(</a:t>
            </a:r>
            <a:r>
              <a:rPr b="0" i="0" lang="en-US" sz="18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‘lena.jpg’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I2 = zeros(size(I1));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u = 1 : size(I1, 2)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 = 1 : size(I1, 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value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 = -1:1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j = -1:1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value = value + ???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I2(v, u) = value;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b="0" i="0" sz="18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14" name="Google Shape;314;p22"/>
          <p:cNvGrpSpPr/>
          <p:nvPr/>
        </p:nvGrpSpPr>
        <p:grpSpPr>
          <a:xfrm>
            <a:off x="3825073" y="3703313"/>
            <a:ext cx="2078927" cy="383900"/>
            <a:chOff x="3784599" y="5592351"/>
            <a:chExt cx="3064933" cy="820431"/>
          </a:xfrm>
        </p:grpSpPr>
        <p:sp>
          <p:nvSpPr>
            <p:cNvPr id="315" name="Google Shape;315;p22"/>
            <p:cNvSpPr/>
            <p:nvPr/>
          </p:nvSpPr>
          <p:spPr>
            <a:xfrm flipH="1" rot="10800000">
              <a:off x="3784599" y="5592351"/>
              <a:ext cx="3064933" cy="820431"/>
            </a:xfrm>
            <a:prstGeom prst="wedgeRoundRectCallout">
              <a:avLst>
                <a:gd fmla="val -48863" name="adj1"/>
                <a:gd fmla="val -127249" name="adj2"/>
                <a:gd fmla="val 16667" name="adj3"/>
              </a:avLst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6862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6" name="Google Shape;316;p22"/>
            <p:cNvSpPr txBox="1"/>
            <p:nvPr/>
          </p:nvSpPr>
          <p:spPr>
            <a:xfrm>
              <a:off x="3784599" y="5592351"/>
              <a:ext cx="3064931" cy="789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Select neighborhood</a:t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317" name="Google Shape;31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8000" y="1980000"/>
            <a:ext cx="1142857" cy="1142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04000" y="3600000"/>
            <a:ext cx="3238095" cy="27809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9" name="Google Shape;319;p22"/>
          <p:cNvGrpSpPr/>
          <p:nvPr/>
        </p:nvGrpSpPr>
        <p:grpSpPr>
          <a:xfrm>
            <a:off x="7458200" y="2311400"/>
            <a:ext cx="863600" cy="1837266"/>
            <a:chOff x="6696200" y="2311400"/>
            <a:chExt cx="863600" cy="1837266"/>
          </a:xfrm>
        </p:grpSpPr>
        <p:cxnSp>
          <p:nvCxnSpPr>
            <p:cNvPr id="320" name="Google Shape;320;p22"/>
            <p:cNvCxnSpPr/>
            <p:nvPr/>
          </p:nvCxnSpPr>
          <p:spPr>
            <a:xfrm>
              <a:off x="7315199" y="2311400"/>
              <a:ext cx="0" cy="1837266"/>
            </a:xfrm>
            <a:prstGeom prst="straightConnector1">
              <a:avLst/>
            </a:prstGeom>
            <a:noFill/>
            <a:ln cap="flat" cmpd="sng" w="57150">
              <a:solidFill>
                <a:srgbClr val="0000FF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321" name="Google Shape;321;p22"/>
            <p:cNvSpPr txBox="1"/>
            <p:nvPr/>
          </p:nvSpPr>
          <p:spPr>
            <a:xfrm>
              <a:off x="6696200" y="3018825"/>
              <a:ext cx="863600" cy="461665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3"/>
          <p:cNvSpPr txBox="1"/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Linear Filter</a:t>
            </a:r>
            <a:endParaRPr/>
          </a:p>
        </p:txBody>
      </p:sp>
      <p:sp>
        <p:nvSpPr>
          <p:cNvPr id="327" name="Google Shape;327;p23"/>
          <p:cNvSpPr txBox="1"/>
          <p:nvPr>
            <p:ph idx="1" type="body"/>
          </p:nvPr>
        </p:nvSpPr>
        <p:spPr>
          <a:xfrm>
            <a:off x="457200" y="796274"/>
            <a:ext cx="8229600" cy="556007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328" name="Google Shape;328;p23"/>
          <p:cNvSpPr txBox="1"/>
          <p:nvPr>
            <p:ph idx="12" type="sldNum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9" name="Google Shape;329;p23"/>
          <p:cNvSpPr txBox="1"/>
          <p:nvPr/>
        </p:nvSpPr>
        <p:spPr>
          <a:xfrm>
            <a:off x="795867" y="2218266"/>
            <a:ext cx="7543800" cy="452431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I1 = im2double(imread(</a:t>
            </a:r>
            <a:r>
              <a:rPr b="0" i="0" lang="en-US" sz="18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‘lena.jpg’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I2 = zeros(size(I1));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u = 1 : size(I1, 2)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 = 1 : size(I1, 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value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 = -1:1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j = -1:1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value = value + ???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I2(v, u) = value;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b="0" i="0" sz="18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30" name="Google Shape;330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04000" y="3600000"/>
            <a:ext cx="3239810" cy="2782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" name="Google Shape;331;p23"/>
          <p:cNvGrpSpPr/>
          <p:nvPr/>
        </p:nvGrpSpPr>
        <p:grpSpPr>
          <a:xfrm>
            <a:off x="3825073" y="3703313"/>
            <a:ext cx="2078927" cy="383900"/>
            <a:chOff x="3784599" y="5592351"/>
            <a:chExt cx="3064933" cy="820431"/>
          </a:xfrm>
        </p:grpSpPr>
        <p:sp>
          <p:nvSpPr>
            <p:cNvPr id="332" name="Google Shape;332;p23"/>
            <p:cNvSpPr/>
            <p:nvPr/>
          </p:nvSpPr>
          <p:spPr>
            <a:xfrm flipH="1" rot="10800000">
              <a:off x="3784599" y="5592351"/>
              <a:ext cx="3064933" cy="820431"/>
            </a:xfrm>
            <a:prstGeom prst="wedgeRoundRectCallout">
              <a:avLst>
                <a:gd fmla="val -48863" name="adj1"/>
                <a:gd fmla="val -127249" name="adj2"/>
                <a:gd fmla="val 16667" name="adj3"/>
              </a:avLst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6862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3" name="Google Shape;333;p23"/>
            <p:cNvSpPr txBox="1"/>
            <p:nvPr/>
          </p:nvSpPr>
          <p:spPr>
            <a:xfrm>
              <a:off x="3784599" y="5592351"/>
              <a:ext cx="3064931" cy="789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Select neighborhood</a:t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334" name="Google Shape;334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28000" y="1980000"/>
            <a:ext cx="1142857" cy="11428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" name="Google Shape;335;p23"/>
          <p:cNvGrpSpPr/>
          <p:nvPr/>
        </p:nvGrpSpPr>
        <p:grpSpPr>
          <a:xfrm>
            <a:off x="7458200" y="3073400"/>
            <a:ext cx="863600" cy="1837266"/>
            <a:chOff x="6696200" y="2311400"/>
            <a:chExt cx="863600" cy="1837266"/>
          </a:xfrm>
        </p:grpSpPr>
        <p:cxnSp>
          <p:nvCxnSpPr>
            <p:cNvPr id="336" name="Google Shape;336;p23"/>
            <p:cNvCxnSpPr/>
            <p:nvPr/>
          </p:nvCxnSpPr>
          <p:spPr>
            <a:xfrm>
              <a:off x="7315199" y="2311400"/>
              <a:ext cx="0" cy="1837266"/>
            </a:xfrm>
            <a:prstGeom prst="straightConnector1">
              <a:avLst/>
            </a:prstGeom>
            <a:noFill/>
            <a:ln cap="flat" cmpd="sng" w="57150">
              <a:solidFill>
                <a:srgbClr val="0000FF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337" name="Google Shape;337;p23"/>
            <p:cNvSpPr txBox="1"/>
            <p:nvPr/>
          </p:nvSpPr>
          <p:spPr>
            <a:xfrm>
              <a:off x="6696200" y="3018825"/>
              <a:ext cx="863600" cy="461665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4"/>
          <p:cNvSpPr txBox="1"/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Linear Filter</a:t>
            </a:r>
            <a:endParaRPr/>
          </a:p>
        </p:txBody>
      </p:sp>
      <p:sp>
        <p:nvSpPr>
          <p:cNvPr id="343" name="Google Shape;343;p24"/>
          <p:cNvSpPr txBox="1"/>
          <p:nvPr>
            <p:ph idx="1" type="body"/>
          </p:nvPr>
        </p:nvSpPr>
        <p:spPr>
          <a:xfrm>
            <a:off x="457200" y="796274"/>
            <a:ext cx="8229600" cy="5560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2881" lvl="0" marL="19288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Be careful around boundaries</a:t>
            </a:r>
            <a:endParaRPr/>
          </a:p>
          <a:p>
            <a:pPr indent="-160735" lvl="1" marL="41791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 ignore the pixels on boundaries</a:t>
            </a:r>
            <a:endParaRPr/>
          </a:p>
          <a:p>
            <a:pPr indent="-160735" lvl="1" marL="41791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 padding/extend boundaries [Optional]</a:t>
            </a:r>
            <a:endParaRPr/>
          </a:p>
        </p:txBody>
      </p:sp>
      <p:sp>
        <p:nvSpPr>
          <p:cNvPr id="344" name="Google Shape;344;p24"/>
          <p:cNvSpPr txBox="1"/>
          <p:nvPr>
            <p:ph idx="12" type="sldNum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5" name="Google Shape;345;p24"/>
          <p:cNvSpPr txBox="1"/>
          <p:nvPr/>
        </p:nvSpPr>
        <p:spPr>
          <a:xfrm>
            <a:off x="795867" y="2218266"/>
            <a:ext cx="7543800" cy="452431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I1 = im2double(imread(</a:t>
            </a:r>
            <a:r>
              <a:rPr b="0" i="0" lang="en-US" sz="18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‘lena.jpg’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I2 = zeros(size(I1));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u = 1 : size(I1, 2)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 = 1 : size(I1, 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value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 = -1:1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j = -1:1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value = value + ???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I2(v, u) = value;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b="0" i="0" sz="18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46" name="Google Shape;34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04000" y="3240000"/>
            <a:ext cx="3239810" cy="2782425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24"/>
          <p:cNvSpPr/>
          <p:nvPr/>
        </p:nvSpPr>
        <p:spPr>
          <a:xfrm>
            <a:off x="5634318" y="3012142"/>
            <a:ext cx="1116105" cy="1106066"/>
          </a:xfrm>
          <a:prstGeom prst="rect">
            <a:avLst/>
          </a:prstGeom>
          <a:noFill/>
          <a:ln cap="flat" cmpd="sng" w="5715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48" name="Google Shape;348;p24"/>
          <p:cNvGrpSpPr/>
          <p:nvPr/>
        </p:nvGrpSpPr>
        <p:grpSpPr>
          <a:xfrm>
            <a:off x="4240747" y="5074871"/>
            <a:ext cx="2814033" cy="1276748"/>
            <a:chOff x="3784599" y="3684250"/>
            <a:chExt cx="3064933" cy="2728532"/>
          </a:xfrm>
        </p:grpSpPr>
        <p:sp>
          <p:nvSpPr>
            <p:cNvPr id="349" name="Google Shape;349;p24"/>
            <p:cNvSpPr/>
            <p:nvPr/>
          </p:nvSpPr>
          <p:spPr>
            <a:xfrm flipH="1" rot="10800000">
              <a:off x="3784599" y="3684250"/>
              <a:ext cx="3064933" cy="2728532"/>
            </a:xfrm>
            <a:custGeom>
              <a:rect b="b" l="l" r="r" t="t"/>
              <a:pathLst>
                <a:path extrusionOk="0" h="1276748" w="2814033">
                  <a:moveTo>
                    <a:pt x="0" y="63985"/>
                  </a:moveTo>
                  <a:cubicBezTo>
                    <a:pt x="0" y="28647"/>
                    <a:pt x="28647" y="0"/>
                    <a:pt x="63985" y="0"/>
                  </a:cubicBezTo>
                  <a:lnTo>
                    <a:pt x="469006" y="0"/>
                  </a:lnTo>
                  <a:lnTo>
                    <a:pt x="469006" y="0"/>
                  </a:lnTo>
                  <a:lnTo>
                    <a:pt x="1172514" y="0"/>
                  </a:lnTo>
                  <a:lnTo>
                    <a:pt x="2750048" y="0"/>
                  </a:lnTo>
                  <a:cubicBezTo>
                    <a:pt x="2785386" y="0"/>
                    <a:pt x="2814033" y="28647"/>
                    <a:pt x="2814033" y="63985"/>
                  </a:cubicBezTo>
                  <a:lnTo>
                    <a:pt x="2814033" y="223942"/>
                  </a:lnTo>
                  <a:lnTo>
                    <a:pt x="2814033" y="223942"/>
                  </a:lnTo>
                  <a:lnTo>
                    <a:pt x="2814033" y="319917"/>
                  </a:lnTo>
                  <a:lnTo>
                    <a:pt x="2814033" y="319915"/>
                  </a:lnTo>
                  <a:cubicBezTo>
                    <a:pt x="2814033" y="355253"/>
                    <a:pt x="2785386" y="383900"/>
                    <a:pt x="2750048" y="383900"/>
                  </a:cubicBezTo>
                  <a:lnTo>
                    <a:pt x="1172514" y="383900"/>
                  </a:lnTo>
                  <a:lnTo>
                    <a:pt x="1158228" y="1276748"/>
                  </a:lnTo>
                  <a:lnTo>
                    <a:pt x="858970" y="397347"/>
                  </a:lnTo>
                  <a:cubicBezTo>
                    <a:pt x="723963" y="397347"/>
                    <a:pt x="198992" y="383900"/>
                    <a:pt x="63985" y="383900"/>
                  </a:cubicBezTo>
                  <a:cubicBezTo>
                    <a:pt x="28647" y="383900"/>
                    <a:pt x="0" y="355253"/>
                    <a:pt x="0" y="319915"/>
                  </a:cubicBezTo>
                  <a:lnTo>
                    <a:pt x="0" y="319917"/>
                  </a:lnTo>
                  <a:lnTo>
                    <a:pt x="0" y="223942"/>
                  </a:lnTo>
                  <a:lnTo>
                    <a:pt x="0" y="223942"/>
                  </a:lnTo>
                  <a:lnTo>
                    <a:pt x="0" y="63985"/>
                  </a:lnTo>
                  <a:close/>
                </a:path>
              </a:pathLst>
            </a:cu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6862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0" name="Google Shape;350;p24"/>
            <p:cNvSpPr txBox="1"/>
            <p:nvPr/>
          </p:nvSpPr>
          <p:spPr>
            <a:xfrm>
              <a:off x="3784599" y="5592351"/>
              <a:ext cx="3064932" cy="789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Be careful about the index</a:t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5"/>
          <p:cNvSpPr txBox="1"/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Linear Filter</a:t>
            </a:r>
            <a:endParaRPr/>
          </a:p>
        </p:txBody>
      </p:sp>
      <p:sp>
        <p:nvSpPr>
          <p:cNvPr id="356" name="Google Shape;356;p25"/>
          <p:cNvSpPr txBox="1"/>
          <p:nvPr>
            <p:ph idx="1" type="body"/>
          </p:nvPr>
        </p:nvSpPr>
        <p:spPr>
          <a:xfrm>
            <a:off x="457200" y="796274"/>
            <a:ext cx="8229600" cy="5560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2881" lvl="0" marL="19288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Note: For Loop in MATLAB is very slow!</a:t>
            </a:r>
            <a:endParaRPr/>
          </a:p>
          <a:p>
            <a:pPr indent="-192881" lvl="0" marL="192881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Tips: use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tic</a:t>
            </a:r>
            <a:r>
              <a:rPr lang="en-US"/>
              <a:t>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toc</a:t>
            </a:r>
            <a:r>
              <a:rPr lang="en-US"/>
              <a:t> to measure the elapsed time</a:t>
            </a:r>
            <a:endParaRPr/>
          </a:p>
        </p:txBody>
      </p:sp>
      <p:sp>
        <p:nvSpPr>
          <p:cNvPr id="357" name="Google Shape;357;p25"/>
          <p:cNvSpPr txBox="1"/>
          <p:nvPr>
            <p:ph idx="12" type="sldNum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8" name="Google Shape;358;p25"/>
          <p:cNvSpPr txBox="1"/>
          <p:nvPr/>
        </p:nvSpPr>
        <p:spPr>
          <a:xfrm>
            <a:off x="795867" y="1837266"/>
            <a:ext cx="7543800" cy="258532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%% Gaussian filter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hsize = 11;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sigma = 4;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= gaussian_filter_slow(img, hsize, sigma);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= gaussian_filter_fast(img, hsize, sigma);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toc</a:t>
            </a:r>
            <a:endParaRPr b="0" i="0" sz="18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59" name="Google Shape;35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867" y="4723562"/>
            <a:ext cx="6182433" cy="1256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6"/>
          <p:cNvSpPr txBox="1"/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Linear Filter</a:t>
            </a:r>
            <a:endParaRPr/>
          </a:p>
        </p:txBody>
      </p:sp>
      <p:sp>
        <p:nvSpPr>
          <p:cNvPr id="365" name="Google Shape;365;p26"/>
          <p:cNvSpPr txBox="1"/>
          <p:nvPr>
            <p:ph idx="1" type="body"/>
          </p:nvPr>
        </p:nvSpPr>
        <p:spPr>
          <a:xfrm>
            <a:off x="457200" y="796274"/>
            <a:ext cx="8229600" cy="5560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2881" lvl="0" marL="19288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Extract patch/sub-matrix, and do matrix/vector operation.</a:t>
            </a:r>
            <a:endParaRPr/>
          </a:p>
          <a:p>
            <a:pPr indent="-192881" lvl="0" marL="192881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Again, be careful about the index around image boundaries</a:t>
            </a:r>
            <a:endParaRPr/>
          </a:p>
        </p:txBody>
      </p:sp>
      <p:sp>
        <p:nvSpPr>
          <p:cNvPr id="366" name="Google Shape;366;p26"/>
          <p:cNvSpPr txBox="1"/>
          <p:nvPr>
            <p:ph idx="12" type="sldNum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7" name="Google Shape;367;p26"/>
          <p:cNvSpPr txBox="1"/>
          <p:nvPr/>
        </p:nvSpPr>
        <p:spPr>
          <a:xfrm>
            <a:off x="795867" y="2218266"/>
            <a:ext cx="7543800" cy="452431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I1 = im2double(imread(</a:t>
            </a:r>
            <a:r>
              <a:rPr b="0" i="0" lang="en-US" sz="18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‘lena.jpg’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I2 = zeros(size(I1));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u = 1 : size(I1, 2)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 = 1 : size(I1, 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x1 = ???; x2 = ???;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y1 = ???; y2 = ???;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patch = I1(y1:y2, x1:x2);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US" sz="18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% convert matrix to vector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       % matrix/vector operations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value = ???;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I2(v, u) = value;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b="0" i="0" sz="18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68" name="Google Shape;36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04000" y="3240000"/>
            <a:ext cx="3239810" cy="2782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9" name="Google Shape;369;p26"/>
          <p:cNvGrpSpPr/>
          <p:nvPr/>
        </p:nvGrpSpPr>
        <p:grpSpPr>
          <a:xfrm>
            <a:off x="4686374" y="2782669"/>
            <a:ext cx="2009891" cy="1406598"/>
            <a:chOff x="3724003" y="5592351"/>
            <a:chExt cx="3125528" cy="3006034"/>
          </a:xfrm>
        </p:grpSpPr>
        <p:sp>
          <p:nvSpPr>
            <p:cNvPr id="370" name="Google Shape;370;p26"/>
            <p:cNvSpPr/>
            <p:nvPr/>
          </p:nvSpPr>
          <p:spPr>
            <a:xfrm flipH="1" rot="10800000">
              <a:off x="3724003" y="5592351"/>
              <a:ext cx="3125527" cy="3006034"/>
            </a:xfrm>
            <a:custGeom>
              <a:rect b="b" l="l" r="r" t="t"/>
              <a:pathLst>
                <a:path extrusionOk="0" h="1406598" w="2604697">
                  <a:moveTo>
                    <a:pt x="50497" y="1086683"/>
                  </a:moveTo>
                  <a:cubicBezTo>
                    <a:pt x="50497" y="1051345"/>
                    <a:pt x="79144" y="1022698"/>
                    <a:pt x="114482" y="1022698"/>
                  </a:cubicBezTo>
                  <a:lnTo>
                    <a:pt x="793697" y="1035398"/>
                  </a:lnTo>
                  <a:lnTo>
                    <a:pt x="0" y="0"/>
                  </a:lnTo>
                  <a:lnTo>
                    <a:pt x="1114747" y="1022698"/>
                  </a:lnTo>
                  <a:lnTo>
                    <a:pt x="2540712" y="1022698"/>
                  </a:lnTo>
                  <a:cubicBezTo>
                    <a:pt x="2576050" y="1022698"/>
                    <a:pt x="2604697" y="1051345"/>
                    <a:pt x="2604697" y="1086683"/>
                  </a:cubicBezTo>
                  <a:lnTo>
                    <a:pt x="2604697" y="1086681"/>
                  </a:lnTo>
                  <a:lnTo>
                    <a:pt x="2604697" y="1086681"/>
                  </a:lnTo>
                  <a:lnTo>
                    <a:pt x="2604697" y="1182656"/>
                  </a:lnTo>
                  <a:lnTo>
                    <a:pt x="2604697" y="1342613"/>
                  </a:lnTo>
                  <a:cubicBezTo>
                    <a:pt x="2604697" y="1377951"/>
                    <a:pt x="2576050" y="1406598"/>
                    <a:pt x="2540712" y="1406598"/>
                  </a:cubicBezTo>
                  <a:lnTo>
                    <a:pt x="1114747" y="1406598"/>
                  </a:lnTo>
                  <a:lnTo>
                    <a:pt x="476197" y="1406598"/>
                  </a:lnTo>
                  <a:lnTo>
                    <a:pt x="476197" y="1406598"/>
                  </a:lnTo>
                  <a:lnTo>
                    <a:pt x="114482" y="1406598"/>
                  </a:lnTo>
                  <a:cubicBezTo>
                    <a:pt x="79144" y="1406598"/>
                    <a:pt x="50497" y="1377951"/>
                    <a:pt x="50497" y="1342613"/>
                  </a:cubicBezTo>
                  <a:lnTo>
                    <a:pt x="50497" y="1182656"/>
                  </a:lnTo>
                  <a:lnTo>
                    <a:pt x="50497" y="1086681"/>
                  </a:lnTo>
                  <a:lnTo>
                    <a:pt x="50497" y="1086681"/>
                  </a:lnTo>
                  <a:lnTo>
                    <a:pt x="50497" y="1086683"/>
                  </a:lnTo>
                  <a:close/>
                </a:path>
              </a:pathLst>
            </a:cu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6862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1" name="Google Shape;371;p26"/>
            <p:cNvSpPr txBox="1"/>
            <p:nvPr/>
          </p:nvSpPr>
          <p:spPr>
            <a:xfrm>
              <a:off x="3784598" y="5592351"/>
              <a:ext cx="3064933" cy="789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Check index range</a:t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72" name="Google Shape;372;p26"/>
          <p:cNvSpPr/>
          <p:nvPr/>
        </p:nvSpPr>
        <p:spPr>
          <a:xfrm>
            <a:off x="7153275" y="3744926"/>
            <a:ext cx="1114425" cy="1106066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 txBox="1"/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Linear Filter</a:t>
            </a:r>
            <a:endParaRPr/>
          </a:p>
        </p:txBody>
      </p:sp>
      <p:sp>
        <p:nvSpPr>
          <p:cNvPr id="378" name="Google Shape;378;p27"/>
          <p:cNvSpPr txBox="1"/>
          <p:nvPr>
            <p:ph idx="1" type="body"/>
          </p:nvPr>
        </p:nvSpPr>
        <p:spPr>
          <a:xfrm>
            <a:off x="457200" y="796274"/>
            <a:ext cx="8229600" cy="5560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2881" lvl="0" marL="19288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Skip boundary pixels</a:t>
            </a:r>
            <a:endParaRPr/>
          </a:p>
          <a:p>
            <a:pPr indent="-160735" lvl="1" marL="41791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 How many pixels to shift?</a:t>
            </a:r>
            <a:endParaRPr/>
          </a:p>
        </p:txBody>
      </p:sp>
      <p:sp>
        <p:nvSpPr>
          <p:cNvPr id="379" name="Google Shape;379;p27"/>
          <p:cNvSpPr txBox="1"/>
          <p:nvPr>
            <p:ph idx="12" type="sldNum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0" name="Google Shape;380;p27"/>
          <p:cNvSpPr txBox="1"/>
          <p:nvPr/>
        </p:nvSpPr>
        <p:spPr>
          <a:xfrm>
            <a:off x="795867" y="2218266"/>
            <a:ext cx="7543800" cy="452431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I1 = im2double(imread(</a:t>
            </a:r>
            <a:r>
              <a:rPr b="0" i="0" lang="en-US" sz="18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‘lena.jpg’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I2 = zeros(size(I1));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u = 1+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shift_u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: size(I1, 2)-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shift_u</a:t>
            </a:r>
            <a:endParaRPr b="0" i="0" sz="18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 = 1+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shift_v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: size(I1, 1)-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shift_v</a:t>
            </a:r>
            <a:endParaRPr b="0" i="0" sz="18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x1 = ???; x2 = ???;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y1 = ???; y2 = ???;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patch = I1(y1:y2, x1:x2);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       % convert matrix to vector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       % matrix/vector operations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value = ???;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I2(v, u) = value;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b="0" i="0" sz="18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81" name="Google Shape;381;p27"/>
          <p:cNvGrpSpPr/>
          <p:nvPr/>
        </p:nvGrpSpPr>
        <p:grpSpPr>
          <a:xfrm>
            <a:off x="5882473" y="2358607"/>
            <a:ext cx="2992586" cy="646331"/>
            <a:chOff x="3784599" y="5592351"/>
            <a:chExt cx="3064933" cy="1381271"/>
          </a:xfrm>
        </p:grpSpPr>
        <p:sp>
          <p:nvSpPr>
            <p:cNvPr id="382" name="Google Shape;382;p27"/>
            <p:cNvSpPr/>
            <p:nvPr/>
          </p:nvSpPr>
          <p:spPr>
            <a:xfrm flipH="1" rot="10800000">
              <a:off x="3784599" y="5592351"/>
              <a:ext cx="3064933" cy="820431"/>
            </a:xfrm>
            <a:prstGeom prst="wedgeRoundRectCallout">
              <a:avLst>
                <a:gd fmla="val -48863" name="adj1"/>
                <a:gd fmla="val -127249" name="adj2"/>
                <a:gd fmla="val 16667" name="adj3"/>
              </a:avLst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6862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3" name="Google Shape;383;p27"/>
            <p:cNvSpPr txBox="1"/>
            <p:nvPr/>
          </p:nvSpPr>
          <p:spPr>
            <a:xfrm>
              <a:off x="3784599" y="5592351"/>
              <a:ext cx="3064932" cy="1381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Shift depends on the filter size</a:t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8"/>
          <p:cNvSpPr txBox="1"/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Median Filter</a:t>
            </a:r>
            <a:endParaRPr/>
          </a:p>
        </p:txBody>
      </p:sp>
      <p:sp>
        <p:nvSpPr>
          <p:cNvPr id="389" name="Google Shape;389;p28"/>
          <p:cNvSpPr txBox="1"/>
          <p:nvPr>
            <p:ph idx="1" type="body"/>
          </p:nvPr>
        </p:nvSpPr>
        <p:spPr>
          <a:xfrm>
            <a:off x="457200" y="796274"/>
            <a:ext cx="8229600" cy="5560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2881" lvl="0" marL="19288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Extract patch with the same size as the filter</a:t>
            </a:r>
            <a:endParaRPr/>
          </a:p>
          <a:p>
            <a:pPr indent="-192881" lvl="0" marL="192881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Calculate the median value of the patch (Use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median()</a:t>
            </a:r>
            <a:r>
              <a:rPr lang="en-US"/>
              <a:t>)</a:t>
            </a:r>
            <a:endParaRPr/>
          </a:p>
          <a:p>
            <a:pPr indent="-192881" lvl="0" marL="192881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Fill in the median value to the output pixel</a:t>
            </a:r>
            <a:endParaRPr/>
          </a:p>
        </p:txBody>
      </p:sp>
      <p:sp>
        <p:nvSpPr>
          <p:cNvPr id="390" name="Google Shape;390;p28"/>
          <p:cNvSpPr txBox="1"/>
          <p:nvPr>
            <p:ph idx="12" type="sldNum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1" name="Google Shape;39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2000" y="2435000"/>
            <a:ext cx="3600000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2000" y="2435000"/>
            <a:ext cx="3600000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28"/>
          <p:cNvSpPr/>
          <p:nvPr/>
        </p:nvSpPr>
        <p:spPr>
          <a:xfrm>
            <a:off x="4212000" y="3843867"/>
            <a:ext cx="720000" cy="81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4" name="Google Shape;394;p28"/>
          <p:cNvSpPr txBox="1"/>
          <p:nvPr/>
        </p:nvSpPr>
        <p:spPr>
          <a:xfrm>
            <a:off x="1192800" y="6161801"/>
            <a:ext cx="2438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Noisy input image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5" name="Google Shape;395;p28"/>
          <p:cNvSpPr txBox="1"/>
          <p:nvPr/>
        </p:nvSpPr>
        <p:spPr>
          <a:xfrm>
            <a:off x="5512800" y="6161801"/>
            <a:ext cx="2438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Median filter output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5"/>
          <p:cNvSpPr txBox="1"/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MATLAB Function</a:t>
            </a:r>
            <a:endParaRPr/>
          </a:p>
        </p:txBody>
      </p:sp>
      <p:sp>
        <p:nvSpPr>
          <p:cNvPr id="401" name="Google Shape;401;p45"/>
          <p:cNvSpPr txBox="1"/>
          <p:nvPr>
            <p:ph idx="1" type="body"/>
          </p:nvPr>
        </p:nvSpPr>
        <p:spPr>
          <a:xfrm>
            <a:off x="457200" y="796274"/>
            <a:ext cx="8229600" cy="5925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4572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Function template: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lab02.m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is your main function, run this script instead of the function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45"/>
          <p:cNvSpPr txBox="1"/>
          <p:nvPr>
            <p:ph idx="12" type="sldNum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3" name="Google Shape;403;p45"/>
          <p:cNvSpPr txBox="1"/>
          <p:nvPr/>
        </p:nvSpPr>
        <p:spPr>
          <a:xfrm>
            <a:off x="800100" y="1296609"/>
            <a:ext cx="7543800" cy="92333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output = median_filter(input, patch_size)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output = input;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b="0" i="0" sz="14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04" name="Google Shape;404;p45"/>
          <p:cNvGrpSpPr/>
          <p:nvPr/>
        </p:nvGrpSpPr>
        <p:grpSpPr>
          <a:xfrm>
            <a:off x="4243181" y="1704821"/>
            <a:ext cx="4305733" cy="667364"/>
            <a:chOff x="3784599" y="5592351"/>
            <a:chExt cx="3577509" cy="1426221"/>
          </a:xfrm>
        </p:grpSpPr>
        <p:sp>
          <p:nvSpPr>
            <p:cNvPr id="405" name="Google Shape;405;p45"/>
            <p:cNvSpPr/>
            <p:nvPr/>
          </p:nvSpPr>
          <p:spPr>
            <a:xfrm flipH="1" rot="10800000">
              <a:off x="3784599" y="5592351"/>
              <a:ext cx="3577509" cy="1426221"/>
            </a:xfrm>
            <a:prstGeom prst="wedgeRoundRectCallout">
              <a:avLst>
                <a:gd fmla="val -66781" name="adj1"/>
                <a:gd fmla="val 34568" name="adj2"/>
                <a:gd fmla="val 16667" name="adj3"/>
              </a:avLst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45"/>
            <p:cNvSpPr txBox="1"/>
            <p:nvPr/>
          </p:nvSpPr>
          <p:spPr>
            <a:xfrm>
              <a:off x="3784599" y="5592351"/>
              <a:ext cx="3577509" cy="1381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Assign output value, it will be automatically returned at the end of the function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7" name="Google Shape;407;p45"/>
          <p:cNvGrpSpPr/>
          <p:nvPr/>
        </p:nvGrpSpPr>
        <p:grpSpPr>
          <a:xfrm>
            <a:off x="1976021" y="3240285"/>
            <a:ext cx="5191958" cy="3485511"/>
            <a:chOff x="2503714" y="3138687"/>
            <a:chExt cx="5191958" cy="3485511"/>
          </a:xfrm>
        </p:grpSpPr>
        <p:pic>
          <p:nvPicPr>
            <p:cNvPr id="408" name="Google Shape;408;p4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503714" y="3138687"/>
              <a:ext cx="5191958" cy="34855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9" name="Google Shape;409;p45"/>
            <p:cNvSpPr/>
            <p:nvPr/>
          </p:nvSpPr>
          <p:spPr>
            <a:xfrm>
              <a:off x="4572000" y="3429000"/>
              <a:ext cx="527693" cy="664029"/>
            </a:xfrm>
            <a:prstGeom prst="rect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45"/>
            <p:cNvSpPr/>
            <p:nvPr/>
          </p:nvSpPr>
          <p:spPr>
            <a:xfrm rot="8834453">
              <a:off x="3628862" y="4150374"/>
              <a:ext cx="981721" cy="465933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25400">
              <a:solidFill>
                <a:srgbClr val="8C3A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1" name="Google Shape;411;p45"/>
          <p:cNvGrpSpPr/>
          <p:nvPr/>
        </p:nvGrpSpPr>
        <p:grpSpPr>
          <a:xfrm>
            <a:off x="5919581" y="6033191"/>
            <a:ext cx="1838305" cy="383900"/>
            <a:chOff x="3784599" y="5592351"/>
            <a:chExt cx="3064933" cy="820431"/>
          </a:xfrm>
        </p:grpSpPr>
        <p:sp>
          <p:nvSpPr>
            <p:cNvPr id="412" name="Google Shape;412;p45"/>
            <p:cNvSpPr/>
            <p:nvPr/>
          </p:nvSpPr>
          <p:spPr>
            <a:xfrm flipH="1" rot="10800000">
              <a:off x="3784599" y="5592351"/>
              <a:ext cx="3064933" cy="820431"/>
            </a:xfrm>
            <a:prstGeom prst="wedgeRoundRectCallout">
              <a:avLst>
                <a:gd fmla="val -83243" name="adj1"/>
                <a:gd fmla="val -57194" name="adj2"/>
                <a:gd fmla="val 16667" name="adj3"/>
              </a:avLst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45"/>
            <p:cNvSpPr txBox="1"/>
            <p:nvPr/>
          </p:nvSpPr>
          <p:spPr>
            <a:xfrm>
              <a:off x="3784599" y="5592351"/>
              <a:ext cx="3064931" cy="789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call your function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9"/>
          <p:cNvSpPr txBox="1"/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Median Filter</a:t>
            </a:r>
            <a:endParaRPr/>
          </a:p>
        </p:txBody>
      </p:sp>
      <p:sp>
        <p:nvSpPr>
          <p:cNvPr id="419" name="Google Shape;419;p29"/>
          <p:cNvSpPr txBox="1"/>
          <p:nvPr>
            <p:ph idx="1" type="body"/>
          </p:nvPr>
        </p:nvSpPr>
        <p:spPr>
          <a:xfrm>
            <a:off x="457200" y="796274"/>
            <a:ext cx="8229600" cy="5925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2881" lvl="0" marL="19288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median_filter.m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778" lvl="0" marL="192881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9379" lvl="0" marL="192881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2881" lvl="0" marL="192881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lab02.m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27778" lvl="0" marL="192881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778" lvl="0" marL="192881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778" lvl="0" marL="192881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9379" lvl="0" marL="192881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9379" lvl="0" marL="192881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9379" lvl="0" marL="192881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9379" lvl="0" marL="192881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9379" lvl="0" marL="192881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9379" lvl="0" marL="192881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2881" lvl="0" marL="192881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Compare your result with built-in function: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 = medfilt2(img, patch_size);</a:t>
            </a:r>
            <a:endParaRPr/>
          </a:p>
        </p:txBody>
      </p:sp>
      <p:sp>
        <p:nvSpPr>
          <p:cNvPr id="420" name="Google Shape;420;p29"/>
          <p:cNvSpPr txBox="1"/>
          <p:nvPr>
            <p:ph idx="12" type="sldNum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1" name="Google Shape;421;p29"/>
          <p:cNvSpPr txBox="1"/>
          <p:nvPr/>
        </p:nvSpPr>
        <p:spPr>
          <a:xfrm>
            <a:off x="800100" y="1296609"/>
            <a:ext cx="7543800" cy="92333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output = median_filter(img, patch_size)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   % YOUR CODE HERE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b="0" i="0" sz="18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2" name="Google Shape;422;p29"/>
          <p:cNvSpPr txBox="1"/>
          <p:nvPr/>
        </p:nvSpPr>
        <p:spPr>
          <a:xfrm>
            <a:off x="825500" y="2846009"/>
            <a:ext cx="7543800" cy="230832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img = im2double(imread(</a:t>
            </a:r>
            <a:r>
              <a:rPr b="0" i="0" lang="en-US" sz="18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‘lena_noisy.jpg’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%% Median filter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patch_size = [3, 3];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% patch_size = [5, 5];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img_median = median_filter(img, patch_size);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imwrite(img_median, </a:t>
            </a:r>
            <a:r>
              <a:rPr b="0" i="0" lang="en-US" sz="18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‘median.jpg’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Loop</a:t>
            </a:r>
            <a:endParaRPr/>
          </a:p>
        </p:txBody>
      </p:sp>
      <p:sp>
        <p:nvSpPr>
          <p:cNvPr id="111" name="Google Shape;111;p4"/>
          <p:cNvSpPr txBox="1"/>
          <p:nvPr>
            <p:ph idx="1" type="body"/>
          </p:nvPr>
        </p:nvSpPr>
        <p:spPr>
          <a:xfrm>
            <a:off x="457200" y="796274"/>
            <a:ext cx="8229600" cy="5560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2881" lvl="0" marL="19288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For loop</a:t>
            </a:r>
            <a:endParaRPr/>
          </a:p>
          <a:p>
            <a:pPr indent="-27778" lvl="0" marL="192881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27778" lvl="0" marL="192881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192881" lvl="0" marL="192881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While loop</a:t>
            </a:r>
            <a:endParaRPr/>
          </a:p>
          <a:p>
            <a:pPr indent="-27778" lvl="0" marL="192881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27778" lvl="0" marL="192881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27778" lvl="0" marL="192881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</p:txBody>
      </p:sp>
      <p:sp>
        <p:nvSpPr>
          <p:cNvPr id="112" name="Google Shape;112;p4"/>
          <p:cNvSpPr txBox="1"/>
          <p:nvPr>
            <p:ph idx="12" type="sldNum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" name="Google Shape;113;p4"/>
          <p:cNvSpPr txBox="1"/>
          <p:nvPr/>
        </p:nvSpPr>
        <p:spPr>
          <a:xfrm>
            <a:off x="795867" y="1329266"/>
            <a:ext cx="7543800" cy="92333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 = 1:10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b="0" i="0" sz="18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" name="Google Shape;114;p4"/>
          <p:cNvSpPr txBox="1"/>
          <p:nvPr/>
        </p:nvSpPr>
        <p:spPr>
          <a:xfrm>
            <a:off x="800100" y="3208866"/>
            <a:ext cx="7543800" cy="92333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EXPRESSION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0"/>
          <p:cNvSpPr txBox="1"/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Median Filter: Hints</a:t>
            </a:r>
            <a:endParaRPr/>
          </a:p>
        </p:txBody>
      </p:sp>
      <p:sp>
        <p:nvSpPr>
          <p:cNvPr id="428" name="Google Shape;428;p30"/>
          <p:cNvSpPr txBox="1"/>
          <p:nvPr>
            <p:ph idx="1" type="body"/>
          </p:nvPr>
        </p:nvSpPr>
        <p:spPr>
          <a:xfrm>
            <a:off x="457200" y="796274"/>
            <a:ext cx="8229600" cy="5560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2881" lvl="0" marL="19288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MATLAB function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median()</a:t>
            </a:r>
            <a:r>
              <a:rPr lang="en-US"/>
              <a:t>:</a:t>
            </a:r>
            <a:endParaRPr/>
          </a:p>
          <a:p>
            <a:pPr indent="-27778" lvl="0" marL="192881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27778" lvl="0" marL="192881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27778" lvl="0" marL="192881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27778" lvl="0" marL="192881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192881" lvl="0" marL="192881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But we need a single value</a:t>
            </a:r>
            <a:endParaRPr/>
          </a:p>
          <a:p>
            <a:pPr indent="-160735" lvl="1" marL="41791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 convert matrix to vector first</a:t>
            </a:r>
            <a:endParaRPr/>
          </a:p>
          <a:p>
            <a:pPr indent="-160735" lvl="1" marL="41791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 or apply function twice</a:t>
            </a:r>
            <a:endParaRPr/>
          </a:p>
          <a:p>
            <a:pPr indent="-160735" lvl="1" marL="41791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 Question: are the results the same?</a:t>
            </a:r>
            <a:endParaRPr/>
          </a:p>
        </p:txBody>
      </p:sp>
      <p:sp>
        <p:nvSpPr>
          <p:cNvPr id="429" name="Google Shape;429;p30"/>
          <p:cNvSpPr txBox="1"/>
          <p:nvPr>
            <p:ph idx="12" type="sldNum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0" name="Google Shape;430;p30"/>
          <p:cNvSpPr txBox="1"/>
          <p:nvPr/>
        </p:nvSpPr>
        <p:spPr>
          <a:xfrm>
            <a:off x="800100" y="1296609"/>
            <a:ext cx="7543800" cy="175432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A = [1, 2, 3;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4, 5, 6;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7, 8, 9];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median(A)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ans =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4   5   6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1"/>
          <p:cNvSpPr txBox="1"/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Lab Assignment 02: image warping &amp; filter</a:t>
            </a:r>
            <a:endParaRPr/>
          </a:p>
        </p:txBody>
      </p:sp>
      <p:sp>
        <p:nvSpPr>
          <p:cNvPr id="436" name="Google Shape;436;p31"/>
          <p:cNvSpPr txBox="1"/>
          <p:nvPr>
            <p:ph idx="1" type="body"/>
          </p:nvPr>
        </p:nvSpPr>
        <p:spPr>
          <a:xfrm>
            <a:off x="457200" y="796274"/>
            <a:ext cx="8229600" cy="5925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AutoNum type="arabicPeriod"/>
            </a:pPr>
            <a:r>
              <a:rPr lang="en-US"/>
              <a:t>Rotate 01.jpg by 45 degrees using forward warping, and save as </a:t>
            </a:r>
            <a:r>
              <a:rPr lang="en-US">
                <a:solidFill>
                  <a:srgbClr val="FF0000"/>
                </a:solidFill>
              </a:rPr>
              <a:t>rotate_0.jpg</a:t>
            </a:r>
            <a:endParaRPr>
              <a:solidFill>
                <a:srgbClr val="FF0000"/>
              </a:solidFill>
            </a:endParaRPr>
          </a:p>
          <a:p>
            <a:pPr indent="-514350" lvl="0" marL="5143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AutoNum type="arabicPeriod"/>
            </a:pPr>
            <a:r>
              <a:rPr lang="en-US"/>
              <a:t>Rotate 01.jpg by 45 degrees using backward warping, and save as </a:t>
            </a:r>
            <a:r>
              <a:rPr lang="en-US">
                <a:solidFill>
                  <a:srgbClr val="FF0000"/>
                </a:solidFill>
              </a:rPr>
              <a:t>rotate_1.jpg</a:t>
            </a:r>
            <a:endParaRPr>
              <a:solidFill>
                <a:srgbClr val="FF0000"/>
              </a:solidFill>
            </a:endParaRPr>
          </a:p>
          <a:p>
            <a:pPr indent="-514350" lvl="0" marL="5143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AutoNum type="arabicPeriod"/>
            </a:pPr>
            <a:r>
              <a:rPr lang="en-US"/>
              <a:t>Implement median_filter.m for lena_noisy.jpg, use patch size = 3 and save the image as </a:t>
            </a:r>
            <a:r>
              <a:rPr lang="en-US">
                <a:solidFill>
                  <a:srgbClr val="FF0000"/>
                </a:solidFill>
              </a:rPr>
              <a:t>median_0.jpg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AutoNum type="arabicPeriod"/>
            </a:pPr>
            <a:r>
              <a:rPr lang="en-US"/>
              <a:t>Use patch size = 5, and save the image as </a:t>
            </a:r>
            <a:r>
              <a:rPr lang="en-US">
                <a:solidFill>
                  <a:srgbClr val="FF0000"/>
                </a:solidFill>
              </a:rPr>
              <a:t>median_1.jpg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600"/>
              <a:buNone/>
            </a:pPr>
            <a:r>
              <a:rPr lang="en-US"/>
              <a:t>* Save your main code as </a:t>
            </a:r>
            <a:r>
              <a:rPr lang="en-US">
                <a:solidFill>
                  <a:srgbClr val="FF0000"/>
                </a:solidFill>
              </a:rPr>
              <a:t>lab02.m</a:t>
            </a:r>
            <a:r>
              <a:rPr lang="en-US">
                <a:solidFill>
                  <a:schemeClr val="dk1"/>
                </a:solidFill>
              </a:rPr>
              <a:t>, and function for Q3, 4 as </a:t>
            </a:r>
            <a:r>
              <a:rPr lang="en-US">
                <a:solidFill>
                  <a:srgbClr val="FF0000"/>
                </a:solidFill>
              </a:rPr>
              <a:t>median_filter.m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600"/>
              <a:buNone/>
            </a:pPr>
            <a:r>
              <a:rPr lang="en-US"/>
              <a:t>* Upload your output images, lab02.m, median_filter.m (one .zip file) to CatCourses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600"/>
              <a:buNone/>
            </a:pPr>
            <a:r>
              <a:rPr lang="en-US"/>
              <a:t>* Do </a:t>
            </a:r>
            <a:r>
              <a:rPr lang="en-US">
                <a:solidFill>
                  <a:srgbClr val="FF0000"/>
                </a:solidFill>
              </a:rPr>
              <a:t>NOT</a:t>
            </a:r>
            <a:r>
              <a:rPr lang="en-US"/>
              <a:t> use any built-in function (e.g.,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imrotate</a:t>
            </a:r>
            <a:r>
              <a:rPr lang="en-US"/>
              <a:t>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37" name="Google Shape;437;p31"/>
          <p:cNvSpPr txBox="1"/>
          <p:nvPr>
            <p:ph idx="12" type="sldNum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/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Translation</a:t>
            </a:r>
            <a:endParaRPr/>
          </a:p>
        </p:txBody>
      </p:sp>
      <p:sp>
        <p:nvSpPr>
          <p:cNvPr id="120" name="Google Shape;120;p5"/>
          <p:cNvSpPr txBox="1"/>
          <p:nvPr>
            <p:ph idx="1" type="body"/>
          </p:nvPr>
        </p:nvSpPr>
        <p:spPr>
          <a:xfrm>
            <a:off x="457200" y="796274"/>
            <a:ext cx="8229600" cy="556007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107" r="0" t="-109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2881" lvl="0" marL="19288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21" name="Google Shape;121;p5"/>
          <p:cNvSpPr txBox="1"/>
          <p:nvPr>
            <p:ph idx="12" type="sldNum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2" name="Google Shape;12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000" y="3168650"/>
            <a:ext cx="38100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22800" y="3168650"/>
            <a:ext cx="4286250" cy="2857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4" name="Google Shape;124;p5"/>
          <p:cNvGrpSpPr/>
          <p:nvPr/>
        </p:nvGrpSpPr>
        <p:grpSpPr>
          <a:xfrm>
            <a:off x="4597399" y="2700351"/>
            <a:ext cx="524933" cy="389982"/>
            <a:chOff x="4597399" y="2573351"/>
            <a:chExt cx="524933" cy="389982"/>
          </a:xfrm>
        </p:grpSpPr>
        <p:cxnSp>
          <p:nvCxnSpPr>
            <p:cNvPr id="125" name="Google Shape;125;p5"/>
            <p:cNvCxnSpPr/>
            <p:nvPr/>
          </p:nvCxnSpPr>
          <p:spPr>
            <a:xfrm>
              <a:off x="4622800" y="2963333"/>
              <a:ext cx="474133" cy="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126" name="Google Shape;126;p5"/>
            <p:cNvSpPr txBox="1"/>
            <p:nvPr/>
          </p:nvSpPr>
          <p:spPr>
            <a:xfrm>
              <a:off x="4597399" y="2573351"/>
              <a:ext cx="5249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50</a:t>
              </a:r>
              <a:endParaRPr b="0" i="0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/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Translation</a:t>
            </a:r>
            <a:endParaRPr/>
          </a:p>
        </p:txBody>
      </p:sp>
      <p:sp>
        <p:nvSpPr>
          <p:cNvPr id="132" name="Google Shape;132;p6"/>
          <p:cNvSpPr txBox="1"/>
          <p:nvPr>
            <p:ph idx="1" type="body"/>
          </p:nvPr>
        </p:nvSpPr>
        <p:spPr>
          <a:xfrm>
            <a:off x="457200" y="796274"/>
            <a:ext cx="8229600" cy="5560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2881" lvl="0" marL="19288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Shift image by 50 pixels</a:t>
            </a:r>
            <a:endParaRPr/>
          </a:p>
          <a:p>
            <a:pPr indent="-192881" lvl="0" marL="192881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Use For loop</a:t>
            </a:r>
            <a:endParaRPr/>
          </a:p>
          <a:p>
            <a:pPr indent="-27778" lvl="0" marL="192881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800"/>
          </a:p>
          <a:p>
            <a:pPr indent="-27778" lvl="0" marL="192881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800"/>
          </a:p>
          <a:p>
            <a:pPr indent="-27778" lvl="0" marL="192881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800"/>
          </a:p>
          <a:p>
            <a:pPr indent="-27778" lvl="0" marL="192881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800"/>
          </a:p>
          <a:p>
            <a:pPr indent="-27778" lvl="0" marL="192881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800"/>
          </a:p>
          <a:p>
            <a:pPr indent="-27778" lvl="0" marL="192881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800"/>
          </a:p>
          <a:p>
            <a:pPr indent="-27778" lvl="0" marL="192881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800"/>
          </a:p>
          <a:p>
            <a:pPr indent="-192881" lvl="0" marL="192881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Use submatrix indexing</a:t>
            </a:r>
            <a:endParaRPr/>
          </a:p>
        </p:txBody>
      </p:sp>
      <p:sp>
        <p:nvSpPr>
          <p:cNvPr id="133" name="Google Shape;133;p6"/>
          <p:cNvSpPr txBox="1"/>
          <p:nvPr>
            <p:ph idx="12" type="sldNum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4" name="Google Shape;134;p6"/>
          <p:cNvSpPr txBox="1"/>
          <p:nvPr/>
        </p:nvSpPr>
        <p:spPr>
          <a:xfrm>
            <a:off x="800100" y="1720840"/>
            <a:ext cx="7543800" cy="341632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I2 = zeros(300, 400 + 50, 3, ‘uint8’);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y1 = 1 : 300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x1 = 1 : 400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y2 = ???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x2 = ???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I2(y2, x2, :) = I1(y1, x1, :);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b="0" i="0" sz="18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" name="Google Shape;135;p6"/>
          <p:cNvSpPr txBox="1"/>
          <p:nvPr/>
        </p:nvSpPr>
        <p:spPr>
          <a:xfrm>
            <a:off x="800100" y="5625150"/>
            <a:ext cx="7543800" cy="64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I2 = zeros(300, 400 + 50, 3, ‘uint8’);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I2(1:300,51:400+50,:) = I1;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/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Rotation</a:t>
            </a:r>
            <a:endParaRPr/>
          </a:p>
        </p:txBody>
      </p:sp>
      <p:sp>
        <p:nvSpPr>
          <p:cNvPr id="141" name="Google Shape;141;p7"/>
          <p:cNvSpPr txBox="1"/>
          <p:nvPr>
            <p:ph idx="1" type="body"/>
          </p:nvPr>
        </p:nvSpPr>
        <p:spPr>
          <a:xfrm>
            <a:off x="457200" y="796274"/>
            <a:ext cx="8229600" cy="556007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107" r="0" t="-142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2881" lvl="0" marL="19288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42" name="Google Shape;142;p7"/>
          <p:cNvSpPr txBox="1"/>
          <p:nvPr>
            <p:ph idx="12" type="sldNum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3" name="Google Shape;14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000" y="3041650"/>
            <a:ext cx="38100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77833" y="3041650"/>
            <a:ext cx="3810000" cy="2857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" name="Google Shape;145;p7"/>
          <p:cNvCxnSpPr/>
          <p:nvPr/>
        </p:nvCxnSpPr>
        <p:spPr>
          <a:xfrm>
            <a:off x="304800" y="3041650"/>
            <a:ext cx="4339771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6" name="Google Shape;146;p7"/>
          <p:cNvCxnSpPr/>
          <p:nvPr/>
        </p:nvCxnSpPr>
        <p:spPr>
          <a:xfrm>
            <a:off x="638629" y="2716440"/>
            <a:ext cx="1" cy="350792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7" name="Google Shape;147;p7"/>
          <p:cNvSpPr txBox="1"/>
          <p:nvPr/>
        </p:nvSpPr>
        <p:spPr>
          <a:xfrm>
            <a:off x="-32658" y="2674231"/>
            <a:ext cx="718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(1, 1)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7"/>
          <p:cNvSpPr/>
          <p:nvPr/>
        </p:nvSpPr>
        <p:spPr>
          <a:xfrm>
            <a:off x="554263" y="2954664"/>
            <a:ext cx="177800" cy="177800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/>
          <p:cNvSpPr txBox="1"/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Rotation</a:t>
            </a:r>
            <a:endParaRPr/>
          </a:p>
        </p:txBody>
      </p:sp>
      <p:sp>
        <p:nvSpPr>
          <p:cNvPr id="154" name="Google Shape;154;p8"/>
          <p:cNvSpPr txBox="1"/>
          <p:nvPr>
            <p:ph idx="1" type="body"/>
          </p:nvPr>
        </p:nvSpPr>
        <p:spPr>
          <a:xfrm>
            <a:off x="457200" y="796274"/>
            <a:ext cx="8229600" cy="556007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231" r="0" t="-90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2881" lvl="0" marL="19288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55" name="Google Shape;155;p8"/>
          <p:cNvSpPr txBox="1"/>
          <p:nvPr>
            <p:ph idx="12" type="sldNum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6" name="Google Shape;15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000" y="3041650"/>
            <a:ext cx="38100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77833" y="3041650"/>
            <a:ext cx="3810000" cy="2857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8" name="Google Shape;158;p8"/>
          <p:cNvCxnSpPr/>
          <p:nvPr/>
        </p:nvCxnSpPr>
        <p:spPr>
          <a:xfrm>
            <a:off x="370114" y="4470400"/>
            <a:ext cx="4339771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9" name="Google Shape;159;p8"/>
          <p:cNvCxnSpPr/>
          <p:nvPr/>
        </p:nvCxnSpPr>
        <p:spPr>
          <a:xfrm>
            <a:off x="2540000" y="2716440"/>
            <a:ext cx="1" cy="350792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0" name="Google Shape;160;p8"/>
          <p:cNvSpPr txBox="1"/>
          <p:nvPr/>
        </p:nvSpPr>
        <p:spPr>
          <a:xfrm>
            <a:off x="-32658" y="2674231"/>
            <a:ext cx="718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(1, 1)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8"/>
          <p:cNvSpPr/>
          <p:nvPr/>
        </p:nvSpPr>
        <p:spPr>
          <a:xfrm>
            <a:off x="2451099" y="4384097"/>
            <a:ext cx="177800" cy="177800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8"/>
          <p:cNvSpPr txBox="1"/>
          <p:nvPr/>
        </p:nvSpPr>
        <p:spPr>
          <a:xfrm>
            <a:off x="1266371" y="4030411"/>
            <a:ext cx="1208315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24585" l="0" r="0" t="-819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8"/>
          <p:cNvSpPr/>
          <p:nvPr/>
        </p:nvSpPr>
        <p:spPr>
          <a:xfrm>
            <a:off x="554263" y="2954664"/>
            <a:ext cx="177800" cy="177800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4" name="Google Shape;164;p8"/>
          <p:cNvCxnSpPr/>
          <p:nvPr/>
        </p:nvCxnSpPr>
        <p:spPr>
          <a:xfrm rot="-2700000">
            <a:off x="4428971" y="4470400"/>
            <a:ext cx="4339771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5" name="Google Shape;165;p8"/>
          <p:cNvCxnSpPr/>
          <p:nvPr/>
        </p:nvCxnSpPr>
        <p:spPr>
          <a:xfrm rot="-2700000">
            <a:off x="6598857" y="2716440"/>
            <a:ext cx="1" cy="350792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6" name="Google Shape;166;p8"/>
          <p:cNvSpPr/>
          <p:nvPr/>
        </p:nvSpPr>
        <p:spPr>
          <a:xfrm>
            <a:off x="6509956" y="4384097"/>
            <a:ext cx="177800" cy="177800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"/>
          <p:cNvSpPr txBox="1"/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Forward Warping</a:t>
            </a:r>
            <a:endParaRPr/>
          </a:p>
        </p:txBody>
      </p:sp>
      <p:sp>
        <p:nvSpPr>
          <p:cNvPr id="172" name="Google Shape;172;p9"/>
          <p:cNvSpPr txBox="1"/>
          <p:nvPr>
            <p:ph idx="1" type="body"/>
          </p:nvPr>
        </p:nvSpPr>
        <p:spPr>
          <a:xfrm>
            <a:off x="457200" y="796274"/>
            <a:ext cx="8229600" cy="5560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2881" lvl="0" marL="19288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Suppose I1 is input image, I2 is warped image</a:t>
            </a:r>
            <a:endParaRPr/>
          </a:p>
          <a:p>
            <a:pPr indent="-192881" lvl="0" marL="192881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Pseudocode:</a:t>
            </a:r>
            <a:endParaRPr/>
          </a:p>
          <a:p>
            <a:pPr indent="-27778" lvl="0" marL="192881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</p:txBody>
      </p:sp>
      <p:sp>
        <p:nvSpPr>
          <p:cNvPr id="173" name="Google Shape;173;p9"/>
          <p:cNvSpPr txBox="1"/>
          <p:nvPr>
            <p:ph idx="12" type="sldNum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9"/>
          <p:cNvSpPr txBox="1"/>
          <p:nvPr/>
        </p:nvSpPr>
        <p:spPr>
          <a:xfrm>
            <a:off x="803124" y="1750185"/>
            <a:ext cx="7543800" cy="175432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each pixel (y1, x1) in I1: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(y2, x2) = Rotate(y1, x1)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(y2, x2) is inside I2: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I2(y2, x2) = I1(y1, x1)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5" name="Google Shape;17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7701" y="4284160"/>
            <a:ext cx="7028598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9"/>
          <p:cNvSpPr txBox="1"/>
          <p:nvPr/>
        </p:nvSpPr>
        <p:spPr>
          <a:xfrm>
            <a:off x="2022928" y="3815812"/>
            <a:ext cx="73297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I1</a:t>
            </a:r>
            <a:endParaRPr b="0" i="0" sz="20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9"/>
          <p:cNvSpPr txBox="1"/>
          <p:nvPr/>
        </p:nvSpPr>
        <p:spPr>
          <a:xfrm>
            <a:off x="6388463" y="3815812"/>
            <a:ext cx="73297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I2</a:t>
            </a:r>
            <a:endParaRPr b="0" i="0" sz="20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"/>
          <p:cNvSpPr txBox="1"/>
          <p:nvPr>
            <p:ph type="title"/>
          </p:nvPr>
        </p:nvSpPr>
        <p:spPr>
          <a:xfrm>
            <a:off x="457200" y="58616"/>
            <a:ext cx="8229600" cy="610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/>
              <a:t>Forward Warping</a:t>
            </a:r>
            <a:endParaRPr/>
          </a:p>
        </p:txBody>
      </p:sp>
      <p:sp>
        <p:nvSpPr>
          <p:cNvPr id="183" name="Google Shape;183;p10"/>
          <p:cNvSpPr txBox="1"/>
          <p:nvPr>
            <p:ph idx="1" type="body"/>
          </p:nvPr>
        </p:nvSpPr>
        <p:spPr>
          <a:xfrm>
            <a:off x="457200" y="796274"/>
            <a:ext cx="8229600" cy="5560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2881" lvl="0" marL="19288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Forward warping will produce “holes”:</a:t>
            </a:r>
            <a:endParaRPr/>
          </a:p>
        </p:txBody>
      </p:sp>
      <p:sp>
        <p:nvSpPr>
          <p:cNvPr id="184" name="Google Shape;184;p10"/>
          <p:cNvSpPr txBox="1"/>
          <p:nvPr>
            <p:ph idx="12" type="sldNum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5" name="Google Shape;18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635196"/>
            <a:ext cx="6705600" cy="4721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werpoint_tight_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2015-08-13T23:44:38Z</dcterms:created>
  <dc:creator>phoenix104104</dc:creator>
</cp:coreProperties>
</file>