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gtMq4Y7oKV6FvZHTXwRh0V4Ycp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24A91A-6AA3-4CD5-85F6-28722D913C19}">
  <a:tblStyle styleId="{AC24A91A-6AA3-4CD5-85F6-28722D913C1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18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2" name="Google Shape;9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8" name="Google Shape;19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5" name="Google Shape;21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2" name="Google Shape;1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4" name="Google Shape;13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5" name="Google Shape;15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6" name="Google Shape;17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sz="4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 sz="2800"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888888"/>
              </a:buClr>
              <a:buSzPts val="1575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888888"/>
              </a:buClr>
              <a:buSzPts val="1125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888888"/>
              </a:buClr>
              <a:buSzPts val="1125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888888"/>
              </a:buClr>
              <a:buSzPts val="1125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888888"/>
              </a:buClr>
              <a:buSzPts val="1125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888888"/>
              </a:buClr>
              <a:buSzPts val="1125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888888"/>
              </a:buClr>
              <a:buSzPts val="1125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6"/>
          <p:cNvSpPr txBox="1">
            <a:spLocks noGrp="1"/>
          </p:cNvSpPr>
          <p:nvPr>
            <p:ph type="dt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ft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5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5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dt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ft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5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6"/>
          <p:cNvSpPr txBox="1">
            <a:spLocks noGrp="1"/>
          </p:cNvSpPr>
          <p:nvPr>
            <p:ph type="title"/>
          </p:nvPr>
        </p:nvSpPr>
        <p:spPr>
          <a:xfrm rot="5400000">
            <a:off x="4732338" y="2171705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4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26"/>
          <p:cNvSpPr txBox="1">
            <a:spLocks noGrp="1"/>
          </p:cNvSpPr>
          <p:nvPr>
            <p:ph type="dt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6"/>
          <p:cNvSpPr txBox="1">
            <a:spLocks noGrp="1"/>
          </p:cNvSpPr>
          <p:nvPr>
            <p:ph type="ft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6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標題投影片">
  <p:cSld name="1_標題投影片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7"/>
          <p:cNvSpPr txBox="1">
            <a:spLocks noGrp="1"/>
          </p:cNvSpPr>
          <p:nvPr>
            <p:ph type="dt" idx="10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7"/>
          <p:cNvSpPr txBox="1">
            <a:spLocks noGrp="1"/>
          </p:cNvSpPr>
          <p:nvPr>
            <p:ph type="ftr" idx="11"/>
          </p:nvPr>
        </p:nvSpPr>
        <p:spPr>
          <a:xfrm>
            <a:off x="2898648" y="6355080"/>
            <a:ext cx="347472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7"/>
          <p:cNvSpPr txBox="1">
            <a:spLocks noGrp="1"/>
          </p:cNvSpPr>
          <p:nvPr>
            <p:ph type="sldNum" idx="12"/>
          </p:nvPr>
        </p:nvSpPr>
        <p:spPr>
          <a:xfrm>
            <a:off x="1216152" y="6355080"/>
            <a:ext cx="1219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>
  <p:cSld name="標題及物件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>
            <a:spLocks noGrp="1"/>
          </p:cNvSpPr>
          <p:nvPr>
            <p:ph type="title"/>
          </p:nvPr>
        </p:nvSpPr>
        <p:spPr>
          <a:xfrm>
            <a:off x="457200" y="58616"/>
            <a:ext cx="8229600" cy="61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  <a:defRPr sz="36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body" idx="1"/>
          </p:nvPr>
        </p:nvSpPr>
        <p:spPr>
          <a:xfrm>
            <a:off x="457200" y="796274"/>
            <a:ext cx="8229600" cy="556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37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3683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dt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ft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sz="788" b="0" i="0" u="none" strike="noStrike" cap="non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sz="788" b="0" i="0" u="none" strike="noStrike" cap="non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sz="788" b="0" i="0" u="none" strike="noStrike" cap="non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sz="788" b="0" i="0" u="none" strike="noStrike" cap="non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sz="788" b="0" i="0" u="none" strike="noStrike" cap="non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sz="788" b="0" i="0" u="none" strike="noStrike" cap="non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sz="788" b="0" i="0" u="none" strike="noStrike" cap="non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sz="788" b="0" i="0" u="none" strike="noStrike" cap="non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sz="788" b="0" i="0" u="none" strike="noStrike" cap="non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17"/>
          <p:cNvCxnSpPr/>
          <p:nvPr/>
        </p:nvCxnSpPr>
        <p:spPr>
          <a:xfrm>
            <a:off x="224181" y="732872"/>
            <a:ext cx="8784976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 txBox="1"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Times New Roman"/>
              <a:buNone/>
              <a:defRPr sz="225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888888"/>
              </a:buClr>
              <a:buSzPts val="1125"/>
              <a:buNone/>
              <a:defRPr sz="1125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rgbClr val="888888"/>
              </a:buClr>
              <a:buSzPts val="1013"/>
              <a:buNone/>
              <a:defRPr sz="1013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58"/>
              </a:spcBef>
              <a:spcAft>
                <a:spcPts val="0"/>
              </a:spcAft>
              <a:buClr>
                <a:srgbClr val="888888"/>
              </a:buClr>
              <a:buSzPts val="788"/>
              <a:buNone/>
              <a:defRPr sz="788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58"/>
              </a:spcBef>
              <a:spcAft>
                <a:spcPts val="0"/>
              </a:spcAft>
              <a:buClr>
                <a:srgbClr val="888888"/>
              </a:buClr>
              <a:buSzPts val="788"/>
              <a:buNone/>
              <a:defRPr sz="788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58"/>
              </a:spcBef>
              <a:spcAft>
                <a:spcPts val="0"/>
              </a:spcAft>
              <a:buClr>
                <a:srgbClr val="888888"/>
              </a:buClr>
              <a:buSzPts val="788"/>
              <a:buNone/>
              <a:defRPr sz="788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58"/>
              </a:spcBef>
              <a:spcAft>
                <a:spcPts val="0"/>
              </a:spcAft>
              <a:buClr>
                <a:srgbClr val="888888"/>
              </a:buClr>
              <a:buSzPts val="788"/>
              <a:buNone/>
              <a:defRPr sz="788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58"/>
              </a:spcBef>
              <a:spcAft>
                <a:spcPts val="0"/>
              </a:spcAft>
              <a:buClr>
                <a:srgbClr val="888888"/>
              </a:buClr>
              <a:buSzPts val="788"/>
              <a:buNone/>
              <a:defRPr sz="788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58"/>
              </a:spcBef>
              <a:spcAft>
                <a:spcPts val="0"/>
              </a:spcAft>
              <a:buClr>
                <a:srgbClr val="888888"/>
              </a:buClr>
              <a:buSzPts val="788"/>
              <a:buNone/>
              <a:defRPr sz="788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dt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ft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body" idx="1"/>
          </p:nvPr>
        </p:nvSpPr>
        <p:spPr>
          <a:xfrm>
            <a:off x="457200" y="1600204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8612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1575"/>
              <a:buChar char="•"/>
              <a:defRPr sz="1575"/>
            </a:lvl1pPr>
            <a:lvl2pPr marL="914400" lvl="1" indent="-314325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–"/>
              <a:defRPr sz="1350"/>
            </a:lvl2pPr>
            <a:lvl3pPr marL="1371600" lvl="2" indent="-300037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Char char="•"/>
              <a:defRPr sz="1125"/>
            </a:lvl3pPr>
            <a:lvl4pPr marL="1828800" lvl="3" indent="-292925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Char char="–"/>
              <a:defRPr sz="1013"/>
            </a:lvl4pPr>
            <a:lvl5pPr marL="2286000" lvl="4" indent="-292925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Char char="»"/>
              <a:defRPr sz="1013"/>
            </a:lvl5pPr>
            <a:lvl6pPr marL="2743200" lvl="5" indent="-292925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Char char="•"/>
              <a:defRPr sz="1013"/>
            </a:lvl6pPr>
            <a:lvl7pPr marL="3200400" lvl="6" indent="-292925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Char char="•"/>
              <a:defRPr sz="1013"/>
            </a:lvl7pPr>
            <a:lvl8pPr marL="3657600" lvl="7" indent="-292925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Char char="•"/>
              <a:defRPr sz="1013"/>
            </a:lvl8pPr>
            <a:lvl9pPr marL="4114800" lvl="8" indent="-292925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Char char="•"/>
              <a:defRPr sz="1013"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body" idx="2"/>
          </p:nvPr>
        </p:nvSpPr>
        <p:spPr>
          <a:xfrm>
            <a:off x="4648200" y="1600204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8612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1575"/>
              <a:buChar char="•"/>
              <a:defRPr sz="1575"/>
            </a:lvl1pPr>
            <a:lvl2pPr marL="914400" lvl="1" indent="-314325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–"/>
              <a:defRPr sz="1350"/>
            </a:lvl2pPr>
            <a:lvl3pPr marL="1371600" lvl="2" indent="-300037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Char char="•"/>
              <a:defRPr sz="1125"/>
            </a:lvl3pPr>
            <a:lvl4pPr marL="1828800" lvl="3" indent="-292925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Char char="–"/>
              <a:defRPr sz="1013"/>
            </a:lvl4pPr>
            <a:lvl5pPr marL="2286000" lvl="4" indent="-292925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Char char="»"/>
              <a:defRPr sz="1013"/>
            </a:lvl5pPr>
            <a:lvl6pPr marL="2743200" lvl="5" indent="-292925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Char char="•"/>
              <a:defRPr sz="1013"/>
            </a:lvl6pPr>
            <a:lvl7pPr marL="3200400" lvl="6" indent="-292925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Char char="•"/>
              <a:defRPr sz="1013"/>
            </a:lvl7pPr>
            <a:lvl8pPr marL="3657600" lvl="7" indent="-292925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Char char="•"/>
              <a:defRPr sz="1013"/>
            </a:lvl8pPr>
            <a:lvl9pPr marL="4114800" lvl="8" indent="-292925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Char char="•"/>
              <a:defRPr sz="1013"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dt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ft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75"/>
              <a:buFont typeface="Times New Roman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1pPr>
            <a:lvl2pPr marL="914400" lvl="1" indent="-2286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1125" b="1"/>
            </a:lvl2pPr>
            <a:lvl3pPr marL="1371600" lvl="2" indent="-228600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None/>
              <a:defRPr sz="1013" b="1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4325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1pPr>
            <a:lvl2pPr marL="914400" lvl="1" indent="-300037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Char char="–"/>
              <a:defRPr sz="1125"/>
            </a:lvl2pPr>
            <a:lvl3pPr marL="1371600" lvl="2" indent="-292925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Char char="•"/>
              <a:defRPr sz="1013"/>
            </a:lvl3pPr>
            <a:lvl4pPr marL="1828800" lvl="3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marL="2743200" lvl="5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marL="3200400" lvl="6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marL="3657600" lvl="7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marL="4114800" lvl="8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body" idx="3"/>
          </p:nvPr>
        </p:nvSpPr>
        <p:spPr>
          <a:xfrm>
            <a:off x="4645027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1pPr>
            <a:lvl2pPr marL="914400" lvl="1" indent="-2286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1125" b="1"/>
            </a:lvl2pPr>
            <a:lvl3pPr marL="1371600" lvl="2" indent="-228600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None/>
              <a:defRPr sz="1013" b="1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4325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1pPr>
            <a:lvl2pPr marL="914400" lvl="1" indent="-300037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Char char="–"/>
              <a:defRPr sz="1125"/>
            </a:lvl2pPr>
            <a:lvl3pPr marL="1371600" lvl="2" indent="-292925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Char char="•"/>
              <a:defRPr sz="1013"/>
            </a:lvl3pPr>
            <a:lvl4pPr marL="1828800" lvl="3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marL="2743200" lvl="5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marL="3200400" lvl="6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marL="3657600" lvl="7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marL="4114800" lvl="8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dt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ft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dt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ft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2"/>
          <p:cNvSpPr txBox="1">
            <a:spLocks noGrp="1"/>
          </p:cNvSpPr>
          <p:nvPr>
            <p:ph type="dt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ft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3"/>
          <p:cNvSpPr txBox="1"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5"/>
              <a:buFont typeface="Times New Roman"/>
              <a:buNone/>
              <a:defRPr sz="1125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3"/>
          <p:cNvSpPr txBox="1">
            <a:spLocks noGrp="1"/>
          </p:cNvSpPr>
          <p:nvPr>
            <p:ph type="body" idx="1"/>
          </p:nvPr>
        </p:nvSpPr>
        <p:spPr>
          <a:xfrm>
            <a:off x="3575050" y="273054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28612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1575"/>
              <a:buChar char="–"/>
              <a:defRPr sz="1575"/>
            </a:lvl2pPr>
            <a:lvl3pPr marL="1371600" lvl="2" indent="-314325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3pPr>
            <a:lvl4pPr marL="1828800" lvl="3" indent="-300037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Char char="–"/>
              <a:defRPr sz="1125"/>
            </a:lvl4pPr>
            <a:lvl5pPr marL="2286000" lvl="4" indent="-300037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Char char="»"/>
              <a:defRPr sz="1125"/>
            </a:lvl5pPr>
            <a:lvl6pPr marL="2743200" lvl="5" indent="-300037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Char char="•"/>
              <a:defRPr sz="1125"/>
            </a:lvl6pPr>
            <a:lvl7pPr marL="3200400" lvl="6" indent="-300037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Char char="•"/>
              <a:defRPr sz="1125"/>
            </a:lvl7pPr>
            <a:lvl8pPr marL="3657600" lvl="7" indent="-300037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Char char="•"/>
              <a:defRPr sz="1125"/>
            </a:lvl8pPr>
            <a:lvl9pPr marL="4114800" lvl="8" indent="-300037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Char char="•"/>
              <a:defRPr sz="1125"/>
            </a:lvl9pPr>
          </a:lstStyle>
          <a:p>
            <a:endParaRPr/>
          </a:p>
        </p:txBody>
      </p:sp>
      <p:sp>
        <p:nvSpPr>
          <p:cNvPr id="62" name="Google Shape;62;p23"/>
          <p:cNvSpPr txBox="1">
            <a:spLocks noGrp="1"/>
          </p:cNvSpPr>
          <p:nvPr>
            <p:ph type="body" idx="2"/>
          </p:nvPr>
        </p:nvSpPr>
        <p:spPr>
          <a:xfrm>
            <a:off x="457202" y="1435103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58"/>
              </a:spcBef>
              <a:spcAft>
                <a:spcPts val="0"/>
              </a:spcAft>
              <a:buClr>
                <a:schemeClr val="dk1"/>
              </a:buClr>
              <a:buSzPts val="788"/>
              <a:buNone/>
              <a:defRPr sz="788"/>
            </a:lvl1pPr>
            <a:lvl2pPr marL="914400" lvl="1" indent="-2286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2pPr>
            <a:lvl3pPr marL="1371600" lvl="2" indent="-228600" algn="l">
              <a:lnSpc>
                <a:spcPct val="100000"/>
              </a:lnSpc>
              <a:spcBef>
                <a:spcPts val="113"/>
              </a:spcBef>
              <a:spcAft>
                <a:spcPts val="0"/>
              </a:spcAft>
              <a:buClr>
                <a:schemeClr val="dk1"/>
              </a:buClr>
              <a:buSzPts val="563"/>
              <a:buNone/>
              <a:defRPr sz="563"/>
            </a:lvl3pPr>
            <a:lvl4pPr marL="1828800" lvl="3" indent="-228600" algn="l">
              <a:lnSpc>
                <a:spcPct val="100000"/>
              </a:lnSpc>
              <a:spcBef>
                <a:spcPts val="101"/>
              </a:spcBef>
              <a:spcAft>
                <a:spcPts val="0"/>
              </a:spcAft>
              <a:buClr>
                <a:schemeClr val="dk1"/>
              </a:buClr>
              <a:buSzPts val="506"/>
              <a:buNone/>
              <a:defRPr sz="506"/>
            </a:lvl4pPr>
            <a:lvl5pPr marL="2286000" lvl="4" indent="-228600" algn="l">
              <a:lnSpc>
                <a:spcPct val="100000"/>
              </a:lnSpc>
              <a:spcBef>
                <a:spcPts val="101"/>
              </a:spcBef>
              <a:spcAft>
                <a:spcPts val="0"/>
              </a:spcAft>
              <a:buClr>
                <a:schemeClr val="dk1"/>
              </a:buClr>
              <a:buSzPts val="506"/>
              <a:buNone/>
              <a:defRPr sz="506"/>
            </a:lvl5pPr>
            <a:lvl6pPr marL="2743200" lvl="5" indent="-228600" algn="l">
              <a:lnSpc>
                <a:spcPct val="100000"/>
              </a:lnSpc>
              <a:spcBef>
                <a:spcPts val="101"/>
              </a:spcBef>
              <a:spcAft>
                <a:spcPts val="0"/>
              </a:spcAft>
              <a:buClr>
                <a:schemeClr val="dk1"/>
              </a:buClr>
              <a:buSzPts val="506"/>
              <a:buNone/>
              <a:defRPr sz="506"/>
            </a:lvl6pPr>
            <a:lvl7pPr marL="3200400" lvl="6" indent="-228600" algn="l">
              <a:lnSpc>
                <a:spcPct val="100000"/>
              </a:lnSpc>
              <a:spcBef>
                <a:spcPts val="101"/>
              </a:spcBef>
              <a:spcAft>
                <a:spcPts val="0"/>
              </a:spcAft>
              <a:buClr>
                <a:schemeClr val="dk1"/>
              </a:buClr>
              <a:buSzPts val="506"/>
              <a:buNone/>
              <a:defRPr sz="506"/>
            </a:lvl7pPr>
            <a:lvl8pPr marL="3657600" lvl="7" indent="-228600" algn="l">
              <a:lnSpc>
                <a:spcPct val="100000"/>
              </a:lnSpc>
              <a:spcBef>
                <a:spcPts val="101"/>
              </a:spcBef>
              <a:spcAft>
                <a:spcPts val="0"/>
              </a:spcAft>
              <a:buClr>
                <a:schemeClr val="dk1"/>
              </a:buClr>
              <a:buSzPts val="506"/>
              <a:buNone/>
              <a:defRPr sz="506"/>
            </a:lvl8pPr>
            <a:lvl9pPr marL="4114800" lvl="8" indent="-228600" algn="l">
              <a:lnSpc>
                <a:spcPct val="100000"/>
              </a:lnSpc>
              <a:spcBef>
                <a:spcPts val="101"/>
              </a:spcBef>
              <a:spcAft>
                <a:spcPts val="0"/>
              </a:spcAft>
              <a:buClr>
                <a:schemeClr val="dk1"/>
              </a:buClr>
              <a:buSzPts val="506"/>
              <a:buNone/>
              <a:defRPr sz="506"/>
            </a:lvl9pPr>
          </a:lstStyle>
          <a:p>
            <a:endParaRPr/>
          </a:p>
        </p:txBody>
      </p:sp>
      <p:sp>
        <p:nvSpPr>
          <p:cNvPr id="63" name="Google Shape;63;p23"/>
          <p:cNvSpPr txBox="1">
            <a:spLocks noGrp="1"/>
          </p:cNvSpPr>
          <p:nvPr>
            <p:ph type="dt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3"/>
          <p:cNvSpPr txBox="1">
            <a:spLocks noGrp="1"/>
          </p:cNvSpPr>
          <p:nvPr>
            <p:ph type="ft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5"/>
              <a:buFont typeface="Times New Roman"/>
              <a:buNone/>
              <a:defRPr sz="1125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2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58"/>
              </a:spcBef>
              <a:spcAft>
                <a:spcPts val="0"/>
              </a:spcAft>
              <a:buClr>
                <a:schemeClr val="dk1"/>
              </a:buClr>
              <a:buSzPts val="788"/>
              <a:buNone/>
              <a:defRPr sz="788"/>
            </a:lvl1pPr>
            <a:lvl2pPr marL="914400" lvl="1" indent="-2286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2pPr>
            <a:lvl3pPr marL="1371600" lvl="2" indent="-228600" algn="l">
              <a:lnSpc>
                <a:spcPct val="100000"/>
              </a:lnSpc>
              <a:spcBef>
                <a:spcPts val="113"/>
              </a:spcBef>
              <a:spcAft>
                <a:spcPts val="0"/>
              </a:spcAft>
              <a:buClr>
                <a:schemeClr val="dk1"/>
              </a:buClr>
              <a:buSzPts val="563"/>
              <a:buNone/>
              <a:defRPr sz="563"/>
            </a:lvl3pPr>
            <a:lvl4pPr marL="1828800" lvl="3" indent="-228600" algn="l">
              <a:lnSpc>
                <a:spcPct val="100000"/>
              </a:lnSpc>
              <a:spcBef>
                <a:spcPts val="101"/>
              </a:spcBef>
              <a:spcAft>
                <a:spcPts val="0"/>
              </a:spcAft>
              <a:buClr>
                <a:schemeClr val="dk1"/>
              </a:buClr>
              <a:buSzPts val="506"/>
              <a:buNone/>
              <a:defRPr sz="506"/>
            </a:lvl4pPr>
            <a:lvl5pPr marL="2286000" lvl="4" indent="-228600" algn="l">
              <a:lnSpc>
                <a:spcPct val="100000"/>
              </a:lnSpc>
              <a:spcBef>
                <a:spcPts val="101"/>
              </a:spcBef>
              <a:spcAft>
                <a:spcPts val="0"/>
              </a:spcAft>
              <a:buClr>
                <a:schemeClr val="dk1"/>
              </a:buClr>
              <a:buSzPts val="506"/>
              <a:buNone/>
              <a:defRPr sz="506"/>
            </a:lvl5pPr>
            <a:lvl6pPr marL="2743200" lvl="5" indent="-228600" algn="l">
              <a:lnSpc>
                <a:spcPct val="100000"/>
              </a:lnSpc>
              <a:spcBef>
                <a:spcPts val="101"/>
              </a:spcBef>
              <a:spcAft>
                <a:spcPts val="0"/>
              </a:spcAft>
              <a:buClr>
                <a:schemeClr val="dk1"/>
              </a:buClr>
              <a:buSzPts val="506"/>
              <a:buNone/>
              <a:defRPr sz="506"/>
            </a:lvl6pPr>
            <a:lvl7pPr marL="3200400" lvl="6" indent="-228600" algn="l">
              <a:lnSpc>
                <a:spcPct val="100000"/>
              </a:lnSpc>
              <a:spcBef>
                <a:spcPts val="101"/>
              </a:spcBef>
              <a:spcAft>
                <a:spcPts val="0"/>
              </a:spcAft>
              <a:buClr>
                <a:schemeClr val="dk1"/>
              </a:buClr>
              <a:buSzPts val="506"/>
              <a:buNone/>
              <a:defRPr sz="506"/>
            </a:lvl7pPr>
            <a:lvl8pPr marL="3657600" lvl="7" indent="-228600" algn="l">
              <a:lnSpc>
                <a:spcPct val="100000"/>
              </a:lnSpc>
              <a:spcBef>
                <a:spcPts val="101"/>
              </a:spcBef>
              <a:spcAft>
                <a:spcPts val="0"/>
              </a:spcAft>
              <a:buClr>
                <a:schemeClr val="dk1"/>
              </a:buClr>
              <a:buSzPts val="506"/>
              <a:buNone/>
              <a:defRPr sz="506"/>
            </a:lvl8pPr>
            <a:lvl9pPr marL="4114800" lvl="8" indent="-228600" algn="l">
              <a:lnSpc>
                <a:spcPct val="100000"/>
              </a:lnSpc>
              <a:spcBef>
                <a:spcPts val="101"/>
              </a:spcBef>
              <a:spcAft>
                <a:spcPts val="0"/>
              </a:spcAft>
              <a:buClr>
                <a:schemeClr val="dk1"/>
              </a:buClr>
              <a:buSzPts val="506"/>
              <a:buNone/>
              <a:defRPr sz="506"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dt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ft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4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75"/>
              <a:buFont typeface="Times New Roman"/>
              <a:buNone/>
              <a:defRPr sz="2475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28612" algn="l" rtl="0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Char char="–"/>
              <a:defRPr sz="1575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0003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–"/>
              <a:defRPr sz="1125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0003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»"/>
              <a:defRPr sz="1125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0003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0003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0003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0003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e.utah.edu/~cs4640/slides/Lecture5.pdf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jbhuang0604/awesome-computer-vision" TargetMode="External"/><Relationship Id="rId4" Type="http://schemas.openxmlformats.org/officeDocument/2006/relationships/hyperlink" Target="http://www.slideshare.net/jbhuang/linear-algebra-and-matlab-tutoria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>
            <a:spLocks noGrp="1"/>
          </p:cNvSpPr>
          <p:nvPr>
            <p:ph type="ctrTitle"/>
          </p:nvPr>
        </p:nvSpPr>
        <p:spPr>
          <a:xfrm>
            <a:off x="304799" y="1876429"/>
            <a:ext cx="8551334" cy="186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/>
              <a:t>CSE185 </a:t>
            </a:r>
            <a:br>
              <a:rPr lang="en-US"/>
            </a:br>
            <a:r>
              <a:rPr lang="en-US"/>
              <a:t>Introduction to Computer Vision</a:t>
            </a:r>
            <a:br>
              <a:rPr lang="en-US"/>
            </a:br>
            <a:r>
              <a:rPr lang="en-US"/>
              <a:t>Lab 03: Spatial Filters</a:t>
            </a:r>
            <a:endParaRPr/>
          </a:p>
        </p:txBody>
      </p:sp>
      <p:sp>
        <p:nvSpPr>
          <p:cNvPr id="95" name="Google Shape;95;p1"/>
          <p:cNvSpPr txBox="1">
            <a:spLocks noGrp="1"/>
          </p:cNvSpPr>
          <p:nvPr>
            <p:ph type="subTitle" idx="1"/>
          </p:nvPr>
        </p:nvSpPr>
        <p:spPr>
          <a:xfrm>
            <a:off x="1371600" y="4402666"/>
            <a:ext cx="6400800" cy="1236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</a:pPr>
            <a:r>
              <a:rPr lang="en-US" dirty="0"/>
              <a:t>Instructor: Prof. Ming-</a:t>
            </a:r>
            <a:r>
              <a:rPr lang="en-US" dirty="0" err="1"/>
              <a:t>Hsuan</a:t>
            </a:r>
            <a:r>
              <a:rPr lang="en-US" dirty="0"/>
              <a:t> Yang</a:t>
            </a:r>
            <a:endParaRPr dirty="0"/>
          </a:p>
          <a:p>
            <a:pPr marL="0" lvl="0" indent="0"/>
            <a:r>
              <a:rPr lang="en-US" dirty="0" smtClean="0"/>
              <a:t>TA: </a:t>
            </a:r>
            <a:r>
              <a:rPr lang="en-US" altLang="zh-TW" dirty="0" err="1"/>
              <a:t>Siddharth</a:t>
            </a:r>
            <a:r>
              <a:rPr lang="en-US" altLang="zh-TW" dirty="0"/>
              <a:t> Seth &amp; </a:t>
            </a:r>
            <a:r>
              <a:rPr lang="en-US" altLang="zh-TW" dirty="0" err="1"/>
              <a:t>Kuan-Chih</a:t>
            </a:r>
            <a:r>
              <a:rPr lang="en-US" altLang="zh-TW" dirty="0"/>
              <a:t> Huang &amp; Yu-</a:t>
            </a:r>
            <a:r>
              <a:rPr lang="en-US" altLang="zh-TW" dirty="0" err="1"/>
              <a:t>Ju</a:t>
            </a:r>
            <a:r>
              <a:rPr lang="en-US" altLang="zh-TW" dirty="0"/>
              <a:t> Tsai</a:t>
            </a:r>
            <a:endParaRPr lang="en-US" altLang="zh-TW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"/>
          <p:cNvSpPr txBox="1">
            <a:spLocks noGrp="1"/>
          </p:cNvSpPr>
          <p:nvPr>
            <p:ph type="title"/>
          </p:nvPr>
        </p:nvSpPr>
        <p:spPr>
          <a:xfrm>
            <a:off x="457200" y="58616"/>
            <a:ext cx="8229600" cy="61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/>
              <a:t>Gaussian Filter</a:t>
            </a:r>
            <a:endParaRPr/>
          </a:p>
        </p:txBody>
      </p:sp>
      <p:sp>
        <p:nvSpPr>
          <p:cNvPr id="193" name="Google Shape;193;p10"/>
          <p:cNvSpPr txBox="1">
            <a:spLocks noGrp="1"/>
          </p:cNvSpPr>
          <p:nvPr>
            <p:ph type="body" idx="1"/>
          </p:nvPr>
        </p:nvSpPr>
        <p:spPr>
          <a:xfrm>
            <a:off x="457200" y="796274"/>
            <a:ext cx="8229600" cy="556007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108" t="-109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92881" lvl="0" indent="-19288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94" name="Google Shape;194;p10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195" name="Google Shape;195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05250" y="4293507"/>
            <a:ext cx="1333500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"/>
          <p:cNvSpPr txBox="1">
            <a:spLocks noGrp="1"/>
          </p:cNvSpPr>
          <p:nvPr>
            <p:ph type="title"/>
          </p:nvPr>
        </p:nvSpPr>
        <p:spPr>
          <a:xfrm>
            <a:off x="457200" y="58616"/>
            <a:ext cx="8229600" cy="61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/>
              <a:t>Gaussian Filter</a:t>
            </a:r>
            <a:endParaRPr/>
          </a:p>
        </p:txBody>
      </p:sp>
      <p:sp>
        <p:nvSpPr>
          <p:cNvPr id="201" name="Google Shape;201;p11"/>
          <p:cNvSpPr txBox="1">
            <a:spLocks noGrp="1"/>
          </p:cNvSpPr>
          <p:nvPr>
            <p:ph type="body" idx="1"/>
          </p:nvPr>
        </p:nvSpPr>
        <p:spPr>
          <a:xfrm>
            <a:off x="457200" y="796274"/>
            <a:ext cx="8229600" cy="556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92881" lvl="0" indent="-19288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gaussian_filter.m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192881" lvl="0" indent="-27779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/>
          </a:p>
          <a:p>
            <a:pPr marL="192881" lvl="0" indent="-27779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/>
          </a:p>
          <a:p>
            <a:pPr marL="192881" lvl="0" indent="-129379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endParaRPr sz="1000"/>
          </a:p>
          <a:p>
            <a:pPr marL="192881" lvl="0" indent="-129379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endParaRPr sz="1000"/>
          </a:p>
          <a:p>
            <a:pPr marL="192881" lvl="0" indent="-192881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In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lab03.m</a:t>
            </a:r>
            <a:r>
              <a:rPr lang="en-US"/>
              <a:t>:</a:t>
            </a:r>
            <a:endParaRPr/>
          </a:p>
          <a:p>
            <a:pPr marL="192881" lvl="0" indent="-27779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/>
          </a:p>
          <a:p>
            <a:pPr marL="192881" lvl="0" indent="-27779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/>
          </a:p>
          <a:p>
            <a:pPr marL="192881" lvl="0" indent="-27779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/>
          </a:p>
          <a:p>
            <a:pPr marL="192881" lvl="0" indent="-192881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Compare your result with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 = imfilter(img, H);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/>
          </a:p>
          <a:p>
            <a:pPr marL="192881" lvl="0" indent="-27779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/>
          </a:p>
          <a:p>
            <a:pPr marL="192881" lvl="0" indent="-27779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/>
          </a:p>
          <a:p>
            <a:pPr marL="192881" lvl="0" indent="-27779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/>
          </a:p>
        </p:txBody>
      </p:sp>
      <p:sp>
        <p:nvSpPr>
          <p:cNvPr id="202" name="Google Shape;202;p11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203" name="Google Shape;203;p11"/>
          <p:cNvSpPr txBox="1"/>
          <p:nvPr/>
        </p:nvSpPr>
        <p:spPr>
          <a:xfrm>
            <a:off x="800100" y="1296609"/>
            <a:ext cx="7543800" cy="120032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output = gaussian_filter(img, hsize, sigma)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H = fspecial(</a:t>
            </a:r>
            <a:r>
              <a:rPr lang="en-US" sz="1800" b="0" i="0" u="none" strike="noStrike" cap="non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'gaussian'</a:t>
            </a: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hsize, sigma);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0" i="0" u="none" strike="noStrike" cap="non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% YOUR CODE HERE</a:t>
            </a: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sz="1800" b="0" i="0" u="none" strike="noStrike" cap="non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4" name="Google Shape;204;p11"/>
          <p:cNvSpPr txBox="1"/>
          <p:nvPr/>
        </p:nvSpPr>
        <p:spPr>
          <a:xfrm>
            <a:off x="800100" y="3100009"/>
            <a:ext cx="7543800" cy="20313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%% Gaussian filter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hsize = 5; sigma = 2;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% hsize = 9; sigma = 4;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img_gaussian = gaussian_filter(img, hsize, sigma);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figure, imshow(img_gaussian);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imwrite(img_gaussian, </a:t>
            </a:r>
            <a:r>
              <a:rPr lang="en-US" sz="1800" b="0" i="0" u="none" strike="noStrike" cap="non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'gaussian_5.jpg'</a:t>
            </a: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"/>
          <p:cNvSpPr txBox="1">
            <a:spLocks noGrp="1"/>
          </p:cNvSpPr>
          <p:nvPr>
            <p:ph type="title"/>
          </p:nvPr>
        </p:nvSpPr>
        <p:spPr>
          <a:xfrm>
            <a:off x="457200" y="58616"/>
            <a:ext cx="8229600" cy="61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/>
              <a:t>Lab assignment 03</a:t>
            </a:r>
            <a:endParaRPr/>
          </a:p>
        </p:txBody>
      </p:sp>
      <p:sp>
        <p:nvSpPr>
          <p:cNvPr id="210" name="Google Shape;210;p12"/>
          <p:cNvSpPr txBox="1">
            <a:spLocks noGrp="1"/>
          </p:cNvSpPr>
          <p:nvPr>
            <p:ph type="body" idx="1"/>
          </p:nvPr>
        </p:nvSpPr>
        <p:spPr>
          <a:xfrm>
            <a:off x="457200" y="796274"/>
            <a:ext cx="8229600" cy="5925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AutoNum type="arabicPeriod"/>
            </a:pPr>
            <a:r>
              <a:rPr lang="en-US"/>
              <a:t>Implement sobel_filter.m, use horizontal filter and save the image as </a:t>
            </a:r>
            <a:r>
              <a:rPr lang="en-US">
                <a:solidFill>
                  <a:srgbClr val="FF0000"/>
                </a:solidFill>
              </a:rPr>
              <a:t>sobel_h.jpg</a:t>
            </a:r>
            <a:endParaRPr/>
          </a:p>
          <a:p>
            <a:pPr marL="514350" lvl="0" indent="-5143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AutoNum type="arabicPeriod"/>
            </a:pPr>
            <a:r>
              <a:rPr lang="en-US"/>
              <a:t>Use vertical filter and save the image as </a:t>
            </a:r>
            <a:r>
              <a:rPr lang="en-US">
                <a:solidFill>
                  <a:srgbClr val="FF0000"/>
                </a:solidFill>
              </a:rPr>
              <a:t>sobel_v.jpg</a:t>
            </a:r>
            <a:endParaRPr/>
          </a:p>
          <a:p>
            <a:pPr marL="514350" lvl="0" indent="-5143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AutoNum type="arabicPeriod"/>
            </a:pPr>
            <a:r>
              <a:rPr lang="en-US"/>
              <a:t>Implement gaussian_filter.m, use hsize = 5, sigma = 2, and save the image as </a:t>
            </a:r>
            <a:r>
              <a:rPr lang="en-US">
                <a:solidFill>
                  <a:srgbClr val="FF0000"/>
                </a:solidFill>
              </a:rPr>
              <a:t>gaussian_5.jpg</a:t>
            </a:r>
            <a:endParaRPr/>
          </a:p>
          <a:p>
            <a:pPr marL="514350" lvl="0" indent="-5143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AutoNum type="arabicPeriod"/>
            </a:pPr>
            <a:r>
              <a:rPr lang="en-US"/>
              <a:t>Use hsize = 9, sigma = 4, and save the image as </a:t>
            </a:r>
            <a:r>
              <a:rPr lang="en-US">
                <a:solidFill>
                  <a:srgbClr val="FF0000"/>
                </a:solidFill>
              </a:rPr>
              <a:t>gaussian_9.jpg</a:t>
            </a:r>
            <a:endParaRPr/>
          </a:p>
          <a:p>
            <a:pPr marL="514350" lvl="0" indent="-5143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AutoNum type="arabicPeriod"/>
            </a:pPr>
            <a:r>
              <a:rPr lang="en-US"/>
              <a:t>Upload your output images and </a:t>
            </a:r>
            <a:r>
              <a:rPr lang="en-US">
                <a:solidFill>
                  <a:srgbClr val="FF0000"/>
                </a:solidFill>
              </a:rPr>
              <a:t>lab03.m</a:t>
            </a:r>
            <a:r>
              <a:rPr lang="en-US"/>
              <a:t>, </a:t>
            </a:r>
            <a:r>
              <a:rPr lang="en-US">
                <a:solidFill>
                  <a:srgbClr val="FF0000"/>
                </a:solidFill>
              </a:rPr>
              <a:t>sobel_filter.m</a:t>
            </a:r>
            <a:r>
              <a:rPr lang="en-US"/>
              <a:t>, and </a:t>
            </a:r>
            <a:r>
              <a:rPr lang="en-US">
                <a:solidFill>
                  <a:srgbClr val="FF0000"/>
                </a:solidFill>
              </a:rPr>
              <a:t>gaussian_filter.m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11" name="Google Shape;211;p12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12" name="Google Shape;212;p12"/>
          <p:cNvSpPr txBox="1"/>
          <p:nvPr/>
        </p:nvSpPr>
        <p:spPr>
          <a:xfrm>
            <a:off x="457200" y="5733734"/>
            <a:ext cx="572906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Use ‘lena.jpg’ as the input image for all questions.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"/>
          <p:cNvSpPr txBox="1">
            <a:spLocks noGrp="1"/>
          </p:cNvSpPr>
          <p:nvPr>
            <p:ph type="title"/>
          </p:nvPr>
        </p:nvSpPr>
        <p:spPr>
          <a:xfrm>
            <a:off x="457200" y="58616"/>
            <a:ext cx="8229600" cy="61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/>
              <a:t>Bonus</a:t>
            </a:r>
            <a:endParaRPr/>
          </a:p>
        </p:txBody>
      </p:sp>
      <p:sp>
        <p:nvSpPr>
          <p:cNvPr id="218" name="Google Shape;218;p13"/>
          <p:cNvSpPr txBox="1">
            <a:spLocks noGrp="1"/>
          </p:cNvSpPr>
          <p:nvPr>
            <p:ph type="body" idx="1"/>
          </p:nvPr>
        </p:nvSpPr>
        <p:spPr>
          <a:xfrm>
            <a:off x="457200" y="796274"/>
            <a:ext cx="8229600" cy="556007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109" t="-1094" r="-229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92881" lvl="0" indent="-19288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"/>
          <p:cNvSpPr txBox="1">
            <a:spLocks noGrp="1"/>
          </p:cNvSpPr>
          <p:nvPr>
            <p:ph type="title"/>
          </p:nvPr>
        </p:nvSpPr>
        <p:spPr>
          <a:xfrm>
            <a:off x="457200" y="58616"/>
            <a:ext cx="8229600" cy="61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/>
              <a:t>Reference</a:t>
            </a:r>
            <a:endParaRPr/>
          </a:p>
        </p:txBody>
      </p:sp>
      <p:sp>
        <p:nvSpPr>
          <p:cNvPr id="225" name="Google Shape;225;p14"/>
          <p:cNvSpPr txBox="1">
            <a:spLocks noGrp="1"/>
          </p:cNvSpPr>
          <p:nvPr>
            <p:ph type="body" idx="1"/>
          </p:nvPr>
        </p:nvSpPr>
        <p:spPr>
          <a:xfrm>
            <a:off x="457200" y="796274"/>
            <a:ext cx="8229600" cy="556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92881" lvl="0" indent="-19288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Spatial Filtering</a:t>
            </a:r>
            <a:endParaRPr/>
          </a:p>
          <a:p>
            <a:pPr marL="192881" lvl="0" indent="-192881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Linear Algebra and MATLAB Tutorial</a:t>
            </a:r>
            <a:endParaRPr/>
          </a:p>
          <a:p>
            <a:pPr marL="192881" lvl="0" indent="-192881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u="sng">
                <a:solidFill>
                  <a:schemeClr val="hlink"/>
                </a:solidFill>
                <a:hlinkClick r:id="rId5"/>
              </a:rPr>
              <a:t>Awesome Computer Vision</a:t>
            </a:r>
            <a:endParaRPr/>
          </a:p>
        </p:txBody>
      </p:sp>
      <p:sp>
        <p:nvSpPr>
          <p:cNvPr id="226" name="Google Shape;226;p14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457200" y="58616"/>
            <a:ext cx="8229600" cy="61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457200" y="796274"/>
            <a:ext cx="8229600" cy="556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92881" lvl="0" indent="-19288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Median filter</a:t>
            </a:r>
            <a:endParaRPr/>
          </a:p>
        </p:txBody>
      </p:sp>
      <p:sp>
        <p:nvSpPr>
          <p:cNvPr id="102" name="Google Shape;102;p2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103" name="Google Shape;10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32000" y="1800000"/>
            <a:ext cx="3600000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2000" y="1800000"/>
            <a:ext cx="3600000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"/>
          <p:cNvSpPr/>
          <p:nvPr/>
        </p:nvSpPr>
        <p:spPr>
          <a:xfrm>
            <a:off x="4212000" y="3208867"/>
            <a:ext cx="720000" cy="812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1192800" y="5526801"/>
            <a:ext cx="2438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Noisy input image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5512800" y="5526801"/>
            <a:ext cx="2438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Median filter output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>
            <a:spLocks noGrp="1"/>
          </p:cNvSpPr>
          <p:nvPr>
            <p:ph type="title"/>
          </p:nvPr>
        </p:nvSpPr>
        <p:spPr>
          <a:xfrm>
            <a:off x="457200" y="58616"/>
            <a:ext cx="8229600" cy="61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113" name="Google Shape;113;p3"/>
          <p:cNvSpPr txBox="1">
            <a:spLocks noGrp="1"/>
          </p:cNvSpPr>
          <p:nvPr>
            <p:ph type="body" idx="1"/>
          </p:nvPr>
        </p:nvSpPr>
        <p:spPr>
          <a:xfrm>
            <a:off x="457200" y="796274"/>
            <a:ext cx="8229600" cy="556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92881" lvl="0" indent="-19288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Sobel filter</a:t>
            </a:r>
            <a:endParaRPr/>
          </a:p>
        </p:txBody>
      </p:sp>
      <p:sp>
        <p:nvSpPr>
          <p:cNvPr id="114" name="Google Shape;114;p3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15" name="Google Shape;115;p3"/>
          <p:cNvSpPr/>
          <p:nvPr/>
        </p:nvSpPr>
        <p:spPr>
          <a:xfrm>
            <a:off x="4212000" y="3208867"/>
            <a:ext cx="720000" cy="812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1192800" y="5526801"/>
            <a:ext cx="2438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image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3"/>
          <p:cNvSpPr txBox="1"/>
          <p:nvPr/>
        </p:nvSpPr>
        <p:spPr>
          <a:xfrm>
            <a:off x="5512800" y="5526801"/>
            <a:ext cx="2438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Sobel filter output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8" name="Google Shape;11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2000" y="1800000"/>
            <a:ext cx="3600000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32000" y="1800000"/>
            <a:ext cx="3600000" cy="36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 txBox="1">
            <a:spLocks noGrp="1"/>
          </p:cNvSpPr>
          <p:nvPr>
            <p:ph type="title"/>
          </p:nvPr>
        </p:nvSpPr>
        <p:spPr>
          <a:xfrm>
            <a:off x="457200" y="58616"/>
            <a:ext cx="8229600" cy="61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/>
              <a:t>Overviews</a:t>
            </a:r>
            <a:endParaRPr/>
          </a:p>
        </p:txBody>
      </p:sp>
      <p:sp>
        <p:nvSpPr>
          <p:cNvPr id="125" name="Google Shape;125;p4"/>
          <p:cNvSpPr txBox="1">
            <a:spLocks noGrp="1"/>
          </p:cNvSpPr>
          <p:nvPr>
            <p:ph type="body" idx="1"/>
          </p:nvPr>
        </p:nvSpPr>
        <p:spPr>
          <a:xfrm>
            <a:off x="457200" y="796274"/>
            <a:ext cx="8229600" cy="556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92881" lvl="0" indent="-19288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Gaussian filter</a:t>
            </a:r>
            <a:endParaRPr/>
          </a:p>
        </p:txBody>
      </p:sp>
      <p:sp>
        <p:nvSpPr>
          <p:cNvPr id="126" name="Google Shape;126;p4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27" name="Google Shape;127;p4"/>
          <p:cNvSpPr/>
          <p:nvPr/>
        </p:nvSpPr>
        <p:spPr>
          <a:xfrm>
            <a:off x="4212000" y="3208867"/>
            <a:ext cx="720000" cy="812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4"/>
          <p:cNvSpPr txBox="1"/>
          <p:nvPr/>
        </p:nvSpPr>
        <p:spPr>
          <a:xfrm>
            <a:off x="1192800" y="5526801"/>
            <a:ext cx="2438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image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4"/>
          <p:cNvSpPr txBox="1"/>
          <p:nvPr/>
        </p:nvSpPr>
        <p:spPr>
          <a:xfrm>
            <a:off x="5512800" y="5526801"/>
            <a:ext cx="2438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Gaussian filter output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0" name="Google Shape;13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2000" y="1800000"/>
            <a:ext cx="3600000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32000" y="1815267"/>
            <a:ext cx="3600000" cy="36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 txBox="1">
            <a:spLocks noGrp="1"/>
          </p:cNvSpPr>
          <p:nvPr>
            <p:ph type="title"/>
          </p:nvPr>
        </p:nvSpPr>
        <p:spPr>
          <a:xfrm>
            <a:off x="457200" y="58616"/>
            <a:ext cx="8229600" cy="61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/>
              <a:t>Sobel Filter</a:t>
            </a:r>
            <a:endParaRPr/>
          </a:p>
        </p:txBody>
      </p:sp>
      <p:sp>
        <p:nvSpPr>
          <p:cNvPr id="137" name="Google Shape;137;p5"/>
          <p:cNvSpPr txBox="1">
            <a:spLocks noGrp="1"/>
          </p:cNvSpPr>
          <p:nvPr>
            <p:ph type="body" idx="1"/>
          </p:nvPr>
        </p:nvSpPr>
        <p:spPr>
          <a:xfrm>
            <a:off x="457200" y="796274"/>
            <a:ext cx="8229600" cy="556007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233" t="-90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92881" lvl="0" indent="-19288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38" name="Google Shape;138;p5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39" name="Google Shape;139;p5"/>
          <p:cNvSpPr/>
          <p:nvPr/>
        </p:nvSpPr>
        <p:spPr>
          <a:xfrm>
            <a:off x="4212000" y="4097867"/>
            <a:ext cx="720000" cy="812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1192800" y="6415801"/>
            <a:ext cx="2438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image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5"/>
          <p:cNvSpPr txBox="1"/>
          <p:nvPr/>
        </p:nvSpPr>
        <p:spPr>
          <a:xfrm>
            <a:off x="5512800" y="6415801"/>
            <a:ext cx="2438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Sobel filter output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2" name="Google Shape;14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2000" y="2689000"/>
            <a:ext cx="3600000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32000" y="2689000"/>
            <a:ext cx="3600000" cy="36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"/>
          <p:cNvSpPr txBox="1">
            <a:spLocks noGrp="1"/>
          </p:cNvSpPr>
          <p:nvPr>
            <p:ph type="title"/>
          </p:nvPr>
        </p:nvSpPr>
        <p:spPr>
          <a:xfrm>
            <a:off x="457200" y="58616"/>
            <a:ext cx="8229600" cy="61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/>
              <a:t>Sobel Filter</a:t>
            </a:r>
            <a:endParaRPr/>
          </a:p>
        </p:txBody>
      </p:sp>
      <p:sp>
        <p:nvSpPr>
          <p:cNvPr id="149" name="Google Shape;149;p6"/>
          <p:cNvSpPr txBox="1">
            <a:spLocks noGrp="1"/>
          </p:cNvSpPr>
          <p:nvPr>
            <p:ph type="body" idx="1"/>
          </p:nvPr>
        </p:nvSpPr>
        <p:spPr>
          <a:xfrm>
            <a:off x="457200" y="796274"/>
            <a:ext cx="8229600" cy="556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92881" lvl="0" indent="-19288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sobel_filter.m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192881" lvl="0" indent="-27779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/>
          </a:p>
          <a:p>
            <a:pPr marL="192881" lvl="0" indent="-27779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/>
          </a:p>
          <a:p>
            <a:pPr marL="192881" lvl="0" indent="-129379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endParaRPr sz="1000"/>
          </a:p>
          <a:p>
            <a:pPr marL="192881" lvl="0" indent="-192881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In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lab03.m</a:t>
            </a:r>
            <a:r>
              <a:rPr lang="en-US"/>
              <a:t>:</a:t>
            </a:r>
            <a:endParaRPr/>
          </a:p>
          <a:p>
            <a:pPr marL="192881" lvl="0" indent="-27779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/>
          </a:p>
          <a:p>
            <a:pPr marL="192881" lvl="0" indent="-27779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/>
          </a:p>
          <a:p>
            <a:pPr marL="192881" lvl="0" indent="-27779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/>
          </a:p>
          <a:p>
            <a:pPr marL="192881" lvl="0" indent="-27779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/>
          </a:p>
          <a:p>
            <a:pPr marL="192881" lvl="0" indent="-27779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/>
          </a:p>
          <a:p>
            <a:pPr marL="192881" lvl="0" indent="-27779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/>
          </a:p>
          <a:p>
            <a:pPr marL="192881" lvl="0" indent="-192881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Compare your result with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 = imfilter(img, H);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/>
          </a:p>
          <a:p>
            <a:pPr marL="192881" lvl="0" indent="-27779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/>
          </a:p>
          <a:p>
            <a:pPr marL="192881" lvl="0" indent="-27779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/>
          </a:p>
          <a:p>
            <a:pPr marL="192881" lvl="0" indent="-27779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/>
          </a:p>
        </p:txBody>
      </p:sp>
      <p:sp>
        <p:nvSpPr>
          <p:cNvPr id="150" name="Google Shape;150;p6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51" name="Google Shape;151;p6"/>
          <p:cNvSpPr txBox="1"/>
          <p:nvPr/>
        </p:nvSpPr>
        <p:spPr>
          <a:xfrm>
            <a:off x="800100" y="1296609"/>
            <a:ext cx="7543800" cy="92333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output = sobel_filter(img, kernel)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0" i="0" u="none" strike="noStrike" cap="non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% YOUR CODE HERE</a:t>
            </a: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sz="1800" b="0" i="0" u="none" strike="noStrike" cap="non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2" name="Google Shape;152;p6"/>
          <p:cNvSpPr txBox="1"/>
          <p:nvPr/>
        </p:nvSpPr>
        <p:spPr>
          <a:xfrm>
            <a:off x="825500" y="2846009"/>
            <a:ext cx="7543800" cy="258532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img = im2double(imread(</a:t>
            </a:r>
            <a:r>
              <a:rPr lang="en-US" sz="1800" b="0" i="0" u="none" strike="noStrike" cap="non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'lena.jpg'</a:t>
            </a: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%% Sobel filter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 = [1, 2, 1; 0, 0, 0; -1, -2, -1]; </a:t>
            </a:r>
            <a:r>
              <a:rPr lang="en-US" sz="1800" b="0" i="0" u="none" strike="noStrike" cap="non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% horizontal edge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%H = [1, 0, -1; 2, 0, -2; 1, 0, -1]; % vertical edge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img_sobel = sobel_filter(img, H);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figure, imshow(img_sobel);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imwrite(img_sobel, </a:t>
            </a:r>
            <a:r>
              <a:rPr lang="en-US" sz="1800" b="0" i="0" u="none" strike="noStrike" cap="non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'sobel_h.jpg'</a:t>
            </a: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"/>
          <p:cNvSpPr txBox="1">
            <a:spLocks noGrp="1"/>
          </p:cNvSpPr>
          <p:nvPr>
            <p:ph type="title"/>
          </p:nvPr>
        </p:nvSpPr>
        <p:spPr>
          <a:xfrm>
            <a:off x="457200" y="58616"/>
            <a:ext cx="8229600" cy="61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/>
              <a:t>Gaussian Filter</a:t>
            </a:r>
            <a:endParaRPr/>
          </a:p>
        </p:txBody>
      </p:sp>
      <p:sp>
        <p:nvSpPr>
          <p:cNvPr id="158" name="Google Shape;158;p7"/>
          <p:cNvSpPr txBox="1">
            <a:spLocks noGrp="1"/>
          </p:cNvSpPr>
          <p:nvPr>
            <p:ph type="body" idx="1"/>
          </p:nvPr>
        </p:nvSpPr>
        <p:spPr>
          <a:xfrm>
            <a:off x="457200" y="796274"/>
            <a:ext cx="8229600" cy="556007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108" t="-142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92881" lvl="0" indent="-19288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59" name="Google Shape;159;p7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60" name="Google Shape;160;p7"/>
          <p:cNvSpPr/>
          <p:nvPr/>
        </p:nvSpPr>
        <p:spPr>
          <a:xfrm>
            <a:off x="4212000" y="4097867"/>
            <a:ext cx="720000" cy="812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7"/>
          <p:cNvSpPr txBox="1"/>
          <p:nvPr/>
        </p:nvSpPr>
        <p:spPr>
          <a:xfrm>
            <a:off x="1192800" y="6415801"/>
            <a:ext cx="2438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image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7"/>
          <p:cNvSpPr txBox="1"/>
          <p:nvPr/>
        </p:nvSpPr>
        <p:spPr>
          <a:xfrm>
            <a:off x="5512800" y="6415801"/>
            <a:ext cx="2438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Gaussian filter output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3" name="Google Shape;163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2000" y="2689000"/>
            <a:ext cx="3600000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32000" y="2689000"/>
            <a:ext cx="3600000" cy="36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"/>
          <p:cNvSpPr txBox="1">
            <a:spLocks noGrp="1"/>
          </p:cNvSpPr>
          <p:nvPr>
            <p:ph type="title"/>
          </p:nvPr>
        </p:nvSpPr>
        <p:spPr>
          <a:xfrm>
            <a:off x="457200" y="58616"/>
            <a:ext cx="8229600" cy="61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/>
              <a:t>Gaussian Filter</a:t>
            </a:r>
            <a:endParaRPr/>
          </a:p>
        </p:txBody>
      </p:sp>
      <p:sp>
        <p:nvSpPr>
          <p:cNvPr id="170" name="Google Shape;170;p8"/>
          <p:cNvSpPr txBox="1">
            <a:spLocks noGrp="1"/>
          </p:cNvSpPr>
          <p:nvPr>
            <p:ph type="body" idx="1"/>
          </p:nvPr>
        </p:nvSpPr>
        <p:spPr>
          <a:xfrm>
            <a:off x="457200" y="796274"/>
            <a:ext cx="8229600" cy="556007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108" t="-142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92881" lvl="0" indent="-19288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graphicFrame>
        <p:nvGraphicFramePr>
          <p:cNvPr id="172" name="Google Shape;172;p8"/>
          <p:cNvGraphicFramePr/>
          <p:nvPr/>
        </p:nvGraphicFramePr>
        <p:xfrm>
          <a:off x="1219200" y="3786902"/>
          <a:ext cx="6667500" cy="2186940"/>
        </p:xfrm>
        <a:graphic>
          <a:graphicData uri="http://schemas.openxmlformats.org/drawingml/2006/table">
            <a:tbl>
              <a:tblPr>
                <a:noFill/>
                <a:tableStyleId>{AC24A91A-6AA3-4CD5-85F6-28722D913C19}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0.0113</a:t>
                      </a:r>
                      <a:endParaRPr sz="14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0.0149</a:t>
                      </a:r>
                      <a:endParaRPr sz="14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0.0176</a:t>
                      </a:r>
                      <a:endParaRPr sz="14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0.0186</a:t>
                      </a:r>
                      <a:endParaRPr sz="14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0.0176</a:t>
                      </a:r>
                      <a:endParaRPr sz="14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0.0149</a:t>
                      </a:r>
                      <a:endParaRPr sz="14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0.0113</a:t>
                      </a:r>
                      <a:endParaRPr sz="14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0.0149</a:t>
                      </a:r>
                      <a:endParaRPr sz="14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0.0197</a:t>
                      </a:r>
                      <a:endParaRPr sz="14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0.0233</a:t>
                      </a:r>
                      <a:endParaRPr sz="14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0.0246</a:t>
                      </a:r>
                      <a:endParaRPr sz="14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0.0233</a:t>
                      </a:r>
                      <a:endParaRPr sz="14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0.0197</a:t>
                      </a:r>
                      <a:endParaRPr sz="14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0.0149</a:t>
                      </a:r>
                      <a:endParaRPr sz="14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0.0176</a:t>
                      </a:r>
                      <a:endParaRPr sz="14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0.0233</a:t>
                      </a:r>
                      <a:endParaRPr sz="14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0.0275</a:t>
                      </a:r>
                      <a:endParaRPr sz="14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0.029</a:t>
                      </a:r>
                      <a:endParaRPr sz="14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0.0275</a:t>
                      </a:r>
                      <a:endParaRPr sz="14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0.0233</a:t>
                      </a:r>
                      <a:endParaRPr sz="14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0.0176</a:t>
                      </a:r>
                      <a:endParaRPr sz="14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0.0186</a:t>
                      </a:r>
                      <a:endParaRPr sz="14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0.0246</a:t>
                      </a:r>
                      <a:endParaRPr sz="14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0.029</a:t>
                      </a:r>
                      <a:endParaRPr sz="14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0.0307</a:t>
                      </a:r>
                      <a:endParaRPr sz="14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0.029</a:t>
                      </a:r>
                      <a:endParaRPr sz="14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0.0246</a:t>
                      </a:r>
                      <a:endParaRPr sz="14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0.0186</a:t>
                      </a:r>
                      <a:endParaRPr sz="14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0.0176</a:t>
                      </a:r>
                      <a:endParaRPr sz="14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0.0233</a:t>
                      </a:r>
                      <a:endParaRPr sz="14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0.0275</a:t>
                      </a:r>
                      <a:endParaRPr sz="14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0.029</a:t>
                      </a:r>
                      <a:endParaRPr sz="14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0.0275</a:t>
                      </a:r>
                      <a:endParaRPr sz="14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0.0233</a:t>
                      </a:r>
                      <a:endParaRPr sz="14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0.0176</a:t>
                      </a:r>
                      <a:endParaRPr sz="14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0.0149</a:t>
                      </a:r>
                      <a:endParaRPr sz="14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0.0197</a:t>
                      </a:r>
                      <a:endParaRPr sz="14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0.0233</a:t>
                      </a:r>
                      <a:endParaRPr sz="14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0.0246</a:t>
                      </a:r>
                      <a:endParaRPr sz="14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0.0233</a:t>
                      </a:r>
                      <a:endParaRPr sz="14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0.0197</a:t>
                      </a:r>
                      <a:endParaRPr sz="14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0.0149</a:t>
                      </a:r>
                      <a:endParaRPr sz="14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0.0113</a:t>
                      </a:r>
                      <a:endParaRPr sz="14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0.0149</a:t>
                      </a:r>
                      <a:endParaRPr sz="14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0.0176</a:t>
                      </a:r>
                      <a:endParaRPr sz="14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0.0186</a:t>
                      </a:r>
                      <a:endParaRPr sz="14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0.0176</a:t>
                      </a:r>
                      <a:endParaRPr sz="14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0.0149</a:t>
                      </a:r>
                      <a:endParaRPr sz="14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0.0113</a:t>
                      </a:r>
                      <a:endParaRPr sz="14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3" name="Google Shape;173;p8"/>
          <p:cNvSpPr/>
          <p:nvPr/>
        </p:nvSpPr>
        <p:spPr>
          <a:xfrm>
            <a:off x="4069976" y="4719918"/>
            <a:ext cx="968189" cy="322729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"/>
          <p:cNvSpPr txBox="1">
            <a:spLocks noGrp="1"/>
          </p:cNvSpPr>
          <p:nvPr>
            <p:ph type="title"/>
          </p:nvPr>
        </p:nvSpPr>
        <p:spPr>
          <a:xfrm>
            <a:off x="457200" y="58616"/>
            <a:ext cx="8229600" cy="61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/>
              <a:t>Gaussian Filter</a:t>
            </a:r>
            <a:endParaRPr/>
          </a:p>
        </p:txBody>
      </p:sp>
      <p:sp>
        <p:nvSpPr>
          <p:cNvPr id="179" name="Google Shape;179;p9"/>
          <p:cNvSpPr txBox="1">
            <a:spLocks noGrp="1"/>
          </p:cNvSpPr>
          <p:nvPr>
            <p:ph type="body" idx="1"/>
          </p:nvPr>
        </p:nvSpPr>
        <p:spPr>
          <a:xfrm>
            <a:off x="457200" y="796274"/>
            <a:ext cx="8229600" cy="556007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108" t="-142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92881" lvl="0" indent="-19288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80" name="Google Shape;180;p9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graphicFrame>
        <p:nvGraphicFramePr>
          <p:cNvPr id="181" name="Google Shape;181;p9"/>
          <p:cNvGraphicFramePr/>
          <p:nvPr/>
        </p:nvGraphicFramePr>
        <p:xfrm>
          <a:off x="1219200" y="3786902"/>
          <a:ext cx="6667500" cy="2186940"/>
        </p:xfrm>
        <a:graphic>
          <a:graphicData uri="http://schemas.openxmlformats.org/drawingml/2006/table">
            <a:tbl>
              <a:tblPr>
                <a:noFill/>
                <a:tableStyleId>{AC24A91A-6AA3-4CD5-85F6-28722D913C19}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0.0113</a:t>
                      </a:r>
                      <a:endParaRPr sz="14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0.0149</a:t>
                      </a:r>
                      <a:endParaRPr sz="14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0.0176</a:t>
                      </a:r>
                      <a:endParaRPr sz="14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0.0186</a:t>
                      </a:r>
                      <a:endParaRPr sz="14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0.0176</a:t>
                      </a:r>
                      <a:endParaRPr sz="14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0.0149</a:t>
                      </a:r>
                      <a:endParaRPr sz="14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0.0113</a:t>
                      </a:r>
                      <a:endParaRPr sz="14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0.0149</a:t>
                      </a:r>
                      <a:endParaRPr sz="14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0.0197</a:t>
                      </a:r>
                      <a:endParaRPr sz="14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0.0233</a:t>
                      </a:r>
                      <a:endParaRPr sz="14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0.0246</a:t>
                      </a:r>
                      <a:endParaRPr sz="14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0.0233</a:t>
                      </a:r>
                      <a:endParaRPr sz="14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0.0197</a:t>
                      </a:r>
                      <a:endParaRPr sz="14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0.0149</a:t>
                      </a:r>
                      <a:endParaRPr sz="14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0.0176</a:t>
                      </a:r>
                      <a:endParaRPr sz="14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0.0233</a:t>
                      </a:r>
                      <a:endParaRPr sz="14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0.0275</a:t>
                      </a:r>
                      <a:endParaRPr sz="14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0.029</a:t>
                      </a:r>
                      <a:endParaRPr sz="14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0.0275</a:t>
                      </a:r>
                      <a:endParaRPr sz="14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0.0233</a:t>
                      </a:r>
                      <a:endParaRPr sz="14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0.0176</a:t>
                      </a:r>
                      <a:endParaRPr sz="14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0.0186</a:t>
                      </a:r>
                      <a:endParaRPr sz="14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0.0246</a:t>
                      </a:r>
                      <a:endParaRPr sz="14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0.029</a:t>
                      </a:r>
                      <a:endParaRPr sz="14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0.0307</a:t>
                      </a:r>
                      <a:endParaRPr sz="14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0.029</a:t>
                      </a:r>
                      <a:endParaRPr sz="14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0.0246</a:t>
                      </a:r>
                      <a:endParaRPr sz="14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0.0186</a:t>
                      </a:r>
                      <a:endParaRPr sz="14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0.0176</a:t>
                      </a:r>
                      <a:endParaRPr sz="14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0.0233</a:t>
                      </a:r>
                      <a:endParaRPr sz="14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0.0275</a:t>
                      </a:r>
                      <a:endParaRPr sz="14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0.029</a:t>
                      </a:r>
                      <a:endParaRPr sz="14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0.0275</a:t>
                      </a:r>
                      <a:endParaRPr sz="14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0.0233</a:t>
                      </a:r>
                      <a:endParaRPr sz="14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0.0176</a:t>
                      </a:r>
                      <a:endParaRPr sz="14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0.0149</a:t>
                      </a:r>
                      <a:endParaRPr sz="14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0.0197</a:t>
                      </a:r>
                      <a:endParaRPr sz="14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0.0233</a:t>
                      </a:r>
                      <a:endParaRPr sz="14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0.0246</a:t>
                      </a:r>
                      <a:endParaRPr sz="14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0.0233</a:t>
                      </a:r>
                      <a:endParaRPr sz="14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0.0197</a:t>
                      </a:r>
                      <a:endParaRPr sz="14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0.0149</a:t>
                      </a:r>
                      <a:endParaRPr sz="14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0.0113</a:t>
                      </a:r>
                      <a:endParaRPr sz="14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0.0149</a:t>
                      </a:r>
                      <a:endParaRPr sz="14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0.0176</a:t>
                      </a:r>
                      <a:endParaRPr sz="14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0.0186</a:t>
                      </a:r>
                      <a:endParaRPr sz="14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0.0176</a:t>
                      </a:r>
                      <a:endParaRPr sz="14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0.0149</a:t>
                      </a:r>
                      <a:endParaRPr sz="14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0.0113</a:t>
                      </a:r>
                      <a:endParaRPr sz="14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2" name="Google Shape;182;p9"/>
          <p:cNvSpPr/>
          <p:nvPr/>
        </p:nvSpPr>
        <p:spPr>
          <a:xfrm>
            <a:off x="4069976" y="4719918"/>
            <a:ext cx="968189" cy="322729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9"/>
          <p:cNvSpPr/>
          <p:nvPr/>
        </p:nvSpPr>
        <p:spPr>
          <a:xfrm>
            <a:off x="1219200" y="3786901"/>
            <a:ext cx="968189" cy="322729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4" name="Google Shape;184;p9"/>
          <p:cNvCxnSpPr/>
          <p:nvPr/>
        </p:nvCxnSpPr>
        <p:spPr>
          <a:xfrm rot="10800000">
            <a:off x="1611086" y="4891314"/>
            <a:ext cx="2458890" cy="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5" name="Google Shape;185;p9"/>
          <p:cNvCxnSpPr/>
          <p:nvPr/>
        </p:nvCxnSpPr>
        <p:spPr>
          <a:xfrm rot="10800000">
            <a:off x="1730188" y="3985665"/>
            <a:ext cx="0" cy="905649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6" name="Google Shape;186;p9"/>
          <p:cNvSpPr txBox="1"/>
          <p:nvPr/>
        </p:nvSpPr>
        <p:spPr>
          <a:xfrm>
            <a:off x="2431089" y="4880372"/>
            <a:ext cx="1291772" cy="64633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9"/>
          <p:cNvSpPr txBox="1"/>
          <p:nvPr/>
        </p:nvSpPr>
        <p:spPr>
          <a:xfrm>
            <a:off x="466218" y="4120572"/>
            <a:ext cx="1291772" cy="64633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werpoint_tight_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452</Words>
  <Application>Microsoft Office PowerPoint</Application>
  <PresentationFormat>如螢幕大小 (4:3)</PresentationFormat>
  <Paragraphs>209</Paragraphs>
  <Slides>14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Arial</vt:lpstr>
      <vt:lpstr>Calibri</vt:lpstr>
      <vt:lpstr>Courier New</vt:lpstr>
      <vt:lpstr>Times New Roman</vt:lpstr>
      <vt:lpstr>powerpoint_tight_template</vt:lpstr>
      <vt:lpstr>CSE185  Introduction to Computer Vision Lab 03: Spatial Filters</vt:lpstr>
      <vt:lpstr>Overview</vt:lpstr>
      <vt:lpstr>Overview</vt:lpstr>
      <vt:lpstr>Overviews</vt:lpstr>
      <vt:lpstr>Sobel Filter</vt:lpstr>
      <vt:lpstr>Sobel Filter</vt:lpstr>
      <vt:lpstr>Gaussian Filter</vt:lpstr>
      <vt:lpstr>Gaussian Filter</vt:lpstr>
      <vt:lpstr>Gaussian Filter</vt:lpstr>
      <vt:lpstr>Gaussian Filter</vt:lpstr>
      <vt:lpstr>Gaussian Filter</vt:lpstr>
      <vt:lpstr>Lab assignment 03</vt:lpstr>
      <vt:lpstr>Bonus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CSE185  Introduction to Computer Vision Lab 03: Spatial Filters</dc:title>
  <dc:creator>phoenix104104</dc:creator>
  <cp:lastModifiedBy>GZ</cp:lastModifiedBy>
  <cp:revision>1</cp:revision>
  <dcterms:created xsi:type="dcterms:W3CDTF">2015-08-13T23:44:38Z</dcterms:created>
  <dcterms:modified xsi:type="dcterms:W3CDTF">2024-02-08T05:41:01Z</dcterms:modified>
</cp:coreProperties>
</file>