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jP/KcQu5LxqS07rpKqUFUYmy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5"/>
          <p:cNvCxnSpPr/>
          <p:nvPr/>
        </p:nvCxnSpPr>
        <p:spPr>
          <a:xfrm>
            <a:off x="224181" y="732872"/>
            <a:ext cx="878497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None/>
              <a:defRPr sz="225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 sz="24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CSE185 </a:t>
            </a:r>
            <a:br>
              <a:rPr lang="en-US" sz="3959"/>
            </a:br>
            <a:r>
              <a:rPr lang="en-US" sz="3959"/>
              <a:t>Introduction to Computer Vision</a:t>
            </a:r>
            <a:br>
              <a:rPr lang="en-US" sz="3959"/>
            </a:br>
            <a:r>
              <a:rPr lang="en-US" sz="3959"/>
              <a:t>Lab 04: Frequency Domain Operation</a:t>
            </a:r>
            <a:endParaRPr sz="3959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23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dirty="0"/>
              <a:t>Instructor: Prof. Ming-</a:t>
            </a:r>
            <a:r>
              <a:rPr lang="en-US" dirty="0" err="1"/>
              <a:t>Hsuan</a:t>
            </a:r>
            <a:r>
              <a:rPr lang="en-US" dirty="0"/>
              <a:t> Yang</a:t>
            </a:r>
            <a:endParaRPr dirty="0"/>
          </a:p>
          <a:p>
            <a:pPr marL="0" lvl="0" indent="0"/>
            <a:r>
              <a:rPr lang="en-US" dirty="0"/>
              <a:t>TA: </a:t>
            </a:r>
            <a:r>
              <a:rPr lang="en-US" altLang="zh-TW" dirty="0" err="1"/>
              <a:t>Siddharth</a:t>
            </a:r>
            <a:r>
              <a:rPr lang="en-US" altLang="zh-TW" dirty="0"/>
              <a:t> Seth &amp; </a:t>
            </a:r>
            <a:r>
              <a:rPr lang="en-US" altLang="zh-TW" dirty="0" err="1"/>
              <a:t>Kuan-Chih</a:t>
            </a:r>
            <a:r>
              <a:rPr lang="en-US" altLang="zh-TW" dirty="0"/>
              <a:t> Huang &amp; Yu-</a:t>
            </a:r>
            <a:r>
              <a:rPr lang="en-US" altLang="zh-TW" dirty="0" err="1"/>
              <a:t>Ju</a:t>
            </a:r>
            <a:r>
              <a:rPr lang="en-US" altLang="zh-TW" dirty="0"/>
              <a:t> Tsai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2: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fftshift()</a:t>
            </a:r>
            <a:r>
              <a:rPr lang="en-US"/>
              <a:t> to rearrange the frequency map</a:t>
            </a: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800099" y="1688518"/>
            <a:ext cx="7543800" cy="92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‘images/lena.jpg’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frequency_map = fft2(img);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frequency_map_shifted = fftshift(frequency_map);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743200"/>
            <a:ext cx="3657600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0"/>
          <p:cNvGrpSpPr/>
          <p:nvPr/>
        </p:nvGrpSpPr>
        <p:grpSpPr>
          <a:xfrm>
            <a:off x="4710871" y="3254818"/>
            <a:ext cx="2150758" cy="682354"/>
            <a:chOff x="3784599" y="5592351"/>
            <a:chExt cx="3064933" cy="820431"/>
          </a:xfrm>
        </p:grpSpPr>
        <p:sp>
          <p:nvSpPr>
            <p:cNvPr id="199" name="Google Shape;199;p10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48863"/>
                <a:gd name="adj2" fmla="val -12724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0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in the center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3: compute a low-frequency mask</a:t>
            </a:r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803124" y="1354668"/>
            <a:ext cx="7543800" cy="1754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y2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mask = zeros(size(img));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mask(y1 : y2, x1 : x2, :) 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498654"/>
            <a:ext cx="3200400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1"/>
          <p:cNvGrpSpPr/>
          <p:nvPr/>
        </p:nvGrpSpPr>
        <p:grpSpPr>
          <a:xfrm>
            <a:off x="2493189" y="1556322"/>
            <a:ext cx="2652125" cy="375107"/>
            <a:chOff x="3784599" y="5592351"/>
            <a:chExt cx="3064933" cy="820431"/>
          </a:xfrm>
        </p:grpSpPr>
        <p:sp>
          <p:nvSpPr>
            <p:cNvPr id="211" name="Google Shape;211;p11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63344"/>
                <a:gd name="adj2" fmla="val -30515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1"/>
            <p:cNvSpPr txBox="1"/>
            <p:nvPr/>
          </p:nvSpPr>
          <p:spPr>
            <a:xfrm>
              <a:off x="3784599" y="5592351"/>
              <a:ext cx="3064932" cy="8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Something related to ratio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4271190" y="2115287"/>
            <a:ext cx="3057032" cy="375107"/>
            <a:chOff x="3784599" y="5592351"/>
            <a:chExt cx="3064933" cy="820431"/>
          </a:xfrm>
        </p:grpSpPr>
        <p:sp>
          <p:nvSpPr>
            <p:cNvPr id="214" name="Google Shape;214;p11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48863"/>
                <a:gd name="adj2" fmla="val -12724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1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Remember the third dimension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3: compute a low-frequency mask (TODO)</a:t>
            </a: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803124" y="1354668"/>
            <a:ext cx="7543800" cy="1754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y2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 = 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mask = zeros(size(img));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mask(y1 : y2, x1 : x2, :) 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498654"/>
            <a:ext cx="320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/>
          <p:nvPr/>
        </p:nvSpPr>
        <p:spPr>
          <a:xfrm>
            <a:off x="4510314" y="5037168"/>
            <a:ext cx="123372" cy="12337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12"/>
          <p:cNvCxnSpPr/>
          <p:nvPr/>
        </p:nvCxnSpPr>
        <p:spPr>
          <a:xfrm>
            <a:off x="4159250" y="4591050"/>
            <a:ext cx="84455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7" name="Google Shape;227;p12"/>
          <p:cNvSpPr txBox="1"/>
          <p:nvPr/>
        </p:nvSpPr>
        <p:spPr>
          <a:xfrm>
            <a:off x="3970111" y="4128488"/>
            <a:ext cx="13271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4739368" y="4789667"/>
            <a:ext cx="1327150" cy="6183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2"/>
          <p:cNvCxnSpPr/>
          <p:nvPr/>
        </p:nvCxnSpPr>
        <p:spPr>
          <a:xfrm rot="-5400000">
            <a:off x="3630386" y="5094318"/>
            <a:ext cx="84455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0" name="Google Shape;230;p12"/>
          <p:cNvSpPr txBox="1"/>
          <p:nvPr/>
        </p:nvSpPr>
        <p:spPr>
          <a:xfrm>
            <a:off x="2833008" y="4909651"/>
            <a:ext cx="132715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2"/>
          <p:cNvCxnSpPr/>
          <p:nvPr/>
        </p:nvCxnSpPr>
        <p:spPr>
          <a:xfrm>
            <a:off x="2971800" y="3403600"/>
            <a:ext cx="3200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" name="Google Shape;232;p12"/>
          <p:cNvCxnSpPr/>
          <p:nvPr/>
        </p:nvCxnSpPr>
        <p:spPr>
          <a:xfrm rot="10800000">
            <a:off x="2869293" y="3498654"/>
            <a:ext cx="0" cy="3200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" name="Google Shape;233;p12"/>
          <p:cNvSpPr/>
          <p:nvPr/>
        </p:nvSpPr>
        <p:spPr>
          <a:xfrm>
            <a:off x="4346012" y="3052537"/>
            <a:ext cx="47102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2419736" y="4909651"/>
            <a:ext cx="41742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2"/>
          <p:cNvGrpSpPr/>
          <p:nvPr/>
        </p:nvGrpSpPr>
        <p:grpSpPr>
          <a:xfrm>
            <a:off x="4271190" y="2115287"/>
            <a:ext cx="3057032" cy="375107"/>
            <a:chOff x="3784599" y="5592351"/>
            <a:chExt cx="3064933" cy="820431"/>
          </a:xfrm>
        </p:grpSpPr>
        <p:sp>
          <p:nvSpPr>
            <p:cNvPr id="236" name="Google Shape;236;p12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48863"/>
                <a:gd name="adj2" fmla="val -12724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Remember the third dimension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2493189" y="1556322"/>
            <a:ext cx="2652125" cy="375107"/>
            <a:chOff x="3784599" y="5592351"/>
            <a:chExt cx="3064933" cy="820431"/>
          </a:xfrm>
        </p:grpSpPr>
        <p:sp>
          <p:nvSpPr>
            <p:cNvPr id="239" name="Google Shape;239;p12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63344"/>
                <a:gd name="adj2" fmla="val -30515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3784599" y="5592351"/>
              <a:ext cx="3064932" cy="8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Something related to ratio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4: Split low-frequency and high-frequency parts</a:t>
            </a:r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803124" y="1354668"/>
            <a:ext cx="7543800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low_frequency_map_shifted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frequency_map_shifted .* mask;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high_frequency_map_shifted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frequency_map_shifted .* (1 - mask);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124" y="292608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324" y="292608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5: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ifftshift()</a:t>
            </a:r>
            <a:r>
              <a:rPr lang="en-US"/>
              <a:t> to shift frequency map back</a:t>
            </a:r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783771" y="1354668"/>
            <a:ext cx="7563153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low_frequency_map =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ifftshift(low_frequency_map_shifted);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high_frequency_map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ifftshift(high_frequency_map_shifted);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72" y="292608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0872" y="292608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6: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ifft2()</a:t>
            </a:r>
            <a:r>
              <a:rPr lang="en-US"/>
              <a:t> to convert from frequency domain to image domain</a:t>
            </a: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To show/save the high-frequency parts, add 0.5 offset for better visualization</a:t>
            </a: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783771" y="1695750"/>
            <a:ext cx="7563153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low_pass_img = real(ifft2(low_frequency_map));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high_pass_img = real(ifft2(high_frequency_map));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>
            <a:off x="3218904" y="2409226"/>
            <a:ext cx="2260239" cy="375107"/>
            <a:chOff x="3784599" y="5592351"/>
            <a:chExt cx="3064933" cy="820431"/>
          </a:xfrm>
        </p:grpSpPr>
        <p:sp>
          <p:nvSpPr>
            <p:cNvPr id="270" name="Google Shape;270;p15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39811"/>
                <a:gd name="adj2" fmla="val 89435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3784599" y="5592353"/>
              <a:ext cx="3064932" cy="8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 the real part only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2" name="Google Shape;272;p15"/>
          <p:cNvSpPr txBox="1"/>
          <p:nvPr/>
        </p:nvSpPr>
        <p:spPr>
          <a:xfrm>
            <a:off x="790423" y="4026051"/>
            <a:ext cx="7563153" cy="1477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imshow(low_pass_img);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imshow(high_pass_img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+ 0.5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imwrite(low_pass_img, ‘lena_low_pass.jpg’);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imwrite(high_pass_img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+ 0.5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‘lena_high_pass.jpg’);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Split Frequency</a:t>
            </a:r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Ratio = 0.1</a:t>
            </a:r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344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 txBox="1"/>
          <p:nvPr/>
        </p:nvSpPr>
        <p:spPr>
          <a:xfrm>
            <a:off x="141078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570846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Split Frequency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Ratio = 0.25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141078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570846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344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Split Frequency</a:t>
            </a: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Ratio = 0.5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141078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570846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344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Split Frequency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Ratio = 1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141078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5708468" y="5724281"/>
            <a:ext cx="202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3440" y="160020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Task 1: Split low-frequency and high-frequency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8288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3204028" y="5948919"/>
            <a:ext cx="27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Summary of Task 1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Apply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fft2()</a:t>
            </a:r>
            <a:r>
              <a:rPr lang="en-US"/>
              <a:t> to input image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fftshift()</a:t>
            </a:r>
            <a:r>
              <a:rPr lang="en-US"/>
              <a:t> to shift frequency map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Compute low-frequency mask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Separate low frequency and high frequency maps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ifftshift()</a:t>
            </a:r>
            <a:r>
              <a:rPr lang="en-US"/>
              <a:t> to shift frequency maps back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Apply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ifft2()</a:t>
            </a:r>
            <a:r>
              <a:rPr lang="en-US"/>
              <a:t> to convert frequency maps to images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567267" y="4191000"/>
            <a:ext cx="1718734" cy="651934"/>
            <a:chOff x="804333" y="4207933"/>
            <a:chExt cx="1718734" cy="651934"/>
          </a:xfrm>
        </p:grpSpPr>
        <p:sp>
          <p:nvSpPr>
            <p:cNvPr id="325" name="Google Shape;325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21267" y="4349234"/>
              <a:ext cx="1684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Image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2658533" y="4191000"/>
            <a:ext cx="1718734" cy="651934"/>
            <a:chOff x="804333" y="4207933"/>
            <a:chExt cx="1718734" cy="651934"/>
          </a:xfrm>
        </p:grpSpPr>
        <p:sp>
          <p:nvSpPr>
            <p:cNvPr id="328" name="Google Shape;328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821267" y="4349234"/>
              <a:ext cx="1684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fft2()</a:t>
              </a:r>
              <a:endPara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4749799" y="4191000"/>
            <a:ext cx="1718734" cy="651934"/>
            <a:chOff x="804333" y="4207933"/>
            <a:chExt cx="1718734" cy="651934"/>
          </a:xfrm>
        </p:grpSpPr>
        <p:sp>
          <p:nvSpPr>
            <p:cNvPr id="331" name="Google Shape;331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821267" y="4349234"/>
              <a:ext cx="1684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fftshift()</a:t>
              </a:r>
              <a:endPara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6968066" y="4805354"/>
            <a:ext cx="1718734" cy="651934"/>
            <a:chOff x="804333" y="4207933"/>
            <a:chExt cx="1718734" cy="651934"/>
          </a:xfrm>
        </p:grpSpPr>
        <p:sp>
          <p:nvSpPr>
            <p:cNvPr id="334" name="Google Shape;334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821267" y="4213536"/>
              <a:ext cx="1684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Separate frequency maps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4766731" y="5378453"/>
            <a:ext cx="1786345" cy="651934"/>
            <a:chOff x="804333" y="4207933"/>
            <a:chExt cx="1786345" cy="651934"/>
          </a:xfrm>
        </p:grpSpPr>
        <p:sp>
          <p:nvSpPr>
            <p:cNvPr id="337" name="Google Shape;337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821278" y="4349230"/>
              <a:ext cx="176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ifftshift()</a:t>
              </a:r>
              <a:endPara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2658533" y="5378453"/>
            <a:ext cx="1718734" cy="651934"/>
            <a:chOff x="804333" y="4207933"/>
            <a:chExt cx="1718734" cy="651934"/>
          </a:xfrm>
        </p:grpSpPr>
        <p:sp>
          <p:nvSpPr>
            <p:cNvPr id="340" name="Google Shape;340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821267" y="4349234"/>
              <a:ext cx="1684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ifft2()</a:t>
              </a:r>
              <a:endPara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20"/>
          <p:cNvGrpSpPr/>
          <p:nvPr/>
        </p:nvGrpSpPr>
        <p:grpSpPr>
          <a:xfrm>
            <a:off x="567267" y="5378453"/>
            <a:ext cx="1718734" cy="651934"/>
            <a:chOff x="804333" y="4207933"/>
            <a:chExt cx="1718734" cy="651934"/>
          </a:xfrm>
        </p:grpSpPr>
        <p:sp>
          <p:nvSpPr>
            <p:cNvPr id="343" name="Google Shape;343;p20"/>
            <p:cNvSpPr/>
            <p:nvPr/>
          </p:nvSpPr>
          <p:spPr>
            <a:xfrm>
              <a:off x="804333" y="4207933"/>
              <a:ext cx="1718734" cy="6519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821267" y="4349234"/>
              <a:ext cx="1684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Image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5" name="Google Shape;345;p20"/>
          <p:cNvSpPr/>
          <p:nvPr/>
        </p:nvSpPr>
        <p:spPr>
          <a:xfrm>
            <a:off x="2290234" y="4353984"/>
            <a:ext cx="36829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385734" y="4353984"/>
            <a:ext cx="36829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0"/>
          <p:cNvSpPr/>
          <p:nvPr/>
        </p:nvSpPr>
        <p:spPr>
          <a:xfrm rot="10800000">
            <a:off x="4389965" y="5541437"/>
            <a:ext cx="36829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0"/>
          <p:cNvSpPr/>
          <p:nvPr/>
        </p:nvSpPr>
        <p:spPr>
          <a:xfrm rot="10800000">
            <a:off x="2281765" y="5541437"/>
            <a:ext cx="36829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0"/>
          <p:cNvSpPr/>
          <p:nvPr/>
        </p:nvSpPr>
        <p:spPr>
          <a:xfrm rot="1797373">
            <a:off x="6517790" y="4525670"/>
            <a:ext cx="48096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0"/>
          <p:cNvSpPr/>
          <p:nvPr/>
        </p:nvSpPr>
        <p:spPr>
          <a:xfrm rot="8830064">
            <a:off x="6494957" y="5404160"/>
            <a:ext cx="480969" cy="32596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Summary of Task 1</a:t>
            </a:r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separate_frequency.m</a:t>
            </a:r>
            <a:r>
              <a:rPr lang="en-US"/>
              <a:t>:</a:t>
            </a:r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797675" y="1369950"/>
            <a:ext cx="7743600" cy="507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[low_pass_img, high_pass_img] 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separate_frequency(img, ratio)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%% apply FFT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frequency_map = fft2(img);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shift the frequency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%% compute low-frequency mask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%% separate low-frequency and high-frequency maps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%% shift frequency maps 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apply Inverse FFT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low_pass_img = real(ifft2(frequency_map));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high_pass_img = real(ifft2(frequency_map));</a:t>
            </a:r>
            <a:endParaRPr sz="18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1"/>
          <p:cNvGrpSpPr/>
          <p:nvPr/>
        </p:nvGrpSpPr>
        <p:grpSpPr>
          <a:xfrm>
            <a:off x="5857178" y="4606824"/>
            <a:ext cx="2992606" cy="647347"/>
            <a:chOff x="3784599" y="5592351"/>
            <a:chExt cx="3064933" cy="820431"/>
          </a:xfrm>
        </p:grpSpPr>
        <p:sp>
          <p:nvSpPr>
            <p:cNvPr id="360" name="Google Shape;360;p21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34418"/>
                <a:gd name="adj2" fmla="val -97596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>
              <a:off x="3784599" y="5592354"/>
              <a:ext cx="3064932" cy="819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frequency map with your low/high frequency maps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Summary of Task 1</a:t>
            </a:r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lab04.m:</a:t>
            </a:r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797680" y="1369949"/>
            <a:ext cx="7563153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Task 1: Split Frequency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'images/lena.jpg'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ratio = 0.1;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[low_pass_img, high_pass_img]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separate_frequency(img, ratio);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imwrite(low_pass_img,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'lena_low_pass.jpg'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imwrite(high_pass_img + 0.5,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'lena_high_pass.jpg'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Hybrid Image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Take 2 input images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936171" y="5205263"/>
            <a:ext cx="27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5421086" y="5202467"/>
            <a:ext cx="2910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06" y="1828799"/>
            <a:ext cx="2862072" cy="33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107" y="1828799"/>
            <a:ext cx="2862072" cy="337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Hybrid Image</a:t>
            </a:r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Split into low/high-pass images</a:t>
            </a:r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88" name="Google Shape;3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7009" y="2406421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2798" y="2406421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077" y="2406421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48821" y="2406422"/>
            <a:ext cx="2143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Hybrid Image</a:t>
            </a:r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Merge low and high frequency images</a:t>
            </a:r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99" name="Google Shape;3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348" y="4197354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6975" y="1426707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348" y="1426707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46975" y="4197354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16206" y="1426707"/>
            <a:ext cx="2143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16207" y="4197353"/>
            <a:ext cx="21431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5"/>
          <p:cNvSpPr txBox="1"/>
          <p:nvPr/>
        </p:nvSpPr>
        <p:spPr>
          <a:xfrm>
            <a:off x="2723473" y="2396381"/>
            <a:ext cx="7235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2723473" y="5167027"/>
            <a:ext cx="7235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5590100" y="2397905"/>
            <a:ext cx="7235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5590100" y="5167026"/>
            <a:ext cx="7235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Hybrid Image</a:t>
            </a:r>
            <a:endParaRPr/>
          </a:p>
        </p:txBody>
      </p:sp>
      <p:sp>
        <p:nvSpPr>
          <p:cNvPr id="414" name="Google Shape;414;p2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Make use of your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separate_frequency.m</a:t>
            </a:r>
            <a:r>
              <a:rPr lang="en-US"/>
              <a:t>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hybrid_image.m</a:t>
            </a:r>
            <a:r>
              <a:rPr lang="en-US"/>
              <a:t>: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797680" y="1725547"/>
            <a:ext cx="7563153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img_merged = hybrid_image(img1, img2, ratio)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split img1 and img2 into low/high frequency maps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combine the low-frequency map of img1 with the high-frequency map of img2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img_merged = ???;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Hybrid Image</a:t>
            </a:r>
            <a:endParaRPr/>
          </a:p>
        </p:txBody>
      </p:sp>
      <p:sp>
        <p:nvSpPr>
          <p:cNvPr id="422" name="Google Shape;422;p2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lab04.m:</a:t>
            </a: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423" name="Google Shape;423;p2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797680" y="1369949"/>
            <a:ext cx="7563153" cy="31393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Task 2: Hybrid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name1 =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'images/marilyn.jpg'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name2 =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'images/einstein.jpg'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img1 = im2double(imread(name1));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img2 = im2double(imread(name2));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ratio = 0.2;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img_merged = hybrid_image(img1, img2, ratio);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imshow(img_merged);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27"/>
          <p:cNvGrpSpPr/>
          <p:nvPr/>
        </p:nvGrpSpPr>
        <p:grpSpPr>
          <a:xfrm>
            <a:off x="5368227" y="1537053"/>
            <a:ext cx="2179202" cy="357062"/>
            <a:chOff x="3784599" y="5592351"/>
            <a:chExt cx="3064933" cy="820431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71543"/>
                <a:gd name="adj2" fmla="val -51504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3784599" y="5592354"/>
              <a:ext cx="3064932" cy="468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Try other image pairs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2922569" y="3155397"/>
            <a:ext cx="1569602" cy="369333"/>
            <a:chOff x="3784599" y="5592351"/>
            <a:chExt cx="3064933" cy="848626"/>
          </a:xfrm>
        </p:grpSpPr>
        <p:sp>
          <p:nvSpPr>
            <p:cNvPr id="429" name="Google Shape;429;p27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72468"/>
                <a:gd name="adj2" fmla="val -3117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3784599" y="5592353"/>
              <a:ext cx="3064932" cy="84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Try other ratio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Phase images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body" idx="1"/>
          </p:nvPr>
        </p:nvSpPr>
        <p:spPr>
          <a:xfrm>
            <a:off x="457197" y="756951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Display gray-scale frequency map: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Display color frequency map:</a:t>
            </a: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Try to display the color frequency map of new_york.jpg, flowers.jpg</a:t>
            </a:r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38" name="Google Shape;438;p28"/>
          <p:cNvSpPr txBox="1"/>
          <p:nvPr/>
        </p:nvSpPr>
        <p:spPr>
          <a:xfrm>
            <a:off x="457197" y="1378652"/>
            <a:ext cx="822960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imshow(log(abs(frequency_map) + 1), []);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 txBox="1"/>
          <p:nvPr/>
        </p:nvSpPr>
        <p:spPr>
          <a:xfrm>
            <a:off x="457198" y="2741239"/>
            <a:ext cx="822960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imagesc(log(abs(frequency_map)+ 1)), colormap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jet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 txBox="1"/>
          <p:nvPr/>
        </p:nvSpPr>
        <p:spPr>
          <a:xfrm>
            <a:off x="457196" y="4541442"/>
            <a:ext cx="8229600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‘images/new_york.jpg’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frequency_map = fftshift(fft2(img));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imagesc(log(abs(frequency_map)+ 1)), colormap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jet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28"/>
          <p:cNvGrpSpPr/>
          <p:nvPr/>
        </p:nvGrpSpPr>
        <p:grpSpPr>
          <a:xfrm>
            <a:off x="5287613" y="3208256"/>
            <a:ext cx="2531173" cy="646332"/>
            <a:chOff x="3784599" y="5592351"/>
            <a:chExt cx="3064933" cy="1485093"/>
          </a:xfrm>
        </p:grpSpPr>
        <p:sp>
          <p:nvSpPr>
            <p:cNvPr id="442" name="Google Shape;442;p28"/>
            <p:cNvSpPr/>
            <p:nvPr/>
          </p:nvSpPr>
          <p:spPr>
            <a:xfrm rot="10800000" flipH="1">
              <a:off x="3784599" y="5592351"/>
              <a:ext cx="3064933" cy="820430"/>
            </a:xfrm>
            <a:prstGeom prst="wedgeRoundRectCallout">
              <a:avLst>
                <a:gd name="adj1" fmla="val -44966"/>
                <a:gd name="adj2" fmla="val 9551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28"/>
            <p:cNvSpPr txBox="1"/>
            <p:nvPr/>
          </p:nvSpPr>
          <p:spPr>
            <a:xfrm>
              <a:off x="3784599" y="5592353"/>
              <a:ext cx="3064932" cy="1485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Should be single channel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Phase images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50" name="Google Shape;450;p29" descr="手机屏幕截图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44814" y="847363"/>
            <a:ext cx="3657998" cy="269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 descr="建筑与房屋的城市空拍图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435" y="1112095"/>
            <a:ext cx="3453753" cy="211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9" descr="草地上的黄色的花&#10;&#10;描述已自动生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4049" y="3833471"/>
            <a:ext cx="2691847" cy="269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9" descr="手机屏幕截图&#10;&#10;描述已自动生成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98951" y="3945285"/>
            <a:ext cx="3349723" cy="246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Task 1: Split low-frequency and high-frequency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936171" y="5945487"/>
            <a:ext cx="27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421086" y="5949952"/>
            <a:ext cx="2910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High-Frequency 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742" y="1835152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8743" y="1835152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Phase images</a:t>
            </a:r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7" t="-1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61" name="Google Shape;46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029" y="1701999"/>
            <a:ext cx="3657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41148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47407" y="1701999"/>
            <a:ext cx="273227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4743" y="41148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Phase images</a:t>
            </a: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Fourier transform of a box signal is a sinc function</a:t>
            </a: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Fourier transform of a Gaussian signal is still a Gaussian function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72" name="Google Shape;47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631" y="2478087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714" y="2478087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978279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3978279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19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Implement </a:t>
            </a:r>
            <a:r>
              <a:rPr lang="en-US" sz="2400">
                <a:solidFill>
                  <a:srgbClr val="FF0000"/>
                </a:solidFill>
              </a:rPr>
              <a:t>separate_frequency.m</a:t>
            </a:r>
            <a:endParaRPr sz="240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Use ratio = 0.1, and save the image as </a:t>
            </a:r>
            <a:r>
              <a:rPr lang="en-US" sz="2400">
                <a:solidFill>
                  <a:srgbClr val="FF0000"/>
                </a:solidFill>
              </a:rPr>
              <a:t>lena_low_0.1.jpg </a:t>
            </a:r>
            <a:r>
              <a:rPr lang="en-US" sz="2400"/>
              <a:t>and </a:t>
            </a:r>
            <a:r>
              <a:rPr lang="en-US" sz="2400">
                <a:solidFill>
                  <a:srgbClr val="FF0000"/>
                </a:solidFill>
              </a:rPr>
              <a:t>lena_high_0.1.jpg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Use ratio = 0.2, and save the image as </a:t>
            </a:r>
            <a:r>
              <a:rPr lang="en-US" sz="2400">
                <a:solidFill>
                  <a:srgbClr val="FF0000"/>
                </a:solidFill>
              </a:rPr>
              <a:t>lena_low_0.2.jpg </a:t>
            </a:r>
            <a:r>
              <a:rPr lang="en-US" sz="2400"/>
              <a:t>and </a:t>
            </a:r>
            <a:r>
              <a:rPr lang="en-US" sz="2400">
                <a:solidFill>
                  <a:srgbClr val="FF0000"/>
                </a:solidFill>
              </a:rPr>
              <a:t>lena_high_0.2.jpg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Implement </a:t>
            </a:r>
            <a:r>
              <a:rPr lang="en-US" sz="2400">
                <a:solidFill>
                  <a:srgbClr val="FF0000"/>
                </a:solidFill>
              </a:rPr>
              <a:t>hybrid_image.m</a:t>
            </a:r>
            <a:endParaRPr sz="240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Use any ratio to merge the low-frequency of </a:t>
            </a:r>
            <a:r>
              <a:rPr lang="en-US" sz="2400">
                <a:solidFill>
                  <a:srgbClr val="00B050"/>
                </a:solidFill>
              </a:rPr>
              <a:t>marilyn.jpg</a:t>
            </a:r>
            <a:r>
              <a:rPr lang="en-US" sz="2400"/>
              <a:t> and the high frequency of </a:t>
            </a:r>
            <a:r>
              <a:rPr lang="en-US" sz="2400">
                <a:solidFill>
                  <a:srgbClr val="00B050"/>
                </a:solidFill>
              </a:rPr>
              <a:t>einstein.jpg</a:t>
            </a:r>
            <a:r>
              <a:rPr lang="en-US" sz="2400"/>
              <a:t>, and save the image as </a:t>
            </a:r>
            <a:r>
              <a:rPr lang="en-US" sz="2400">
                <a:solidFill>
                  <a:srgbClr val="FF0000"/>
                </a:solidFill>
              </a:rPr>
              <a:t>hybrid_1.jpg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Use any ratio to merge the low-frequency of </a:t>
            </a:r>
            <a:r>
              <a:rPr lang="en-US" sz="2400">
                <a:solidFill>
                  <a:srgbClr val="00B050"/>
                </a:solidFill>
              </a:rPr>
              <a:t>einstein.jpg</a:t>
            </a:r>
            <a:r>
              <a:rPr lang="en-US" sz="2400"/>
              <a:t> and the high frequency of </a:t>
            </a:r>
            <a:r>
              <a:rPr lang="en-US" sz="2400">
                <a:solidFill>
                  <a:srgbClr val="00B050"/>
                </a:solidFill>
              </a:rPr>
              <a:t>marilyn.jpg</a:t>
            </a:r>
            <a:r>
              <a:rPr lang="en-US" sz="2400"/>
              <a:t>, and save the image as </a:t>
            </a:r>
            <a:r>
              <a:rPr lang="en-US" sz="2400">
                <a:solidFill>
                  <a:srgbClr val="FF0000"/>
                </a:solidFill>
              </a:rPr>
              <a:t>hybrid_2.jpg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/>
              <a:t>Upload your output images and </a:t>
            </a:r>
            <a:r>
              <a:rPr lang="en-US" sz="2400">
                <a:solidFill>
                  <a:srgbClr val="FF0000"/>
                </a:solidFill>
              </a:rPr>
              <a:t>separate_frequency.m</a:t>
            </a:r>
            <a:r>
              <a:rPr lang="en-US" sz="2400"/>
              <a:t>, </a:t>
            </a:r>
            <a:r>
              <a:rPr lang="en-US" sz="2400">
                <a:solidFill>
                  <a:srgbClr val="FF0000"/>
                </a:solidFill>
              </a:rPr>
              <a:t>hybrid_image.m</a:t>
            </a:r>
            <a:r>
              <a:rPr lang="en-US" sz="2400"/>
              <a:t>, and</a:t>
            </a:r>
            <a:r>
              <a:rPr lang="en-US" sz="2400">
                <a:solidFill>
                  <a:srgbClr val="FF0000"/>
                </a:solidFill>
              </a:rPr>
              <a:t> lab04.m</a:t>
            </a:r>
            <a:endParaRPr/>
          </a:p>
        </p:txBody>
      </p:sp>
      <p:sp>
        <p:nvSpPr>
          <p:cNvPr id="482" name="Google Shape;482;p3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83" name="Google Shape;483;p32"/>
          <p:cNvSpPr txBox="1"/>
          <p:nvPr/>
        </p:nvSpPr>
        <p:spPr>
          <a:xfrm>
            <a:off x="457198" y="6061726"/>
            <a:ext cx="5649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Submit each image and MATLAB script separately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Task 2: Hybrid Image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936171" y="5205263"/>
            <a:ext cx="2735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421086" y="5202467"/>
            <a:ext cx="2910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06" y="1828799"/>
            <a:ext cx="2862072" cy="33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107" y="1828799"/>
            <a:ext cx="2862072" cy="337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Task 2: Hybrid Image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936171" y="5205263"/>
            <a:ext cx="27359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1 low frequency +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2 high frequency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421086" y="5202467"/>
            <a:ext cx="29101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2 low frequency +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1 high frequency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106" y="1828800"/>
            <a:ext cx="2862072" cy="33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107" y="1828800"/>
            <a:ext cx="2862072" cy="337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l="12508" t="1278" r="10870"/>
          <a:stretch/>
        </p:blipFill>
        <p:spPr>
          <a:xfrm>
            <a:off x="2021114" y="2984049"/>
            <a:ext cx="5101772" cy="37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07" t="-1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57200" y="796275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Apply Fourier Transform to an image: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171" y="193063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6971" y="193063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081314" y="5588230"/>
            <a:ext cx="28593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5196114" y="5588912"/>
            <a:ext cx="28593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6764642" y="2427507"/>
            <a:ext cx="2150758" cy="682354"/>
            <a:chOff x="3784599" y="5592351"/>
            <a:chExt cx="3064933" cy="820431"/>
          </a:xfrm>
        </p:grpSpPr>
        <p:sp>
          <p:nvSpPr>
            <p:cNvPr id="158" name="Google Shape;158;p7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48863"/>
                <a:gd name="adj2" fmla="val -12724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in the center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7" t="-14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803124" y="1354668"/>
            <a:ext cx="7543800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‘images/lena.jpg’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frequency_map = fft2(img);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imshow(log(abs(frequency_map) + 1), []);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Fourier Transform in MATLAB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 1: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fft2()</a:t>
            </a:r>
            <a:r>
              <a:rPr lang="en-US"/>
              <a:t> to apply fast Fourier Transform:</a:t>
            </a: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803124" y="1354668"/>
            <a:ext cx="7543800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‘images/lena.jpg’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frequency_map = fft2(img);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imshow(log(abs(frequency_map) + 1), []);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743200"/>
            <a:ext cx="3657600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9"/>
          <p:cNvGrpSpPr/>
          <p:nvPr/>
        </p:nvGrpSpPr>
        <p:grpSpPr>
          <a:xfrm>
            <a:off x="6553200" y="5054594"/>
            <a:ext cx="2150758" cy="682354"/>
            <a:chOff x="3784599" y="5592351"/>
            <a:chExt cx="3064933" cy="820431"/>
          </a:xfrm>
        </p:grpSpPr>
        <p:sp>
          <p:nvSpPr>
            <p:cNvPr id="178" name="Google Shape;178;p9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57636"/>
                <a:gd name="adj2" fmla="val -143202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at corners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0" name="Google Shape;180;p9"/>
          <p:cNvGrpSpPr/>
          <p:nvPr/>
        </p:nvGrpSpPr>
        <p:grpSpPr>
          <a:xfrm>
            <a:off x="6553200" y="3198851"/>
            <a:ext cx="2150758" cy="682354"/>
            <a:chOff x="3784599" y="5592351"/>
            <a:chExt cx="3064933" cy="820431"/>
          </a:xfrm>
        </p:grpSpPr>
        <p:sp>
          <p:nvSpPr>
            <p:cNvPr id="181" name="Google Shape;181;p9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58648"/>
                <a:gd name="adj2" fmla="val 116303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at corners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3" name="Google Shape;183;p9"/>
          <p:cNvGrpSpPr/>
          <p:nvPr/>
        </p:nvGrpSpPr>
        <p:grpSpPr>
          <a:xfrm>
            <a:off x="440042" y="3180836"/>
            <a:ext cx="2150758" cy="682613"/>
            <a:chOff x="3784599" y="5548726"/>
            <a:chExt cx="3064933" cy="820743"/>
          </a:xfrm>
        </p:grpSpPr>
        <p:sp>
          <p:nvSpPr>
            <p:cNvPr id="184" name="Google Shape;184;p9"/>
            <p:cNvSpPr/>
            <p:nvPr/>
          </p:nvSpPr>
          <p:spPr>
            <a:xfrm rot="10800000" flipH="1">
              <a:off x="3784599" y="5548726"/>
              <a:ext cx="3064933" cy="820431"/>
            </a:xfrm>
            <a:prstGeom prst="wedgeRoundRectCallout">
              <a:avLst>
                <a:gd name="adj1" fmla="val 56751"/>
                <a:gd name="adj2" fmla="val 112049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at corners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440041" y="5061851"/>
            <a:ext cx="2150758" cy="682354"/>
            <a:chOff x="3784599" y="5592351"/>
            <a:chExt cx="3064933" cy="820431"/>
          </a:xfrm>
        </p:grpSpPr>
        <p:sp>
          <p:nvSpPr>
            <p:cNvPr id="187" name="Google Shape;187;p9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57763"/>
                <a:gd name="adj2" fmla="val -144266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3784599" y="5592351"/>
              <a:ext cx="3064932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frequency parts are at corners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如螢幕大小 (4:3)</PresentationFormat>
  <Paragraphs>265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powerpoint_tight_template</vt:lpstr>
      <vt:lpstr>CSE185  Introduction to Computer Vision Lab 04: Frequency Domain Operation</vt:lpstr>
      <vt:lpstr>Overview</vt:lpstr>
      <vt:lpstr>Overview</vt:lpstr>
      <vt:lpstr>Overview</vt:lpstr>
      <vt:lpstr>Overview</vt:lpstr>
      <vt:lpstr>Fourier Transform</vt:lpstr>
      <vt:lpstr>Fourier Transform</vt:lpstr>
      <vt:lpstr>Fourier Transform in MATLAB</vt:lpstr>
      <vt:lpstr>Fourier Transform in MATLAB</vt:lpstr>
      <vt:lpstr>Fourier Transform in MATLAB</vt:lpstr>
      <vt:lpstr>Fourier Transform in MATLAB</vt:lpstr>
      <vt:lpstr>Fourier Transform in MATLAB</vt:lpstr>
      <vt:lpstr>Fourier Transform in MATLAB</vt:lpstr>
      <vt:lpstr>Fourier Transform in MATLAB</vt:lpstr>
      <vt:lpstr>Fourier Transform in MATLAB</vt:lpstr>
      <vt:lpstr>Split Frequency</vt:lpstr>
      <vt:lpstr>Split Frequency</vt:lpstr>
      <vt:lpstr>Split Frequency</vt:lpstr>
      <vt:lpstr>Split Frequency</vt:lpstr>
      <vt:lpstr>Summary of Task 1</vt:lpstr>
      <vt:lpstr>Summary of Task 1</vt:lpstr>
      <vt:lpstr>Summary of Task 1</vt:lpstr>
      <vt:lpstr>Hybrid Image</vt:lpstr>
      <vt:lpstr>Hybrid Image</vt:lpstr>
      <vt:lpstr>Hybrid Image</vt:lpstr>
      <vt:lpstr>Hybrid Image</vt:lpstr>
      <vt:lpstr>Hybrid Image</vt:lpstr>
      <vt:lpstr>Phase images</vt:lpstr>
      <vt:lpstr>Phase images</vt:lpstr>
      <vt:lpstr>Phase images</vt:lpstr>
      <vt:lpstr>Phase images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CSE185  Introduction to Computer Vision Lab 04: Frequency Domain Operation</dc:title>
  <cp:lastModifiedBy>GZ</cp:lastModifiedBy>
  <cp:revision>1</cp:revision>
  <dcterms:modified xsi:type="dcterms:W3CDTF">2024-02-15T04:06:23Z</dcterms:modified>
</cp:coreProperties>
</file>