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7"/>
  </p:notesMasterIdLst>
  <p:sldIdLst>
    <p:sldId id="256" r:id="rId2"/>
    <p:sldId id="296" r:id="rId3"/>
    <p:sldId id="319" r:id="rId4"/>
    <p:sldId id="299" r:id="rId5"/>
    <p:sldId id="300" r:id="rId6"/>
    <p:sldId id="301" r:id="rId7"/>
    <p:sldId id="302" r:id="rId8"/>
    <p:sldId id="320" r:id="rId9"/>
    <p:sldId id="321" r:id="rId10"/>
    <p:sldId id="322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11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1116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1E729B-DF31-4A16-A913-55A9BA478ED7}" type="datetimeFigureOut">
              <a:rPr lang="zh-TW" altLang="en-US" smtClean="0"/>
              <a:t>2024/3/7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08C50B-45EF-4D63-B3E7-B0A7822E2F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083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8C50B-45EF-4D63-B3E7-B0A7822E2FB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3698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>
            <a:normAutofit/>
          </a:bodyPr>
          <a:lstStyle>
            <a:lvl1pPr>
              <a:defRPr sz="4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CE85-6DFD-4B46-A32A-8001529DF659}" type="datetime1">
              <a:rPr lang="zh-TW" altLang="en-US" smtClean="0"/>
              <a:t>2024/3/7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5ED1-B97E-4D66-9137-9F711F7302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0224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8732-3668-46D6-9AFC-2DCC9E9300D3}" type="datetime1">
              <a:rPr lang="zh-TW" altLang="en-US" smtClean="0"/>
              <a:t>2024/3/7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5ED1-B97E-4D66-9137-9F711F7302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060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E6A6-904D-4575-B3A9-06857FD41E5A}" type="datetime1">
              <a:rPr lang="zh-TW" altLang="en-US" smtClean="0"/>
              <a:t>2024/3/7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5ED1-B97E-4D66-9137-9F711F7302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3097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788"/>
            </a:lvl1pPr>
          </a:lstStyle>
          <a:p>
            <a:fld id="{03FA1E9A-723E-460D-923D-E642D585545C}" type="datetime1">
              <a:rPr lang="zh-TW" altLang="en-US" smtClean="0"/>
              <a:t>2024/3/7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FB05ED1-B97E-4D66-9137-9F711F7302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2768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8616"/>
            <a:ext cx="8229600" cy="610857"/>
          </a:xfrm>
        </p:spPr>
        <p:txBody>
          <a:bodyPr>
            <a:noAutofit/>
          </a:bodyPr>
          <a:lstStyle>
            <a:lvl1pPr>
              <a:defRPr sz="3600">
                <a:latin typeface="+mj-lt"/>
                <a:cs typeface="Times New Roman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96274"/>
            <a:ext cx="8229600" cy="5560079"/>
          </a:xfrm>
        </p:spPr>
        <p:txBody>
          <a:bodyPr/>
          <a:lstStyle>
            <a:lvl1pPr>
              <a:defRPr sz="2600">
                <a:latin typeface="Times New Roman" pitchFamily="18" charset="0"/>
                <a:cs typeface="Times New Roman" pitchFamily="18" charset="0"/>
              </a:defRPr>
            </a:lvl1pPr>
            <a:lvl2pPr>
              <a:defRPr sz="2400">
                <a:latin typeface="Times New Roman" pitchFamily="18" charset="0"/>
                <a:cs typeface="Times New Roman" pitchFamily="18" charset="0"/>
              </a:defRPr>
            </a:lvl2pPr>
            <a:lvl3pPr>
              <a:defRPr sz="2200">
                <a:latin typeface="Times New Roman" pitchFamily="18" charset="0"/>
                <a:cs typeface="Times New Roman" pitchFamily="18" charset="0"/>
              </a:defRPr>
            </a:lvl3pPr>
            <a:lvl4pPr>
              <a:defRPr sz="2000">
                <a:latin typeface="Times New Roman" pitchFamily="18" charset="0"/>
                <a:cs typeface="Times New Roman" pitchFamily="18" charset="0"/>
              </a:defRPr>
            </a:lvl4pPr>
            <a:lvl5pPr>
              <a:defRPr sz="18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 第二層</a:t>
            </a:r>
          </a:p>
          <a:p>
            <a:pPr lvl="2"/>
            <a:r>
              <a:rPr lang="zh-TW" altLang="en-US" dirty="0"/>
              <a:t> 第三層</a:t>
            </a:r>
          </a:p>
          <a:p>
            <a:pPr lvl="3"/>
            <a:r>
              <a:rPr lang="zh-TW" altLang="en-US" dirty="0"/>
              <a:t> 第四層</a:t>
            </a:r>
          </a:p>
          <a:p>
            <a:pPr lvl="4"/>
            <a:r>
              <a:rPr lang="zh-TW" altLang="en-US" dirty="0"/>
              <a:t> 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ECCA14A5-39D6-4D31-B8F4-4032EAF186E3}" type="datetime1">
              <a:rPr lang="zh-TW" altLang="en-US" smtClean="0"/>
              <a:t>2024/3/7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788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FFB05ED1-B97E-4D66-9137-9F711F73028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224181" y="732872"/>
            <a:ext cx="87849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952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DC41-DF6A-4DE5-B73E-A4AD49DAEB5B}" type="datetime1">
              <a:rPr lang="zh-TW" altLang="en-US" smtClean="0"/>
              <a:t>2024/3/7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5ED1-B97E-4D66-9137-9F711F7302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6811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F212-6DC1-46F4-ACD1-4E989ED284B0}" type="datetime1">
              <a:rPr lang="zh-TW" altLang="en-US" smtClean="0"/>
              <a:t>2024/3/7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5ED1-B97E-4D66-9137-9F711F7302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485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2BBAC-3A10-49D7-91A0-A0BD9C3C7A5C}" type="datetime1">
              <a:rPr lang="zh-TW" altLang="en-US" smtClean="0"/>
              <a:t>2024/3/7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5ED1-B97E-4D66-9137-9F711F7302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9284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3DAE-0041-4BFF-B932-D2D32F5B2D46}" type="datetime1">
              <a:rPr lang="zh-TW" altLang="en-US" smtClean="0"/>
              <a:t>2024/3/7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5ED1-B97E-4D66-9137-9F711F7302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8919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7306-1775-4608-B94E-93A484309AAD}" type="datetime1">
              <a:rPr lang="zh-TW" altLang="en-US" smtClean="0"/>
              <a:t>2024/3/7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5ED1-B97E-4D66-9137-9F711F7302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4492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5646F-D9F5-4F42-B92D-EEBF11C8931E}" type="datetime1">
              <a:rPr lang="zh-TW" altLang="en-US" smtClean="0"/>
              <a:t>2024/3/7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5ED1-B97E-4D66-9137-9F711F7302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390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66262-23BE-4CB3-8ADA-1851C6E758F8}" type="datetime1">
              <a:rPr lang="zh-TW" altLang="en-US" smtClean="0"/>
              <a:t>2024/3/7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5ED1-B97E-4D66-9137-9F711F7302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7904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97E0C-9679-4598-885F-D5E6B12A4AF6}" type="datetime1">
              <a:rPr lang="zh-TW" altLang="en-US" smtClean="0"/>
              <a:t>2024/3/7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05ED1-B97E-4D66-9137-9F711F7302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13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ctr" defTabSz="514350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192881" indent="-192881" algn="l" defTabSz="51435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417910" indent="-160735" algn="l" defTabSz="514350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6429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900113" indent="-128588" algn="l" defTabSz="514350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1157288" indent="-128588" algn="l" defTabSz="514350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5.png"/><Relationship Id="rId3" Type="http://schemas.openxmlformats.org/officeDocument/2006/relationships/image" Target="../media/image15.png"/><Relationship Id="rId7" Type="http://schemas.openxmlformats.org/officeDocument/2006/relationships/image" Target="../media/image30.png"/><Relationship Id="rId12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16.png"/><Relationship Id="rId5" Type="http://schemas.openxmlformats.org/officeDocument/2006/relationships/image" Target="../media/image29.png"/><Relationship Id="rId15" Type="http://schemas.openxmlformats.org/officeDocument/2006/relationships/image" Target="../media/image21.png"/><Relationship Id="rId10" Type="http://schemas.openxmlformats.org/officeDocument/2006/relationships/image" Target="../media/image33.png"/><Relationship Id="rId4" Type="http://schemas.openxmlformats.org/officeDocument/2006/relationships/image" Target="../media/image11.png"/><Relationship Id="rId9" Type="http://schemas.openxmlformats.org/officeDocument/2006/relationships/image" Target="../media/image32.png"/><Relationship Id="rId1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1.png"/><Relationship Id="rId3" Type="http://schemas.openxmlformats.org/officeDocument/2006/relationships/image" Target="../media/image15.png"/><Relationship Id="rId7" Type="http://schemas.openxmlformats.org/officeDocument/2006/relationships/image" Target="../media/image25.png"/><Relationship Id="rId12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16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1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04799" y="1876429"/>
            <a:ext cx="8551334" cy="1865838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CSE185 </a:t>
            </a:r>
            <a:br>
              <a:rPr lang="en-US" altLang="zh-TW" dirty="0"/>
            </a:br>
            <a:r>
              <a:rPr lang="en-US" altLang="zh-TW" dirty="0"/>
              <a:t>Introduction to Computer Vision</a:t>
            </a:r>
            <a:br>
              <a:rPr lang="en-US" altLang="zh-TW" dirty="0"/>
            </a:br>
            <a:r>
              <a:rPr lang="en-US" altLang="zh-TW" dirty="0"/>
              <a:t>Lab 07: Harris Corner Detection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4402666"/>
            <a:ext cx="6400800" cy="1644451"/>
          </a:xfrm>
        </p:spPr>
        <p:txBody>
          <a:bodyPr>
            <a:normAutofit/>
          </a:bodyPr>
          <a:lstStyle/>
          <a:p>
            <a:r>
              <a:rPr lang="en-US" altLang="zh-TW" dirty="0"/>
              <a:t>Instructor: Prof. Ming-</a:t>
            </a:r>
            <a:r>
              <a:rPr lang="en-US" altLang="zh-TW" dirty="0" err="1"/>
              <a:t>Hsuan</a:t>
            </a:r>
            <a:r>
              <a:rPr lang="en-US" altLang="zh-TW" dirty="0"/>
              <a:t> Yang</a:t>
            </a:r>
          </a:p>
          <a:p>
            <a:pPr lvl="0"/>
            <a:r>
              <a:rPr lang="en-US" altLang="zh-TW" dirty="0"/>
              <a:t>TA: </a:t>
            </a:r>
            <a:r>
              <a:rPr lang="en-US" altLang="zh-TW" dirty="0" err="1"/>
              <a:t>Siddharth</a:t>
            </a:r>
            <a:r>
              <a:rPr lang="en-US" altLang="zh-TW" dirty="0"/>
              <a:t> Seth &amp; </a:t>
            </a:r>
            <a:r>
              <a:rPr lang="en-US" altLang="zh-TW" dirty="0" err="1"/>
              <a:t>Kuan-Chih</a:t>
            </a:r>
            <a:r>
              <a:rPr lang="en-US" altLang="zh-TW" dirty="0"/>
              <a:t> Huang &amp; Yu-</a:t>
            </a:r>
            <a:r>
              <a:rPr lang="en-US" altLang="zh-TW" dirty="0" err="1"/>
              <a:t>Ju</a:t>
            </a:r>
            <a:r>
              <a:rPr lang="en-US" altLang="zh-TW" dirty="0"/>
              <a:t> Tsai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51496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Image 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/>
                  <a:t>Method 3: Compute the gradient of image, and then apply Gaussian filtering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⊗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en-US" dirty="0"/>
                  <a:t> 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⊗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1096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5ED1-B97E-4D66-9137-9F711F73028B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618" y="2308074"/>
            <a:ext cx="914400" cy="914400"/>
          </a:xfrm>
          <a:prstGeom prst="rect">
            <a:avLst/>
          </a:prstGeom>
        </p:spPr>
      </p:pic>
      <p:sp>
        <p:nvSpPr>
          <p:cNvPr id="24" name="Right Arrow 23"/>
          <p:cNvSpPr/>
          <p:nvPr/>
        </p:nvSpPr>
        <p:spPr>
          <a:xfrm rot="2700000">
            <a:off x="2399454" y="4637918"/>
            <a:ext cx="948869" cy="39188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-2700000">
            <a:off x="2416236" y="3655275"/>
            <a:ext cx="948869" cy="39188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25" y="3383280"/>
            <a:ext cx="1828800" cy="1828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99706" y="5201901"/>
                <a:ext cx="152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706" y="5201901"/>
                <a:ext cx="152400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057084" y="6239735"/>
                <a:ext cx="2540000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084" y="6239735"/>
                <a:ext cx="2540000" cy="391261"/>
              </a:xfrm>
              <a:prstGeom prst="rect">
                <a:avLst/>
              </a:prstGeom>
              <a:blipFill rotWithShape="0">
                <a:blip r:embed="rId6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297625" y="3391647"/>
                <a:ext cx="894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625" y="3391647"/>
                <a:ext cx="894938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297625" y="4820819"/>
                <a:ext cx="894938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625" y="4820819"/>
                <a:ext cx="894938" cy="391261"/>
              </a:xfrm>
              <a:prstGeom prst="rect">
                <a:avLst/>
              </a:prstGeom>
              <a:blipFill rotWithShape="0">
                <a:blip r:embed="rId8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783" y="2297951"/>
            <a:ext cx="1828800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045" y="4462285"/>
            <a:ext cx="1828800" cy="1828800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5377618" y="3286331"/>
            <a:ext cx="948869" cy="391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243" y="4462285"/>
            <a:ext cx="914400" cy="914400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5372243" y="5440542"/>
            <a:ext cx="948869" cy="391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033454" y="4089070"/>
                <a:ext cx="2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454" y="4089070"/>
                <a:ext cx="2540000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622964" y="4089070"/>
                <a:ext cx="152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964" y="4089070"/>
                <a:ext cx="1524000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601445" y="6228928"/>
                <a:ext cx="1524000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445" y="6228928"/>
                <a:ext cx="1524000" cy="391261"/>
              </a:xfrm>
              <a:prstGeom prst="rect">
                <a:avLst/>
              </a:prstGeom>
              <a:blipFill rotWithShape="0">
                <a:blip r:embed="rId13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942" y="2297951"/>
            <a:ext cx="1828800" cy="18288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942" y="4454106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186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Products of 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Compute products of gradients at every pixel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1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5ED1-B97E-4D66-9137-9F711F73028B}" type="slidenum">
              <a:rPr lang="zh-TW" altLang="en-US" smtClean="0"/>
              <a:t>11</a:t>
            </a:fld>
            <a:endParaRPr lang="zh-TW" altLang="en-US"/>
          </a:p>
        </p:txBody>
      </p:sp>
      <p:grpSp>
        <p:nvGrpSpPr>
          <p:cNvPr id="5" name="群組 5"/>
          <p:cNvGrpSpPr/>
          <p:nvPr/>
        </p:nvGrpSpPr>
        <p:grpSpPr>
          <a:xfrm>
            <a:off x="4513943" y="3429000"/>
            <a:ext cx="1886858" cy="635000"/>
            <a:chOff x="3784599" y="5592342"/>
            <a:chExt cx="3064933" cy="3261134"/>
          </a:xfrm>
        </p:grpSpPr>
        <p:sp>
          <p:nvSpPr>
            <p:cNvPr id="6" name="圓角矩形圖說文字 6"/>
            <p:cNvSpPr/>
            <p:nvPr/>
          </p:nvSpPr>
          <p:spPr>
            <a:xfrm rot="10800000" flipH="1">
              <a:off x="3784599" y="5592342"/>
              <a:ext cx="3064933" cy="3261124"/>
            </a:xfrm>
            <a:prstGeom prst="wedgeRoundRectCallout">
              <a:avLst>
                <a:gd name="adj1" fmla="val -25387"/>
                <a:gd name="adj2" fmla="val 100473"/>
                <a:gd name="adj3" fmla="val 16667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7"/>
            <p:cNvSpPr txBox="1"/>
            <p:nvPr/>
          </p:nvSpPr>
          <p:spPr>
            <a:xfrm>
              <a:off x="3784599" y="5592351"/>
              <a:ext cx="3064930" cy="3261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Use element-wise multiplication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138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Matrix </a:t>
            </a:r>
            <a:r>
              <a:rPr lang="en-US" i="1" dirty="0"/>
              <a:t>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Use Gaussian filtering to compute the sum of products of gradients at every pixel</a:t>
                </a:r>
              </a:p>
              <a:p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⊗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⊗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⊗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⊗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brk m:alnAt="7"/>
                        </m:rP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brk m:alnAt="7"/>
                        </m:rP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brk m:alnAt="7"/>
                        </m:rP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1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5ED1-B97E-4D66-9137-9F711F73028B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0433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Corner Response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Bef>
                    <a:spcPts val="0"/>
                  </a:spcBef>
                </a:pPr>
                <a:r>
                  <a:rPr lang="en-US" dirty="0"/>
                  <a:t>Compute the determinant </a:t>
                </a:r>
                <a:r>
                  <a:rPr lang="en-US"/>
                  <a:t>and the trace </a:t>
                </a:r>
                <a:r>
                  <a:rPr lang="en-US" dirty="0"/>
                  <a:t>of </a:t>
                </a:r>
                <a:r>
                  <a:rPr lang="en-US" i="1" dirty="0"/>
                  <a:t>M</a:t>
                </a:r>
                <a:r>
                  <a:rPr lang="en-US" dirty="0"/>
                  <a:t>:</a:t>
                </a:r>
                <a:endParaRPr lang="en-US" sz="12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trace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Compute the corner response: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trace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1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5ED1-B97E-4D66-9137-9F711F73028B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14800" y="294277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6117772" y="1788885"/>
            <a:ext cx="1429657" cy="646332"/>
            <a:chOff x="3784599" y="5592346"/>
            <a:chExt cx="3064933" cy="3319332"/>
          </a:xfrm>
        </p:grpSpPr>
        <p:sp>
          <p:nvSpPr>
            <p:cNvPr id="7" name="圓角矩形圖說文字 6"/>
            <p:cNvSpPr/>
            <p:nvPr/>
          </p:nvSpPr>
          <p:spPr>
            <a:xfrm rot="10800000" flipH="1">
              <a:off x="3784599" y="5592346"/>
              <a:ext cx="3064933" cy="3261125"/>
            </a:xfrm>
            <a:prstGeom prst="wedgeRoundRectCallout">
              <a:avLst>
                <a:gd name="adj1" fmla="val -49618"/>
                <a:gd name="adj2" fmla="val -104099"/>
                <a:gd name="adj3" fmla="val 16667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3784599" y="5592351"/>
              <a:ext cx="3064930" cy="3319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element-wise </a:t>
              </a:r>
            </a:p>
            <a:p>
              <a:pPr algn="ctr"/>
              <a:r>
                <a:rPr lang="en-US" altLang="zh-TW" dirty="0">
                  <a:latin typeface="Courier New" panose="02070309020205020404" pitchFamily="49" charset="0"/>
                  <a:cs typeface="Courier New" panose="02070309020205020404" pitchFamily="49" charset="0"/>
                </a:rPr>
                <a:t>.*</a:t>
              </a:r>
              <a:endParaRPr lang="zh-TW" alt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2" name="群組 5"/>
          <p:cNvGrpSpPr/>
          <p:nvPr/>
        </p:nvGrpSpPr>
        <p:grpSpPr>
          <a:xfrm>
            <a:off x="6553200" y="3665548"/>
            <a:ext cx="1429657" cy="646332"/>
            <a:chOff x="3784599" y="5592346"/>
            <a:chExt cx="3064933" cy="3319332"/>
          </a:xfrm>
        </p:grpSpPr>
        <p:sp>
          <p:nvSpPr>
            <p:cNvPr id="13" name="圓角矩形圖說文字 6"/>
            <p:cNvSpPr/>
            <p:nvPr/>
          </p:nvSpPr>
          <p:spPr>
            <a:xfrm rot="10800000" flipH="1">
              <a:off x="3784599" y="5592346"/>
              <a:ext cx="3064933" cy="3261125"/>
            </a:xfrm>
            <a:prstGeom prst="wedgeRoundRectCallout">
              <a:avLst>
                <a:gd name="adj1" fmla="val -49618"/>
                <a:gd name="adj2" fmla="val -104099"/>
                <a:gd name="adj3" fmla="val 16667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7"/>
            <p:cNvSpPr txBox="1"/>
            <p:nvPr/>
          </p:nvSpPr>
          <p:spPr>
            <a:xfrm>
              <a:off x="3784599" y="5592351"/>
              <a:ext cx="3064930" cy="3319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element-wise </a:t>
              </a:r>
            </a:p>
            <a:p>
              <a:pPr algn="ctr"/>
              <a:r>
                <a:rPr lang="en-US" altLang="zh-TW" dirty="0">
                  <a:latin typeface="Courier New" panose="02070309020205020404" pitchFamily="49" charset="0"/>
                  <a:cs typeface="Courier New" panose="02070309020205020404" pitchFamily="49" charset="0"/>
                </a:rPr>
                <a:t>.^2</a:t>
              </a:r>
              <a:endParaRPr lang="zh-TW" alt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5398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Corner Response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5ED1-B97E-4D66-9137-9F711F73028B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14800" y="294277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86" y="1125540"/>
            <a:ext cx="7451577" cy="558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33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Corner Response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Bef>
                    <a:spcPts val="0"/>
                  </a:spcBef>
                </a:pPr>
                <a:r>
                  <a:rPr lang="en-US" dirty="0"/>
                  <a:t>Apply thresholding on R: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𝑡h𝑟𝑒𝑠h𝑜𝑙𝑑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1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5ED1-B97E-4D66-9137-9F711F73028B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14800" y="294277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531487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327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Non-maximum Suppression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Local maximum point should have </a:t>
                </a:r>
                <a:r>
                  <a:rPr lang="en-US" i="1" dirty="0"/>
                  <a:t>R</a:t>
                </a:r>
                <a:r>
                  <a:rPr lang="en-US" dirty="0"/>
                  <a:t> value greater than its all 8 neighbors</a:t>
                </a:r>
              </a:p>
              <a:p>
                <a:pPr lvl="1"/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5" t="-911" r="-926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5ED1-B97E-4D66-9137-9F711F73028B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028" y="2265661"/>
            <a:ext cx="2526514" cy="232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158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Non-maximum Suppression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MATLAB,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imregionalmax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(R)</a:t>
            </a:r>
          </a:p>
          <a:p>
            <a:r>
              <a:rPr lang="en-US" dirty="0"/>
              <a:t>Bonus: implement your own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5ED1-B97E-4D66-9137-9F711F73028B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828800"/>
            <a:ext cx="4114800" cy="4114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4371" y="5965310"/>
            <a:ext cx="3055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Maxima</a:t>
            </a:r>
          </a:p>
        </p:txBody>
      </p:sp>
    </p:spTree>
    <p:extLst>
      <p:ext uri="{BB962C8B-B14F-4D97-AF65-F5344CB8AC3E}">
        <p14:creationId xmlns:p14="http://schemas.microsoft.com/office/powerpoint/2010/main" val="2368236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Non-maximum Suppression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AND (&amp;) to your corner map and local-maxima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5ED1-B97E-4D66-9137-9F711F73028B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828800"/>
            <a:ext cx="4114800" cy="4114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4371" y="5965310"/>
            <a:ext cx="3055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Corner Map</a:t>
            </a:r>
          </a:p>
        </p:txBody>
      </p:sp>
    </p:spTree>
    <p:extLst>
      <p:ext uri="{BB962C8B-B14F-4D97-AF65-F5344CB8AC3E}">
        <p14:creationId xmlns:p14="http://schemas.microsoft.com/office/powerpoint/2010/main" val="255600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Non-maximum Suppression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AND (&amp;) to your corner map and local-maxima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5ED1-B97E-4D66-9137-9F711F73028B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828800"/>
            <a:ext cx="4114800" cy="4114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4371" y="5965310"/>
            <a:ext cx="3055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Final Corner Map</a:t>
            </a:r>
          </a:p>
        </p:txBody>
      </p:sp>
    </p:spTree>
    <p:extLst>
      <p:ext uri="{BB962C8B-B14F-4D97-AF65-F5344CB8AC3E}">
        <p14:creationId xmlns:p14="http://schemas.microsoft.com/office/powerpoint/2010/main" val="3717653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Filtering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96275"/>
                <a:ext cx="8229600" cy="5560079"/>
              </a:xfrm>
            </p:spPr>
            <p:txBody>
              <a:bodyPr/>
              <a:lstStyle/>
              <a:p>
                <a:r>
                  <a:rPr lang="en-US" altLang="zh-TW" dirty="0"/>
                  <a:t>Filtering: sliding inner product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=−1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=−1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96275"/>
                <a:ext cx="8229600" cy="5560079"/>
              </a:xfrm>
              <a:blipFill rotWithShape="0">
                <a:blip r:embed="rId2"/>
                <a:stretch>
                  <a:fillRect l="-1111" t="-1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5ED1-B97E-4D66-9137-9F711F73028B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6096"/>
            <a:ext cx="9144000" cy="375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246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6: Extract corner points and plot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Use find to extract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corner points: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Plot corners: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1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5ED1-B97E-4D66-9137-9F711F73028B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803124" y="1369183"/>
            <a:ext cx="7543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corner_y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corner_x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] = find(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final_corner_map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文字方塊 4"/>
          <p:cNvSpPr txBox="1"/>
          <p:nvPr/>
        </p:nvSpPr>
        <p:spPr>
          <a:xfrm>
            <a:off x="803126" y="2762553"/>
            <a:ext cx="75438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 visualize results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figure,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imshow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(I); hold </a:t>
            </a:r>
            <a:r>
              <a:rPr lang="en-US" altLang="zh-TW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corner_x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corner_y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TW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altLang="zh-TW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506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cameraman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02" y="833664"/>
            <a:ext cx="7314595" cy="548594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5ED1-B97E-4D66-9137-9F711F73028B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6660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baboon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5ED1-B97E-4D66-9137-9F711F73028B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02" y="833664"/>
            <a:ext cx="7314595" cy="5485946"/>
          </a:xfrm>
        </p:spPr>
      </p:pic>
    </p:spTree>
    <p:extLst>
      <p:ext uri="{BB962C8B-B14F-4D97-AF65-F5344CB8AC3E}">
        <p14:creationId xmlns:p14="http://schemas.microsoft.com/office/powerpoint/2010/main" val="156720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checkboard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5ED1-B97E-4D66-9137-9F711F73028B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02" y="833664"/>
            <a:ext cx="7314595" cy="5485946"/>
          </a:xfrm>
        </p:spPr>
      </p:pic>
    </p:spTree>
    <p:extLst>
      <p:ext uri="{BB962C8B-B14F-4D97-AF65-F5344CB8AC3E}">
        <p14:creationId xmlns:p14="http://schemas.microsoft.com/office/powerpoint/2010/main" val="4017988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x and y gradients: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⊗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en-US" sz="2400" dirty="0"/>
                  <a:t> 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⊗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en-US" dirty="0"/>
                  <a:t>Compute products of gradients 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400" dirty="0"/>
                  <a:t> 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400" dirty="0"/>
                  <a:t> 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/>
                  <a:t>Apply Gaussian filtering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</m:oMath>
                </a14:m>
                <a:r>
                  <a:rPr lang="en-US" sz="2400" dirty="0"/>
                  <a:t> 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</m:oMath>
                </a14:m>
                <a:r>
                  <a:rPr lang="en-US" sz="2400" dirty="0"/>
                  <a:t> 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dirty="0"/>
                  <a:t>Compute corner response and apply thresholding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trace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514350" indent="-514350">
                  <a:buFont typeface="+mj-lt"/>
                  <a:buAutoNum type="arabicPeriod" startAt="5"/>
                </a:pPr>
                <a:r>
                  <a:rPr lang="en-US" dirty="0"/>
                  <a:t>Non-maximum suppression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5" t="-911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5ED1-B97E-4D66-9137-9F711F73028B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5" name="Rounded Rectangle 4"/>
          <p:cNvSpPr/>
          <p:nvPr/>
        </p:nvSpPr>
        <p:spPr>
          <a:xfrm>
            <a:off x="7772400" y="2322286"/>
            <a:ext cx="1291771" cy="71845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Different Gaussians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6887032" y="1843316"/>
            <a:ext cx="907139" cy="5370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7387773" y="3026229"/>
            <a:ext cx="442684" cy="7765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6853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Assignment 07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Implement </a:t>
            </a:r>
            <a:r>
              <a:rPr lang="en-US" dirty="0" err="1"/>
              <a:t>Harris_corner_detector.m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Bonus: implement non-maximum suppression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Upload </a:t>
            </a:r>
            <a:r>
              <a:rPr lang="en-US" dirty="0">
                <a:solidFill>
                  <a:srgbClr val="FF0000"/>
                </a:solidFill>
              </a:rPr>
              <a:t>lab07.m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Harris_corner_detector.m</a:t>
            </a:r>
            <a:r>
              <a:rPr lang="en-US" dirty="0"/>
              <a:t> and all output images (7 images for each given image) separately.</a:t>
            </a:r>
          </a:p>
          <a:p>
            <a:r>
              <a:rPr lang="en-US" sz="2400" dirty="0"/>
              <a:t>Output images: </a:t>
            </a:r>
            <a:r>
              <a:rPr lang="en-US" sz="2400" dirty="0" err="1"/>
              <a:t>I_x</a:t>
            </a:r>
            <a:r>
              <a:rPr lang="en-US" sz="2400" dirty="0"/>
              <a:t> (</a:t>
            </a:r>
            <a:r>
              <a:rPr lang="en-US" sz="2400" i="1" dirty="0" err="1"/>
              <a:t>name</a:t>
            </a:r>
            <a:r>
              <a:rPr lang="en-US" sz="2400" dirty="0" err="1"/>
              <a:t>_Ix.png</a:t>
            </a:r>
            <a:r>
              <a:rPr lang="en-US" sz="2400" dirty="0"/>
              <a:t>), </a:t>
            </a:r>
            <a:r>
              <a:rPr lang="en-US" sz="2400" dirty="0" err="1"/>
              <a:t>I_y</a:t>
            </a:r>
            <a:r>
              <a:rPr lang="en-US" sz="2400" dirty="0"/>
              <a:t> (</a:t>
            </a:r>
            <a:r>
              <a:rPr lang="en-US" sz="2400" i="1" dirty="0" err="1"/>
              <a:t>name</a:t>
            </a:r>
            <a:r>
              <a:rPr lang="en-US" sz="2400" dirty="0" err="1"/>
              <a:t>_Iy.png</a:t>
            </a:r>
            <a:r>
              <a:rPr lang="en-US" sz="2400" dirty="0"/>
              <a:t>), two Corner responses in Step 4 (</a:t>
            </a:r>
            <a:r>
              <a:rPr lang="en-US" sz="2400" i="1" dirty="0" err="1"/>
              <a:t>name</a:t>
            </a:r>
            <a:r>
              <a:rPr lang="en-US" sz="2400" dirty="0" err="1"/>
              <a:t>_R.png</a:t>
            </a:r>
            <a:r>
              <a:rPr lang="en-US" sz="2400" dirty="0"/>
              <a:t>, </a:t>
            </a:r>
            <a:r>
              <a:rPr lang="en-US" sz="2400" i="1" dirty="0" err="1"/>
              <a:t>name</a:t>
            </a:r>
            <a:r>
              <a:rPr lang="en-US" sz="2400" dirty="0" err="1"/>
              <a:t>_corner_map.png</a:t>
            </a:r>
            <a:r>
              <a:rPr lang="en-US" sz="2400" dirty="0"/>
              <a:t>), Local Maxima (</a:t>
            </a:r>
            <a:r>
              <a:rPr lang="en-US" sz="2400" i="1" dirty="0" err="1"/>
              <a:t>name</a:t>
            </a:r>
            <a:r>
              <a:rPr lang="en-US" sz="2400" dirty="0" err="1"/>
              <a:t>_local_maxima.png</a:t>
            </a:r>
            <a:r>
              <a:rPr lang="en-US" sz="2400" dirty="0"/>
              <a:t>), final corner map in Step 5 (</a:t>
            </a:r>
            <a:r>
              <a:rPr lang="en-US" sz="2400" i="1" dirty="0" err="1"/>
              <a:t>name</a:t>
            </a:r>
            <a:r>
              <a:rPr lang="en-US" sz="2400" dirty="0" err="1"/>
              <a:t>_final_corner_map.png</a:t>
            </a:r>
            <a:r>
              <a:rPr lang="en-US" sz="2400" dirty="0"/>
              <a:t>) and result (</a:t>
            </a:r>
            <a:r>
              <a:rPr lang="en-US" sz="2400" i="1" dirty="0" err="1"/>
              <a:t>name</a:t>
            </a:r>
            <a:r>
              <a:rPr lang="en-US" sz="2400" dirty="0" err="1"/>
              <a:t>_corners.png</a:t>
            </a:r>
            <a:r>
              <a:rPr lang="en-US" sz="2400" dirty="0"/>
              <a:t>) for each input </a:t>
            </a:r>
            <a:r>
              <a:rPr lang="en-US" sz="2400" i="1" dirty="0" err="1"/>
              <a:t>name</a:t>
            </a:r>
            <a:r>
              <a:rPr lang="en-US" sz="2400" dirty="0" err="1"/>
              <a:t>.png</a:t>
            </a:r>
            <a:r>
              <a:rPr lang="en-US" sz="2400" dirty="0"/>
              <a:t>.</a:t>
            </a:r>
          </a:p>
          <a:p>
            <a:r>
              <a:rPr lang="en-US" sz="2400" dirty="0"/>
              <a:t>Images must match the codes.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5ED1-B97E-4D66-9137-9F711F73028B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837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Filtering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96275"/>
                <a:ext cx="8229600" cy="5560079"/>
              </a:xfrm>
            </p:spPr>
            <p:txBody>
              <a:bodyPr/>
              <a:lstStyle/>
              <a:p>
                <a:r>
                  <a:rPr lang="en-US" altLang="zh-TW" dirty="0"/>
                  <a:t>Filtering: sliding inner product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=−1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=−1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dirty="0"/>
              </a:p>
              <a:p>
                <a:endParaRPr lang="en-US" dirty="0"/>
              </a:p>
              <a:p>
                <a:r>
                  <a:rPr lang="en-US" dirty="0"/>
                  <a:t>Notation: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 or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In MATLAB, we use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imfilter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(I, H)</a:t>
                </a:r>
                <a:r>
                  <a:rPr lang="en-US" dirty="0"/>
                  <a:t>to compute spatial filtering</a:t>
                </a:r>
              </a:p>
              <a:p>
                <a:pPr lvl="1"/>
                <a:r>
                  <a:rPr lang="en-US"/>
                  <a:t> use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imfilter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(I, H, ‘replicate’)</a:t>
                </a:r>
                <a:r>
                  <a:rPr lang="en-US" dirty="0"/>
                  <a:t>to pad boundaries</a:t>
                </a:r>
              </a:p>
              <a:p>
                <a:pPr marL="0" indent="0">
                  <a:buNone/>
                </a:pPr>
                <a:endParaRPr lang="zh-TW" alt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96275"/>
                <a:ext cx="8229600" cy="5560079"/>
              </a:xfrm>
              <a:blipFill rotWithShape="0">
                <a:blip r:embed="rId2"/>
                <a:stretch>
                  <a:fillRect l="-1111" t="-1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5ED1-B97E-4D66-9137-9F711F73028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5025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Harris Corner 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Analyze the change of intensity for the shift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5" t="-17995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5ED1-B97E-4D66-9137-9F711F73028B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2" y="2601480"/>
            <a:ext cx="2227391" cy="32587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351" y="2489200"/>
            <a:ext cx="6654649" cy="330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136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Harris Corner 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Approximate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 with Taylor’s expansion: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2×2</m:t>
                    </m:r>
                  </m:oMath>
                </a14:m>
                <a:r>
                  <a:rPr lang="en-US" dirty="0"/>
                  <a:t> matrix computed from image gradients:</a:t>
                </a:r>
              </a:p>
              <a:p>
                <a:pPr marL="257175" lvl="1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spcBef>
                    <a:spcPts val="0"/>
                  </a:spcBef>
                </a:pPr>
                <a:endParaRPr lang="en-US" dirty="0"/>
              </a:p>
              <a:p>
                <a:pPr>
                  <a:spcBef>
                    <a:spcPts val="0"/>
                  </a:spcBef>
                </a:pPr>
                <a:r>
                  <a:rPr lang="en-US" dirty="0"/>
                  <a:t>Compute the corner response: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trace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1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5ED1-B97E-4D66-9137-9F711F73028B}" type="slidenum">
              <a:rPr lang="zh-TW" altLang="en-US" smtClean="0"/>
              <a:t>5</a:t>
            </a:fld>
            <a:endParaRPr lang="zh-TW" altLang="en-US"/>
          </a:p>
        </p:txBody>
      </p:sp>
      <p:grpSp>
        <p:nvGrpSpPr>
          <p:cNvPr id="5" name="群組 5"/>
          <p:cNvGrpSpPr/>
          <p:nvPr/>
        </p:nvGrpSpPr>
        <p:grpSpPr>
          <a:xfrm>
            <a:off x="3345543" y="5203370"/>
            <a:ext cx="1429657" cy="324997"/>
            <a:chOff x="3784599" y="5592346"/>
            <a:chExt cx="3064933" cy="3261125"/>
          </a:xfrm>
        </p:grpSpPr>
        <p:sp>
          <p:nvSpPr>
            <p:cNvPr id="6" name="圓角矩形圖說文字 6"/>
            <p:cNvSpPr/>
            <p:nvPr/>
          </p:nvSpPr>
          <p:spPr>
            <a:xfrm rot="10800000" flipH="1">
              <a:off x="3784599" y="5592346"/>
              <a:ext cx="3064933" cy="3261125"/>
            </a:xfrm>
            <a:prstGeom prst="wedgeRoundRectCallout">
              <a:avLst>
                <a:gd name="adj1" fmla="val -34390"/>
                <a:gd name="adj2" fmla="val 116967"/>
                <a:gd name="adj3" fmla="val 16667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7"/>
            <p:cNvSpPr txBox="1"/>
            <p:nvPr/>
          </p:nvSpPr>
          <p:spPr>
            <a:xfrm>
              <a:off x="3784599" y="5592351"/>
              <a:ext cx="3064931" cy="1896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determinant</a:t>
              </a:r>
              <a:endParaRPr lang="zh-TW" alt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1188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Image 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9816"/>
                <a:ext cx="8229600" cy="556007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Use derivative of Gaussian (</a:t>
                </a:r>
                <a:r>
                  <a:rPr lang="en-US" dirty="0" err="1"/>
                  <a:t>DoG</a:t>
                </a:r>
                <a:r>
                  <a:rPr lang="en-US" dirty="0"/>
                  <a:t>) to compute image gradients: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: Gaussian function/kernel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Derivative can be calculated by convolution/filtering:</a:t>
                </a:r>
              </a:p>
              <a:p>
                <a:pPr lvl="1"/>
                <a:r>
                  <a:rPr lang="en-US" dirty="0"/>
                  <a:t> Sobel: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TW" altLang="en-US" dirty="0"/>
                  <a:t>  </a:t>
                </a:r>
                <a:r>
                  <a:rPr lang="en-US" altLang="zh-TW" dirty="0"/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 simple one: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9816"/>
                <a:ext cx="8229600" cy="5560079"/>
              </a:xfrm>
              <a:blipFill>
                <a:blip r:embed="rId2"/>
                <a:stretch>
                  <a:fillRect l="-1235" t="-1822" b="-228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5ED1-B97E-4D66-9137-9F711F73028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174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Image 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/>
                  <a:t>Use derivative of Gaussian (</a:t>
                </a:r>
                <a:r>
                  <a:rPr lang="en-US" dirty="0" err="1"/>
                  <a:t>DoG</a:t>
                </a:r>
                <a:r>
                  <a:rPr lang="en-US" dirty="0"/>
                  <a:t>) to compute image gradients: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Filtering is commutative and associative: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10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5ED1-B97E-4D66-9137-9F711F73028B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9131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Image 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/>
                  <a:t>Method 1: Apply Gaussian filtering to image, and then compute image gradients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⊗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en-US" dirty="0"/>
                  <a:t> 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⊗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1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5ED1-B97E-4D66-9137-9F711F73028B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79" y="3373101"/>
            <a:ext cx="1828800" cy="1828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40" y="3380374"/>
            <a:ext cx="1828800" cy="1828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69079" y="5201901"/>
                <a:ext cx="152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79" y="5201901"/>
                <a:ext cx="152400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401330" y="5214163"/>
                <a:ext cx="15865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330" y="5214163"/>
                <a:ext cx="1586593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077" y="2978731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033454" y="4089070"/>
                <a:ext cx="2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454" y="4089070"/>
                <a:ext cx="2540000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057084" y="6239735"/>
                <a:ext cx="2540000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084" y="6239735"/>
                <a:ext cx="2540000" cy="391261"/>
              </a:xfrm>
              <a:prstGeom prst="rect">
                <a:avLst/>
              </a:prstGeom>
              <a:blipFill rotWithShape="0">
                <a:blip r:embed="rId9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Arrow 16"/>
          <p:cNvSpPr/>
          <p:nvPr/>
        </p:nvSpPr>
        <p:spPr>
          <a:xfrm>
            <a:off x="2239736" y="4098831"/>
            <a:ext cx="948869" cy="391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2700000">
            <a:off x="5193437" y="4637918"/>
            <a:ext cx="948869" cy="39188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-2700000">
            <a:off x="5210219" y="3655275"/>
            <a:ext cx="948869" cy="39188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104127" y="3377188"/>
                <a:ext cx="894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127" y="3377188"/>
                <a:ext cx="894938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104127" y="4810640"/>
                <a:ext cx="894938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127" y="4810640"/>
                <a:ext cx="894938" cy="391261"/>
              </a:xfrm>
              <a:prstGeom prst="rect">
                <a:avLst/>
              </a:prstGeom>
              <a:blipFill rotWithShape="0">
                <a:blip r:embed="rId11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942" y="2297951"/>
            <a:ext cx="1828800" cy="18288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942" y="4454106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11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Image 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/>
                  <a:t>Method 2: Compute the derivative of Gaussian, and then apply filtering to image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1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5ED1-B97E-4D66-9137-9F711F73028B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500" y="3836694"/>
            <a:ext cx="914400" cy="914400"/>
          </a:xfrm>
          <a:prstGeom prst="rect">
            <a:avLst/>
          </a:prstGeom>
        </p:spPr>
      </p:pic>
      <p:sp>
        <p:nvSpPr>
          <p:cNvPr id="24" name="Right Arrow 23"/>
          <p:cNvSpPr/>
          <p:nvPr/>
        </p:nvSpPr>
        <p:spPr>
          <a:xfrm rot="2700000">
            <a:off x="5193437" y="4637918"/>
            <a:ext cx="948869" cy="391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-2700000">
            <a:off x="5210219" y="3655275"/>
            <a:ext cx="948869" cy="391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40" y="3383280"/>
            <a:ext cx="1828800" cy="1828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422721" y="5201901"/>
                <a:ext cx="152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721" y="5201901"/>
                <a:ext cx="152400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Picture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453" y="2464053"/>
            <a:ext cx="914400" cy="9144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743" y="5259397"/>
            <a:ext cx="914400" cy="914400"/>
          </a:xfrm>
          <a:prstGeom prst="rect">
            <a:avLst/>
          </a:prstGeom>
        </p:spPr>
      </p:pic>
      <p:sp>
        <p:nvSpPr>
          <p:cNvPr id="37" name="Bent Arrow 36"/>
          <p:cNvSpPr/>
          <p:nvPr/>
        </p:nvSpPr>
        <p:spPr>
          <a:xfrm>
            <a:off x="2148114" y="2724967"/>
            <a:ext cx="2997230" cy="1070519"/>
          </a:xfrm>
          <a:prstGeom prst="bentArrow">
            <a:avLst>
              <a:gd name="adj1" fmla="val 14154"/>
              <a:gd name="adj2" fmla="val 17204"/>
              <a:gd name="adj3" fmla="val 18899"/>
              <a:gd name="adj4" fmla="val 4375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Bent Arrow 37"/>
          <p:cNvSpPr/>
          <p:nvPr/>
        </p:nvSpPr>
        <p:spPr>
          <a:xfrm flipV="1">
            <a:off x="2148113" y="4811872"/>
            <a:ext cx="2951007" cy="1070519"/>
          </a:xfrm>
          <a:prstGeom prst="bentArrow">
            <a:avLst>
              <a:gd name="adj1" fmla="val 14154"/>
              <a:gd name="adj2" fmla="val 17204"/>
              <a:gd name="adj3" fmla="val 18899"/>
              <a:gd name="adj4" fmla="val 4375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057084" y="6239735"/>
                <a:ext cx="2540000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084" y="6239735"/>
                <a:ext cx="2540000" cy="391261"/>
              </a:xfrm>
              <a:prstGeom prst="rect">
                <a:avLst/>
              </a:prstGeom>
              <a:blipFill rotWithShape="0">
                <a:blip r:embed="rId8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044635" y="2464053"/>
                <a:ext cx="894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635" y="2464053"/>
                <a:ext cx="894938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044635" y="5783307"/>
                <a:ext cx="894938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635" y="5783307"/>
                <a:ext cx="894938" cy="391261"/>
              </a:xfrm>
              <a:prstGeom prst="rect">
                <a:avLst/>
              </a:prstGeom>
              <a:blipFill rotWithShape="0">
                <a:blip r:embed="rId10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033454" y="4089070"/>
                <a:ext cx="2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454" y="4089070"/>
                <a:ext cx="2540000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Picture 4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942" y="2297951"/>
            <a:ext cx="1828800" cy="182880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942" y="4454106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496875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_tigh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hoenix104104_powerpoint_font">
      <a:majorFont>
        <a:latin typeface="Times New Roman"/>
        <a:ea typeface="文泉驛等寬微米黑"/>
        <a:cs typeface=""/>
      </a:majorFont>
      <a:minorFont>
        <a:latin typeface="Times New Roman"/>
        <a:ea typeface="文泉驛等寬微米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ight_template" id="{BF751E58-6EA6-43C8-8BBE-32FAD2F81C6D}" vid="{3DEDD4B8-19F9-4ABF-B773-2CA98E21395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powerpoint_tight_template</Template>
  <TotalTime>6248</TotalTime>
  <Words>477</Words>
  <Application>Microsoft Office PowerPoint</Application>
  <PresentationFormat>如螢幕大小 (4:3)</PresentationFormat>
  <Paragraphs>171</Paragraphs>
  <Slides>25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3" baseType="lpstr">
      <vt:lpstr>文泉驛等寬微米黑</vt:lpstr>
      <vt:lpstr>新細明體</vt:lpstr>
      <vt:lpstr>Arial</vt:lpstr>
      <vt:lpstr>Calibri</vt:lpstr>
      <vt:lpstr>Cambria Math</vt:lpstr>
      <vt:lpstr>Courier New</vt:lpstr>
      <vt:lpstr>Times New Roman</vt:lpstr>
      <vt:lpstr>powerpoint_tight_template</vt:lpstr>
      <vt:lpstr>CSE185  Introduction to Computer Vision Lab 07: Harris Corner Detection</vt:lpstr>
      <vt:lpstr>Spatial Filtering</vt:lpstr>
      <vt:lpstr>Spatial Filtering</vt:lpstr>
      <vt:lpstr>Harris Corner Detection</vt:lpstr>
      <vt:lpstr>Harris Corner Detection</vt:lpstr>
      <vt:lpstr>Step 1: Image Gradients</vt:lpstr>
      <vt:lpstr>Step 1: Image Gradients</vt:lpstr>
      <vt:lpstr>Step 1: Image Gradients</vt:lpstr>
      <vt:lpstr>Step 1: Image Gradients</vt:lpstr>
      <vt:lpstr>Step 1: Image Gradients</vt:lpstr>
      <vt:lpstr>Step 2: Products of Gradients</vt:lpstr>
      <vt:lpstr>Step 3: Matrix M</vt:lpstr>
      <vt:lpstr>Step 4: Corner Response</vt:lpstr>
      <vt:lpstr>Step 4: Corner Response</vt:lpstr>
      <vt:lpstr>Step 4: Corner Response</vt:lpstr>
      <vt:lpstr>Step 5: Non-maximum Suppression</vt:lpstr>
      <vt:lpstr>Step 5: Non-maximum Suppression</vt:lpstr>
      <vt:lpstr>Step 5: Non-maximum Suppression</vt:lpstr>
      <vt:lpstr>Step 5: Non-maximum Suppression</vt:lpstr>
      <vt:lpstr>Step 6: Extract corner points and plot</vt:lpstr>
      <vt:lpstr>Results: cameraman</vt:lpstr>
      <vt:lpstr>Results: baboon</vt:lpstr>
      <vt:lpstr>Results: checkboard</vt:lpstr>
      <vt:lpstr>Summary</vt:lpstr>
      <vt:lpstr>Lab Assignment 07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Deblurring Benchmark</dc:title>
  <dc:creator>phoenix104104</dc:creator>
  <cp:lastModifiedBy>GZ</cp:lastModifiedBy>
  <cp:revision>736</cp:revision>
  <dcterms:created xsi:type="dcterms:W3CDTF">2015-08-13T23:44:38Z</dcterms:created>
  <dcterms:modified xsi:type="dcterms:W3CDTF">2024-03-07T00:39:10Z</dcterms:modified>
</cp:coreProperties>
</file>