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31" r:id="rId12"/>
    <p:sldId id="332" r:id="rId13"/>
    <p:sldId id="328" r:id="rId14"/>
    <p:sldId id="329" r:id="rId15"/>
    <p:sldId id="330" r:id="rId16"/>
    <p:sldId id="333" r:id="rId17"/>
    <p:sldId id="334" r:id="rId18"/>
    <p:sldId id="339" r:id="rId19"/>
    <p:sldId id="335" r:id="rId20"/>
    <p:sldId id="336" r:id="rId21"/>
    <p:sldId id="337" r:id="rId22"/>
    <p:sldId id="338" r:id="rId23"/>
    <p:sldId id="31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00" y="5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729B-DF31-4A16-A913-55A9BA478ED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C50B-45EF-4D63-B3E7-B0A7822E2F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8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8C50B-45EF-4D63-B3E7-B0A7822E2FB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9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E85-6DFD-4B46-A32A-8001529DF659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8732-3668-46D6-9AFC-2DCC9E9300D3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6A6-904D-4575-B3A9-06857FD41E5A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09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788"/>
            </a:lvl1pPr>
          </a:lstStyle>
          <a:p>
            <a:fld id="{03FA1E9A-723E-460D-923D-E642D585545C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8616"/>
            <a:ext cx="8229600" cy="610857"/>
          </a:xfrm>
        </p:spPr>
        <p:txBody>
          <a:bodyPr>
            <a:noAutofit/>
          </a:bodyPr>
          <a:lstStyle>
            <a:lvl1pPr>
              <a:defRPr sz="3600">
                <a:latin typeface="+mj-lt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96274"/>
            <a:ext cx="8229600" cy="5560079"/>
          </a:xfrm>
        </p:spPr>
        <p:txBody>
          <a:bodyPr/>
          <a:lstStyle>
            <a:lvl1pPr>
              <a:defRPr sz="26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CA14A5-39D6-4D31-B8F4-4032EAF186E3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24181" y="732872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DC41-DF6A-4DE5-B73E-A4AD49DAEB5B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212-6DC1-46F4-ACD1-4E989ED284B0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BBAC-3A10-49D7-91A0-A0BD9C3C7A5C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28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3DAE-0041-4BFF-B932-D2D32F5B2D46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7306-1775-4608-B94E-93A484309AAD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646F-D9F5-4F42-B92D-EEBF11C8931E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6262-23BE-4CB3-8ADA-1851C6E758F8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7E0C-9679-4598-885F-D5E6B12A4AF6}" type="datetime1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5ED1-B97E-4D66-9137-9F711F730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799" y="1876429"/>
            <a:ext cx="8551334" cy="18658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CSE185 </a:t>
            </a:r>
            <a:br>
              <a:rPr lang="en-US" altLang="zh-TW" dirty="0"/>
            </a:br>
            <a:r>
              <a:rPr lang="en-US" altLang="zh-TW" dirty="0"/>
              <a:t>Introduction to Computer Vision</a:t>
            </a:r>
            <a:br>
              <a:rPr lang="en-US" altLang="zh-TW" dirty="0"/>
            </a:br>
            <a:r>
              <a:rPr lang="en-US" altLang="zh-TW" dirty="0"/>
              <a:t>Lab 08: Hough Transform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02666"/>
            <a:ext cx="6400800" cy="1799726"/>
          </a:xfrm>
        </p:spPr>
        <p:txBody>
          <a:bodyPr>
            <a:normAutofit/>
          </a:bodyPr>
          <a:lstStyle/>
          <a:p>
            <a:r>
              <a:rPr lang="en-US" altLang="zh-TW" dirty="0"/>
              <a:t>Instructor: Prof. Ming-</a:t>
            </a:r>
            <a:r>
              <a:rPr lang="en-US" altLang="zh-TW" dirty="0" err="1"/>
              <a:t>Hsuan</a:t>
            </a:r>
            <a:r>
              <a:rPr lang="en-US" altLang="zh-TW" dirty="0"/>
              <a:t> Yang</a:t>
            </a:r>
          </a:p>
          <a:p>
            <a:pPr lvl="0"/>
            <a:r>
              <a:rPr lang="en-US" altLang="zh-TW" dirty="0"/>
              <a:t>TA: </a:t>
            </a:r>
            <a:r>
              <a:rPr lang="en-US" altLang="zh-TW" dirty="0" err="1"/>
              <a:t>Siddharth</a:t>
            </a:r>
            <a:r>
              <a:rPr lang="en-US" altLang="zh-TW" dirty="0"/>
              <a:t> Seth &amp; </a:t>
            </a:r>
            <a:r>
              <a:rPr lang="en-US" altLang="zh-TW" dirty="0" err="1"/>
              <a:t>Kuan-Chih</a:t>
            </a:r>
            <a:r>
              <a:rPr lang="en-US" altLang="zh-TW" dirty="0"/>
              <a:t> Huang &amp; Yu-</a:t>
            </a:r>
            <a:r>
              <a:rPr lang="en-US" altLang="zh-TW" dirty="0" err="1"/>
              <a:t>Ju</a:t>
            </a:r>
            <a:r>
              <a:rPr lang="en-US" altLang="zh-TW" dirty="0"/>
              <a:t> Tsai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149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hough_transform.m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%% create vote matrix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 = zeros(length(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), 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TODO: add votes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plot votes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figure,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(V);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('b');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('m');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find the maximal vote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max_vote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max(V(:));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max_b_index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 = find(V ==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max_vote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max_m_index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max_b_index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6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vote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833664"/>
            <a:ext cx="7314595" cy="54859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747657" y="3141208"/>
            <a:ext cx="435429" cy="4354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Line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833664"/>
            <a:ext cx="7314595" cy="54859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24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(x, y) in edge map: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for each b: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1:length(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文字方塊 4"/>
          <p:cNvSpPr txBox="1"/>
          <p:nvPr/>
        </p:nvSpPr>
        <p:spPr>
          <a:xfrm>
            <a:off x="800100" y="3205243"/>
            <a:ext cx="754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1:length(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891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add votes to V, check the range of m:</a:t>
            </a:r>
          </a:p>
          <a:p>
            <a:pPr marL="0" indent="0" algn="ctr">
              <a:buNone/>
            </a:pPr>
            <a:r>
              <a:rPr lang="en-US" dirty="0" err="1"/>
              <a:t>m_min</a:t>
            </a:r>
            <a:r>
              <a:rPr lang="en-US" dirty="0"/>
              <a:t> &lt;= m &lt;= </a:t>
            </a:r>
            <a:r>
              <a:rPr lang="en-US" dirty="0" err="1"/>
              <a:t>m_max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should convert m, b to their indexes in matrix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文字方塊 4"/>
          <p:cNvSpPr txBox="1"/>
          <p:nvPr/>
        </p:nvSpPr>
        <p:spPr>
          <a:xfrm>
            <a:off x="800100" y="2835130"/>
            <a:ext cx="7543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round( (m –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) + 1;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= V(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+ 1;</a:t>
            </a:r>
          </a:p>
        </p:txBody>
      </p:sp>
      <p:grpSp>
        <p:nvGrpSpPr>
          <p:cNvPr id="7" name="群組 5"/>
          <p:cNvGrpSpPr/>
          <p:nvPr/>
        </p:nvGrpSpPr>
        <p:grpSpPr>
          <a:xfrm>
            <a:off x="7162800" y="2708329"/>
            <a:ext cx="1866900" cy="646331"/>
            <a:chOff x="3784599" y="5592346"/>
            <a:chExt cx="3064933" cy="3319327"/>
          </a:xfrm>
        </p:grpSpPr>
        <p:sp>
          <p:nvSpPr>
            <p:cNvPr id="8" name="圓角矩形圖說文字 6"/>
            <p:cNvSpPr/>
            <p:nvPr/>
          </p:nvSpPr>
          <p:spPr>
            <a:xfrm rot="10800000" flipH="1">
              <a:off x="3784599" y="5592346"/>
              <a:ext cx="3064933" cy="3261125"/>
            </a:xfrm>
            <a:prstGeom prst="wedgeRoundRectCallout">
              <a:avLst>
                <a:gd name="adj1" fmla="val -65353"/>
                <a:gd name="adj2" fmla="val 10568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7"/>
            <p:cNvSpPr txBox="1"/>
            <p:nvPr/>
          </p:nvSpPr>
          <p:spPr>
            <a:xfrm>
              <a:off x="3784599" y="5592346"/>
              <a:ext cx="3064933" cy="331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add 1 because index start from 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90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 in Polar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cannot represent vertical lines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r>
                  <a:rPr lang="en-US" dirty="0"/>
                  <a:t>Use polar representation: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302250" y="396160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302250" y="579040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83250" y="5882481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1800" dirty="0">
                <a:latin typeface="+mn-lt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663670" y="3725068"/>
                <a:ext cx="2334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70" y="3725068"/>
                <a:ext cx="233493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936625" y="3573351"/>
            <a:ext cx="3946635" cy="2678462"/>
            <a:chOff x="936625" y="3573351"/>
            <a:chExt cx="3946635" cy="267846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89025" y="3961606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089025" y="5790406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470025" y="4266406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546225" y="5295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79625" y="49522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536825" y="474265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917825" y="4533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070225" y="43426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8825" y="42664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25" y="4952206"/>
              <a:ext cx="1004888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3656806"/>
              <a:ext cx="3079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25" y="5714206"/>
              <a:ext cx="2794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1654175" y="5882481"/>
              <a:ext cx="1370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latin typeface="+mn-lt"/>
                </a:rPr>
                <a:t>Image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455609" y="3573351"/>
                  <a:ext cx="2427651" cy="6151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609" y="3573351"/>
                  <a:ext cx="2427651" cy="61510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339619" y="48434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" name="Freeform 32"/>
          <p:cNvSpPr>
            <a:spLocks/>
          </p:cNvSpPr>
          <p:nvPr/>
        </p:nvSpPr>
        <p:spPr bwMode="auto">
          <a:xfrm>
            <a:off x="5442309" y="4020127"/>
            <a:ext cx="2141765" cy="1701562"/>
          </a:xfrm>
          <a:custGeom>
            <a:avLst/>
            <a:gdLst>
              <a:gd name="T0" fmla="*/ 0 w 720"/>
              <a:gd name="T1" fmla="*/ 2147483647 h 1496"/>
              <a:gd name="T2" fmla="*/ 2147483647 w 720"/>
              <a:gd name="T3" fmla="*/ 2147483647 h 1496"/>
              <a:gd name="T4" fmla="*/ 2147483647 w 720"/>
              <a:gd name="T5" fmla="*/ 2147483647 h 1496"/>
              <a:gd name="T6" fmla="*/ 2147483647 w 720"/>
              <a:gd name="T7" fmla="*/ 2147483647 h 1496"/>
              <a:gd name="T8" fmla="*/ 2147483647 w 720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3"/>
          <p:cNvSpPr>
            <a:spLocks/>
          </p:cNvSpPr>
          <p:nvPr/>
        </p:nvSpPr>
        <p:spPr bwMode="auto">
          <a:xfrm>
            <a:off x="5366109" y="4243551"/>
            <a:ext cx="2141765" cy="1020937"/>
          </a:xfrm>
          <a:custGeom>
            <a:avLst/>
            <a:gdLst>
              <a:gd name="T0" fmla="*/ 0 w 720"/>
              <a:gd name="T1" fmla="*/ 2147483647 h 1496"/>
              <a:gd name="T2" fmla="*/ 2147483647 w 720"/>
              <a:gd name="T3" fmla="*/ 2147483647 h 1496"/>
              <a:gd name="T4" fmla="*/ 2147483647 w 720"/>
              <a:gd name="T5" fmla="*/ 2147483647 h 1496"/>
              <a:gd name="T6" fmla="*/ 2147483647 w 720"/>
              <a:gd name="T7" fmla="*/ 2147483647 h 1496"/>
              <a:gd name="T8" fmla="*/ 2147483647 w 720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5596077" y="3961605"/>
            <a:ext cx="1766887" cy="1930485"/>
          </a:xfrm>
          <a:custGeom>
            <a:avLst/>
            <a:gdLst>
              <a:gd name="T0" fmla="*/ 0 w 720"/>
              <a:gd name="T1" fmla="*/ 2147483647 h 1496"/>
              <a:gd name="T2" fmla="*/ 2147483647 w 720"/>
              <a:gd name="T3" fmla="*/ 2147483647 h 1496"/>
              <a:gd name="T4" fmla="*/ 2147483647 w 720"/>
              <a:gd name="T5" fmla="*/ 2147483647 h 1496"/>
              <a:gd name="T6" fmla="*/ 2147483647 w 720"/>
              <a:gd name="T7" fmla="*/ 2147483647 h 1496"/>
              <a:gd name="T8" fmla="*/ 2147483647 w 720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840051" y="516493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240461" y="4906344"/>
            <a:ext cx="128588" cy="1285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77164" y="3537146"/>
                <a:ext cx="41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64" y="3537146"/>
                <a:ext cx="41421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07605" y="5558928"/>
                <a:ext cx="443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05" y="5558928"/>
                <a:ext cx="44377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3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quantize parameter space (r, theta)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create a 2D accumulate matrix V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 each (x, y) in edge map: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theta: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compute r = x * cos(theta) + y * sin(theta)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vote to V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the maximal votes in V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the corresponding value of r and theta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9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hough_transform_polar.m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[r, theta]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hough_transform_polar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find x, y position from edge map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 = find(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%% range of r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H = size(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1);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W = size(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r_max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round(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(H^2 + W^2));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r_min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r_max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r_min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r_max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%% range of theta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0.01;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-pi/2 :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: pi/2;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6506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hough_transform_polar.m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%% create vote matrix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 = zeros(length(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), 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TODO: add votes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votes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figure,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(votes);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('theta');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('r');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%% find the maximal vote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max_vote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max(votes(:));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max_theta_index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= find( votes ==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max_vote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theta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max_theta_index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vote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5747657" y="3141208"/>
            <a:ext cx="435429" cy="4354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833664"/>
            <a:ext cx="7314595" cy="5485946"/>
          </a:xfrm>
        </p:spPr>
      </p:pic>
      <p:sp>
        <p:nvSpPr>
          <p:cNvPr id="8" name="Oval 7"/>
          <p:cNvSpPr/>
          <p:nvPr/>
        </p:nvSpPr>
        <p:spPr>
          <a:xfrm>
            <a:off x="6937828" y="3808865"/>
            <a:ext cx="435429" cy="4354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input image, detect straight lines from the edge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7" y="1784353"/>
            <a:ext cx="36576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84353"/>
            <a:ext cx="36576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0" t="14613" r="13390" b="24403"/>
          <a:stretch/>
        </p:blipFill>
        <p:spPr>
          <a:xfrm>
            <a:off x="2739729" y="4348988"/>
            <a:ext cx="36645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8" t="13459" r="15076" b="24402"/>
          <a:stretch/>
        </p:blipFill>
        <p:spPr>
          <a:xfrm>
            <a:off x="740991" y="4151082"/>
            <a:ext cx="3657600" cy="243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7" t="13547" r="15076" b="24404"/>
          <a:stretch/>
        </p:blipFill>
        <p:spPr>
          <a:xfrm>
            <a:off x="4724400" y="4151083"/>
            <a:ext cx="3657600" cy="243698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t="7557" r="9223" b="10713"/>
          <a:stretch/>
        </p:blipFill>
        <p:spPr>
          <a:xfrm>
            <a:off x="740991" y="825438"/>
            <a:ext cx="3657600" cy="287209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7470" r="9422" b="11041"/>
          <a:stretch/>
        </p:blipFill>
        <p:spPr>
          <a:xfrm>
            <a:off x="4724400" y="808969"/>
            <a:ext cx="3657600" cy="2888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2915" y="3697535"/>
                <a:ext cx="255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Cartesian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15" y="3697535"/>
                <a:ext cx="255375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6324" y="3703164"/>
                <a:ext cx="255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Polar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24" y="3703164"/>
                <a:ext cx="255375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2915" y="3697535"/>
                <a:ext cx="255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Cartesian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15" y="3697535"/>
                <a:ext cx="255375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6324" y="3703164"/>
                <a:ext cx="255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Polar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24" y="3703164"/>
                <a:ext cx="255375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7557" r="9422" b="10823"/>
          <a:stretch/>
        </p:blipFill>
        <p:spPr>
          <a:xfrm>
            <a:off x="740991" y="819041"/>
            <a:ext cx="3657600" cy="28784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7602" r="9422" b="10777"/>
          <a:stretch/>
        </p:blipFill>
        <p:spPr>
          <a:xfrm>
            <a:off x="4724400" y="811678"/>
            <a:ext cx="3657600" cy="2885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0" t="14878" r="13291" b="24535"/>
          <a:stretch/>
        </p:blipFill>
        <p:spPr>
          <a:xfrm>
            <a:off x="740991" y="4155239"/>
            <a:ext cx="3657600" cy="22668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0" t="14349" r="13191" b="24270"/>
          <a:stretch/>
        </p:blipFill>
        <p:spPr>
          <a:xfrm>
            <a:off x="4724400" y="4155239"/>
            <a:ext cx="3657600" cy="22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2915" y="3697535"/>
                <a:ext cx="255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Cartesian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15" y="3697535"/>
                <a:ext cx="255375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6324" y="3703164"/>
                <a:ext cx="255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Polar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24" y="3703164"/>
                <a:ext cx="255375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1" t="7602" r="9422" b="11042"/>
          <a:stretch/>
        </p:blipFill>
        <p:spPr>
          <a:xfrm>
            <a:off x="740991" y="811678"/>
            <a:ext cx="3657600" cy="2887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7602" r="9520" b="11042"/>
          <a:stretch/>
        </p:blipFill>
        <p:spPr>
          <a:xfrm>
            <a:off x="4724400" y="819619"/>
            <a:ext cx="3657600" cy="2880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7999" r="8032" b="19111"/>
          <a:stretch/>
        </p:blipFill>
        <p:spPr>
          <a:xfrm>
            <a:off x="740991" y="4155239"/>
            <a:ext cx="3657600" cy="2340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" t="7204" r="8528" b="19112"/>
          <a:stretch/>
        </p:blipFill>
        <p:spPr>
          <a:xfrm>
            <a:off x="4724400" y="4066867"/>
            <a:ext cx="3657600" cy="24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hough_transform.m</a:t>
            </a:r>
            <a:r>
              <a:rPr lang="en-US" dirty="0"/>
              <a:t> and </a:t>
            </a:r>
            <a:r>
              <a:rPr lang="en-US" dirty="0" err="1"/>
              <a:t>hough_transform_polar.m</a:t>
            </a:r>
            <a:endParaRPr lang="en-US" dirty="0"/>
          </a:p>
          <a:p>
            <a:r>
              <a:rPr lang="en-US" dirty="0"/>
              <a:t>Upload </a:t>
            </a:r>
            <a:r>
              <a:rPr lang="en-US" dirty="0">
                <a:solidFill>
                  <a:srgbClr val="FF0000"/>
                </a:solidFill>
              </a:rPr>
              <a:t>lab08.m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hough_transform.m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hough_transform_polar.m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XXX_mb_line.png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XXX_polar_line.png</a:t>
            </a:r>
            <a:r>
              <a:rPr lang="en-US" dirty="0"/>
              <a:t> (XXX = lines, bridge, hill)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 in Cartesian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image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parameter/Hough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5685" y="1632857"/>
            <a:ext cx="190862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slope/gradient</a:t>
            </a:r>
          </a:p>
          <a:p>
            <a:r>
              <a:rPr lang="en-US" i="1" dirty="0"/>
              <a:t>b</a:t>
            </a:r>
            <a:r>
              <a:rPr lang="en-US" dirty="0"/>
              <a:t>: intercept/offset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302250" y="396160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302250" y="579040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683793"/>
            <a:ext cx="3651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" name="Line 47"/>
          <p:cNvSpPr>
            <a:spLocks noChangeShapeType="1"/>
          </p:cNvSpPr>
          <p:nvPr/>
        </p:nvSpPr>
        <p:spPr bwMode="auto">
          <a:xfrm flipH="1" flipV="1">
            <a:off x="5759450" y="4266406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83250" y="5882481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1800" dirty="0">
                <a:latin typeface="+mn-lt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936625" y="3656806"/>
            <a:ext cx="3440113" cy="2595007"/>
            <a:chOff x="936625" y="3656806"/>
            <a:chExt cx="3440113" cy="2595007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89025" y="3961606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089025" y="5790406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470025" y="4266406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546225" y="5295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51025" y="51808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79625" y="49522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536825" y="474265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917825" y="4533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070225" y="43426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8825" y="42664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25" y="4952206"/>
              <a:ext cx="1004888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3656806"/>
              <a:ext cx="3079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25" y="5714206"/>
              <a:ext cx="2794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1654175" y="5882481"/>
              <a:ext cx="1370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latin typeface="+mn-lt"/>
                </a:rPr>
                <a:t>Image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339619" y="48434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33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 in Cartesian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image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parameter/Hough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5685" y="1632857"/>
            <a:ext cx="190862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slope/gradient</a:t>
            </a:r>
          </a:p>
          <a:p>
            <a:r>
              <a:rPr lang="en-US" i="1" dirty="0"/>
              <a:t>b</a:t>
            </a:r>
            <a:r>
              <a:rPr lang="en-US" dirty="0"/>
              <a:t>: intercept/offset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302250" y="396160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302250" y="579040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683793"/>
            <a:ext cx="3651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" name="Line 47"/>
          <p:cNvSpPr>
            <a:spLocks noChangeShapeType="1"/>
          </p:cNvSpPr>
          <p:nvPr/>
        </p:nvSpPr>
        <p:spPr bwMode="auto">
          <a:xfrm flipH="1" flipV="1">
            <a:off x="5759450" y="4266406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 flipH="1" flipV="1">
            <a:off x="6521450" y="3885406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83250" y="5882481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1800" dirty="0">
                <a:latin typeface="+mn-lt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936625" y="3656806"/>
            <a:ext cx="3440113" cy="2595007"/>
            <a:chOff x="936625" y="3656806"/>
            <a:chExt cx="3440113" cy="2595007"/>
          </a:xfrm>
        </p:grpSpPr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1089025" y="3961606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1089025" y="5790406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V="1">
              <a:off x="1470025" y="4266406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546225" y="5295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51025" y="51808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79625" y="49522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536825" y="474265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917825" y="4533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070225" y="43426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298825" y="42664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25" y="4952206"/>
              <a:ext cx="1004888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3656806"/>
              <a:ext cx="3079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25" y="5714206"/>
              <a:ext cx="2794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1654175" y="5882481"/>
              <a:ext cx="1370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latin typeface="+mn-lt"/>
                </a:rPr>
                <a:t>Image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339619" y="484346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 in Cartesian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image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parameter/Hough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5685" y="1632857"/>
            <a:ext cx="190862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slope/gradient</a:t>
            </a:r>
          </a:p>
          <a:p>
            <a:r>
              <a:rPr lang="en-US" i="1" dirty="0"/>
              <a:t>b</a:t>
            </a:r>
            <a:r>
              <a:rPr lang="en-US" dirty="0"/>
              <a:t>: intercept/offset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302250" y="396160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302250" y="579040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683793"/>
            <a:ext cx="3651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" name="Line 47"/>
          <p:cNvSpPr>
            <a:spLocks noChangeShapeType="1"/>
          </p:cNvSpPr>
          <p:nvPr/>
        </p:nvSpPr>
        <p:spPr bwMode="auto">
          <a:xfrm flipH="1" flipV="1">
            <a:off x="5759450" y="4266406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 flipV="1">
            <a:off x="6064250" y="396160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83250" y="5882481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1800" dirty="0">
                <a:latin typeface="+mn-lt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936625" y="3656806"/>
            <a:ext cx="3440113" cy="2595007"/>
            <a:chOff x="936625" y="3656806"/>
            <a:chExt cx="3440113" cy="2595007"/>
          </a:xfrm>
        </p:grpSpPr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1089025" y="3961606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1089025" y="5790406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V="1">
              <a:off x="1470025" y="4266406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546225" y="5295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51025" y="51808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79625" y="49522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536825" y="474265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917825" y="45331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070225" y="43426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298825" y="426640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25" y="4952206"/>
              <a:ext cx="1004888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3656806"/>
              <a:ext cx="3079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25" y="5714206"/>
              <a:ext cx="2794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1654175" y="5882481"/>
              <a:ext cx="1370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latin typeface="+mn-lt"/>
                </a:rPr>
                <a:t>Image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339619" y="484346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" name="Line 48"/>
          <p:cNvSpPr>
            <a:spLocks noChangeShapeType="1"/>
          </p:cNvSpPr>
          <p:nvPr/>
        </p:nvSpPr>
        <p:spPr bwMode="auto">
          <a:xfrm flipH="1" flipV="1">
            <a:off x="6521450" y="3885406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59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 in Cartesian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image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parameter/Hough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5685" y="1632857"/>
            <a:ext cx="190862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slope/gradient</a:t>
            </a:r>
          </a:p>
          <a:p>
            <a:r>
              <a:rPr lang="en-US" i="1" dirty="0"/>
              <a:t>b</a:t>
            </a:r>
            <a:r>
              <a:rPr lang="en-US" dirty="0"/>
              <a:t>: intercept/offset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302250" y="396160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302250" y="579040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V="1">
            <a:off x="5683250" y="4266406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521450" y="4876006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683793"/>
            <a:ext cx="3651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" name="Line 47"/>
          <p:cNvSpPr>
            <a:spLocks noChangeShapeType="1"/>
          </p:cNvSpPr>
          <p:nvPr/>
        </p:nvSpPr>
        <p:spPr bwMode="auto">
          <a:xfrm flipH="1" flipV="1">
            <a:off x="5759450" y="4266406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 flipH="1" flipV="1">
            <a:off x="6521450" y="3885406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 flipV="1">
            <a:off x="6064250" y="396160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50"/>
          <p:cNvSpPr>
            <a:spLocks noChangeShapeType="1"/>
          </p:cNvSpPr>
          <p:nvPr/>
        </p:nvSpPr>
        <p:spPr bwMode="auto">
          <a:xfrm flipH="1" flipV="1">
            <a:off x="5607050" y="4876006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83250" y="5882481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1800" dirty="0">
                <a:latin typeface="+mn-lt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936625" y="3656806"/>
            <a:ext cx="3440113" cy="2595007"/>
            <a:chOff x="936625" y="3656806"/>
            <a:chExt cx="3440113" cy="2595007"/>
          </a:xfrm>
        </p:grpSpPr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1089025" y="3961606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1089025" y="5790406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V="1">
              <a:off x="1470025" y="4266406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546225" y="52951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51025" y="51808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79625" y="49522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536825" y="474265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917825" y="45331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070225" y="43426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298825" y="42664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25" y="4952206"/>
              <a:ext cx="1004888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3656806"/>
              <a:ext cx="3079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25" y="5714206"/>
              <a:ext cx="2794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1654175" y="5882481"/>
              <a:ext cx="1370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latin typeface="+mn-lt"/>
                </a:rPr>
                <a:t>Image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339619" y="484346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5592534" y="4609306"/>
            <a:ext cx="2148115" cy="525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50"/>
          <p:cNvSpPr>
            <a:spLocks noChangeShapeType="1"/>
          </p:cNvSpPr>
          <p:nvPr/>
        </p:nvSpPr>
        <p:spPr bwMode="auto">
          <a:xfrm>
            <a:off x="6113462" y="3961605"/>
            <a:ext cx="749980" cy="1600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 flipH="1">
            <a:off x="5828356" y="4142737"/>
            <a:ext cx="1397943" cy="1511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5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 in Cartesian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image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parameter/Hough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5685" y="1632857"/>
            <a:ext cx="190862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slope/gradient</a:t>
            </a:r>
          </a:p>
          <a:p>
            <a:r>
              <a:rPr lang="en-US" i="1" dirty="0"/>
              <a:t>b</a:t>
            </a:r>
            <a:r>
              <a:rPr lang="en-US" dirty="0"/>
              <a:t>: intercept/offset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302250" y="396160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5302250" y="5790406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V="1">
            <a:off x="5683250" y="4266406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521450" y="4876006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683793"/>
            <a:ext cx="3651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" name="Line 47"/>
          <p:cNvSpPr>
            <a:spLocks noChangeShapeType="1"/>
          </p:cNvSpPr>
          <p:nvPr/>
        </p:nvSpPr>
        <p:spPr bwMode="auto">
          <a:xfrm flipH="1" flipV="1">
            <a:off x="5759450" y="4266406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 flipH="1" flipV="1">
            <a:off x="6521450" y="3885406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 flipV="1">
            <a:off x="6064250" y="3961606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50"/>
          <p:cNvSpPr>
            <a:spLocks noChangeShapeType="1"/>
          </p:cNvSpPr>
          <p:nvPr/>
        </p:nvSpPr>
        <p:spPr bwMode="auto">
          <a:xfrm flipH="1" flipV="1">
            <a:off x="5607050" y="4876006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83250" y="5882481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sz="1800" dirty="0">
                <a:latin typeface="+mn-lt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56" y="3530005"/>
                <a:ext cx="179164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936625" y="3656806"/>
            <a:ext cx="3440113" cy="2595007"/>
            <a:chOff x="936625" y="3656806"/>
            <a:chExt cx="3440113" cy="2595007"/>
          </a:xfrm>
        </p:grpSpPr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1089025" y="3961606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1089025" y="5790406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V="1">
              <a:off x="1470025" y="4266406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546225" y="52951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51025" y="51808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79625" y="49522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536825" y="474265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917825" y="45331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070225" y="43426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298825" y="426640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25" y="4952206"/>
              <a:ext cx="1004888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25" y="3656806"/>
              <a:ext cx="3079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625" y="5714206"/>
              <a:ext cx="2794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1654175" y="5882481"/>
              <a:ext cx="1370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1800" dirty="0">
                  <a:latin typeface="+mn-lt"/>
                </a:rPr>
                <a:t>Image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690" y="3733006"/>
                  <a:ext cx="15800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339619" y="484346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5592534" y="4609306"/>
            <a:ext cx="2148115" cy="525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50"/>
          <p:cNvSpPr>
            <a:spLocks noChangeShapeType="1"/>
          </p:cNvSpPr>
          <p:nvPr/>
        </p:nvSpPr>
        <p:spPr bwMode="auto">
          <a:xfrm>
            <a:off x="6113462" y="3961605"/>
            <a:ext cx="749980" cy="1600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Line 50"/>
          <p:cNvSpPr>
            <a:spLocks noChangeShapeType="1"/>
          </p:cNvSpPr>
          <p:nvPr/>
        </p:nvSpPr>
        <p:spPr bwMode="auto">
          <a:xfrm flipH="1">
            <a:off x="5828356" y="4142737"/>
            <a:ext cx="1397943" cy="1511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65227"/>
              </p:ext>
            </p:extLst>
          </p:nvPr>
        </p:nvGraphicFramePr>
        <p:xfrm>
          <a:off x="5302249" y="3957875"/>
          <a:ext cx="23412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63" y="5559573"/>
                <a:ext cx="43505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46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quantize parameter space (m, b)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create a 2D accumulate matrix V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 each (x, y) in edge map: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b: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compute m = -1 / x * b + y / x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 vote to V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the maximal votes in V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find the corresponding value of m and b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3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hough_transform.m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5ED1-B97E-4D66-9137-9F711F73028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3126" y="1340157"/>
            <a:ext cx="7543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[m, b]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hough_transform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find x, y position from edge map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 = find(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range of b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H = size(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-H : 1 : H;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range of m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0.01;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m_max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m_max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m_max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create vote matrix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 = zeros(length(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), length(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4904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igh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hoenix104104_powerpoint_font">
      <a:majorFont>
        <a:latin typeface="Times New Roman"/>
        <a:ea typeface="文泉驛等寬微米黑"/>
        <a:cs typeface=""/>
      </a:majorFont>
      <a:minorFont>
        <a:latin typeface="Times New Roman"/>
        <a:ea typeface="文泉驛等寬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ight_template" id="{BF751E58-6EA6-43C8-8BBE-32FAD2F81C6D}" vid="{3DEDD4B8-19F9-4ABF-B773-2CA98E21395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powerpoint_tight_template</Template>
  <TotalTime>6383</TotalTime>
  <Words>994</Words>
  <Application>Microsoft Office PowerPoint</Application>
  <PresentationFormat>如螢幕大小 (4:3)</PresentationFormat>
  <Paragraphs>237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MS PGothic</vt:lpstr>
      <vt:lpstr>文泉驛等寬微米黑</vt:lpstr>
      <vt:lpstr>新細明體</vt:lpstr>
      <vt:lpstr>Arial</vt:lpstr>
      <vt:lpstr>Calibri</vt:lpstr>
      <vt:lpstr>Cambria Math</vt:lpstr>
      <vt:lpstr>Courier New</vt:lpstr>
      <vt:lpstr>Times New Roman</vt:lpstr>
      <vt:lpstr>powerpoint_tight_template</vt:lpstr>
      <vt:lpstr>CSE185  Introduction to Computer Vision Lab 08: Hough Transform</vt:lpstr>
      <vt:lpstr>Line Fitting</vt:lpstr>
      <vt:lpstr>Line Equation in Cartesian Coordinate</vt:lpstr>
      <vt:lpstr>Line Equation in Cartesian Coordinate</vt:lpstr>
      <vt:lpstr>Line Equation in Cartesian Coordinate</vt:lpstr>
      <vt:lpstr>Line Equation in Cartesian Coordinate</vt:lpstr>
      <vt:lpstr>Line Equation in Cartesian Coordinate</vt:lpstr>
      <vt:lpstr>Hough Transform</vt:lpstr>
      <vt:lpstr>Hough Transform</vt:lpstr>
      <vt:lpstr>Hough Transform</vt:lpstr>
      <vt:lpstr>Visualization of vote matrix</vt:lpstr>
      <vt:lpstr>Detected Line</vt:lpstr>
      <vt:lpstr>Hints</vt:lpstr>
      <vt:lpstr>Hints</vt:lpstr>
      <vt:lpstr>Line Equation in Polar Coordinate</vt:lpstr>
      <vt:lpstr>Hough Transform</vt:lpstr>
      <vt:lpstr>Hough Transform</vt:lpstr>
      <vt:lpstr>Hough Transform</vt:lpstr>
      <vt:lpstr>Visualization of vote matrix</vt:lpstr>
      <vt:lpstr>Outputs</vt:lpstr>
      <vt:lpstr>Outputs</vt:lpstr>
      <vt:lpstr>Outputs</vt:lpstr>
      <vt:lpstr>Lab Assignment 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Deblurring Benchmark</dc:title>
  <dc:creator>phoenix104104</dc:creator>
  <cp:lastModifiedBy>GZ</cp:lastModifiedBy>
  <cp:revision>777</cp:revision>
  <dcterms:created xsi:type="dcterms:W3CDTF">2015-08-13T23:44:38Z</dcterms:created>
  <dcterms:modified xsi:type="dcterms:W3CDTF">2024-03-13T23:19:12Z</dcterms:modified>
</cp:coreProperties>
</file>