
<file path=[Content_Types].xml><?xml version="1.0" encoding="utf-8"?>
<Types xmlns="http://schemas.openxmlformats.org/package/2006/content-types">
  <Default Extension="xml" ContentType="application/xml"/>
  <Default Extension="tif" ContentType="image/ti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4226" r:id="rId2"/>
    <p:sldMasterId id="2147484214" r:id="rId3"/>
  </p:sldMasterIdLst>
  <p:notesMasterIdLst>
    <p:notesMasterId r:id="rId20"/>
  </p:notesMasterIdLst>
  <p:sldIdLst>
    <p:sldId id="974" r:id="rId4"/>
    <p:sldId id="1018" r:id="rId5"/>
    <p:sldId id="1035" r:id="rId6"/>
    <p:sldId id="1020" r:id="rId7"/>
    <p:sldId id="883" r:id="rId8"/>
    <p:sldId id="1036" r:id="rId9"/>
    <p:sldId id="1021" r:id="rId10"/>
    <p:sldId id="1023" r:id="rId11"/>
    <p:sldId id="1025" r:id="rId12"/>
    <p:sldId id="1026" r:id="rId13"/>
    <p:sldId id="1027" r:id="rId14"/>
    <p:sldId id="1028" r:id="rId15"/>
    <p:sldId id="1029" r:id="rId16"/>
    <p:sldId id="1030" r:id="rId17"/>
    <p:sldId id="1031" r:id="rId18"/>
    <p:sldId id="1032" r:id="rId1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F99"/>
    <a:srgbClr val="CFF1C4"/>
    <a:srgbClr val="C2ECBB"/>
    <a:srgbClr val="DBF4D5"/>
    <a:srgbClr val="C3D5C2"/>
    <a:srgbClr val="1F1EF1"/>
    <a:srgbClr val="106FAA"/>
    <a:srgbClr val="A7C5EF"/>
    <a:srgbClr val="F3BEB7"/>
    <a:srgbClr val="307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48"/>
    <p:restoredTop sz="73658" autoAdjust="0"/>
  </p:normalViewPr>
  <p:slideViewPr>
    <p:cSldViewPr snapToGrid="0">
      <p:cViewPr>
        <p:scale>
          <a:sx n="98" d="100"/>
          <a:sy n="98" d="100"/>
        </p:scale>
        <p:origin x="1744" y="168"/>
      </p:cViewPr>
      <p:guideLst>
        <p:guide orient="horz" pos="22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4E2B7-A5C6-4AD3-8876-51508C5DCAB6}" type="datetimeFigureOut">
              <a:rPr lang="zh-CN" altLang="en-US" smtClean="0"/>
              <a:pPr/>
              <a:t>2024/1/13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E9667-FEEF-48FA-84AE-0DCB0220E4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5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E9667-FEEF-48FA-84AE-0DCB0220E45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04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E9667-FEEF-48FA-84AE-0DCB0220E45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13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E9667-FEEF-48FA-84AE-0DCB0220E45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528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E9667-FEEF-48FA-84AE-0DCB0220E45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57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t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t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9245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8649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87532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411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9672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D3A1796-FE4F-4CE2-AA60-E861BA6E0949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0E24186D-8EEA-426C-9630-B8182DA83A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040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xfrm>
            <a:off x="528525" y="2625603"/>
            <a:ext cx="10363201" cy="1240141"/>
          </a:xfrm>
          <a:prstGeom prst="rect">
            <a:avLst/>
          </a:prstGeom>
        </p:spPr>
        <p:txBody>
          <a:bodyPr anchor="ctr"/>
          <a:lstStyle>
            <a:lvl1pPr>
              <a:defRPr sz="5333"/>
            </a:lvl1pPr>
          </a:lstStyle>
          <a:p>
            <a:r>
              <a:t>Title Text</a:t>
            </a:r>
          </a:p>
        </p:txBody>
      </p:sp>
      <p:pic>
        <p:nvPicPr>
          <p:cNvPr id="43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10437443" y="6058204"/>
            <a:ext cx="1373559" cy="493145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0083"/>
            <a:ext cx="2844800" cy="37253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018119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429015" y="153248"/>
            <a:ext cx="10940407" cy="72765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idx="1"/>
          </p:nvPr>
        </p:nvSpPr>
        <p:spPr>
          <a:xfrm>
            <a:off x="454123" y="1345775"/>
            <a:ext cx="10940405" cy="473857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0083"/>
            <a:ext cx="2844800" cy="37253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197386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/>
          <p:cNvSpPr>
            <a:spLocks noGrp="1"/>
          </p:cNvSpPr>
          <p:nvPr>
            <p:ph type="body" sz="quarter" idx="13"/>
          </p:nvPr>
        </p:nvSpPr>
        <p:spPr>
          <a:xfrm>
            <a:off x="650531" y="5151696"/>
            <a:ext cx="4910668" cy="49318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buSzTx/>
              <a:buNone/>
              <a:defRPr sz="4000" b="1">
                <a:solidFill>
                  <a:schemeClr val="accent6"/>
                </a:solidFill>
              </a:defRPr>
            </a:lvl1pPr>
          </a:lstStyle>
          <a:p>
            <a:pPr marL="0" indent="0">
              <a:spcBef>
                <a:spcPts val="900"/>
              </a:spcBef>
              <a:buSzTx/>
              <a:buNone/>
              <a:defRPr sz="4000" b="1">
                <a:solidFill>
                  <a:schemeClr val="accent6"/>
                </a:solidFill>
              </a:defRPr>
            </a:pPr>
            <a:endParaRPr/>
          </a:p>
        </p:txBody>
      </p:sp>
      <p:sp>
        <p:nvSpPr>
          <p:cNvPr id="13" name="Rectangle"/>
          <p:cNvSpPr>
            <a:spLocks noGrp="1"/>
          </p:cNvSpPr>
          <p:nvPr>
            <p:ph type="body" sz="quarter" idx="14"/>
          </p:nvPr>
        </p:nvSpPr>
        <p:spPr>
          <a:xfrm>
            <a:off x="650532" y="1667427"/>
            <a:ext cx="9766651" cy="99271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buSzTx/>
              <a:buNone/>
              <a:defRPr sz="4000" b="1">
                <a:solidFill>
                  <a:srgbClr val="4D4D4C"/>
                </a:solidFill>
              </a:defRPr>
            </a:lvl1pPr>
          </a:lstStyle>
          <a:p>
            <a:pPr marL="0" indent="0">
              <a:spcBef>
                <a:spcPts val="900"/>
              </a:spcBef>
              <a:buSzTx/>
              <a:buNone/>
              <a:defRPr sz="40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14" name="Rectangle"/>
          <p:cNvSpPr>
            <a:spLocks noGrp="1"/>
          </p:cNvSpPr>
          <p:nvPr>
            <p:ph type="body" sz="quarter" idx="15"/>
          </p:nvPr>
        </p:nvSpPr>
        <p:spPr>
          <a:xfrm>
            <a:off x="650531" y="2667889"/>
            <a:ext cx="8055445" cy="650467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>
                <a:solidFill>
                  <a:srgbClr val="4D4D4C"/>
                </a:solidFill>
              </a:defRPr>
            </a:lvl1pPr>
          </a:lstStyle>
          <a:p>
            <a:pPr marL="0" indent="0">
              <a:buSzTx/>
              <a:buNone/>
              <a:defRPr b="1">
                <a:solidFill>
                  <a:srgbClr val="4D4D4C"/>
                </a:solidFill>
              </a:defRPr>
            </a:pPr>
            <a:endParaRPr/>
          </a:p>
        </p:txBody>
      </p:sp>
      <p:pic>
        <p:nvPicPr>
          <p:cNvPr id="15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10437443" y="6058204"/>
            <a:ext cx="1373559" cy="493145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0083"/>
            <a:ext cx="2844800" cy="37253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5301781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6125" y="202747"/>
            <a:ext cx="9949089" cy="548367"/>
          </a:xfrm>
          <a:prstGeom prst="rect">
            <a:avLst/>
          </a:prstGeom>
        </p:spPr>
        <p:txBody>
          <a:bodyPr/>
          <a:lstStyle>
            <a:lvl1pPr>
              <a:defRPr lang="zh-CN" altLang="en-US"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4" name="Group 3"/>
          <p:cNvGrpSpPr>
            <a:grpSpLocks/>
          </p:cNvGrpSpPr>
          <p:nvPr userDrawn="1"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5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6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sp>
        <p:nvSpPr>
          <p:cNvPr id="7" name="内容占位符 7"/>
          <p:cNvSpPr>
            <a:spLocks noGrp="1"/>
          </p:cNvSpPr>
          <p:nvPr>
            <p:ph sz="quarter" idx="10"/>
          </p:nvPr>
        </p:nvSpPr>
        <p:spPr>
          <a:xfrm>
            <a:off x="630237" y="1147763"/>
            <a:ext cx="10752465" cy="5237271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  <a:defRPr lang="en-US" altLang="zh-CN" sz="2800" b="0" kern="1200" dirty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Char char="•"/>
              <a:defRPr lang="zh-CN" altLang="en-US" sz="2400" b="0" kern="1200" dirty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45720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/>
              <a:t>编辑母版文本样式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8315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276431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2400"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 sz="2000"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8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800">
                <a:latin typeface="Microsoft YaHei" charset="-122"/>
                <a:ea typeface="Microsoft YaHei" charset="-122"/>
                <a:cs typeface="Microsoft YaHei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2400"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 sz="2000"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8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800">
                <a:latin typeface="Microsoft YaHei" charset="-122"/>
                <a:ea typeface="Microsoft YaHei" charset="-122"/>
                <a:cs typeface="Microsoft YaHei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9589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2000"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 sz="1800"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2000"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 sz="1800"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209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1429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 userDrawn="1"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5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630237" y="1147763"/>
            <a:ext cx="10752465" cy="5237271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  <a:defRPr lang="zh-CN" altLang="en-US" sz="2800" kern="1200" dirty="0" smtClean="0">
                <a:solidFill>
                  <a:srgbClr val="09405E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Font typeface="Arial" panose="020B0604020202020204" pitchFamily="34" charset="0"/>
              <a:buChar char="•"/>
              <a:defRPr lang="zh-CN" altLang="en-US" sz="2400" kern="1200" dirty="0" smtClean="0">
                <a:solidFill>
                  <a:srgbClr val="09405E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45720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/>
              <a:t>编辑母版文本样式</a:t>
            </a:r>
          </a:p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46126" y="158524"/>
            <a:ext cx="9753146" cy="674233"/>
          </a:xfrm>
          <a:prstGeom prst="rect">
            <a:avLst/>
          </a:prstGeom>
        </p:spPr>
        <p:txBody>
          <a:bodyPr/>
          <a:lstStyle>
            <a:lvl1pPr>
              <a:defRPr lang="zh-CN" altLang="en-US" sz="28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5493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2800"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 sz="2400"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20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2000">
                <a:latin typeface="Microsoft YaHei" charset="-122"/>
                <a:ea typeface="Microsoft YaHei" charset="-122"/>
                <a:cs typeface="Microsoft YaHei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0024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9997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9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9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2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2"/>
          <a:stretch>
            <a:fillRect/>
          </a:stretch>
        </p:blipFill>
        <p:spPr bwMode="auto">
          <a:xfrm>
            <a:off x="1588" y="838200"/>
            <a:ext cx="1218882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  <p:sldLayoutId id="2147484213" r:id="rId12"/>
    <p:sldLayoutId id="2147484238" r:id="rId13"/>
    <p:sldLayoutId id="2147484239" r:id="rId14"/>
    <p:sldLayoutId id="2147484240" r:id="rId15"/>
    <p:sldLayoutId id="2147484241" r:id="rId16"/>
    <p:sldLayoutId id="2147484242" r:id="rId17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68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7" r:id="rId1"/>
    <p:sldLayoutId id="2147484228" r:id="rId2"/>
    <p:sldLayoutId id="2147484229" r:id="rId3"/>
    <p:sldLayoutId id="2147484230" r:id="rId4"/>
    <p:sldLayoutId id="2147484231" r:id="rId5"/>
    <p:sldLayoutId id="2147484232" r:id="rId6"/>
    <p:sldLayoutId id="2147484233" r:id="rId7"/>
    <p:sldLayoutId id="2147484234" r:id="rId8"/>
    <p:sldLayoutId id="2147484235" r:id="rId9"/>
    <p:sldLayoutId id="2147484236" r:id="rId10"/>
    <p:sldLayoutId id="214748423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95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18" r:id="rId4"/>
    <p:sldLayoutId id="2147484219" r:id="rId5"/>
    <p:sldLayoutId id="2147484220" r:id="rId6"/>
    <p:sldLayoutId id="2147484221" r:id="rId7"/>
    <p:sldLayoutId id="2147484222" r:id="rId8"/>
    <p:sldLayoutId id="2147484223" r:id="rId9"/>
    <p:sldLayoutId id="2147484224" r:id="rId10"/>
    <p:sldLayoutId id="214748422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第一章概论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lvl="1" indent="-457200">
                  <a:spcBef>
                    <a:spcPts val="1000"/>
                  </a:spcBef>
                  <a:buFont typeface="Wingdings" charset="2"/>
                  <a:buChar char="n"/>
                </a:pPr>
                <a:r>
                  <a:rPr kumimoji="1" lang="zh-CN" altLang="en-US" sz="2800" dirty="0">
                    <a:latin typeface="Microsoft YaHei" charset="-122"/>
                    <a:ea typeface="Microsoft YaHei" charset="-122"/>
                    <a:cs typeface="Microsoft YaHei" charset="-122"/>
                  </a:rPr>
                  <a:t>模式识别：</a:t>
                </a:r>
                <a:r>
                  <a:rPr kumimoji="1" lang="zh-CN" altLang="en-US" sz="2800" dirty="0">
                    <a:latin typeface="Microsoft YaHei" charset="-122"/>
                    <a:ea typeface="Microsoft YaHei" charset="-122"/>
                  </a:rPr>
                  <a:t>利用计算机对物理对象进行分类，在错误概率最小的条件下，使识别的结果尽量与客观物体相符合</a:t>
                </a:r>
                <a:endParaRPr kumimoji="1" lang="en-US" altLang="zh-CN" sz="2800" dirty="0">
                  <a:latin typeface="Microsoft YaHei" charset="-122"/>
                  <a:ea typeface="Microsoft YaHei" charset="-122"/>
                </a:endParaRPr>
              </a:p>
              <a:p>
                <a:pPr lvl="2" indent="-457200">
                  <a:spcBef>
                    <a:spcPts val="1000"/>
                  </a:spcBef>
                  <a:buClr>
                    <a:srgbClr val="002060"/>
                  </a:buClr>
                  <a:buSzPct val="80000"/>
                  <a:buFont typeface="Wingdings" pitchFamily="2" charset="2"/>
                  <a:buChar char="l"/>
                </a:pPr>
                <a:r>
                  <a:rPr kumimoji="1" lang="zh-CN" altLang="en-US" sz="2400" kern="1200" dirty="0">
                    <a:solidFill>
                      <a:srgbClr val="09405E"/>
                    </a:solidFill>
                    <a:latin typeface="Microsoft YaHei" charset="-122"/>
                    <a:ea typeface="Microsoft YaHei" charset="-122"/>
                    <a:cs typeface="+mn-cs"/>
                  </a:rPr>
                  <a:t>在特征空间和解释空间之间找到一种映射关系</a:t>
                </a:r>
                <a14:m>
                  <m:oMath xmlns:m="http://schemas.openxmlformats.org/officeDocument/2006/math">
                    <m:r>
                      <a:rPr kumimoji="1" lang="zh-CN" altLang="en-US" sz="2400" kern="1200" dirty="0">
                        <a:solidFill>
                          <a:srgbClr val="09405E"/>
                        </a:solidFill>
                        <a:latin typeface="Cambria Math" panose="02040503050406030204" pitchFamily="18" charset="0"/>
                        <a:ea typeface="Microsoft YaHei" charset="-122"/>
                        <a:cs typeface="+mn-cs"/>
                      </a:rPr>
                      <m:t>：</m:t>
                    </m:r>
                    <m:r>
                      <a:rPr kumimoji="1" lang="en-US" altLang="zh-CN" sz="2400" kern="1200" dirty="0">
                        <a:solidFill>
                          <a:srgbClr val="09405E"/>
                        </a:solidFill>
                        <a:latin typeface="Cambria Math" panose="02040503050406030204" pitchFamily="18" charset="0"/>
                        <a:ea typeface="Microsoft YaHei" charset="-122"/>
                        <a:cs typeface="+mn-cs"/>
                      </a:rPr>
                      <m:t>𝑦</m:t>
                    </m:r>
                    <m:r>
                      <a:rPr kumimoji="1" lang="en-US" altLang="zh-CN" sz="2400" kern="1200" dirty="0">
                        <a:solidFill>
                          <a:srgbClr val="09405E"/>
                        </a:solidFill>
                        <a:latin typeface="Cambria Math" panose="02040503050406030204" pitchFamily="18" charset="0"/>
                        <a:ea typeface="Microsoft YaHei" charset="-122"/>
                        <a:cs typeface="+mn-cs"/>
                      </a:rPr>
                      <m:t>=</m:t>
                    </m:r>
                    <m:r>
                      <a:rPr kumimoji="1" lang="en-US" altLang="zh-CN" sz="2400" kern="1200" dirty="0">
                        <a:solidFill>
                          <a:srgbClr val="09405E"/>
                        </a:solidFill>
                        <a:latin typeface="Cambria Math" panose="02040503050406030204" pitchFamily="18" charset="0"/>
                        <a:ea typeface="Microsoft YaHei" charset="-122"/>
                        <a:cs typeface="+mn-cs"/>
                      </a:rPr>
                      <m:t>𝑓</m:t>
                    </m:r>
                    <m:d>
                      <m:dPr>
                        <m:ctrlPr>
                          <a:rPr kumimoji="1" lang="en-US" altLang="zh-CN" sz="2400" i="1" kern="1200" dirty="0">
                            <a:solidFill>
                              <a:srgbClr val="09405E"/>
                            </a:solidFill>
                            <a:latin typeface="Cambria Math" charset="0"/>
                            <a:ea typeface="Microsoft YaHei" charset="-122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kern="1200" dirty="0">
                            <a:solidFill>
                              <a:srgbClr val="09405E"/>
                            </a:solidFill>
                            <a:latin typeface="Cambria Math" panose="02040503050406030204" pitchFamily="18" charset="0"/>
                            <a:ea typeface="Microsoft YaHei" charset="-122"/>
                            <a:cs typeface="+mn-cs"/>
                          </a:rPr>
                          <m:t>𝒙</m:t>
                        </m:r>
                      </m:e>
                    </m:d>
                  </m:oMath>
                </a14:m>
                <a:endParaRPr kumimoji="1" lang="en-US" altLang="zh-CN" sz="2800" kern="1200" dirty="0">
                  <a:solidFill>
                    <a:srgbClr val="09405E"/>
                  </a:solidFill>
                  <a:latin typeface="Microsoft YaHei" charset="-122"/>
                  <a:ea typeface="Microsoft YaHei" charset="-122"/>
                  <a:cs typeface="+mn-cs"/>
                </a:endParaRPr>
              </a:p>
              <a:p>
                <a:pPr lvl="2" indent="-457200">
                  <a:spcBef>
                    <a:spcPts val="1000"/>
                  </a:spcBef>
                  <a:buClr>
                    <a:srgbClr val="002060"/>
                  </a:buClr>
                  <a:buSzPct val="80000"/>
                  <a:buFont typeface="Wingdings" pitchFamily="2" charset="2"/>
                  <a:buChar char="l"/>
                </a:pPr>
                <a:endParaRPr kumimoji="1" lang="en-US" altLang="zh-CN" sz="2800" kern="1200" dirty="0">
                  <a:solidFill>
                    <a:srgbClr val="09405E"/>
                  </a:solidFill>
                  <a:latin typeface="Microsoft YaHei" charset="-122"/>
                  <a:ea typeface="Microsoft YaHei" charset="-122"/>
                  <a:cs typeface="+mn-cs"/>
                </a:endParaRPr>
              </a:p>
              <a:p>
                <a:pPr lvl="1" indent="-457200">
                  <a:spcBef>
                    <a:spcPts val="1000"/>
                  </a:spcBef>
                  <a:buFont typeface="Wingdings" charset="2"/>
                  <a:buChar char="n"/>
                </a:pPr>
                <a:r>
                  <a:rPr kumimoji="1" lang="zh-CN" altLang="en-US" sz="2800" dirty="0">
                    <a:latin typeface="Microsoft YaHei" charset="-122"/>
                    <a:ea typeface="Microsoft YaHei" charset="-122"/>
                    <a:cs typeface="Microsoft YaHei" charset="-122"/>
                  </a:rPr>
                  <a:t>机器学习：</a:t>
                </a:r>
                <a:r>
                  <a:rPr kumimoji="1" lang="zh-CN" altLang="en-US" sz="2800" dirty="0">
                    <a:latin typeface="Microsoft YaHei" charset="-122"/>
                    <a:ea typeface="Microsoft YaHei" charset="-122"/>
                  </a:rPr>
                  <a:t>利用大量的训练数据，获得产生数据的模式或预测</a:t>
                </a:r>
                <a:endParaRPr kumimoji="1" lang="en-US" altLang="zh-CN" sz="2400" kern="1200" dirty="0">
                  <a:solidFill>
                    <a:srgbClr val="09405E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943" t="-1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60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5A93761E-D187-7B83-7ED0-E915B6A2659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聚类性能评价指标：了解</a:t>
            </a:r>
            <a:endParaRPr lang="en-US" altLang="zh-CN" dirty="0"/>
          </a:p>
          <a:p>
            <a:r>
              <a:rPr lang="zh-CN" altLang="en-US" dirty="0"/>
              <a:t>聚类算法</a:t>
            </a:r>
            <a:endParaRPr lang="en-US" altLang="zh-CN" dirty="0"/>
          </a:p>
          <a:p>
            <a:pPr marL="1028700" lvl="3" indent="-342900" eaLnBrk="1" hangingPunct="1">
              <a:lnSpc>
                <a:spcPct val="150000"/>
              </a:lnSpc>
              <a:spcBef>
                <a:spcPct val="0"/>
              </a:spcBef>
              <a:buClr>
                <a:srgbClr val="002060"/>
              </a:buClr>
              <a:buSzPct val="80000"/>
              <a:buFont typeface="Wingdings" pitchFamily="2" charset="2"/>
              <a:buChar char="l"/>
            </a:pPr>
            <a:r>
              <a:rPr lang="en-US" altLang="zh-CN" sz="2400" kern="1200" dirty="0">
                <a:solidFill>
                  <a:srgbClr val="09405E"/>
                </a:solidFill>
                <a:latin typeface="Microsoft YaHei" charset="-122"/>
                <a:ea typeface="Microsoft YaHei" charset="-122"/>
              </a:rPr>
              <a:t>K</a:t>
            </a:r>
            <a:r>
              <a:rPr lang="zh-CN" altLang="en-US" sz="2400" kern="1200" dirty="0">
                <a:solidFill>
                  <a:srgbClr val="09405E"/>
                </a:solidFill>
                <a:latin typeface="Microsoft YaHei" charset="-122"/>
                <a:ea typeface="Microsoft YaHei" charset="-122"/>
              </a:rPr>
              <a:t>均值聚类</a:t>
            </a:r>
            <a:endParaRPr lang="en-US" altLang="zh-CN" sz="2400" kern="1200" dirty="0">
              <a:solidFill>
                <a:srgbClr val="09405E"/>
              </a:solidFill>
              <a:latin typeface="Microsoft YaHei" charset="-122"/>
              <a:ea typeface="Microsoft YaHei" charset="-122"/>
            </a:endParaRPr>
          </a:p>
          <a:p>
            <a:pPr marL="1028700" lvl="3" indent="-342900" eaLnBrk="1" hangingPunct="1">
              <a:lnSpc>
                <a:spcPct val="150000"/>
              </a:lnSpc>
              <a:spcBef>
                <a:spcPct val="0"/>
              </a:spcBef>
              <a:buClr>
                <a:srgbClr val="002060"/>
              </a:buClr>
              <a:buSzPct val="80000"/>
              <a:buFont typeface="Wingdings" pitchFamily="2" charset="2"/>
              <a:buChar char="l"/>
            </a:pPr>
            <a:r>
              <a:rPr lang="zh-CN" altLang="en-US" sz="2400" kern="1200" dirty="0">
                <a:solidFill>
                  <a:srgbClr val="09405E"/>
                </a:solidFill>
                <a:latin typeface="Microsoft YaHei" charset="-122"/>
                <a:ea typeface="Microsoft YaHei" charset="-122"/>
              </a:rPr>
              <a:t>高斯混合模型</a:t>
            </a:r>
            <a:endParaRPr lang="en-US" altLang="zh-CN" sz="2400" kern="1200" dirty="0">
              <a:solidFill>
                <a:srgbClr val="09405E"/>
              </a:solidFill>
              <a:latin typeface="Microsoft YaHei" charset="-122"/>
              <a:ea typeface="Microsoft YaHei" charset="-122"/>
            </a:endParaRPr>
          </a:p>
          <a:p>
            <a:pPr marL="1485900" lvl="4" indent="-342900" eaLnBrk="1" hangingPunct="1">
              <a:lnSpc>
                <a:spcPct val="150000"/>
              </a:lnSpc>
              <a:spcBef>
                <a:spcPct val="0"/>
              </a:spcBef>
              <a:buClr>
                <a:srgbClr val="002060"/>
              </a:buClr>
              <a:buSzPct val="80000"/>
              <a:buFont typeface="Wingdings" pitchFamily="2" charset="2"/>
              <a:buChar char="l"/>
            </a:pPr>
            <a:r>
              <a:rPr lang="en-US" altLang="zh-CN" sz="2400" kern="1200" dirty="0">
                <a:solidFill>
                  <a:srgbClr val="09405E"/>
                </a:solidFill>
                <a:latin typeface="Microsoft YaHei" charset="-122"/>
                <a:ea typeface="Microsoft YaHei" charset="-122"/>
              </a:rPr>
              <a:t>EM</a:t>
            </a:r>
            <a:r>
              <a:rPr lang="zh-CN" altLang="en-US" sz="2400" kern="1200" dirty="0">
                <a:solidFill>
                  <a:srgbClr val="09405E"/>
                </a:solidFill>
                <a:latin typeface="Microsoft YaHei" charset="-122"/>
                <a:ea typeface="Microsoft YaHei" charset="-122"/>
              </a:rPr>
              <a:t>算法：了解</a:t>
            </a:r>
            <a:endParaRPr lang="en-US" altLang="zh-CN" sz="2400" kern="1200" dirty="0">
              <a:solidFill>
                <a:srgbClr val="09405E"/>
              </a:solidFill>
              <a:latin typeface="Microsoft YaHei" charset="-122"/>
              <a:ea typeface="Microsoft YaHei" charset="-122"/>
            </a:endParaRPr>
          </a:p>
          <a:p>
            <a:pPr marL="1028700" lvl="3" indent="-342900" eaLnBrk="1" hangingPunct="1">
              <a:lnSpc>
                <a:spcPct val="150000"/>
              </a:lnSpc>
              <a:spcBef>
                <a:spcPct val="0"/>
              </a:spcBef>
              <a:buClr>
                <a:srgbClr val="002060"/>
              </a:buClr>
              <a:buSzPct val="80000"/>
              <a:buFont typeface="Wingdings" pitchFamily="2" charset="2"/>
              <a:buChar char="l"/>
            </a:pPr>
            <a:r>
              <a:rPr lang="zh-CN" altLang="en-US" sz="2400" kern="1200" dirty="0">
                <a:solidFill>
                  <a:srgbClr val="09405E"/>
                </a:solidFill>
                <a:latin typeface="Microsoft YaHei" charset="-122"/>
                <a:ea typeface="Microsoft YaHei" charset="-122"/>
              </a:rPr>
              <a:t>层次聚类：了解</a:t>
            </a:r>
            <a:endParaRPr lang="en-US" altLang="zh-CN" sz="2400" kern="1200" dirty="0">
              <a:solidFill>
                <a:srgbClr val="09405E"/>
              </a:solidFill>
              <a:latin typeface="Microsoft YaHei" charset="-122"/>
              <a:ea typeface="Microsoft YaHei" charset="-122"/>
            </a:endParaRPr>
          </a:p>
          <a:p>
            <a:pPr marL="1028700" lvl="3" indent="-342900" eaLnBrk="1" hangingPunct="1">
              <a:lnSpc>
                <a:spcPct val="150000"/>
              </a:lnSpc>
              <a:spcBef>
                <a:spcPct val="0"/>
              </a:spcBef>
              <a:buClr>
                <a:srgbClr val="002060"/>
              </a:buClr>
              <a:buSzPct val="80000"/>
              <a:buFont typeface="Wingdings" pitchFamily="2" charset="2"/>
              <a:buChar char="l"/>
            </a:pPr>
            <a:r>
              <a:rPr lang="zh-CN" altLang="en-US" sz="2400" kern="1200" dirty="0">
                <a:solidFill>
                  <a:srgbClr val="09405E"/>
                </a:solidFill>
                <a:latin typeface="Microsoft YaHei" charset="-122"/>
                <a:ea typeface="Microsoft YaHei" charset="-122"/>
              </a:rPr>
              <a:t>基于密度的聚类：</a:t>
            </a:r>
            <a:r>
              <a:rPr lang="en-US" altLang="zh-CN" sz="2400" kern="1200" dirty="0">
                <a:solidFill>
                  <a:srgbClr val="09405E"/>
                </a:solidFill>
                <a:latin typeface="Microsoft YaHei" charset="-122"/>
                <a:ea typeface="Microsoft YaHei" charset="-122"/>
              </a:rPr>
              <a:t>DBSCAN</a:t>
            </a:r>
          </a:p>
          <a:p>
            <a:pPr marL="1028700" lvl="3" indent="-342900" eaLnBrk="1" hangingPunct="1">
              <a:lnSpc>
                <a:spcPct val="150000"/>
              </a:lnSpc>
              <a:spcBef>
                <a:spcPct val="0"/>
              </a:spcBef>
              <a:buClr>
                <a:srgbClr val="002060"/>
              </a:buClr>
              <a:buSzPct val="80000"/>
              <a:buFont typeface="Wingdings" pitchFamily="2" charset="2"/>
              <a:buChar char="l"/>
            </a:pPr>
            <a:r>
              <a:rPr lang="zh-CN" altLang="en-US" sz="2400" kern="1200" dirty="0">
                <a:solidFill>
                  <a:srgbClr val="09405E"/>
                </a:solidFill>
                <a:latin typeface="Microsoft YaHei" charset="-122"/>
                <a:ea typeface="Microsoft YaHei" charset="-122"/>
              </a:rPr>
              <a:t>基于图的聚类：了解</a:t>
            </a:r>
            <a:endParaRPr lang="en-US" altLang="zh-CN" sz="2400" kern="1200" dirty="0">
              <a:solidFill>
                <a:srgbClr val="09405E"/>
              </a:solidFill>
              <a:latin typeface="Microsoft YaHei" charset="-122"/>
              <a:ea typeface="Microsoft YaHei" charset="-122"/>
            </a:endParaRPr>
          </a:p>
          <a:p>
            <a:endParaRPr kumimoji="1" lang="zh-CN" altLang="en-US" sz="3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04B70958-1617-3DF5-C542-6E075F3C8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第八章 聚类</a:t>
            </a:r>
          </a:p>
        </p:txBody>
      </p:sp>
    </p:spTree>
    <p:extLst>
      <p:ext uri="{BB962C8B-B14F-4D97-AF65-F5344CB8AC3E}">
        <p14:creationId xmlns:p14="http://schemas.microsoft.com/office/powerpoint/2010/main" val="2108364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DF4FAFEF-A3FB-F6F1-2808-87A4854DE4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0237" y="1147763"/>
            <a:ext cx="11074083" cy="5237271"/>
          </a:xfrm>
        </p:spPr>
        <p:txBody>
          <a:bodyPr/>
          <a:lstStyle/>
          <a:p>
            <a:r>
              <a:rPr kumimoji="1" lang="zh-CN" altLang="en-US" dirty="0"/>
              <a:t>线性降维</a:t>
            </a:r>
            <a:endParaRPr kumimoji="1" lang="en-US" altLang="zh-CN" dirty="0"/>
          </a:p>
          <a:p>
            <a:pPr lvl="1"/>
            <a:r>
              <a:rPr kumimoji="1" lang="zh-CN" altLang="en-US" sz="2800" dirty="0"/>
              <a:t> </a:t>
            </a:r>
            <a:r>
              <a:rPr kumimoji="1" lang="en-US" altLang="zh-CN" sz="2800" dirty="0"/>
              <a:t>PCA</a:t>
            </a:r>
          </a:p>
          <a:p>
            <a:pPr lvl="1"/>
            <a:r>
              <a:rPr kumimoji="1" lang="zh-CN" altLang="en-US" sz="2800" dirty="0"/>
              <a:t> 多维尺度缩放（</a:t>
            </a:r>
            <a:r>
              <a:rPr kumimoji="1" lang="en-US" altLang="zh-CN" sz="2800" dirty="0"/>
              <a:t>MDS</a:t>
            </a:r>
            <a:r>
              <a:rPr kumimoji="1" lang="zh-CN" altLang="en-US" sz="2800" dirty="0"/>
              <a:t>）：了解</a:t>
            </a:r>
            <a:endParaRPr kumimoji="1" lang="en-US" altLang="zh-CN" sz="2800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非线性降维</a:t>
            </a:r>
            <a:r>
              <a:rPr kumimoji="1" lang="zh-CN" altLang="en-US" dirty="0" smtClean="0"/>
              <a:t>：</a:t>
            </a:r>
            <a:r>
              <a:rPr kumimoji="1" lang="zh-CN" altLang="en-US" dirty="0" smtClean="0"/>
              <a:t>至少熟悉其中两种</a:t>
            </a:r>
            <a:endParaRPr kumimoji="1" lang="en-US" altLang="zh-CN" dirty="0"/>
          </a:p>
          <a:p>
            <a:pPr lvl="1"/>
            <a:r>
              <a:rPr kumimoji="1" lang="zh-CN" altLang="en-US" sz="2800" dirty="0"/>
              <a:t> 重构残差最小：核化</a:t>
            </a:r>
            <a:r>
              <a:rPr kumimoji="1" lang="en-US" altLang="zh-CN" sz="2800" dirty="0"/>
              <a:t>PCA</a:t>
            </a:r>
            <a:r>
              <a:rPr kumimoji="1" lang="zh-CN" altLang="en-US" sz="2800" dirty="0"/>
              <a:t>、自编码器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 全局距离保持：</a:t>
            </a:r>
            <a:r>
              <a:rPr kumimoji="1" lang="en-US" altLang="zh-CN" sz="2800" dirty="0"/>
              <a:t>ISOMAP</a:t>
            </a:r>
          </a:p>
          <a:p>
            <a:pPr lvl="1"/>
            <a:r>
              <a:rPr kumimoji="1" lang="zh-CN" altLang="en-US" sz="2800" dirty="0"/>
              <a:t> 邻域距离保持</a:t>
            </a:r>
            <a:r>
              <a:rPr kumimoji="1" lang="zh-CN" altLang="en-US" sz="2800" dirty="0" smtClean="0"/>
              <a:t>：</a:t>
            </a:r>
            <a:r>
              <a:rPr kumimoji="1" lang="en-US" altLang="zh-CN" sz="2800" dirty="0" smtClean="0"/>
              <a:t>LLE</a:t>
            </a:r>
            <a:r>
              <a:rPr kumimoji="1" lang="zh-CN" altLang="en-US" sz="2800" dirty="0" smtClean="0"/>
              <a:t>、</a:t>
            </a:r>
            <a:r>
              <a:rPr kumimoji="1" lang="en-US" altLang="zh-CN" sz="2800" dirty="0" smtClean="0"/>
              <a:t>Laplacian </a:t>
            </a:r>
            <a:r>
              <a:rPr kumimoji="1" lang="en-US" altLang="zh-CN" sz="2800" dirty="0"/>
              <a:t>Eigenmaps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T-NSE</a:t>
            </a:r>
            <a:r>
              <a:rPr kumimoji="1" lang="zh-CN" altLang="en-US" sz="2800" dirty="0"/>
              <a:t>，</a:t>
            </a:r>
            <a:r>
              <a:rPr kumimoji="1" lang="en-US" altLang="zh-CN" sz="2800" dirty="0"/>
              <a:t>UMAP</a:t>
            </a:r>
          </a:p>
          <a:p>
            <a:pPr lvl="1">
              <a:buNone/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6C32C091-6F02-93B9-77A2-8E79E89D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第九章 降维</a:t>
            </a:r>
          </a:p>
        </p:txBody>
      </p:sp>
    </p:spTree>
    <p:extLst>
      <p:ext uri="{BB962C8B-B14F-4D97-AF65-F5344CB8AC3E}">
        <p14:creationId xmlns:p14="http://schemas.microsoft.com/office/powerpoint/2010/main" val="887255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B79FA0E9-A204-43C4-EB4B-06C005325E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zh-CN" altLang="en-US" dirty="0"/>
              <a:t>半监督学习的三个基本假设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高密度区域平滑假设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聚类假设</a:t>
            </a:r>
            <a:r>
              <a:rPr kumimoji="1" lang="en-US" altLang="zh-CN" dirty="0"/>
              <a:t>/</a:t>
            </a:r>
            <a:r>
              <a:rPr kumimoji="1" lang="zh-CN" altLang="en-US" dirty="0"/>
              <a:t>低密度分隔假设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流形假设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半监督学习算法：至少熟悉一种算法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自我训练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多视角学习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生成模型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半监督</a:t>
            </a:r>
            <a:r>
              <a:rPr kumimoji="1" lang="en-US" altLang="zh-CN" dirty="0"/>
              <a:t>SVM</a:t>
            </a:r>
          </a:p>
          <a:p>
            <a:pPr lvl="1"/>
            <a:r>
              <a:rPr kumimoji="1" lang="zh-CN" altLang="en-US" dirty="0"/>
              <a:t> 基于图的算法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半监督聚类</a:t>
            </a:r>
            <a:endParaRPr kumimoji="1" lang="en-US" altLang="zh-CN" dirty="0"/>
          </a:p>
          <a:p>
            <a:pPr lvl="1">
              <a:buNone/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88657F7C-DB8D-9D7B-31B3-66C25C80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第十章 半监督学习</a:t>
            </a:r>
          </a:p>
        </p:txBody>
      </p:sp>
    </p:spTree>
    <p:extLst>
      <p:ext uri="{BB962C8B-B14F-4D97-AF65-F5344CB8AC3E}">
        <p14:creationId xmlns:p14="http://schemas.microsoft.com/office/powerpoint/2010/main" val="1590737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89A6698A-F296-9F32-CC61-0E6146DB4F5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zh-CN" altLang="en-US" dirty="0"/>
              <a:t> 有向概率图模型</a:t>
            </a:r>
            <a:r>
              <a:rPr kumimoji="1" lang="en-US" altLang="zh-CN" dirty="0"/>
              <a:t>/</a:t>
            </a:r>
            <a:r>
              <a:rPr kumimoji="1" lang="zh-CN" altLang="en-US" dirty="0"/>
              <a:t>贝叶斯网络</a:t>
            </a:r>
            <a:endParaRPr kumimoji="1" lang="en-US" altLang="zh-CN" dirty="0"/>
          </a:p>
          <a:p>
            <a:pPr lvl="1"/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概率图模型</a:t>
            </a:r>
            <a:r>
              <a:rPr lang="zh-CN" altLang="en-US" dirty="0"/>
              <a:t>对应的概率分布</a:t>
            </a:r>
            <a:endParaRPr lang="en-US" altLang="zh-CN" dirty="0"/>
          </a:p>
          <a:p>
            <a:pPr lvl="1"/>
            <a:r>
              <a:rPr lang="zh-CN" altLang="en-US" dirty="0">
                <a:effectLst/>
              </a:rPr>
              <a:t> 条件独立判断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HMM</a:t>
            </a:r>
          </a:p>
          <a:p>
            <a:pPr lvl="2"/>
            <a:r>
              <a:rPr lang="zh-CN" altLang="en-US" sz="2400" kern="1200" dirty="0">
                <a:solidFill>
                  <a:srgbClr val="09405E"/>
                </a:solidFill>
                <a:latin typeface="Microsoft YaHei" charset="-122"/>
                <a:ea typeface="Microsoft YaHei" charset="-122"/>
              </a:rPr>
              <a:t>前向算法求观测序列的概率</a:t>
            </a:r>
            <a:endParaRPr lang="en-US" altLang="zh-CN" sz="2400" kern="1200" dirty="0">
              <a:solidFill>
                <a:srgbClr val="09405E"/>
              </a:solidFill>
              <a:latin typeface="Microsoft YaHei" charset="-122"/>
              <a:ea typeface="Microsoft YaHei" charset="-122"/>
            </a:endParaRPr>
          </a:p>
          <a:p>
            <a:pPr lvl="2"/>
            <a:r>
              <a:rPr lang="en-US" altLang="zh-CN" sz="2400" kern="1200" dirty="0">
                <a:solidFill>
                  <a:srgbClr val="09405E"/>
                </a:solidFill>
                <a:latin typeface="Microsoft YaHei" charset="-122"/>
                <a:ea typeface="Microsoft YaHei" charset="-122"/>
              </a:rPr>
              <a:t>Viterbi</a:t>
            </a:r>
            <a:r>
              <a:rPr lang="zh-CN" altLang="en-US" sz="2400" kern="1200" dirty="0">
                <a:solidFill>
                  <a:srgbClr val="09405E"/>
                </a:solidFill>
                <a:latin typeface="Microsoft YaHei" charset="-122"/>
                <a:ea typeface="Microsoft YaHei" charset="-122"/>
              </a:rPr>
              <a:t>算法求观测序列对应的最佳状态序列</a:t>
            </a:r>
            <a:endParaRPr lang="en-US" altLang="zh-CN" sz="2400" kern="1200" dirty="0">
              <a:solidFill>
                <a:srgbClr val="09405E"/>
              </a:solidFill>
              <a:latin typeface="Microsoft YaHei" charset="-122"/>
              <a:ea typeface="Microsoft YaHei" charset="-122"/>
            </a:endParaRPr>
          </a:p>
          <a:p>
            <a:pPr lvl="2"/>
            <a:r>
              <a:rPr lang="zh-CN" altLang="en-US" sz="2400" kern="1200" dirty="0">
                <a:solidFill>
                  <a:srgbClr val="09405E"/>
                </a:solidFill>
                <a:latin typeface="Microsoft YaHei" charset="-122"/>
                <a:ea typeface="Microsoft YaHei" charset="-122"/>
              </a:rPr>
              <a:t>模型参数学习：了解</a:t>
            </a:r>
            <a:endParaRPr lang="en-US" altLang="zh-CN" sz="2400" kern="1200" dirty="0">
              <a:solidFill>
                <a:srgbClr val="09405E"/>
              </a:solidFill>
              <a:latin typeface="Microsoft YaHei" charset="-122"/>
              <a:ea typeface="Microsoft YaHei" charset="-122"/>
            </a:endParaRPr>
          </a:p>
          <a:p>
            <a:r>
              <a:rPr lang="zh-CN" altLang="en-US" dirty="0">
                <a:effectLst/>
              </a:rPr>
              <a:t>无向概率图模型</a:t>
            </a:r>
            <a:r>
              <a:rPr lang="en-US" altLang="zh-CN" dirty="0">
                <a:effectLst/>
              </a:rPr>
              <a:t>/</a:t>
            </a:r>
            <a:r>
              <a:rPr lang="zh-CN" altLang="en-US" dirty="0">
                <a:effectLst/>
              </a:rPr>
              <a:t>马尔可夫随机场：了解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/>
              <a:t> 概率图模型对应的概率分布</a:t>
            </a:r>
            <a:endParaRPr lang="en-US" altLang="zh-CN" dirty="0"/>
          </a:p>
          <a:p>
            <a:pPr lvl="1"/>
            <a:r>
              <a:rPr lang="zh-CN" altLang="en-US" dirty="0"/>
              <a:t> 条件独立 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CRF</a:t>
            </a:r>
            <a:endParaRPr lang="zh-CN" altLang="en-US" dirty="0">
              <a:effectLst/>
            </a:endParaRPr>
          </a:p>
          <a:p>
            <a:pPr lvl="1"/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E5C7167E-21A5-9A1D-8A76-D3C848A8C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第十一章 概率图模型</a:t>
            </a:r>
          </a:p>
        </p:txBody>
      </p:sp>
    </p:spTree>
    <p:extLst>
      <p:ext uri="{BB962C8B-B14F-4D97-AF65-F5344CB8AC3E}">
        <p14:creationId xmlns:p14="http://schemas.microsoft.com/office/powerpoint/2010/main" val="1685862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6C8752AD-D0CB-1888-4E28-D4E00AC402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4111" y="918314"/>
            <a:ext cx="10752465" cy="5237271"/>
          </a:xfrm>
        </p:spPr>
        <p:txBody>
          <a:bodyPr/>
          <a:lstStyle/>
          <a:p>
            <a:r>
              <a:rPr kumimoji="1" lang="en-US" altLang="zh-CN" dirty="0"/>
              <a:t>Bagging</a:t>
            </a:r>
            <a:r>
              <a:rPr kumimoji="1" lang="zh-CN" altLang="en-US" dirty="0"/>
              <a:t>：降低方差、偏差不变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基学习器类型相同：通常较复杂，偏差较小，方差较</a:t>
            </a:r>
            <a:r>
              <a:rPr kumimoji="1" lang="zh-CN" altLang="en-US" dirty="0" smtClean="0"/>
              <a:t>大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 通过对样本和特征进行随机采样得到不同的训练集训练各基学习器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融合模型：多个基学习器结果的平均</a:t>
            </a:r>
            <a:r>
              <a:rPr kumimoji="1" lang="en-US" altLang="zh-CN" dirty="0"/>
              <a:t>/</a:t>
            </a:r>
            <a:r>
              <a:rPr kumimoji="1" lang="zh-CN" altLang="en-US" dirty="0"/>
              <a:t>投票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多个基学习器可并行训练</a:t>
            </a:r>
            <a:endParaRPr kumimoji="1" lang="en-US" altLang="zh-CN" dirty="0"/>
          </a:p>
          <a:p>
            <a:r>
              <a:rPr kumimoji="1" lang="en-US" altLang="zh-CN" dirty="0"/>
              <a:t>Boosting</a:t>
            </a:r>
            <a:r>
              <a:rPr kumimoji="1" lang="zh-CN" altLang="en-US" dirty="0"/>
              <a:t>：降低偏差、方差不变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基学习器类型相同：通常较简单，偏差较大，方差较</a:t>
            </a:r>
            <a:r>
              <a:rPr kumimoji="1" lang="zh-CN" altLang="en-US" dirty="0" smtClean="0"/>
              <a:t>小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 </a:t>
            </a:r>
            <a:r>
              <a:rPr kumimoji="1" lang="zh-CN" altLang="en-US" dirty="0" smtClean="0"/>
              <a:t>每次迭代通过改变样本的权重（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AdaBoost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）或改变标签（</a:t>
            </a:r>
            <a:r>
              <a:rPr kumimoji="1" lang="en-US" altLang="zh-CN" dirty="0" smtClean="0"/>
              <a:t>GBM</a:t>
            </a:r>
            <a:r>
              <a:rPr kumimoji="1" lang="zh-CN" altLang="en-US" dirty="0" smtClean="0"/>
              <a:t>）得到不同的训集训</a:t>
            </a:r>
            <a:r>
              <a:rPr kumimoji="1" lang="zh-CN" altLang="en-US" dirty="0"/>
              <a:t>练各基学习</a:t>
            </a:r>
            <a:r>
              <a:rPr kumimoji="1" lang="zh-CN" altLang="en-US" dirty="0" smtClean="0"/>
              <a:t>器、样本和特征亦可随机采样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融合模型：多个基学习器结果的加权平均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多个基学习器顺序训练，不能</a:t>
            </a:r>
            <a:r>
              <a:rPr kumimoji="1" lang="zh-CN" altLang="en-US" dirty="0" smtClean="0"/>
              <a:t>并行</a:t>
            </a:r>
            <a:endParaRPr kumimoji="1" lang="en-US" altLang="zh-CN" dirty="0" smtClean="0"/>
          </a:p>
          <a:p>
            <a:r>
              <a:rPr kumimoji="1" lang="en-US" altLang="zh-CN" dirty="0" smtClean="0"/>
              <a:t>Stacking</a:t>
            </a:r>
            <a:r>
              <a:rPr kumimoji="1" lang="zh-CN" altLang="en-US" dirty="0"/>
              <a:t>：了解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基学习器类型可以不同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A8DB98AC-2544-BF7E-A338-406AD95C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第十二章 集成学习</a:t>
            </a:r>
          </a:p>
        </p:txBody>
      </p:sp>
    </p:spTree>
    <p:extLst>
      <p:ext uri="{BB962C8B-B14F-4D97-AF65-F5344CB8AC3E}">
        <p14:creationId xmlns:p14="http://schemas.microsoft.com/office/powerpoint/2010/main" val="2255857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AC3B255D-BC29-1836-6EE1-6CCCC764CD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zh-CN" altLang="en-US" dirty="0"/>
              <a:t>神经元的结构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</a:t>
            </a:r>
            <a:r>
              <a:rPr kumimoji="1" lang="zh-CN" altLang="en-US" dirty="0" smtClean="0"/>
              <a:t>信息汇聚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 （非线性）激活</a:t>
            </a:r>
            <a:r>
              <a:rPr kumimoji="1" lang="zh-CN" altLang="en-US" dirty="0"/>
              <a:t>函数：梯度消失、计算简单</a:t>
            </a:r>
            <a:endParaRPr kumimoji="1" lang="en-US" altLang="zh-CN" dirty="0"/>
          </a:p>
          <a:p>
            <a:r>
              <a:rPr kumimoji="1" lang="zh-CN" altLang="en-US" dirty="0"/>
              <a:t>神经网络结构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全连接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卷积：局部连接、权值共享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循环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</a:t>
            </a:r>
            <a:r>
              <a:rPr kumimoji="1" lang="zh-CN" altLang="en-US" dirty="0" smtClean="0"/>
              <a:t>自注意力：</a:t>
            </a:r>
            <a:r>
              <a:rPr kumimoji="1" lang="zh-CN" altLang="en-US" dirty="0"/>
              <a:t>了解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跳跃连接：梯度消失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</a:t>
            </a:r>
            <a:r>
              <a:rPr kumimoji="1" lang="en-US" altLang="zh-CN" dirty="0"/>
              <a:t>Batch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Normalization</a:t>
            </a:r>
            <a:r>
              <a:rPr kumimoji="1" lang="zh-CN" altLang="en-US" dirty="0"/>
              <a:t>及其他</a:t>
            </a:r>
            <a:r>
              <a:rPr kumimoji="1" lang="en-US" altLang="zh-CN" dirty="0"/>
              <a:t>Normalization</a:t>
            </a:r>
            <a:r>
              <a:rPr kumimoji="1" lang="zh-CN" altLang="en-US" dirty="0"/>
              <a:t>：模型训练更快更稳定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</a:t>
            </a:r>
            <a:r>
              <a:rPr kumimoji="1" lang="en-US" altLang="zh-CN" dirty="0"/>
              <a:t>Dropout</a:t>
            </a:r>
            <a:r>
              <a:rPr kumimoji="1" lang="zh-CN" altLang="en-US" dirty="0"/>
              <a:t>：可视为一种集成学习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DE0231FC-E1DA-B444-E0A3-DB06612F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第十三章 深度学习</a:t>
            </a:r>
          </a:p>
        </p:txBody>
      </p:sp>
    </p:spTree>
    <p:extLst>
      <p:ext uri="{BB962C8B-B14F-4D97-AF65-F5344CB8AC3E}">
        <p14:creationId xmlns:p14="http://schemas.microsoft.com/office/powerpoint/2010/main" val="710851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AC3B255D-BC29-1836-6EE1-6CCCC764CD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9767" y="1009220"/>
            <a:ext cx="10752465" cy="5237271"/>
          </a:xfrm>
        </p:spPr>
        <p:txBody>
          <a:bodyPr/>
          <a:lstStyle/>
          <a:p>
            <a:r>
              <a:rPr kumimoji="1" lang="zh-CN" altLang="en-US" dirty="0"/>
              <a:t>神经网络模型的训练：梯度下降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梯度消失与梯度爆炸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梯度计算：反向传播、批处理梯度下降、随机梯度下降、小批量梯度下降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自适应的梯度下降：动量法、自适应学习率调整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参数初始</a:t>
            </a:r>
            <a:r>
              <a:rPr kumimoji="1" lang="zh-CN" altLang="en-US" dirty="0" smtClean="0"/>
              <a:t>化</a:t>
            </a:r>
            <a:endParaRPr kumimoji="1" lang="en-US" altLang="zh-CN" dirty="0"/>
          </a:p>
          <a:p>
            <a:pPr lvl="2"/>
            <a:r>
              <a:rPr kumimoji="1" lang="zh-CN" altLang="en-US" sz="2400" kern="1200" dirty="0">
                <a:solidFill>
                  <a:srgbClr val="09405E"/>
                </a:solidFill>
                <a:latin typeface="Microsoft YaHei" charset="-122"/>
                <a:ea typeface="Microsoft YaHei" charset="-122"/>
              </a:rPr>
              <a:t>小的随机</a:t>
            </a:r>
            <a:r>
              <a:rPr kumimoji="1" lang="zh-CN" altLang="en-US" sz="2400" kern="1200" dirty="0" smtClean="0">
                <a:solidFill>
                  <a:srgbClr val="09405E"/>
                </a:solidFill>
                <a:latin typeface="Microsoft YaHei" charset="-122"/>
                <a:ea typeface="Microsoft YaHei" charset="-122"/>
              </a:rPr>
              <a:t>数（网络中有</a:t>
            </a:r>
            <a:r>
              <a:rPr kumimoji="1" lang="en-US" altLang="zh-CN" sz="2400" kern="1200" dirty="0" smtClean="0">
                <a:solidFill>
                  <a:srgbClr val="09405E"/>
                </a:solidFill>
                <a:latin typeface="Microsoft YaHei" charset="-122"/>
                <a:ea typeface="Microsoft YaHei" charset="-122"/>
              </a:rPr>
              <a:t>BN</a:t>
            </a:r>
            <a:r>
              <a:rPr kumimoji="1" lang="zh-CN" altLang="en-US" sz="2400" kern="1200" dirty="0" smtClean="0">
                <a:solidFill>
                  <a:srgbClr val="09405E"/>
                </a:solidFill>
                <a:latin typeface="Microsoft YaHei" charset="-122"/>
                <a:ea typeface="Microsoft YaHei" charset="-122"/>
              </a:rPr>
              <a:t>层）</a:t>
            </a:r>
            <a:endParaRPr kumimoji="1" lang="en-US" altLang="zh-CN" sz="2400" kern="1200" dirty="0">
              <a:solidFill>
                <a:srgbClr val="09405E"/>
              </a:solidFill>
              <a:latin typeface="Microsoft YaHei" charset="-122"/>
              <a:ea typeface="Microsoft YaHei" charset="-122"/>
            </a:endParaRPr>
          </a:p>
          <a:p>
            <a:pPr lvl="2"/>
            <a:r>
              <a:rPr kumimoji="1" lang="zh-CN" altLang="en-US" sz="2400" kern="1200" dirty="0">
                <a:solidFill>
                  <a:srgbClr val="09405E"/>
                </a:solidFill>
                <a:latin typeface="Microsoft YaHei" charset="-122"/>
                <a:ea typeface="Microsoft YaHei" charset="-122"/>
              </a:rPr>
              <a:t>预训练模型</a:t>
            </a:r>
            <a:endParaRPr kumimoji="1" lang="en-US" altLang="zh-CN" sz="2400" kern="1200" dirty="0">
              <a:solidFill>
                <a:srgbClr val="09405E"/>
              </a:solidFill>
              <a:latin typeface="Microsoft YaHei" charset="-122"/>
              <a:ea typeface="Microsoft YaHei" charset="-122"/>
            </a:endParaRPr>
          </a:p>
          <a:p>
            <a:r>
              <a:rPr kumimoji="1" lang="zh-CN" altLang="en-US" dirty="0"/>
              <a:t>神经网络抗过拟合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及早停止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正则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数据增广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</a:t>
            </a:r>
            <a:r>
              <a:rPr kumimoji="1" lang="en-US" altLang="zh-CN" dirty="0"/>
              <a:t>Dropout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DE0231FC-E1DA-B444-E0A3-DB06612F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第十三章 深度学习</a:t>
            </a:r>
          </a:p>
        </p:txBody>
      </p:sp>
    </p:spTree>
    <p:extLst>
      <p:ext uri="{BB962C8B-B14F-4D97-AF65-F5344CB8AC3E}">
        <p14:creationId xmlns:p14="http://schemas.microsoft.com/office/powerpoint/2010/main" val="414080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dirty="0"/>
                  <a:t>最小错误率决策：等价于最大后验概率决策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贝叶斯判别</a:t>
                </a:r>
                <a:endParaRPr lang="en-US" altLang="zh-CN" sz="2400" dirty="0"/>
              </a:p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2400" i="1" smtClean="0">
                        <a:solidFill>
                          <a:srgbClr val="09405E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𝑃</m:t>
                    </m:r>
                    <m:d>
                      <m:dPr>
                        <m:ctrlPr>
                          <a:rPr kumimoji="1" lang="en-US" altLang="zh-CN" sz="2400" b="0" i="1" smtClean="0">
                            <a:solidFill>
                              <a:srgbClr val="09405E"/>
                            </a:solidFill>
                            <a:latin typeface="Cambria Math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solidFill>
                              <a:srgbClr val="09405E"/>
                            </a:solidFill>
                            <a:latin typeface="Cambria Math" charset="0"/>
                            <a:ea typeface="微软雅黑" panose="020B0503020204020204" pitchFamily="34" charset="-122"/>
                          </a:rPr>
                          <m:t>𝑒𝑟𝑟𝑜𝑟</m:t>
                        </m:r>
                      </m:e>
                    </m:d>
                    <m:r>
                      <a:rPr kumimoji="1" lang="en-US" altLang="zh-CN" sz="2400" i="1">
                        <a:solidFill>
                          <a:srgbClr val="09405E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kumimoji="1" lang="en-US" altLang="zh-CN" sz="2400" i="1" smtClean="0">
                            <a:solidFill>
                              <a:srgbClr val="09405E"/>
                            </a:solidFill>
                            <a:latin typeface="Cambria Math" charset="0"/>
                            <a:ea typeface="微软雅黑" panose="020B0503020204020204" pitchFamily="34" charset="-122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zh-CN" sz="2400" i="1" smtClean="0">
                            <a:solidFill>
                              <a:srgbClr val="09405E"/>
                            </a:solidFill>
                            <a:latin typeface="Cambria Math" charset="0"/>
                            <a:ea typeface="微软雅黑" panose="020B0503020204020204" pitchFamily="34" charset="-122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sz="2400" i="1">
                                <a:solidFill>
                                  <a:srgbClr val="09405E"/>
                                </a:solidFill>
                                <a:latin typeface="Cambria Math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kumimoji="1" lang="en-US" altLang="zh-CN" sz="2400" i="1">
                                <a:solidFill>
                                  <a:srgbClr val="09405E"/>
                                </a:solidFill>
                                <a:latin typeface="Cambria Math" charset="0"/>
                                <a:ea typeface="微软雅黑" panose="020B0503020204020204" pitchFamily="34" charset="-122"/>
                              </a:rPr>
                              <m:t>𝑒𝑟𝑟𝑜𝑟</m:t>
                            </m:r>
                          </m:e>
                          <m:e>
                            <m:r>
                              <a:rPr kumimoji="1" lang="en-US" altLang="zh-CN" sz="2400" i="1">
                                <a:solidFill>
                                  <a:srgbClr val="09405E"/>
                                </a:solidFill>
                                <a:latin typeface="Cambria Math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</m:d>
                        <m:r>
                          <a:rPr kumimoji="1" lang="en-US" altLang="zh-CN" sz="2400" b="0" i="1" smtClean="0">
                            <a:solidFill>
                              <a:srgbClr val="09405E"/>
                            </a:solidFill>
                            <a:latin typeface="Cambria Math" charset="0"/>
                            <a:ea typeface="微软雅黑" panose="020B0503020204020204" pitchFamily="34" charset="-122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zh-CN" sz="2400" b="0" i="1" smtClean="0">
                                <a:solidFill>
                                  <a:srgbClr val="09405E"/>
                                </a:solidFill>
                                <a:latin typeface="Cambria Math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kumimoji="1" lang="en-US" altLang="zh-CN" sz="2400" i="1">
                                <a:solidFill>
                                  <a:srgbClr val="09405E"/>
                                </a:solidFill>
                                <a:latin typeface="Cambria Math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</m:d>
                        <m:r>
                          <a:rPr kumimoji="1" lang="en-US" altLang="zh-CN" sz="2400" b="0" i="1" smtClean="0">
                            <a:solidFill>
                              <a:srgbClr val="09405E"/>
                            </a:solidFill>
                            <a:latin typeface="Cambria Math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kumimoji="1" lang="en-US" altLang="zh-CN" sz="2400" i="1">
                            <a:solidFill>
                              <a:srgbClr val="09405E"/>
                            </a:solidFill>
                            <a:latin typeface="Cambria Math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</m:nary>
                    <m:r>
                      <a:rPr kumimoji="1"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最小</m:t>
                    </m:r>
                  </m:oMath>
                </a14:m>
                <a:endParaRPr kumimoji="1" lang="en-US" altLang="zh-CN" sz="2400" dirty="0"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zh-CN" altLang="en-US" sz="2400" b="0" i="1" smtClean="0">
                        <a:solidFill>
                          <a:srgbClr val="09405E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   </m:t>
                    </m:r>
                    <m:r>
                      <a:rPr kumimoji="1" lang="en-US" altLang="zh-CN" sz="2400" i="1" smtClean="0">
                        <a:solidFill>
                          <a:srgbClr val="09405E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𝑃</m:t>
                    </m:r>
                    <m:d>
                      <m:dPr>
                        <m:ctrlPr>
                          <a:rPr kumimoji="1" lang="en-US" altLang="zh-CN" sz="2400" i="1">
                            <a:solidFill>
                              <a:srgbClr val="09405E"/>
                            </a:solidFill>
                            <a:latin typeface="Cambria Math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solidFill>
                              <a:srgbClr val="09405E"/>
                            </a:solidFill>
                            <a:latin typeface="Cambria Math" charset="0"/>
                            <a:ea typeface="微软雅黑" panose="020B0503020204020204" pitchFamily="34" charset="-122"/>
                          </a:rPr>
                          <m:t>𝑒𝑟𝑟𝑜𝑟</m:t>
                        </m:r>
                      </m:e>
                      <m:e>
                        <m:r>
                          <a:rPr kumimoji="1" lang="en-US" altLang="zh-CN" sz="2400" i="1">
                            <a:solidFill>
                              <a:srgbClr val="09405E"/>
                            </a:solidFill>
                            <a:latin typeface="Cambria Math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</m:d>
                    <m:r>
                      <a:rPr kumimoji="1" lang="en-US" altLang="zh-CN" sz="2400" b="0" i="1" smtClean="0">
                        <a:solidFill>
                          <a:srgbClr val="09405E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kumimoji="1" lang="en-US" altLang="zh-CN" sz="2400" i="1">
                        <a:latin typeface="Cambria Math" charset="0"/>
                        <a:ea typeface="微软雅黑" panose="020B0503020204020204" pitchFamily="34" charset="-122"/>
                      </a:rPr>
                      <m:t>1−</m:t>
                    </m:r>
                    <m:r>
                      <a:rPr kumimoji="1" lang="en-US" altLang="zh-CN" sz="2400" i="1">
                        <a:latin typeface="Cambria Math" charset="0"/>
                        <a:ea typeface="微软雅黑" panose="020B0503020204020204" pitchFamily="34" charset="-122"/>
                      </a:rPr>
                      <m:t>𝑃</m:t>
                    </m:r>
                    <m:d>
                      <m:dPr>
                        <m:ctrlPr>
                          <a:rPr kumimoji="1" lang="en-US" altLang="zh-CN" sz="2400" i="1">
                            <a:latin typeface="Cambria Math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CN" sz="2400" i="1" baseline="-25000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e>
                        <m:r>
                          <a:rPr kumimoji="1" lang="en-US" altLang="zh-CN" sz="2400" i="1" dirty="0">
                            <a:latin typeface="Cambria Math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zh-CN" altLang="en-US" sz="2400" dirty="0">
                    <a:ea typeface="微软雅黑" panose="020B0503020204020204" pitchFamily="34" charset="-122"/>
                  </a:rPr>
                  <a:t>最小，</a:t>
                </a:r>
                <a:r>
                  <a:rPr kumimoji="1" lang="en-US" altLang="zh-CN" sz="24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charset="0"/>
                        <a:ea typeface="微软雅黑" panose="020B0503020204020204" pitchFamily="34" charset="-122"/>
                      </a:rPr>
                      <m:t>𝑃</m:t>
                    </m:r>
                    <m:d>
                      <m:dPr>
                        <m:ctrlPr>
                          <a:rPr kumimoji="1" lang="en-US" altLang="zh-CN" sz="2400" i="1">
                            <a:latin typeface="Cambria Math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CN" sz="2400" i="1" baseline="-25000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e>
                        <m:r>
                          <a:rPr kumimoji="1" lang="en-US" altLang="zh-CN" sz="2400" i="1" dirty="0">
                            <a:latin typeface="Cambria Math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zh-CN" altLang="en-US" sz="2400" dirty="0">
                    <a:ea typeface="微软雅黑" panose="020B0503020204020204" pitchFamily="34" charset="-122"/>
                  </a:rPr>
                  <a:t>最大</a:t>
                </a:r>
                <a:endParaRPr lang="en-US" altLang="zh-CN" sz="2400" dirty="0"/>
              </a:p>
              <a:p>
                <a:pPr marL="0" indent="0" eaLnBrk="1" hangingPunct="1">
                  <a:lnSpc>
                    <a:spcPct val="150000"/>
                  </a:lnSpc>
                  <a:buNone/>
                </a:pPr>
                <a:endParaRPr lang="en-US" altLang="zh-CN" sz="2400" dirty="0"/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dirty="0"/>
                  <a:t>贝叶斯最小风险判别</a:t>
                </a:r>
                <a:endParaRPr lang="en-US" altLang="zh-CN" sz="2400" dirty="0"/>
              </a:p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 i="1" baseline="-25000" dirty="0" err="1" smtClean="0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zh-CN" altLang="en-US" sz="2400" dirty="0"/>
                  <a:t>：将本应属于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sz="2400" i="1" baseline="-2500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类的模式判别成属于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sz="2400" i="1" baseline="-2500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/>
                  <a:t>类的代价</a:t>
                </a:r>
                <a:endParaRPr lang="en-US" altLang="zh-CN" sz="2400" dirty="0"/>
              </a:p>
              <a:p>
                <a:pPr lvl="1" eaLnBrk="1" hangingPunct="1">
                  <a:lnSpc>
                    <a:spcPct val="150000"/>
                  </a:lnSpc>
                  <a:buNone/>
                </a:pPr>
                <a:endParaRPr lang="en-US" altLang="zh-CN" sz="2000" dirty="0"/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zh-CN" altLang="en-US" sz="2400" dirty="0"/>
                  <a:t>期望风险最小</a:t>
                </a:r>
                <a:endParaRPr lang="en-US" altLang="zh-CN" sz="2400" dirty="0"/>
              </a:p>
              <a:p>
                <a:pPr lvl="1" eaLnBrk="1" hangingPunct="1">
                  <a:lnSpc>
                    <a:spcPct val="150000"/>
                  </a:lnSpc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708" t="-7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第二章 统计判别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生成式分类器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="" id="{AAEAE04B-8370-C840-979A-BB335A38D01B}"/>
                  </a:ext>
                </a:extLst>
              </p:cNvPr>
              <p:cNvSpPr/>
              <p:nvPr/>
            </p:nvSpPr>
            <p:spPr>
              <a:xfrm>
                <a:off x="8044287" y="2251375"/>
                <a:ext cx="3851119" cy="935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is-IS" altLang="zh-CN" sz="2400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400" i="1" baseline="-25000" dirty="0" err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lang="en-US" altLang="zh-CN" sz="2400" b="1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sz="2400" b="0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is-IS" altLang="zh-CN" sz="2400" i="1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𝒙</m:t>
                              </m:r>
                              <m:r>
                                <a:rPr lang="en-US" altLang="zh-CN" sz="2400" i="1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altLang="zh-C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 baseline="-25000" dirty="0" err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is-IS" altLang="zh-CN" sz="240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 baseline="-25000" dirty="0" err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bg-BG" altLang="zh-CN" sz="2400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zh-C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altLang="zh-CN" sz="2400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is-IS" altLang="zh-CN" sz="2400" i="1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  <m:t>𝒙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  <m:t>|</m:t>
                                  </m:r>
                                  <m:r>
                                    <a:rPr lang="en-US" altLang="zh-CN" sz="24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400" i="1" baseline="-25000" dirty="0" err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is-IS" altLang="zh-CN" sz="2400" i="1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400" i="1" baseline="-25000" dirty="0" err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AEAE04B-8370-C840-979A-BB335A38D0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287" y="2251375"/>
                <a:ext cx="3851119" cy="935834"/>
              </a:xfrm>
              <a:prstGeom prst="rect">
                <a:avLst/>
              </a:prstGeom>
              <a:blipFill>
                <a:blip r:embed="rId4"/>
                <a:stretch>
                  <a:fillRect t="-18667" b="-8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E528DB62-FD76-049C-529F-BB26CB49F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043" y="570948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xmlns="" id="{5666777D-2CCB-17F9-321A-AD9D767E9BB4}"/>
                  </a:ext>
                </a:extLst>
              </p:cNvPr>
              <p:cNvSpPr/>
              <p:nvPr/>
            </p:nvSpPr>
            <p:spPr>
              <a:xfrm>
                <a:off x="1724774" y="4549019"/>
                <a:ext cx="3584251" cy="775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𝑅</m:t>
                      </m:r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400" i="1" baseline="-25000" dirty="0" err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  <m:e>
                          <m:r>
                            <a:rPr kumimoji="1" lang="en-US" altLang="zh-CN" sz="2400" b="1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02060"/>
                          </a:solidFill>
                          <a:latin typeface="Cambria Math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is-IS" altLang="zh-CN" sz="2400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2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2400" i="1" baseline="-25000" dirty="0" err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𝑃</m:t>
                          </m:r>
                          <m:r>
                            <a:rPr kumimoji="1" lang="en-US" altLang="zh-CN" sz="2400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n-US" altLang="zh-CN" sz="2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400" i="1" baseline="-25000" dirty="0" err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kumimoji="1" lang="en-US" altLang="zh-CN" sz="2400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kumimoji="1" lang="en-US" altLang="zh-CN" sz="2400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𝒙</m:t>
                          </m:r>
                          <m:r>
                            <a:rPr kumimoji="1" lang="en-US" altLang="zh-CN" sz="2400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666777D-2CCB-17F9-321A-AD9D767E9B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774" y="4549019"/>
                <a:ext cx="3584251" cy="775084"/>
              </a:xfrm>
              <a:prstGeom prst="rect">
                <a:avLst/>
              </a:prstGeom>
              <a:blipFill>
                <a:blip r:embed="rId5"/>
                <a:stretch>
                  <a:fillRect t="-175806" b="-246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id="{A5B0F8B3-B348-57C7-058A-913829DDD58F}"/>
                  </a:ext>
                </a:extLst>
              </p:cNvPr>
              <p:cNvSpPr txBox="1"/>
              <p:nvPr/>
            </p:nvSpPr>
            <p:spPr>
              <a:xfrm>
                <a:off x="630237" y="5548351"/>
                <a:ext cx="5934662" cy="1060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solidFill>
                                <a:srgbClr val="002060"/>
                              </a:solidFill>
                              <a:latin typeface="Cambria Math" charset="0"/>
                              <a:ea typeface="微软雅黑" panose="020B0503020204020204" pitchFamily="34" charset="-122"/>
                            </a:rPr>
                            <m:t>exp</m:t>
                          </m:r>
                        </m:sub>
                      </m:sSub>
                      <m:r>
                        <a:rPr kumimoji="1" lang="en-US" altLang="zh-CN" sz="2400" i="1">
                          <a:solidFill>
                            <a:srgbClr val="002060"/>
                          </a:solidFill>
                          <a:latin typeface="Cambria Math" charset="0"/>
                          <a:ea typeface="微软雅黑" panose="020B0503020204020204" pitchFamily="34" charset="-122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zh-CN" sz="2400" i="1">
                              <a:solidFill>
                                <a:srgbClr val="002060"/>
                              </a:solidFill>
                              <a:latin typeface="Cambria Math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zh-CN" sz="2400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𝑅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 baseline="-25000" dirty="0" err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kumimoji="1" lang="en-US" altLang="zh-CN" sz="2400" b="1" i="1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𝒙</m:t>
                              </m:r>
                            </m:e>
                          </m:d>
                          <m:r>
                            <a:rPr kumimoji="1" lang="en-US" altLang="zh-CN" sz="2400" i="1">
                              <a:solidFill>
                                <a:srgbClr val="002060"/>
                              </a:solidFill>
                              <a:latin typeface="Cambria Math" charset="0"/>
                              <a:ea typeface="微软雅黑" panose="020B0503020204020204" pitchFamily="34" charset="-122"/>
                            </a:rPr>
                            <m:t>𝑝</m:t>
                          </m:r>
                          <m:r>
                            <a:rPr kumimoji="1" lang="en-US" altLang="zh-CN" sz="2400" i="1">
                              <a:solidFill>
                                <a:srgbClr val="002060"/>
                              </a:solidFill>
                              <a:latin typeface="Cambria Math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kumimoji="1" lang="en-US" altLang="zh-CN" sz="2400" i="1">
                              <a:solidFill>
                                <a:srgbClr val="002060"/>
                              </a:solidFill>
                              <a:latin typeface="Cambria Math" charset="0"/>
                              <a:ea typeface="微软雅黑" panose="020B0503020204020204" pitchFamily="34" charset="-122"/>
                            </a:rPr>
                            <m:t>𝒙</m:t>
                          </m:r>
                          <m:r>
                            <a:rPr kumimoji="1" lang="en-US" altLang="zh-CN" sz="2400" i="1">
                              <a:solidFill>
                                <a:srgbClr val="002060"/>
                              </a:solidFill>
                              <a:latin typeface="Cambria Math" charset="0"/>
                              <a:ea typeface="微软雅黑" panose="020B0503020204020204" pitchFamily="34" charset="-122"/>
                            </a:rPr>
                            <m:t>)</m:t>
                          </m:r>
                          <m:r>
                            <a:rPr kumimoji="1" lang="en-US" altLang="zh-CN" sz="2400" i="1">
                              <a:solidFill>
                                <a:srgbClr val="002060"/>
                              </a:solidFill>
                              <a:latin typeface="Cambria Math" charset="0"/>
                              <a:ea typeface="微软雅黑" panose="020B0503020204020204" pitchFamily="34" charset="-122"/>
                            </a:rPr>
                            <m:t>𝑑</m:t>
                          </m:r>
                          <m:r>
                            <a:rPr kumimoji="1" lang="en-US" altLang="zh-CN" sz="2400" i="1">
                              <a:solidFill>
                                <a:srgbClr val="002060"/>
                              </a:solidFill>
                              <a:latin typeface="Cambria Math" charset="0"/>
                              <a:ea typeface="微软雅黑" panose="020B0503020204020204" pitchFamily="34" charset="-122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5B0F8B3-B348-57C7-058A-913829DDD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37" y="5548351"/>
                <a:ext cx="5934662" cy="1060931"/>
              </a:xfrm>
              <a:prstGeom prst="rect">
                <a:avLst/>
              </a:prstGeom>
              <a:blipFill>
                <a:blip r:embed="rId6"/>
                <a:stretch>
                  <a:fillRect t="-137647" b="-19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86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xmlns="" id="{EBC7A546-3D8E-6F1E-A97F-3EA3E4547B8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05648" y="1131721"/>
                <a:ext cx="11208836" cy="5237271"/>
              </a:xfrm>
            </p:spPr>
            <p:txBody>
              <a:bodyPr/>
              <a:lstStyle/>
              <a:p>
                <a:r>
                  <a:rPr kumimoji="1" lang="zh-CN" altLang="en-US" dirty="0"/>
                  <a:t>生产式分类器：</a:t>
                </a:r>
                <a:endParaRPr kumimoji="1" lang="en-US" altLang="zh-CN" dirty="0"/>
              </a:p>
              <a:p>
                <a:pPr lvl="1"/>
                <a:endParaRPr kumimoji="1" lang="en-US" altLang="zh-CN" sz="1000" dirty="0"/>
              </a:p>
              <a:p>
                <a:r>
                  <a:rPr kumimoji="1" lang="zh-CN" altLang="en-US" dirty="0"/>
                  <a:t>类先验</a:t>
                </a:r>
                <a:endParaRPr kumimoji="1" lang="en-US" altLang="zh-CN" dirty="0"/>
              </a:p>
              <a:p>
                <a:pPr lvl="1">
                  <a:lnSpc>
                    <a:spcPct val="100000"/>
                  </a:lnSpc>
                </a:pPr>
                <a:r>
                  <a:rPr kumimoji="1" lang="zh-CN" altLang="en-US" dirty="0"/>
                  <a:t> </a:t>
                </a:r>
                <a:r>
                  <a:rPr kumimoji="1" lang="en-US" altLang="zh-CN" sz="2400" dirty="0">
                    <a:solidFill>
                      <a:srgbClr val="09405E"/>
                    </a:solidFill>
                  </a:rPr>
                  <a:t> </a:t>
                </a:r>
                <a:r>
                  <a:rPr kumimoji="1" lang="zh-CN" altLang="en-US" sz="2400" dirty="0">
                    <a:solidFill>
                      <a:srgbClr val="09405E"/>
                    </a:solidFill>
                  </a:rPr>
                  <a:t>两类：</a:t>
                </a:r>
                <a:r>
                  <a:rPr lang="en-US" altLang="zh-CN" sz="2400" dirty="0">
                    <a:solidFill>
                      <a:srgbClr val="09405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09405E"/>
                        </a:solidFill>
                        <a:latin typeface="Cambria Math" charset="0"/>
                      </a:rPr>
                      <m:t>𝑦</m:t>
                    </m:r>
                    <m:r>
                      <a:rPr lang="en-US" altLang="zh-CN" sz="2400" b="0" i="1" dirty="0" smtClean="0">
                        <a:solidFill>
                          <a:srgbClr val="09405E"/>
                        </a:solidFill>
                        <a:latin typeface="Cambria Math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rgbClr val="09405E"/>
                        </a:solidFill>
                        <a:latin typeface="Cambria Math" charset="0"/>
                      </a:rPr>
                      <m:t>Bernoulli</m:t>
                    </m:r>
                    <m:r>
                      <a:rPr lang="en-US" altLang="zh-CN" sz="2400" b="0" i="1" dirty="0" smtClean="0">
                        <a:solidFill>
                          <a:srgbClr val="09405E"/>
                        </a:solidFill>
                        <a:latin typeface="Cambria Math" charset="0"/>
                      </a:rPr>
                      <m:t>(</m:t>
                    </m:r>
                    <m:r>
                      <a:rPr lang="en-US" altLang="zh-CN" sz="2400" b="0" i="1" dirty="0" smtClean="0">
                        <a:solidFill>
                          <a:srgbClr val="09405E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lang="en-US" altLang="zh-CN" sz="2400" b="0" i="1" dirty="0" smtClean="0">
                        <a:solidFill>
                          <a:srgbClr val="09405E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CN" sz="2400" dirty="0">
                  <a:solidFill>
                    <a:srgbClr val="09405E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kumimoji="1" lang="en-US" altLang="zh-CN" sz="2400" dirty="0">
                    <a:solidFill>
                      <a:srgbClr val="09405E"/>
                    </a:solidFill>
                  </a:rPr>
                  <a:t> </a:t>
                </a:r>
                <a:r>
                  <a:rPr kumimoji="1" lang="zh-CN" altLang="en-US" sz="2400" dirty="0">
                    <a:solidFill>
                      <a:srgbClr val="09405E"/>
                    </a:solidFill>
                  </a:rPr>
                  <a:t> 多类 ：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9405E"/>
                        </a:solidFill>
                        <a:latin typeface="Cambria Math" charset="0"/>
                      </a:rPr>
                      <m:t>𝑦</m:t>
                    </m:r>
                    <m:r>
                      <a:rPr lang="en-US" altLang="zh-CN" sz="2400" i="1" dirty="0">
                        <a:solidFill>
                          <a:srgbClr val="09405E"/>
                        </a:solidFill>
                        <a:latin typeface="Cambria Math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zh-CN" sz="2400" i="1" dirty="0" smtClean="0">
                        <a:solidFill>
                          <a:srgbClr val="09405E"/>
                        </a:solidFill>
                        <a:latin typeface="Cambria Math" charset="0"/>
                      </a:rPr>
                      <m:t>Multi</m:t>
                    </m:r>
                    <m:r>
                      <m:rPr>
                        <m:sty m:val="p"/>
                      </m:rPr>
                      <a:rPr lang="en-US" altLang="zh-CN" sz="2400" i="0" dirty="0">
                        <a:solidFill>
                          <a:srgbClr val="09405E"/>
                        </a:solidFill>
                        <a:latin typeface="Cambria Math" charset="0"/>
                      </a:rPr>
                      <m:t>noulli</m:t>
                    </m:r>
                    <m:r>
                      <a:rPr lang="en-US" altLang="zh-CN" sz="2400" i="1" dirty="0">
                        <a:solidFill>
                          <a:srgbClr val="09405E"/>
                        </a:solidFill>
                        <a:latin typeface="Cambria Math" charset="0"/>
                      </a:rPr>
                      <m:t>(</m:t>
                    </m:r>
                    <m:r>
                      <a:rPr lang="en-US" altLang="zh-CN" sz="2400" b="1" i="1" dirty="0" smtClean="0">
                        <a:solidFill>
                          <a:srgbClr val="09405E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𝜽</m:t>
                    </m:r>
                    <m:r>
                      <a:rPr lang="en-US" altLang="zh-CN" sz="2400" i="1" dirty="0">
                        <a:solidFill>
                          <a:srgbClr val="09405E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类条件</a:t>
                </a:r>
                <a:endParaRPr kumimoji="1" lang="en-US" altLang="zh-CN" dirty="0"/>
              </a:p>
              <a:p>
                <a:pPr lvl="1">
                  <a:spcBef>
                    <a:spcPts val="0"/>
                  </a:spcBef>
                  <a:spcAft>
                    <a:spcPts val="1800"/>
                  </a:spcAft>
                </a:pPr>
                <a:r>
                  <a:rPr kumimoji="1" lang="zh-CN" altLang="en-US" dirty="0"/>
                  <a:t> 高斯判别分析：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9405E"/>
                        </a:solidFill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is-IS" altLang="zh-CN" b="0" i="1" smtClean="0">
                            <a:solidFill>
                              <a:srgbClr val="09405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09405E"/>
                            </a:solidFill>
                            <a:latin typeface="Cambria Math" charset="0"/>
                          </a:rPr>
                          <m:t>𝒙</m:t>
                        </m:r>
                        <m:r>
                          <a:rPr lang="en-US" altLang="zh-CN" b="0" i="1" smtClean="0">
                            <a:solidFill>
                              <a:srgbClr val="09405E"/>
                            </a:solidFill>
                            <a:latin typeface="Cambria Math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𝑦</m:t>
                        </m:r>
                        <m:r>
                          <a:rPr lang="en-US" altLang="zh-CN" b="0" i="1" smtClean="0">
                            <a:solidFill>
                              <a:srgbClr val="09405E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rgbClr val="09405E"/>
                            </a:solidFill>
                            <a:latin typeface="Cambria Math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9405E"/>
                        </a:solidFill>
                        <a:latin typeface="Cambria Math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9405E"/>
                        </a:solidFill>
                        <a:latin typeface="Cambria Math" charset="0"/>
                      </a:rPr>
                      <m:t>𝑁</m:t>
                    </m:r>
                    <m:d>
                      <m:dPr>
                        <m:ctrlPr>
                          <a:rPr lang="is-IS" altLang="zh-CN" b="0" i="1" smtClean="0">
                            <a:solidFill>
                              <a:srgbClr val="09405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9405E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09405E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9405E"/>
                                </a:solidFill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09405E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9405E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l-GR" altLang="zh-CN" b="1" i="1" smtClean="0">
                                <a:solidFill>
                                  <a:srgbClr val="09405E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9405E"/>
                                </a:solidFill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dirty="0"/>
              </a:p>
              <a:p>
                <a:pPr lvl="1">
                  <a:spcBef>
                    <a:spcPts val="1800"/>
                  </a:spcBef>
                  <a:spcAft>
                    <a:spcPts val="1800"/>
                  </a:spcAft>
                </a:pPr>
                <a:r>
                  <a:rPr kumimoji="1" lang="zh-CN" altLang="en-US" dirty="0"/>
                  <a:t> 朴素贝叶斯：</a:t>
                </a:r>
                <a:endParaRPr kumimoji="1" lang="en-US" altLang="zh-CN" dirty="0"/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kumimoji="1" lang="zh-CN" altLang="en-US" dirty="0"/>
                  <a:t>模型训练：类先验和类条件分布的参数估计</a:t>
                </a:r>
                <a:endParaRPr kumimoji="1" lang="en-US" altLang="zh-CN" dirty="0"/>
              </a:p>
              <a:p>
                <a:pPr lvl="1">
                  <a:spcBef>
                    <a:spcPts val="0"/>
                  </a:spcBef>
                  <a:spcAft>
                    <a:spcPts val="1800"/>
                  </a:spcAft>
                </a:pPr>
                <a:r>
                  <a:rPr kumimoji="1" lang="zh-CN" altLang="en-US" dirty="0"/>
                  <a:t>多项分布</a:t>
                </a:r>
                <a:r>
                  <a:rPr kumimoji="1" lang="en-US" altLang="zh-CN" dirty="0"/>
                  <a:t>/</a:t>
                </a:r>
                <a:r>
                  <a:rPr kumimoji="1" lang="zh-CN" altLang="en-US" dirty="0"/>
                  <a:t>二项分布</a:t>
                </a:r>
                <a:r>
                  <a:rPr kumimoji="1" lang="en-US" altLang="zh-CN" dirty="0"/>
                  <a:t>/</a:t>
                </a:r>
                <a:r>
                  <a:rPr kumimoji="1" lang="zh-CN" altLang="en-US" dirty="0"/>
                  <a:t>高斯分布、极大似然</a:t>
                </a:r>
                <a:r>
                  <a:rPr kumimoji="1" lang="en-US" altLang="zh-CN" dirty="0"/>
                  <a:t>/Laplace</a:t>
                </a:r>
                <a:r>
                  <a:rPr kumimoji="1" lang="zh-CN" altLang="en-US" dirty="0"/>
                  <a:t>平滑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EBC7A546-3D8E-6F1E-A97F-3EA3E4547B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05648" y="1131721"/>
                <a:ext cx="11208836" cy="5237271"/>
              </a:xfrm>
              <a:blipFill>
                <a:blip r:embed="rId2"/>
                <a:stretch>
                  <a:fillRect l="-1019" b="-9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xmlns="" id="{56E8CEB0-CA92-0490-F4FC-9003ADA3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生成式分类器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xmlns="" id="{B6D6DB1E-FD94-7D63-6140-F1013EEEC5F6}"/>
                  </a:ext>
                </a:extLst>
              </p:cNvPr>
              <p:cNvSpPr/>
              <p:nvPr/>
            </p:nvSpPr>
            <p:spPr>
              <a:xfrm>
                <a:off x="3108203" y="1083595"/>
                <a:ext cx="5406608" cy="9067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9405E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is-IS" altLang="zh-CN" sz="2400" i="1">
                              <a:solidFill>
                                <a:srgbClr val="09405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9405E"/>
                              </a:solidFill>
                              <a:latin typeface="Cambria Math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09405E"/>
                              </a:solidFill>
                              <a:latin typeface="Cambria Math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09405E"/>
                              </a:solidFill>
                              <a:latin typeface="Cambria Math" charset="0"/>
                            </a:rPr>
                            <m:t>𝑐</m:t>
                          </m:r>
                          <m:r>
                            <a:rPr lang="en-US" altLang="zh-CN" sz="2400" b="0" i="1" smtClean="0">
                              <a:solidFill>
                                <a:srgbClr val="09405E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lang="en-US" altLang="zh-CN" sz="2400" b="1" i="1">
                              <a:solidFill>
                                <a:srgbClr val="09405E"/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9405E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sz="2400" b="0" i="1" smtClean="0">
                              <a:solidFill>
                                <a:srgbClr val="09405E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9405E"/>
                              </a:solidFill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is-IS" altLang="zh-CN" sz="2400" i="1">
                                  <a:solidFill>
                                    <a:srgbClr val="09405E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rgbClr val="09405E"/>
                                  </a:solidFill>
                                  <a:latin typeface="Cambria Math" charset="0"/>
                                </a:rPr>
                                <m:t>𝒙</m:t>
                              </m:r>
                              <m:r>
                                <a:rPr lang="en-US" altLang="zh-CN" sz="2400" i="1">
                                  <a:solidFill>
                                    <a:srgbClr val="09405E"/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9405E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altLang="zh-CN" sz="2400" i="1">
                                  <a:solidFill>
                                    <a:srgbClr val="09405E"/>
                                  </a:solidFill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solidFill>
                                    <a:srgbClr val="09405E"/>
                                  </a:solidFill>
                                  <a:latin typeface="Cambria Math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9405E"/>
                              </a:solidFill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is-IS" altLang="zh-CN" sz="2400" i="1">
                                  <a:solidFill>
                                    <a:srgbClr val="09405E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9405E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altLang="zh-CN" sz="2400" i="1">
                                  <a:solidFill>
                                    <a:srgbClr val="09405E"/>
                                  </a:solidFill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solidFill>
                                    <a:srgbClr val="09405E"/>
                                  </a:solidFill>
                                  <a:latin typeface="Cambria Math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bg-BG" altLang="zh-CN" sz="2400" b="0" i="1" smtClean="0">
                                  <a:solidFill>
                                    <a:srgbClr val="09405E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bg-BG" altLang="zh-CN" sz="2400" b="0" i="1" smtClean="0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zh-CN" sz="2400" i="1">
                                  <a:solidFill>
                                    <a:srgbClr val="09405E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is-IS" altLang="zh-CN" sz="2400" i="1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</a:rPr>
                                    <m:t>𝒙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</a:rPr>
                                    <m:t>|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bg-BG" altLang="zh-CN" sz="2400" i="1">
                                          <a:solidFill>
                                            <a:srgbClr val="09405E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9405E"/>
                                          </a:solidFill>
                                          <a:latin typeface="Cambria Math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9405E"/>
                                          </a:solidFill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rgbClr val="09405E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is-IS" altLang="zh-CN" sz="2400" i="1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bg-BG" altLang="zh-CN" sz="2400" i="1">
                                          <a:solidFill>
                                            <a:srgbClr val="09405E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9405E"/>
                                          </a:solidFill>
                                          <a:latin typeface="Cambria Math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9405E"/>
                                          </a:solidFill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09405E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6D6DB1E-FD94-7D63-6140-F1013EEEC5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203" y="1083595"/>
                <a:ext cx="5406608" cy="906723"/>
              </a:xfrm>
              <a:prstGeom prst="rect">
                <a:avLst/>
              </a:prstGeom>
              <a:blipFill>
                <a:blip r:embed="rId3"/>
                <a:stretch>
                  <a:fillRect t="-19444" b="-97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948067CF-BE56-5F49-A54D-AA186A3B3D01}"/>
                  </a:ext>
                </a:extLst>
              </p:cNvPr>
              <p:cNvSpPr txBox="1"/>
              <p:nvPr/>
            </p:nvSpPr>
            <p:spPr>
              <a:xfrm>
                <a:off x="3262586" y="4680662"/>
                <a:ext cx="4431470" cy="797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solidFill>
                            <a:srgbClr val="09405E"/>
                          </a:solidFill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09405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rgbClr val="09405E"/>
                              </a:solidFill>
                              <a:latin typeface="Cambria Math" charset="0"/>
                            </a:rPr>
                            <m:t>𝒙</m:t>
                          </m:r>
                          <m:r>
                            <a:rPr lang="en-US" altLang="zh-CN" sz="2400" b="1">
                              <a:solidFill>
                                <a:srgbClr val="09405E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lang="en-US" altLang="zh-CN" sz="2400" i="1">
                              <a:solidFill>
                                <a:srgbClr val="09405E"/>
                              </a:solidFill>
                              <a:latin typeface="Cambria Math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09405E"/>
                              </a:solidFill>
                              <a:latin typeface="Cambria Math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09405E"/>
                              </a:solidFill>
                              <a:latin typeface="Cambria Math" charset="0"/>
                            </a:rPr>
                            <m:t>𝑐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9405E"/>
                          </a:solidFill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kumimoji="1" lang="is-IS" altLang="zh-CN" sz="2400" i="1">
                              <a:solidFill>
                                <a:srgbClr val="09405E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zh-CN" sz="2400" i="1">
                              <a:solidFill>
                                <a:srgbClr val="09405E"/>
                              </a:solidFill>
                              <a:latin typeface="Cambria Math" charset="0"/>
                            </a:rPr>
                            <m:t>𝑗</m:t>
                          </m:r>
                          <m:r>
                            <a:rPr kumimoji="1" lang="en-US" altLang="zh-CN" sz="2400" i="1">
                              <a:solidFill>
                                <a:srgbClr val="09405E"/>
                              </a:solidFill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400" i="1">
                              <a:solidFill>
                                <a:srgbClr val="09405E"/>
                              </a:solidFill>
                              <a:latin typeface="Cambria Math" charset="0"/>
                            </a:rPr>
                            <m:t>𝐷</m:t>
                          </m:r>
                        </m:sup>
                        <m:e>
                          <m:r>
                            <a:rPr kumimoji="1" lang="en-US" altLang="zh-CN" sz="2400" i="1">
                              <a:solidFill>
                                <a:srgbClr val="09405E"/>
                              </a:solidFill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solidFill>
                                    <a:srgbClr val="09405E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400" i="1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i="1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i="1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b="1">
                                  <a:solidFill>
                                    <a:srgbClr val="09405E"/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altLang="zh-CN" sz="2400" i="1">
                                  <a:solidFill>
                                    <a:srgbClr val="09405E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altLang="zh-CN" sz="2400" i="1">
                                  <a:solidFill>
                                    <a:srgbClr val="09405E"/>
                                  </a:solidFill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solidFill>
                                    <a:srgbClr val="09405E"/>
                                  </a:solidFill>
                                  <a:latin typeface="Cambria Math" charset="0"/>
                                </a:rPr>
                                <m:t>𝑐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kumimoji="1" lang="zh-CN" altLang="en-US" sz="2400" dirty="0">
                              <a:solidFill>
                                <a:srgbClr val="09405E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1" lang="zh-CN" altLang="en-US" sz="2400" dirty="0">
                  <a:solidFill>
                    <a:srgbClr val="09405E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48067CF-BE56-5F49-A54D-AA186A3B3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586" y="4680662"/>
                <a:ext cx="4431470" cy="797719"/>
              </a:xfrm>
              <a:prstGeom prst="rect">
                <a:avLst/>
              </a:prstGeom>
              <a:blipFill>
                <a:blip r:embed="rId4"/>
                <a:stretch>
                  <a:fillRect l="-1143" t="-165625" r="-2286" b="-239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67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xmlns="" id="{C115F763-6263-20FB-FFE2-F3087646B55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719767" y="955258"/>
                <a:ext cx="10752465" cy="5237271"/>
              </a:xfrm>
            </p:spPr>
            <p:txBody>
              <a:bodyPr/>
              <a:lstStyle/>
              <a:p>
                <a:r>
                  <a:rPr lang="en-US" altLang="zh-CN" sz="2400" dirty="0">
                    <a:latin typeface="微软雅黑" charset="-122"/>
                    <a:ea typeface="微软雅黑" charset="-122"/>
                  </a:rPr>
                  <a:t> </a:t>
                </a:r>
                <a:r>
                  <a:rPr lang="zh-CN" altLang="en-US" sz="2400" dirty="0">
                    <a:latin typeface="微软雅黑" charset="-122"/>
                    <a:ea typeface="微软雅黑" charset="-122"/>
                  </a:rPr>
                  <a:t>线性判别函数：</a:t>
                </a: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zh-CN" altLang="en-US" sz="2400" b="1" i="1">
                            <a:latin typeface="Cambria Math" charset="0"/>
                          </a:rPr>
                          <m:t>𝒙</m:t>
                        </m:r>
                      </m:e>
                    </m:d>
                    <m:r>
                      <a:rPr lang="zh-CN" altLang="en-US" sz="240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zh-CN" altLang="en-US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charset="0"/>
                          </a:rPr>
                          <m:t>𝒙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zh-CN" altLang="en-US" sz="2400">
                            <a:latin typeface="Cambria Math" charset="0"/>
                          </a:rPr>
                          <m:t>T</m:t>
                        </m:r>
                      </m:sup>
                    </m:sSup>
                    <m:r>
                      <a:rPr lang="en-US" altLang="zh-CN" sz="2400" b="1" i="1" smtClean="0">
                        <a:latin typeface="Cambria Math" charset="0"/>
                      </a:rPr>
                      <m:t>𝒘</m:t>
                    </m:r>
                  </m:oMath>
                </a14:m>
                <a:endParaRPr lang="en-US" altLang="zh-CN" sz="2400" dirty="0">
                  <a:latin typeface="微软雅黑" charset="-122"/>
                  <a:ea typeface="微软雅黑" charset="-122"/>
                </a:endParaRPr>
              </a:p>
              <a:p>
                <a:pPr lvl="1"/>
                <a:r>
                  <a:rPr lang="zh-CN" altLang="en-US" sz="2000" dirty="0">
                    <a:latin typeface="微软雅黑" charset="-122"/>
                    <a:ea typeface="微软雅黑" charset="-122"/>
                  </a:rPr>
                  <a:t> 多类分类任务转化为</a:t>
                </a:r>
                <a:r>
                  <a:rPr lang="en-US" altLang="zh-CN" sz="2000" dirty="0">
                    <a:latin typeface="微软雅黑" charset="-122"/>
                    <a:ea typeface="微软雅黑" charset="-122"/>
                  </a:rPr>
                  <a:t>2</a:t>
                </a:r>
                <a:r>
                  <a:rPr lang="zh-CN" altLang="en-US" sz="2000" dirty="0">
                    <a:latin typeface="微软雅黑" charset="-122"/>
                    <a:ea typeface="微软雅黑" charset="-122"/>
                  </a:rPr>
                  <a:t>类分类任务</a:t>
                </a:r>
                <a:endParaRPr lang="en-US" altLang="zh-CN" sz="2000" dirty="0">
                  <a:latin typeface="微软雅黑" charset="-122"/>
                  <a:ea typeface="微软雅黑" charset="-122"/>
                </a:endParaRPr>
              </a:p>
              <a:p>
                <a:pPr lvl="1"/>
                <a:r>
                  <a:rPr lang="zh-CN" altLang="en-US" sz="2000" dirty="0">
                    <a:latin typeface="微软雅黑" charset="-122"/>
                    <a:ea typeface="微软雅黑" charset="-122"/>
                  </a:rPr>
                  <a:t> </a:t>
                </a:r>
                <a:r>
                  <a:rPr lang="en-US" altLang="zh-CN" sz="2000" dirty="0">
                    <a:latin typeface="微软雅黑" charset="-122"/>
                    <a:ea typeface="微软雅黑" charset="-122"/>
                  </a:rPr>
                  <a:t>Fisher</a:t>
                </a:r>
                <a:r>
                  <a:rPr lang="zh-CN" altLang="en-US" sz="2000" dirty="0">
                    <a:latin typeface="微软雅黑" charset="-122"/>
                    <a:ea typeface="微软雅黑" charset="-122"/>
                  </a:rPr>
                  <a:t>线性判别</a:t>
                </a:r>
              </a:p>
              <a:p>
                <a:pPr lvl="1"/>
                <a:r>
                  <a:rPr lang="zh-CN" altLang="en-US" sz="2000" dirty="0">
                    <a:latin typeface="微软雅黑" charset="-122"/>
                    <a:ea typeface="微软雅黑" charset="-122"/>
                  </a:rPr>
                  <a:t> 感知器算法</a:t>
                </a:r>
              </a:p>
              <a:p>
                <a:pPr lvl="1"/>
                <a:r>
                  <a:rPr lang="zh-CN" altLang="en-US" sz="2000" dirty="0">
                    <a:latin typeface="微软雅黑" charset="-122"/>
                    <a:ea typeface="微软雅黑" charset="-122"/>
                  </a:rPr>
                  <a:t> </a:t>
                </a:r>
                <a:r>
                  <a:rPr lang="en-US" altLang="zh-CN" sz="2000" dirty="0">
                    <a:latin typeface="微软雅黑" charset="-122"/>
                    <a:ea typeface="微软雅黑" charset="-122"/>
                  </a:rPr>
                  <a:t>Logistic</a:t>
                </a:r>
                <a:r>
                  <a:rPr lang="zh-CN" altLang="en-US" sz="2000" dirty="0">
                    <a:latin typeface="微软雅黑" charset="-122"/>
                    <a:ea typeface="微软雅黑" charset="-122"/>
                  </a:rPr>
                  <a:t>回归</a:t>
                </a:r>
                <a:endParaRPr lang="en-US" altLang="zh-CN" sz="2000" dirty="0">
                  <a:latin typeface="微软雅黑" charset="-122"/>
                  <a:ea typeface="微软雅黑" charset="-122"/>
                </a:endParaRPr>
              </a:p>
              <a:p>
                <a:pPr lvl="1"/>
                <a:r>
                  <a:rPr lang="zh-CN" altLang="en-US" sz="2000" dirty="0">
                    <a:latin typeface="微软雅黑" charset="-122"/>
                    <a:ea typeface="微软雅黑" charset="-122"/>
                  </a:rPr>
                  <a:t> 线性</a:t>
                </a:r>
                <a:r>
                  <a:rPr lang="en-US" altLang="zh-CN" sz="2000" dirty="0">
                    <a:latin typeface="微软雅黑" charset="-122"/>
                    <a:ea typeface="微软雅黑" charset="-122"/>
                  </a:rPr>
                  <a:t>SVM</a:t>
                </a:r>
                <a:endParaRPr lang="zh-CN" altLang="en-US" sz="2000" dirty="0">
                  <a:latin typeface="微软雅黑" charset="-122"/>
                  <a:ea typeface="微软雅黑" charset="-122"/>
                </a:endParaRPr>
              </a:p>
              <a:p>
                <a:r>
                  <a:rPr lang="en-US" altLang="zh-CN" sz="2400" dirty="0">
                    <a:latin typeface="微软雅黑" charset="-122"/>
                    <a:ea typeface="微软雅黑" charset="-122"/>
                  </a:rPr>
                  <a:t> </a:t>
                </a:r>
                <a:r>
                  <a:rPr lang="zh-CN" altLang="en-US" sz="2400" dirty="0">
                    <a:latin typeface="微软雅黑" charset="-122"/>
                    <a:ea typeface="微软雅黑" charset="-122"/>
                  </a:rPr>
                  <a:t>广义线性判别函数</a:t>
                </a:r>
                <a:endParaRPr lang="en-US" altLang="zh-CN" sz="2400" dirty="0">
                  <a:latin typeface="微软雅黑" charset="-122"/>
                  <a:ea typeface="微软雅黑" charset="-122"/>
                </a:endParaRPr>
              </a:p>
              <a:p>
                <a:pPr lvl="1"/>
                <a:r>
                  <a:rPr lang="zh-CN" altLang="en-US" sz="2000" dirty="0">
                    <a:latin typeface="微软雅黑" charset="-122"/>
                    <a:ea typeface="微软雅黑" charset="-122"/>
                  </a:rPr>
                  <a:t> 多项式判别函数</a:t>
                </a:r>
                <a:endParaRPr lang="en-US" altLang="zh-CN" sz="2000" dirty="0">
                  <a:latin typeface="微软雅黑" charset="-122"/>
                  <a:ea typeface="微软雅黑" charset="-122"/>
                </a:endParaRPr>
              </a:p>
              <a:p>
                <a:pPr lvl="1"/>
                <a:r>
                  <a:rPr lang="zh-CN" altLang="en-US" sz="2000" dirty="0">
                    <a:latin typeface="微软雅黑" charset="-122"/>
                    <a:ea typeface="微软雅黑" charset="-122"/>
                  </a:rPr>
                  <a:t> 核化</a:t>
                </a:r>
                <a:r>
                  <a:rPr lang="en-US" altLang="zh-CN" sz="2000" dirty="0">
                    <a:latin typeface="微软雅黑" charset="-122"/>
                    <a:ea typeface="微软雅黑" charset="-122"/>
                  </a:rPr>
                  <a:t>SVM</a:t>
                </a:r>
                <a:endParaRPr lang="zh-CN" altLang="en-US" sz="2000" dirty="0">
                  <a:latin typeface="微软雅黑" charset="-122"/>
                  <a:ea typeface="微软雅黑" charset="-122"/>
                </a:endParaRPr>
              </a:p>
              <a:p>
                <a:r>
                  <a:rPr lang="zh-CN" altLang="en-US" sz="2400" dirty="0">
                    <a:latin typeface="微软雅黑" charset="-122"/>
                    <a:ea typeface="微软雅黑" charset="-122"/>
                  </a:rPr>
                  <a:t>分段线性判别函数：了解</a:t>
                </a:r>
              </a:p>
              <a:p>
                <a:pPr lvl="1"/>
                <a:r>
                  <a:rPr lang="zh-CN" altLang="en-US" sz="2000" dirty="0">
                    <a:latin typeface="微软雅黑" charset="-122"/>
                    <a:ea typeface="微软雅黑" charset="-122"/>
                  </a:rPr>
                  <a:t> 决策树</a:t>
                </a:r>
                <a:endParaRPr lang="zh-CN" altLang="en-US" sz="2000" dirty="0"/>
              </a:p>
              <a:p>
                <a:endParaRPr kumimoji="1" lang="zh-CN" altLang="en-US" sz="2400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C115F763-6263-20FB-FFE2-F3087646B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719767" y="955258"/>
                <a:ext cx="10752465" cy="5237271"/>
              </a:xfrm>
              <a:blipFill>
                <a:blip r:embed="rId3"/>
                <a:stretch>
                  <a:fillRect l="-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xmlns="" id="{4B593820-234A-5C26-41C1-133F838E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判别函数</a:t>
            </a:r>
            <a:r>
              <a:rPr lang="en-US" altLang="zh-CN" dirty="0"/>
              <a:t>/</a:t>
            </a:r>
            <a:r>
              <a:rPr lang="zh-CN" altLang="en-US" dirty="0"/>
              <a:t>判别式分类器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30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两类问题的线性判别函数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xmlns="" id="{E74D9F6B-1A9F-BDC9-0B73-7B89CF9E67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2654515"/>
                  </p:ext>
                </p:extLst>
              </p:nvPr>
            </p:nvGraphicFramePr>
            <p:xfrm>
              <a:off x="96252" y="936577"/>
              <a:ext cx="11803117" cy="51346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69432">
                      <a:extLst>
                        <a:ext uri="{9D8B030D-6E8A-4147-A177-3AD203B41FA5}">
                          <a16:colId xmlns:a16="http://schemas.microsoft.com/office/drawing/2014/main" xmlns="" val="1298185242"/>
                        </a:ext>
                      </a:extLst>
                    </a:gridCol>
                    <a:gridCol w="7764379">
                      <a:extLst>
                        <a:ext uri="{9D8B030D-6E8A-4147-A177-3AD203B41FA5}">
                          <a16:colId xmlns:a16="http://schemas.microsoft.com/office/drawing/2014/main" xmlns="" val="439137093"/>
                        </a:ext>
                      </a:extLst>
                    </a:gridCol>
                    <a:gridCol w="1969306">
                      <a:extLst>
                        <a:ext uri="{9D8B030D-6E8A-4147-A177-3AD203B41FA5}">
                          <a16:colId xmlns:a16="http://schemas.microsoft.com/office/drawing/2014/main" xmlns="" val="28904052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400" b="1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名称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b="1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目标函数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b="1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优化算法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8044210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Fisher</a:t>
                          </a:r>
                          <a:r>
                            <a:rPr lang="zh-CN" altLang="en-US" sz="2000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判别分析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smtClean="0">
                                    <a:solidFill>
                                      <a:srgbClr val="094162"/>
                                    </a:solidFill>
                                    <a:latin typeface="Cambria Math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is-IS" altLang="zh-CN" sz="2000" i="1">
                                        <a:solidFill>
                                          <a:srgbClr val="094162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000" b="1" i="1">
                                        <a:solidFill>
                                          <a:srgbClr val="094162"/>
                                        </a:solidFill>
                                        <a:latin typeface="Cambria Math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US" altLang="zh-CN" sz="2000" b="1" i="1" smtClean="0">
                                    <a:solidFill>
                                      <a:srgbClr val="094162"/>
                                    </a:solidFill>
                                    <a:latin typeface="Cambria Math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bg-BG" altLang="zh-CN" sz="2000" b="1" i="1" smtClean="0">
                                        <a:solidFill>
                                          <a:srgbClr val="094162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zh-CN" altLang="en-US" sz="2000" i="1">
                                            <a:solidFill>
                                              <a:srgbClr val="094162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000" b="1" i="1">
                                            <a:solidFill>
                                              <a:srgbClr val="094162"/>
                                            </a:solidFill>
                                            <a:latin typeface="Cambria Math" charset="0"/>
                                          </a:rPr>
                                          <m:t>𝒘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 sz="2000">
                                            <a:solidFill>
                                              <a:srgbClr val="094162"/>
                                            </a:solidFill>
                                            <a:latin typeface="Cambria Math" charset="0"/>
                                          </a:rPr>
                                          <m:t>T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rgbClr val="09416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>
                                            <a:solidFill>
                                              <a:srgbClr val="09416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𝑺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rgbClr val="09416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r>
                                      <a:rPr lang="zh-CN" altLang="en-US" sz="2000" b="1" i="1">
                                        <a:solidFill>
                                          <a:srgbClr val="094162"/>
                                        </a:solidFill>
                                        <a:latin typeface="Cambria Math" charset="0"/>
                                      </a:rPr>
                                      <m:t>𝒘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2000" b="1" dirty="0">
                                        <a:solidFill>
                                          <a:srgbClr val="094162"/>
                                        </a:solidFill>
                                        <a:latin typeface="Microsoft YaHei" panose="020B0503020204020204" pitchFamily="34" charset="-122"/>
                                        <a:ea typeface="Microsoft YaHei" panose="020B0503020204020204" pitchFamily="34" charset="-122"/>
                                      </a:rPr>
                                      <m:t> 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CN" altLang="en-US" sz="2000" i="1">
                                            <a:solidFill>
                                              <a:srgbClr val="094162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000" b="1" i="1">
                                            <a:solidFill>
                                              <a:srgbClr val="094162"/>
                                            </a:solidFill>
                                            <a:latin typeface="Cambria Math" charset="0"/>
                                          </a:rPr>
                                          <m:t>𝒘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 sz="2000">
                                            <a:solidFill>
                                              <a:srgbClr val="094162"/>
                                            </a:solidFill>
                                            <a:latin typeface="Cambria Math" charset="0"/>
                                          </a:rPr>
                                          <m:t>T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rgbClr val="09416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>
                                            <a:solidFill>
                                              <a:srgbClr val="09416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𝑺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rgbClr val="09416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  <m:r>
                                      <a:rPr lang="zh-CN" altLang="en-US" sz="2000" b="1" i="1">
                                        <a:solidFill>
                                          <a:srgbClr val="094162"/>
                                        </a:solidFill>
                                        <a:latin typeface="Cambria Math" charset="0"/>
                                      </a:rPr>
                                      <m:t>𝒘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2000" b="1" dirty="0">
                                        <a:solidFill>
                                          <a:srgbClr val="094162"/>
                                        </a:solidFill>
                                        <a:latin typeface="Microsoft YaHei" panose="020B0503020204020204" pitchFamily="34" charset="-122"/>
                                        <a:ea typeface="Microsoft YaHei" panose="020B0503020204020204" pitchFamily="34" charset="-122"/>
                                      </a:rPr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094162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  <a:p>
                          <a:endParaRPr lang="zh-CN" altLang="en-US" sz="2000" dirty="0">
                            <a:solidFill>
                              <a:srgbClr val="094162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zh-CN" altLang="en-US" sz="2000" b="1" i="1" smtClean="0">
                                    <a:solidFill>
                                      <a:srgbClr val="094162"/>
                                    </a:solidFill>
                                    <a:latin typeface="Cambria Math" charset="0"/>
                                  </a:rPr>
                                  <m:t>𝒘</m:t>
                                </m:r>
                                <m:r>
                                  <a:rPr lang="en-US" altLang="zh-CN" sz="2000" b="0" i="1" dirty="0" smtClean="0">
                                    <a:solidFill>
                                      <a:srgbClr val="094162"/>
                                    </a:solidFill>
                                    <a:latin typeface="Cambria Math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zh-CN" sz="2000" b="0" i="1" dirty="0" smtClean="0">
                                        <a:solidFill>
                                          <a:srgbClr val="094162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94162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2000" b="0" i="1" dirty="0" smtClean="0">
                                        <a:solidFill>
                                          <a:srgbClr val="094162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lang="en-US" altLang="zh-CN" sz="2000" b="0" i="1" dirty="0" smtClean="0">
                                        <a:solidFill>
                                          <a:srgbClr val="094162"/>
                                        </a:solidFill>
                                        <a:latin typeface="Cambria Math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mr-IN" altLang="zh-CN" sz="2000" i="1">
                                        <a:solidFill>
                                          <a:srgbClr val="094162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rgbClr val="09416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>
                                            <a:solidFill>
                                              <a:srgbClr val="09416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rgbClr val="09416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solidFill>
                                          <a:srgbClr val="094162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rgbClr val="09416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>
                                            <a:solidFill>
                                              <a:srgbClr val="09416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rgbClr val="09416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altLang="zh-CN" sz="2000" i="1" dirty="0">
                            <a:solidFill>
                              <a:srgbClr val="094162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0947804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感知器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smtClean="0">
                                    <a:solidFill>
                                      <a:srgbClr val="094162"/>
                                    </a:solidFill>
                                    <a:latin typeface="Cambria Math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is-IS" altLang="zh-CN" sz="2000" i="1">
                                        <a:solidFill>
                                          <a:srgbClr val="094162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000" b="1" i="1">
                                        <a:solidFill>
                                          <a:srgbClr val="094162"/>
                                        </a:solidFill>
                                        <a:latin typeface="Cambria Math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US" altLang="zh-CN" sz="2000" b="1" i="1" smtClean="0">
                                    <a:solidFill>
                                      <a:srgbClr val="094162"/>
                                    </a:solidFill>
                                    <a:latin typeface="Cambria Math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kumimoji="1" lang="en-US" altLang="zh-CN" sz="2000" b="1" i="1" dirty="0">
                                        <a:solidFill>
                                          <a:srgbClr val="094162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kumimoji="1" lang="en-US" altLang="zh-CN" sz="2000" b="1" i="1" dirty="0">
                                            <a:solidFill>
                                              <a:srgbClr val="094162"/>
                                            </a:solidFill>
                                            <a:latin typeface="Cambria Math" charset="0"/>
                                            <a:ea typeface="Microsoft YaHei" charset="-122"/>
                                            <a:cs typeface="Microsoft YaHei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000" b="1" i="1" dirty="0">
                                            <a:solidFill>
                                              <a:srgbClr val="094162"/>
                                            </a:solidFill>
                                            <a:latin typeface="Cambria Math" charset="0"/>
                                            <a:ea typeface="Microsoft YaHei" charset="-122"/>
                                            <a:cs typeface="Microsoft YaHei" charset="-122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000" i="1" dirty="0">
                                            <a:solidFill>
                                              <a:srgbClr val="094162"/>
                                            </a:solidFill>
                                            <a:latin typeface="Cambria Math" charset="0"/>
                                            <a:ea typeface="Microsoft YaHei" charset="-122"/>
                                            <a:cs typeface="Microsoft YaHei" charset="-12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2000" b="1" i="1" dirty="0">
                                        <a:solidFill>
                                          <a:srgbClr val="094162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∈</m:t>
                                    </m:r>
                                    <m:r>
                                      <a:rPr kumimoji="1" lang="en-US" altLang="zh-CN" sz="2000" b="0" i="1" dirty="0">
                                        <a:solidFill>
                                          <a:srgbClr val="094162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ℳ</m:t>
                                    </m:r>
                                  </m:sub>
                                  <m:sup/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094162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2000" i="1" dirty="0">
                                            <a:solidFill>
                                              <a:srgbClr val="094162"/>
                                            </a:solidFill>
                                            <a:latin typeface="Cambria Math" charset="0"/>
                                            <a:ea typeface="Microsoft YaHei" charset="-122"/>
                                            <a:cs typeface="Microsoft YaHei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000" i="1" dirty="0">
                                            <a:solidFill>
                                              <a:srgbClr val="094162"/>
                                            </a:solidFill>
                                            <a:latin typeface="Cambria Math" charset="0"/>
                                            <a:ea typeface="Microsoft YaHei" charset="-122"/>
                                            <a:cs typeface="Microsoft YaHei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000" i="1" dirty="0">
                                            <a:solidFill>
                                              <a:srgbClr val="094162"/>
                                            </a:solidFill>
                                            <a:latin typeface="Cambria Math" charset="0"/>
                                            <a:ea typeface="Microsoft YaHei" charset="-122"/>
                                            <a:cs typeface="Microsoft YaHei" charset="-12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zh-CN" sz="2000" i="1">
                                            <a:solidFill>
                                              <a:srgbClr val="094162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b="1" i="1">
                                            <a:solidFill>
                                              <a:srgbClr val="094162"/>
                                            </a:solidFill>
                                            <a:latin typeface="Cambria Math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rgbClr val="094162"/>
                                            </a:solidFill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 sz="2000">
                                            <a:solidFill>
                                              <a:srgbClr val="094162"/>
                                            </a:solidFill>
                                            <a:latin typeface="Cambria Math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  <m:r>
                                      <a:rPr lang="en-US" altLang="zh-CN" sz="2000" b="1" i="1">
                                        <a:solidFill>
                                          <a:srgbClr val="094162"/>
                                        </a:solidFill>
                                        <a:latin typeface="Cambria Math" charset="0"/>
                                      </a:rPr>
                                      <m:t>𝒘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094162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随机梯度下降</a:t>
                          </a:r>
                          <a:endParaRPr lang="en-US" altLang="zh-CN" sz="2000" dirty="0">
                            <a:solidFill>
                              <a:srgbClr val="094162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6651557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Logistic</a:t>
                          </a:r>
                          <a:r>
                            <a:rPr lang="zh-CN" altLang="en-US" sz="2000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回归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smtClean="0">
                                    <a:solidFill>
                                      <a:srgbClr val="09405E"/>
                                    </a:solidFill>
                                    <a:latin typeface="Cambria Math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rgbClr val="09405E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sz="2000" b="1" i="1">
                                        <a:solidFill>
                                          <a:srgbClr val="09405E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rgbClr val="09405E"/>
                                    </a:solidFill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is-IS" altLang="zh-CN" sz="2000" i="1" smtClean="0">
                                        <a:solidFill>
                                          <a:srgbClr val="09405E"/>
                                        </a:solidFill>
                                        <a:latin typeface="Cambria Math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2000" i="1">
                                        <a:solidFill>
                                          <a:srgbClr val="09405E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rgbClr val="09405E"/>
                                        </a:solidFill>
                                        <a:latin typeface="Cambria Math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2000" i="1">
                                        <a:solidFill>
                                          <a:srgbClr val="09405E"/>
                                        </a:solidFill>
                                        <a:latin typeface="Cambria Math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altLang="zh-CN" sz="2000" i="1" smtClean="0">
                                            <a:solidFill>
                                              <a:srgbClr val="09405E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sz="2000" i="1" smtClean="0">
                                                <a:solidFill>
                                                  <a:srgbClr val="09405E"/>
                                                </a:solidFill>
                                                <a:latin typeface="Cambria Math" charset="0"/>
                                                <a:ea typeface="微软雅黑" pitchFamily="34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2000" i="1">
                                                <a:solidFill>
                                                  <a:srgbClr val="09405E"/>
                                                </a:solidFill>
                                                <a:latin typeface="Cambria Math" charset="0"/>
                                                <a:ea typeface="微软雅黑" pitchFamily="34" charset="-122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2000" i="1">
                                                <a:solidFill>
                                                  <a:srgbClr val="09405E"/>
                                                </a:solidFill>
                                                <a:latin typeface="Cambria Math" charset="0"/>
                                                <a:ea typeface="微软雅黑" pitchFamily="34" charset="-122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func>
                                          <m:funcPr>
                                            <m:ctrlPr>
                                              <a:rPr kumimoji="1" lang="en-US" altLang="zh-CN" sz="2000" i="1" smtClean="0">
                                                <a:solidFill>
                                                  <a:srgbClr val="09405E"/>
                                                </a:solidFill>
                                                <a:latin typeface="Cambria Math" charset="0"/>
                                                <a:ea typeface="微软雅黑" pitchFamily="34" charset="-122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kumimoji="1" lang="en-US" altLang="zh-CN" sz="2000" i="0" smtClean="0">
                                                <a:solidFill>
                                                  <a:srgbClr val="09405E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itchFamily="34" charset="-122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kumimoji="1" lang="en-US" altLang="zh-CN" sz="2000" i="1" smtClean="0">
                                                    <a:solidFill>
                                                      <a:srgbClr val="09405E"/>
                                                    </a:solidFill>
                                                    <a:latin typeface="Cambria Math" charset="0"/>
                                                    <a:ea typeface="微软雅黑" pitchFamily="34" charset="-122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kumimoji="1" lang="en-US" altLang="zh-CN" sz="2000" i="1" smtClean="0">
                                                    <a:solidFill>
                                                      <a:srgbClr val="09405E"/>
                                                    </a:solidFill>
                                                    <a:latin typeface="Cambria Math" charset="0"/>
                                                    <a:ea typeface="Cambria Math" charset="0"/>
                                                    <a:cs typeface="Cambria Math" charset="0"/>
                                                  </a:rPr>
                                                  <m:t>𝜎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kumimoji="1" lang="mr-IN" altLang="zh-CN" sz="2000" i="1" smtClean="0">
                                                        <a:solidFill>
                                                          <a:srgbClr val="09405E"/>
                                                        </a:solidFill>
                                                        <a:latin typeface="Cambria Math" charset="0"/>
                                                        <a:ea typeface="Cambria Math" charset="0"/>
                                                        <a:cs typeface="Cambria Math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kumimoji="1" lang="en-US" altLang="zh-CN" sz="2000" i="1">
                                                            <a:solidFill>
                                                              <a:srgbClr val="09405E"/>
                                                            </a:solidFill>
                                                            <a:latin typeface="Cambria Math" charset="0"/>
                                                            <a:ea typeface="微软雅黑" pitchFamily="34" charset="-122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kumimoji="1" lang="en-US" altLang="zh-CN" sz="2000" b="1" i="1">
                                                            <a:solidFill>
                                                              <a:srgbClr val="09405E"/>
                                                            </a:solidFill>
                                                            <a:latin typeface="Cambria Math" charset="0"/>
                                                            <a:ea typeface="微软雅黑" pitchFamily="34" charset="-122"/>
                                                          </a:rPr>
                                                          <m:t>𝒘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kumimoji="1" lang="en-US" altLang="zh-CN" sz="2000" i="0">
                                                            <a:solidFill>
                                                              <a:srgbClr val="09405E"/>
                                                            </a:solidFill>
                                                            <a:latin typeface="Cambria Math" charset="0"/>
                                                            <a:ea typeface="微软雅黑" pitchFamily="34" charset="-122"/>
                                                          </a:rPr>
                                                          <m:t>T</m:t>
                                                        </m:r>
                                                      </m:sup>
                                                    </m:sSup>
                                                    <m:sSub>
                                                      <m:sSubPr>
                                                        <m:ctrlPr>
                                                          <a:rPr kumimoji="1" lang="en-US" altLang="zh-CN" sz="2000" i="1" smtClean="0">
                                                            <a:solidFill>
                                                              <a:srgbClr val="09405E"/>
                                                            </a:solidFill>
                                                            <a:latin typeface="Cambria Math" charset="0"/>
                                                            <a:ea typeface="微软雅黑" pitchFamily="34" charset="-122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kumimoji="1" lang="en-US" altLang="zh-CN" sz="2000" b="1" i="1">
                                                            <a:solidFill>
                                                              <a:srgbClr val="09405E"/>
                                                            </a:solidFill>
                                                            <a:latin typeface="Cambria Math" charset="0"/>
                                                            <a:ea typeface="微软雅黑" pitchFamily="34" charset="-122"/>
                                                          </a:rPr>
                                                          <m:t>𝒙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kumimoji="1" lang="en-US" altLang="zh-CN" sz="2000" i="1">
                                                            <a:solidFill>
                                                              <a:srgbClr val="09405E"/>
                                                            </a:solidFill>
                                                            <a:latin typeface="Cambria Math" charset="0"/>
                                                            <a:ea typeface="微软雅黑" pitchFamily="34" charset="-122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d>
                                    <m:r>
                                      <a:rPr lang="en-US" altLang="zh-CN" sz="2000" b="0" i="1" smtClean="0">
                                        <a:solidFill>
                                          <a:srgbClr val="09405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altLang="zh-CN" sz="2000" b="0" i="1" smtClean="0">
                                            <a:solidFill>
                                              <a:srgbClr val="09405E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09405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kumimoji="1" lang="en-US" altLang="zh-CN" sz="2000" i="1" smtClean="0">
                                            <a:solidFill>
                                              <a:srgbClr val="09405E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zh-CN" sz="2000" i="1">
                                                <a:solidFill>
                                                  <a:srgbClr val="09405E"/>
                                                </a:solidFill>
                                                <a:latin typeface="Cambria Math" charset="0"/>
                                                <a:ea typeface="微软雅黑" pitchFamily="34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2000" i="1">
                                                <a:solidFill>
                                                  <a:srgbClr val="09405E"/>
                                                </a:solidFill>
                                                <a:latin typeface="Cambria Math" charset="0"/>
                                                <a:ea typeface="微软雅黑" pitchFamily="34" charset="-122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2000" i="1">
                                                <a:solidFill>
                                                  <a:srgbClr val="09405E"/>
                                                </a:solidFill>
                                                <a:latin typeface="Cambria Math" charset="0"/>
                                                <a:ea typeface="微软雅黑" pitchFamily="34" charset="-122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altLang="zh-CN" sz="2000" b="0" i="1" smtClean="0">
                                            <a:solidFill>
                                              <a:srgbClr val="09405E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 b="0" i="0" smtClean="0">
                                            <a:solidFill>
                                              <a:srgbClr val="09405E"/>
                                            </a:solidFill>
                                            <a:latin typeface="Cambria Math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mr-IN" altLang="zh-CN" sz="2000" i="1">
                                                <a:solidFill>
                                                  <a:srgbClr val="09405E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d>
                                              <m:dPr>
                                                <m:ctrlPr>
                                                  <a:rPr kumimoji="1" lang="en-US" altLang="zh-CN" sz="2000" i="1" smtClean="0">
                                                    <a:solidFill>
                                                      <a:srgbClr val="09405E"/>
                                                    </a:solidFill>
                                                    <a:latin typeface="Cambria Math" charset="0"/>
                                                    <a:ea typeface="微软雅黑" pitchFamily="34" charset="-122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kumimoji="1" lang="en-US" altLang="zh-CN" sz="2000" b="0" i="1" smtClean="0">
                                                    <a:solidFill>
                                                      <a:srgbClr val="09405E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" pitchFamily="34" charset="-122"/>
                                                  </a:rPr>
                                                  <m:t>1−</m:t>
                                                </m:r>
                                                <m:r>
                                                  <a:rPr kumimoji="1" lang="en-US" altLang="zh-CN" sz="2000" i="1" smtClean="0">
                                                    <a:solidFill>
                                                      <a:srgbClr val="09405E"/>
                                                    </a:solidFill>
                                                    <a:latin typeface="Cambria Math" charset="0"/>
                                                    <a:ea typeface="Cambria Math" charset="0"/>
                                                    <a:cs typeface="Cambria Math" charset="0"/>
                                                  </a:rPr>
                                                  <m:t>𝜎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kumimoji="1" lang="mr-IN" altLang="zh-CN" sz="2000" i="1" smtClean="0">
                                                        <a:solidFill>
                                                          <a:srgbClr val="09405E"/>
                                                        </a:solidFill>
                                                        <a:latin typeface="Cambria Math" charset="0"/>
                                                        <a:ea typeface="Cambria Math" charset="0"/>
                                                        <a:cs typeface="Cambria Math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kumimoji="1" lang="en-US" altLang="zh-CN" sz="2000" i="1">
                                                            <a:solidFill>
                                                              <a:srgbClr val="09405E"/>
                                                            </a:solidFill>
                                                            <a:latin typeface="Cambria Math" charset="0"/>
                                                            <a:ea typeface="微软雅黑" pitchFamily="34" charset="-122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kumimoji="1" lang="en-US" altLang="zh-CN" sz="2000" b="1" i="1">
                                                            <a:solidFill>
                                                              <a:srgbClr val="09405E"/>
                                                            </a:solidFill>
                                                            <a:latin typeface="Cambria Math" charset="0"/>
                                                            <a:ea typeface="微软雅黑" pitchFamily="34" charset="-122"/>
                                                          </a:rPr>
                                                          <m:t>𝒘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kumimoji="1" lang="en-US" altLang="zh-CN" sz="2000" i="0">
                                                            <a:solidFill>
                                                              <a:srgbClr val="09405E"/>
                                                            </a:solidFill>
                                                            <a:latin typeface="Cambria Math" charset="0"/>
                                                            <a:ea typeface="微软雅黑" pitchFamily="34" charset="-122"/>
                                                          </a:rPr>
                                                          <m:t>T</m:t>
                                                        </m:r>
                                                      </m:sup>
                                                    </m:sSup>
                                                    <m:sSub>
                                                      <m:sSubPr>
                                                        <m:ctrlPr>
                                                          <a:rPr kumimoji="1" lang="en-US" altLang="zh-CN" sz="2000" i="1" smtClean="0">
                                                            <a:solidFill>
                                                              <a:srgbClr val="09405E"/>
                                                            </a:solidFill>
                                                            <a:latin typeface="Cambria Math" charset="0"/>
                                                            <a:ea typeface="微软雅黑" pitchFamily="34" charset="-122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kumimoji="1" lang="en-US" altLang="zh-CN" sz="2000" b="1" i="1">
                                                            <a:solidFill>
                                                              <a:srgbClr val="09405E"/>
                                                            </a:solidFill>
                                                            <a:latin typeface="Cambria Math" charset="0"/>
                                                            <a:ea typeface="微软雅黑" pitchFamily="34" charset="-122"/>
                                                          </a:rPr>
                                                          <m:t>𝒙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kumimoji="1" lang="en-US" altLang="zh-CN" sz="2000" i="1">
                                                            <a:solidFill>
                                                              <a:srgbClr val="09405E"/>
                                                            </a:solidFill>
                                                            <a:latin typeface="Cambria Math" charset="0"/>
                                                            <a:ea typeface="微软雅黑" pitchFamily="34" charset="-122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func>
                                  </m:e>
                                </m:nary>
                                <m:r>
                                  <a:rPr kumimoji="1" lang="en-US" altLang="zh-CN" sz="2000" b="0" i="0" smtClean="0">
                                    <a:solidFill>
                                      <a:srgbClr val="09405E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kumimoji="1" lang="en-US" altLang="zh-CN" sz="2000" i="1" smtClean="0">
                                        <a:solidFill>
                                          <a:srgbClr val="09405E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kumimoji="1" lang="en-US" altLang="zh-CN" sz="2000" i="1">
                                            <a:solidFill>
                                              <a:srgbClr val="09405E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sz="2000" b="1" i="1">
                                            <a:solidFill>
                                              <a:srgbClr val="09405E"/>
                                            </a:solidFill>
                                            <a:latin typeface="Cambria Math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kumimoji="1" lang="en-US" altLang="zh-CN" sz="2000" i="1">
                                        <a:solidFill>
                                          <a:srgbClr val="09405E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zh-CN" sz="2000" i="1">
                                        <a:solidFill>
                                          <a:srgbClr val="09405E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094162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梯度下降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1980062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线性</a:t>
                          </a:r>
                          <a:r>
                            <a:rPr lang="en-US" altLang="zh-CN" sz="2000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SVM</a:t>
                          </a:r>
                          <a:endParaRPr lang="zh-CN" altLang="en-US" sz="2000" dirty="0">
                            <a:solidFill>
                              <a:srgbClr val="094162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solidFill>
                                    <a:srgbClr val="09405E"/>
                                  </a:solidFill>
                                  <a:latin typeface="Cambria Math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1" i="1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𝒘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solidFill>
                                    <a:srgbClr val="09405E"/>
                                  </a:solidFill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altLang="zh-CN" sz="200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𝐶</m:t>
                              </m:r>
                              <m:nary>
                                <m:naryPr>
                                  <m:chr m:val="∑"/>
                                  <m:ctrlPr>
                                    <a:rPr lang="is-IS" altLang="zh-CN" sz="2000" i="1" smtClean="0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 b="0" i="1" smtClean="0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000" i="1" smtClean="0">
                                          <a:solidFill>
                                            <a:srgbClr val="09405E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9405E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9405E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kumimoji="1" lang="en-US" altLang="zh-CN" sz="2000" b="0" i="0" smtClean="0">
                                  <a:solidFill>
                                    <a:srgbClr val="09405E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mr-IN" altLang="zh-CN" sz="2000" i="1" smtClean="0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000" i="1">
                                          <a:solidFill>
                                            <a:srgbClr val="09405E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000" b="1" i="1">
                                          <a:solidFill>
                                            <a:srgbClr val="09405E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2000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，</a:t>
                          </a:r>
                          <a:endParaRPr lang="en-US" altLang="zh-CN" sz="2000" dirty="0">
                            <a:solidFill>
                              <a:srgbClr val="094162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09405E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09405E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09405E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solidFill>
                                      <a:srgbClr val="09405E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altLang="zh-CN" sz="2000" b="0" i="1" smtClean="0">
                                        <a:solidFill>
                                          <a:srgbClr val="09405E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mr-IN" altLang="zh-CN" sz="2000" b="0" i="1" smtClean="0">
                                            <a:solidFill>
                                              <a:srgbClr val="09405E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000" b="0" i="1" smtClean="0">
                                              <a:solidFill>
                                                <a:srgbClr val="09405E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rgbClr val="09405E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𝑦</m:t>
                                          </m:r>
                                          <m:d>
                                            <m:dPr>
                                              <m:ctrlPr>
                                                <a:rPr lang="is-IS" altLang="zh-CN" sz="2000" i="1" smtClean="0">
                                                  <a:latin typeface="Cambria Math" charset="0"/>
                                                  <a:ea typeface="微软雅黑" pitchFamily="34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kumimoji="1" lang="en-US" altLang="zh-CN" sz="2000" i="1" dirty="0">
                                                      <a:latin typeface="Cambria Math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kumimoji="1" lang="en-US" altLang="zh-CN" sz="2000" b="1" i="1" dirty="0">
                                                      <a:latin typeface="Cambria Math" charset="0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kumimoji="1" lang="en-US" altLang="zh-CN" sz="2000" dirty="0">
                                                      <a:latin typeface="Cambria Math" charset="0"/>
                                                    </a:rPr>
                                                    <m:t>T</m:t>
                                                  </m:r>
                                                </m:sup>
                                              </m:sSup>
                                              <m:sSub>
                                                <m:sSubPr>
                                                  <m:ctrlPr>
                                                    <a:rPr kumimoji="1" lang="en-US" altLang="zh-CN" sz="2000" i="1" dirty="0">
                                                      <a:latin typeface="Cambria Math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zh-CN" sz="2000" b="1" i="1" dirty="0">
                                                      <a:latin typeface="Cambria Math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zh-CN" sz="2000" i="1" dirty="0">
                                                      <a:latin typeface="Cambria Math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zh-CN" sz="2000" i="1" dirty="0">
                                                  <a:latin typeface="Cambria Math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kumimoji="1" lang="en-US" altLang="zh-CN" sz="2000" i="1" dirty="0">
                                                  <a:latin typeface="Cambria Math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000" i="1">
                                              <a:solidFill>
                                                <a:srgbClr val="09405E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≥</m:t>
                                          </m:r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9405E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9405E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1−</m:t>
                                          </m:r>
                                          <m:r>
                                            <a:rPr kumimoji="1" lang="en-US" altLang="zh-CN" sz="2000" b="0" i="1" smtClean="0">
                                              <a:latin typeface="Cambria Math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latin typeface="Cambria Math" charset="0"/>
                                                  <a:ea typeface="微软雅黑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charset="0"/>
                                                  <a:ea typeface="微软雅黑" pitchFamily="34" charset="-122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 charset="0"/>
                                                  <a:ea typeface="微软雅黑" pitchFamily="34" charset="-122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is-IS" altLang="zh-CN" sz="2000" i="1">
                                                  <a:latin typeface="Cambria Math" charset="0"/>
                                                  <a:ea typeface="微软雅黑" pitchFamily="34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kumimoji="1" lang="en-US" altLang="zh-CN" sz="2000" i="1" dirty="0">
                                                      <a:latin typeface="Cambria Math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kumimoji="1" lang="en-US" altLang="zh-CN" sz="2000" b="1" i="1" dirty="0">
                                                      <a:latin typeface="Cambria Math" charset="0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kumimoji="1" lang="en-US" altLang="zh-CN" sz="2000" dirty="0">
                                                      <a:latin typeface="Cambria Math" charset="0"/>
                                                    </a:rPr>
                                                    <m:t>T</m:t>
                                                  </m:r>
                                                </m:sup>
                                              </m:sSup>
                                              <m:sSub>
                                                <m:sSubPr>
                                                  <m:ctrlPr>
                                                    <a:rPr kumimoji="1" lang="en-US" altLang="zh-CN" sz="2000" i="1" dirty="0">
                                                      <a:latin typeface="Cambria Math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zh-CN" sz="2000" b="1" i="1" dirty="0">
                                                      <a:latin typeface="Cambria Math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zh-CN" sz="2000" i="1" dirty="0">
                                                      <a:latin typeface="Cambria Math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zh-CN" sz="2000" i="1" dirty="0">
                                                  <a:latin typeface="Cambria Math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kumimoji="1" lang="en-US" altLang="zh-CN" sz="2000" i="1" dirty="0">
                                                  <a:latin typeface="Cambria Math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</m:d>
                                        </m:e>
                                        <m:e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9405E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𝑜𝑡h𝑒𝑟𝑤𝑖𝑠𝑒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kumimoji="0" lang="zh-CN" altLang="en-US" sz="2000" b="0" i="1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9405E"/>
                            </a:solidFill>
                            <a:effectLst/>
                            <a:uFillTx/>
                            <a:latin typeface="微软雅黑" pitchFamily="34" charset="-122"/>
                            <a:ea typeface="微软雅黑" pitchFamily="34" charset="-122"/>
                            <a:sym typeface="Times New Roman" panose="0202060305040502030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梯度下降</a:t>
                          </a:r>
                          <a:endParaRPr lang="en-US" altLang="zh-CN" sz="2000" dirty="0">
                            <a:solidFill>
                              <a:srgbClr val="094162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SMO</a:t>
                          </a:r>
                          <a:r>
                            <a:rPr lang="zh-CN" altLang="en-US" sz="2000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（了解）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1478388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E74D9F6B-1A9F-BDC9-0B73-7B89CF9E67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2654515"/>
                  </p:ext>
                </p:extLst>
              </p:nvPr>
            </p:nvGraphicFramePr>
            <p:xfrm>
              <a:off x="96252" y="936577"/>
              <a:ext cx="11803117" cy="51346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69432">
                      <a:extLst>
                        <a:ext uri="{9D8B030D-6E8A-4147-A177-3AD203B41FA5}">
                          <a16:colId xmlns:a16="http://schemas.microsoft.com/office/drawing/2014/main" val="1298185242"/>
                        </a:ext>
                      </a:extLst>
                    </a:gridCol>
                    <a:gridCol w="7764379">
                      <a:extLst>
                        <a:ext uri="{9D8B030D-6E8A-4147-A177-3AD203B41FA5}">
                          <a16:colId xmlns:a16="http://schemas.microsoft.com/office/drawing/2014/main" val="439137093"/>
                        </a:ext>
                      </a:extLst>
                    </a:gridCol>
                    <a:gridCol w="1969306">
                      <a:extLst>
                        <a:ext uri="{9D8B030D-6E8A-4147-A177-3AD203B41FA5}">
                          <a16:colId xmlns:a16="http://schemas.microsoft.com/office/drawing/2014/main" val="289040520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zh-CN" altLang="en-US" sz="2400" b="1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名称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b="1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目标函数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b="1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优化算法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4421087"/>
                      </a:ext>
                    </a:extLst>
                  </a:tr>
                  <a:tr h="1065467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Fisher</a:t>
                          </a:r>
                          <a:r>
                            <a:rPr lang="zh-CN" altLang="en-US" sz="2000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判别分析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6797" t="-46429" r="-25654" b="-6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00645" t="-46429" r="-1290" b="-64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4780499"/>
                      </a:ext>
                    </a:extLst>
                  </a:tr>
                  <a:tr h="870712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感知器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6797" t="-178261" r="-25654" b="-68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随机梯度下降</a:t>
                          </a:r>
                          <a:endParaRPr lang="en-US" altLang="zh-CN" sz="2000" dirty="0">
                            <a:solidFill>
                              <a:srgbClr val="094162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5155716"/>
                      </a:ext>
                    </a:extLst>
                  </a:tr>
                  <a:tr h="1246315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Logistic</a:t>
                          </a:r>
                          <a:r>
                            <a:rPr lang="zh-CN" altLang="en-US" sz="2000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回归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6797" t="-193939" r="-25654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梯度下降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8006234"/>
                      </a:ext>
                    </a:extLst>
                  </a:tr>
                  <a:tr h="1494917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线性</a:t>
                          </a:r>
                          <a:r>
                            <a:rPr lang="en-US" altLang="zh-CN" sz="2000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SVM</a:t>
                          </a:r>
                          <a:endParaRPr lang="zh-CN" altLang="en-US" sz="2000" dirty="0">
                            <a:solidFill>
                              <a:srgbClr val="094162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6797" t="-246610" r="-25654" b="-215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梯度下降</a:t>
                          </a:r>
                          <a:endParaRPr lang="en-US" altLang="zh-CN" sz="2000" dirty="0">
                            <a:solidFill>
                              <a:srgbClr val="094162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SMO</a:t>
                          </a:r>
                          <a:r>
                            <a:rPr lang="zh-CN" altLang="en-US" sz="2000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（了解）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78388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6BAAF69D-7380-D353-36FB-1F9E71C98BE6}"/>
                  </a:ext>
                </a:extLst>
              </p:cNvPr>
              <p:cNvSpPr txBox="1"/>
              <p:nvPr/>
            </p:nvSpPr>
            <p:spPr>
              <a:xfrm>
                <a:off x="0" y="1789075"/>
                <a:ext cx="2386678" cy="6521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1800" i="1" smtClean="0">
                              <a:solidFill>
                                <a:srgbClr val="094162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CN" altLang="en-US" sz="1800" b="1" i="1">
                              <a:solidFill>
                                <a:srgbClr val="094162"/>
                              </a:solidFill>
                              <a:latin typeface="Cambria Math" charset="0"/>
                            </a:rPr>
                            <m:t>𝒘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zh-CN" altLang="en-US" sz="1800">
                              <a:solidFill>
                                <a:srgbClr val="094162"/>
                              </a:solidFill>
                              <a:latin typeface="Cambria Math" charset="0"/>
                            </a:rPr>
                            <m:t>T</m:t>
                          </m:r>
                        </m:sup>
                      </m:sSup>
                      <m:r>
                        <a:rPr lang="zh-CN" altLang="en-US" sz="1800" b="1" i="1">
                          <a:solidFill>
                            <a:srgbClr val="094162"/>
                          </a:solidFill>
                          <a:latin typeface="Cambria Math" charset="0"/>
                        </a:rPr>
                        <m:t>𝒙</m:t>
                      </m:r>
                      <m:r>
                        <a:rPr lang="en-US" altLang="zh-CN" sz="1800" b="1" i="1" smtClean="0">
                          <a:solidFill>
                            <a:srgbClr val="094162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l-GR" altLang="zh-CN" sz="1800" i="1">
                              <a:solidFill>
                                <a:srgbClr val="094162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1800" i="1">
                                  <a:solidFill>
                                    <a:srgbClr val="094162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800" b="1" i="1">
                                  <a:solidFill>
                                    <a:srgbClr val="094162"/>
                                  </a:solidFill>
                                  <a:latin typeface="Cambria Math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zh-CN" altLang="en-US" sz="1800">
                                  <a:solidFill>
                                    <a:srgbClr val="094162"/>
                                  </a:solidFill>
                                  <a:latin typeface="Cambria Math" charset="0"/>
                                </a:rPr>
                                <m:t>T</m:t>
                              </m:r>
                            </m:sup>
                          </m:sSup>
                          <m:d>
                            <m:dPr>
                              <m:ctrlPr>
                                <a:rPr lang="is-IS" altLang="zh-CN" sz="1800" i="1">
                                  <a:solidFill>
                                    <a:srgbClr val="094162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solidFill>
                                        <a:srgbClr val="09416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>
                                      <a:solidFill>
                                        <a:srgbClr val="09416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solidFill>
                                        <a:srgbClr val="09416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solidFill>
                                    <a:srgbClr val="09416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solidFill>
                                        <a:srgbClr val="09416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>
                                      <a:solidFill>
                                        <a:srgbClr val="09416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solidFill>
                                        <a:srgbClr val="09416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l-GR" altLang="zh-CN" sz="1800" i="1">
                              <a:solidFill>
                                <a:srgbClr val="094162"/>
                              </a:solidFill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BAAF69D-7380-D353-36FB-1F9E71C98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89075"/>
                <a:ext cx="2386678" cy="652102"/>
              </a:xfrm>
              <a:prstGeom prst="rect">
                <a:avLst/>
              </a:prstGeom>
              <a:blipFill>
                <a:blip r:embed="rId3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F509D4D1-4BA5-7767-59A1-07BF8A69F293}"/>
                  </a:ext>
                </a:extLst>
              </p:cNvPr>
              <p:cNvSpPr txBox="1"/>
              <p:nvPr/>
            </p:nvSpPr>
            <p:spPr>
              <a:xfrm>
                <a:off x="-264528" y="2865676"/>
                <a:ext cx="2021305" cy="405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zh-CN" altLang="en-US" sz="200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T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𝒘</m:t>
                      </m:r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509D4D1-4BA5-7767-59A1-07BF8A69F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4528" y="2865676"/>
                <a:ext cx="2021305" cy="4056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F0E9E225-02D0-DB03-DB08-6D6745DF284B}"/>
                  </a:ext>
                </a:extLst>
              </p:cNvPr>
              <p:cNvSpPr txBox="1"/>
              <p:nvPr/>
            </p:nvSpPr>
            <p:spPr>
              <a:xfrm>
                <a:off x="96252" y="4062808"/>
                <a:ext cx="1892969" cy="405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000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𝒙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zh-CN" altLang="en-US" sz="200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T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𝒘</m:t>
                    </m:r>
                  </m:oMath>
                </a14:m>
                <a:r>
                  <a:rPr lang="en-US" altLang="zh-CN" sz="2000" dirty="0">
                    <a:solidFill>
                      <a:srgbClr val="002060"/>
                    </a:solidFill>
                  </a:rPr>
                  <a:t>=0</a:t>
                </a:r>
                <a:endParaRPr lang="zh-CN" alt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0E9E225-02D0-DB03-DB08-6D6745DF2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2" y="4062808"/>
                <a:ext cx="1892969" cy="405624"/>
              </a:xfrm>
              <a:prstGeom prst="rect">
                <a:avLst/>
              </a:prstGeom>
              <a:blipFill>
                <a:blip r:embed="rId5"/>
                <a:stretch>
                  <a:fillRect t="-6061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D183BA1D-2817-408E-929E-2561E35BAA87}"/>
              </a:ext>
            </a:extLst>
          </p:cNvPr>
          <p:cNvSpPr txBox="1"/>
          <p:nvPr/>
        </p:nvSpPr>
        <p:spPr>
          <a:xfrm>
            <a:off x="96252" y="6193588"/>
            <a:ext cx="4081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多类分类</a:t>
            </a:r>
            <a:r>
              <a:rPr kumimoji="1" lang="en-US" altLang="zh-CN" sz="24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Logistic</a:t>
            </a:r>
            <a:r>
              <a:rPr kumimoji="1" lang="zh-CN" altLang="en-US" sz="24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回归：了解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id="{0E46EC94-9AAC-5937-0A27-B207B756F5B4}"/>
                  </a:ext>
                </a:extLst>
              </p:cNvPr>
              <p:cNvSpPr txBox="1"/>
              <p:nvPr/>
            </p:nvSpPr>
            <p:spPr>
              <a:xfrm>
                <a:off x="96251" y="5594430"/>
                <a:ext cx="1892969" cy="405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000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𝒙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zh-CN" altLang="en-US" sz="200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T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𝒘</m:t>
                    </m:r>
                  </m:oMath>
                </a14:m>
                <a:r>
                  <a:rPr lang="en-US" altLang="zh-CN" sz="2000" dirty="0">
                    <a:solidFill>
                      <a:srgbClr val="002060"/>
                    </a:solidFill>
                  </a:rPr>
                  <a:t>=0</a:t>
                </a:r>
                <a:endParaRPr lang="zh-CN" alt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E46EC94-9AAC-5937-0A27-B207B756F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1" y="5594430"/>
                <a:ext cx="1892969" cy="405624"/>
              </a:xfrm>
              <a:prstGeom prst="rect">
                <a:avLst/>
              </a:prstGeom>
              <a:blipFill>
                <a:blip r:embed="rId6"/>
                <a:stretch>
                  <a:fillRect t="-9091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78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7090346-F0EE-361A-39E6-C5EA0559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xmlns="" id="{38844079-C446-AE6E-0E54-3D73EEF3CA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2584426"/>
                  </p:ext>
                </p:extLst>
              </p:nvPr>
            </p:nvGraphicFramePr>
            <p:xfrm>
              <a:off x="96252" y="936577"/>
              <a:ext cx="11803117" cy="475170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69432">
                      <a:extLst>
                        <a:ext uri="{9D8B030D-6E8A-4147-A177-3AD203B41FA5}">
                          <a16:colId xmlns:a16="http://schemas.microsoft.com/office/drawing/2014/main" xmlns="" val="1298185242"/>
                        </a:ext>
                      </a:extLst>
                    </a:gridCol>
                    <a:gridCol w="7764379">
                      <a:extLst>
                        <a:ext uri="{9D8B030D-6E8A-4147-A177-3AD203B41FA5}">
                          <a16:colId xmlns:a16="http://schemas.microsoft.com/office/drawing/2014/main" xmlns="" val="439137093"/>
                        </a:ext>
                      </a:extLst>
                    </a:gridCol>
                    <a:gridCol w="1969306">
                      <a:extLst>
                        <a:ext uri="{9D8B030D-6E8A-4147-A177-3AD203B41FA5}">
                          <a16:colId xmlns:a16="http://schemas.microsoft.com/office/drawing/2014/main" xmlns="" val="28904052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400" b="1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名称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b="1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目标函数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b="1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优化算法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8044210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线性回归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smtClean="0">
                                    <a:solidFill>
                                      <a:srgbClr val="094162"/>
                                    </a:solidFill>
                                    <a:latin typeface="Cambria Math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is-IS" altLang="zh-CN" sz="2000" i="1">
                                        <a:solidFill>
                                          <a:srgbClr val="094162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000" b="1" i="1">
                                        <a:solidFill>
                                          <a:srgbClr val="094162"/>
                                        </a:solidFill>
                                        <a:latin typeface="Cambria Math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US" altLang="zh-CN" sz="2000" b="1" i="1" smtClean="0">
                                    <a:solidFill>
                                      <a:srgbClr val="094162"/>
                                    </a:solidFill>
                                    <a:latin typeface="Cambria Math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CN" sz="2000" i="1" smtClean="0">
                                        <a:solidFill>
                                          <a:srgbClr val="09405E"/>
                                        </a:solidFill>
                                        <a:latin typeface="Cambria Math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CN" sz="2000" b="0" i="1" smtClean="0">
                                        <a:solidFill>
                                          <a:srgbClr val="09405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09405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rgbClr val="09405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09405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ctrlPr>
                                          <a:rPr lang="en-US" altLang="zh-CN" sz="2000" b="0" i="1" smtClean="0">
                                            <a:solidFill>
                                              <a:srgbClr val="09405E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000" b="0" i="1" smtClean="0">
                                                <a:solidFill>
                                                  <a:srgbClr val="09405E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rgbClr val="09405E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rgbClr val="09405E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09405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09405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2000" b="0" i="1" smtClean="0">
                                                <a:solidFill>
                                                  <a:srgbClr val="09405E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000" b="0" i="1" smtClean="0">
                                                    <a:solidFill>
                                                      <a:srgbClr val="09405E"/>
                                                    </a:solidFill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000" b="1" i="1" smtClean="0">
                                                    <a:solidFill>
                                                      <a:srgbClr val="09405E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000" b="0" i="1" smtClean="0">
                                                    <a:solidFill>
                                                      <a:srgbClr val="09405E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</m:nary>
                                <m:r>
                                  <a:rPr kumimoji="1" lang="en-US" altLang="zh-CN" sz="2000" b="0" i="1" smtClean="0">
                                    <a:solidFill>
                                      <a:srgbClr val="09405E"/>
                                    </a:solidFill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altLang="zh-CN" sz="200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𝜆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09405E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mr-IN" altLang="zh-CN" sz="2000" i="1" smtClean="0">
                                        <a:solidFill>
                                          <a:srgbClr val="09405E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sz="2000" i="1" smtClean="0">
                                        <a:solidFill>
                                          <a:srgbClr val="09405E"/>
                                        </a:solidFill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  <m:t>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sz="2000" i="1" dirty="0">
                            <a:solidFill>
                              <a:srgbClr val="09405E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oMath>
                          </a14:m>
                          <a:r>
                            <a:rPr kumimoji="1" lang="zh-CN" altLang="en-US" sz="2000" dirty="0">
                              <a:solidFill>
                                <a:srgbClr val="00206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：</a:t>
                          </a:r>
                          <a:r>
                            <a:rPr kumimoji="1" lang="en-US" altLang="zh-CN" sz="2000" dirty="0">
                              <a:solidFill>
                                <a:srgbClr val="00206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L2</a:t>
                          </a:r>
                          <a:r>
                            <a:rPr kumimoji="1" lang="zh-CN" altLang="en-US" sz="2000" dirty="0">
                              <a:solidFill>
                                <a:srgbClr val="00206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损失</a:t>
                          </a:r>
                          <a:endParaRPr kumimoji="1" lang="en-US" altLang="zh-CN" sz="2000" dirty="0">
                            <a:solidFill>
                              <a:srgbClr val="00206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zh-CN" altLang="en-US" sz="2000" dirty="0">
                              <a:solidFill>
                                <a:srgbClr val="00206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     </a:t>
                          </a:r>
                          <a:r>
                            <a:rPr kumimoji="1" lang="en-US" altLang="zh-CN" sz="2000" dirty="0">
                              <a:solidFill>
                                <a:srgbClr val="00206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L1</a:t>
                          </a:r>
                          <a:r>
                            <a:rPr kumimoji="1" lang="zh-CN" altLang="en-US" sz="2000" dirty="0">
                              <a:solidFill>
                                <a:srgbClr val="00206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损失、</a:t>
                          </a:r>
                          <a:r>
                            <a:rPr kumimoji="1" lang="en-US" altLang="zh-CN" sz="2000" dirty="0">
                              <a:solidFill>
                                <a:srgbClr val="00206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Huber</a:t>
                          </a:r>
                          <a:r>
                            <a:rPr kumimoji="1" lang="zh-CN" altLang="en-US" sz="2000" dirty="0">
                              <a:solidFill>
                                <a:srgbClr val="00206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损失</a:t>
                          </a:r>
                          <a:endParaRPr kumimoji="1" lang="en-US" altLang="zh-CN" sz="2000" dirty="0">
                            <a:solidFill>
                              <a:srgbClr val="00206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  <a:p>
                          <a:pPr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solidFill>
                                    <a:srgbClr val="09405E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</m:oMath>
                          </a14:m>
                          <a:r>
                            <a:rPr lang="en-US" altLang="zh-CN" sz="2000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:  L2</a:t>
                          </a:r>
                          <a:r>
                            <a:rPr lang="zh-CN" altLang="en-US" sz="2000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正则、</a:t>
                          </a:r>
                          <a:r>
                            <a:rPr lang="en-US" altLang="zh-CN" sz="2000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L1</a:t>
                          </a:r>
                          <a:r>
                            <a:rPr lang="zh-CN" altLang="en-US" sz="2000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正则</a:t>
                          </a:r>
                          <a:endParaRPr lang="en-US" altLang="zh-CN" sz="2000" dirty="0">
                            <a:solidFill>
                              <a:srgbClr val="094162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解析求解</a:t>
                          </a:r>
                          <a:endParaRPr lang="en-US" altLang="zh-CN" sz="2000" dirty="0">
                            <a:solidFill>
                              <a:srgbClr val="094162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梯度下降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2000" i="1" dirty="0">
                            <a:solidFill>
                              <a:srgbClr val="094162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0947804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SVR</a:t>
                          </a:r>
                          <a:endParaRPr lang="zh-CN" altLang="en-US" sz="2000" dirty="0">
                            <a:solidFill>
                              <a:srgbClr val="094162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solidFill>
                                    <a:srgbClr val="09405E"/>
                                  </a:solidFill>
                                  <a:latin typeface="Cambria Math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1" i="1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𝒘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solidFill>
                                    <a:srgbClr val="09405E"/>
                                  </a:solidFill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altLang="zh-CN" sz="200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𝐶</m:t>
                              </m:r>
                              <m:nary>
                                <m:naryPr>
                                  <m:chr m:val="∑"/>
                                  <m:ctrlPr>
                                    <a:rPr lang="is-IS" altLang="zh-CN" sz="2000" i="1" smtClean="0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 b="0" i="1" smtClean="0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0" lang="en-US" altLang="zh-CN" sz="20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9405E"/>
                                          </a:solidFill>
                                          <a:effectLst/>
                                          <a:uFillTx/>
                                          <a:latin typeface="Cambria Math" charset="0"/>
                                          <a:ea typeface="微软雅黑" pitchFamily="34" charset="-122"/>
                                          <a:sym typeface="Times New Roman" panose="0202060305040502030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rgbClr val="09405E"/>
                                          </a:solidFill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zh-CN" altLang="en-US" sz="2000" i="1" dirty="0">
                                          <a:solidFill>
                                            <a:srgbClr val="09405E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𝜖</m:t>
                                      </m:r>
                                    </m:sub>
                                  </m:sSub>
                                  <m:r>
                                    <a:rPr kumimoji="0" lang="en-US" altLang="zh-CN" sz="2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9405E"/>
                                      </a:solidFill>
                                      <a:effectLst/>
                                      <a:uFillTx/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  <a:sym typeface="Times New Roman" panose="02020603050405020304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solidFill>
                                            <a:srgbClr val="09405E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rgbClr val="09405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rgbClr val="09405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rgbClr val="09405E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solidFill>
                                            <a:srgbClr val="09405E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rgbClr val="09405E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 smtClean="0">
                                              <a:solidFill>
                                                <a:srgbClr val="09405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9405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kumimoji="0" lang="en-US" altLang="zh-CN" sz="2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9405E"/>
                                      </a:solidFill>
                                      <a:effectLst/>
                                      <a:uFillTx/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  <a:sym typeface="Times New Roman" panose="02020603050405020304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kumimoji="1" lang="en-US" altLang="zh-CN" sz="2000" b="0" i="0" smtClean="0">
                                  <a:solidFill>
                                    <a:srgbClr val="09405E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mr-IN" altLang="zh-CN" sz="2000" i="1" smtClean="0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000" i="1">
                                          <a:solidFill>
                                            <a:srgbClr val="09405E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000" b="1" i="1">
                                          <a:solidFill>
                                            <a:srgbClr val="09405E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2000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，</a:t>
                          </a:r>
                          <a:endParaRPr lang="en-US" altLang="zh-CN" sz="2000" dirty="0">
                            <a:solidFill>
                              <a:srgbClr val="094162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20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9405E"/>
                                        </a:solidFill>
                                        <a:effectLst/>
                                        <a:uFillTx/>
                                        <a:latin typeface="Cambria Math" charset="0"/>
                                        <a:ea typeface="微软雅黑" pitchFamily="34" charset="-122"/>
                                        <a:sym typeface="Times New Roman" panose="0202060305040502030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09405E"/>
                                        </a:solidFill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zh-CN" altLang="en-US" sz="2000" i="1" dirty="0">
                                        <a:solidFill>
                                          <a:srgbClr val="09405E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𝜖</m:t>
                                    </m:r>
                                  </m:sub>
                                </m:sSub>
                                <m:r>
                                  <a:rPr kumimoji="0" lang="en-US" altLang="zh-CN" sz="20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9405E"/>
                                    </a:solidFill>
                                    <a:effectLst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Times New Roman" panose="02020603050405020304"/>
                                  </a:rPr>
                                  <m:t>(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09405E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09405E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zh-CN" altLang="en-US" sz="2000" i="1">
                                        <a:solidFill>
                                          <a:srgbClr val="09405E"/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09405E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kumimoji="0" lang="en-US" altLang="zh-CN" sz="20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9405E"/>
                                    </a:solidFill>
                                    <a:effectLst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Times New Roman" panose="02020603050405020304"/>
                                  </a:rPr>
                                  <m:t>)=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kumimoji="0" lang="en-US" altLang="zh-CN" sz="20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9405E"/>
                                        </a:solidFill>
                                        <a:effectLst/>
                                        <a:uFillTx/>
                                        <a:latin typeface="Cambria Math" charset="0"/>
                                        <a:ea typeface="微软雅黑" pitchFamily="34" charset="-122"/>
                                        <a:sym typeface="Times New Roman" panose="02020603050405020304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mr-IN" altLang="zh-CN" sz="20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9405E"/>
                                            </a:solidFill>
                                            <a:effectLst/>
                                            <a:uFillTx/>
                                            <a:latin typeface="Cambria Math" charset="0"/>
                                            <a:ea typeface="微软雅黑" pitchFamily="34" charset="-122"/>
                                            <a:sym typeface="Times New Roman" panose="02020603050405020304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kumimoji="0" lang="en-US" altLang="zh-CN" sz="20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9405E"/>
                                              </a:solidFill>
                                              <a:effectLst/>
                                              <a:uFillTx/>
                                              <a:latin typeface="Cambria Math" charset="0"/>
                                              <a:ea typeface="微软雅黑" pitchFamily="34" charset="-122"/>
                                              <a:sym typeface="Times New Roman" panose="02020603050405020304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kumimoji="0" lang="en-US" altLang="zh-CN" sz="20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9405E"/>
                                              </a:solidFill>
                                              <a:effectLst/>
                                              <a:uFillTx/>
                                              <a:latin typeface="Cambria Math" charset="0"/>
                                              <a:ea typeface="微软雅黑" pitchFamily="34" charset="-122"/>
                                              <a:sym typeface="Times New Roman" panose="02020603050405020304"/>
                                            </a:rPr>
                                            <m:t>|</m:t>
                                          </m:r>
                                          <m:r>
                                            <a:rPr kumimoji="0" lang="en-US" altLang="zh-CN" sz="20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9405E"/>
                                              </a:solidFill>
                                              <a:effectLst/>
                                              <a:uFillTx/>
                                              <a:latin typeface="Cambria Math" charset="0"/>
                                              <a:ea typeface="微软雅黑" pitchFamily="34" charset="-122"/>
                                              <a:sym typeface="Times New Roman" panose="02020603050405020304"/>
                                            </a:rPr>
                                            <m:t>𝑦</m:t>
                                          </m:r>
                                          <m:r>
                                            <a:rPr kumimoji="0" lang="en-US" altLang="zh-CN" sz="20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9405E"/>
                                              </a:solidFill>
                                              <a:effectLst/>
                                              <a:uFillTx/>
                                              <a:latin typeface="Cambria Math" charset="0"/>
                                              <a:ea typeface="微软雅黑" pitchFamily="34" charset="-122"/>
                                              <a:sym typeface="Times New Roman" panose="02020603050405020304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zh-CN" altLang="en-US" sz="2000" i="1">
                                                  <a:solidFill>
                                                    <a:srgbClr val="09405E"/>
                                                  </a:solidFill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9405E"/>
                                                  </a:solidFill>
                                                  <a:latin typeface="Cambria Math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  <m:r>
                                            <a:rPr kumimoji="0" lang="en-US" altLang="zh-CN" sz="20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9405E"/>
                                              </a:solidFill>
                                              <a:effectLst/>
                                              <a:uFillTx/>
                                              <a:latin typeface="Cambria Math" charset="0"/>
                                              <a:ea typeface="微软雅黑" pitchFamily="34" charset="-122"/>
                                              <a:sym typeface="Times New Roman" panose="02020603050405020304"/>
                                            </a:rPr>
                                            <m:t>|≤</m:t>
                                          </m:r>
                                          <m:r>
                                            <a:rPr lang="zh-CN" altLang="en-US" sz="2000" i="1" dirty="0">
                                              <a:solidFill>
                                                <a:srgbClr val="09405E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𝜖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kumimoji="0" lang="hr-HR" altLang="zh-CN" sz="2000" b="0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9405E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  <a:sym typeface="Times New Roman" panose="02020603050405020304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0" lang="en-US" altLang="zh-CN" sz="2000" b="0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9405E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  <a:sym typeface="Times New Roman" panose="02020603050405020304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kumimoji="0" lang="en-US" altLang="zh-CN" sz="2000" b="0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9405E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  <a:sym typeface="Times New Roman" panose="02020603050405020304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zh-CN" altLang="en-US" sz="2000" i="1">
                                                      <a:solidFill>
                                                        <a:srgbClr val="09405E"/>
                                                      </a:solidFill>
                                                      <a:latin typeface="Cambria Math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rgbClr val="09405E"/>
                                                      </a:solidFill>
                                                      <a:latin typeface="Cambria Math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  <m:r>
                                            <a:rPr kumimoji="0" lang="en-US" altLang="zh-CN" sz="20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9405E"/>
                                              </a:solidFill>
                                              <a:effectLst/>
                                              <a:uFillTx/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  <a:sym typeface="Times New Roman" panose="02020603050405020304"/>
                                            </a:rPr>
                                            <m:t>−</m:t>
                                          </m:r>
                                          <m:r>
                                            <a:rPr lang="zh-CN" altLang="en-US" sz="2000" i="1" dirty="0">
                                              <a:solidFill>
                                                <a:srgbClr val="09405E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𝜖</m:t>
                                          </m:r>
                                        </m:e>
                                        <m:e>
                                          <m:r>
                                            <a:rPr kumimoji="0" lang="en-US" altLang="zh-CN" sz="20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9405E"/>
                                              </a:solidFill>
                                              <a:effectLst/>
                                              <a:uFillTx/>
                                              <a:latin typeface="Cambria Math" charset="0"/>
                                              <a:ea typeface="微软雅黑" pitchFamily="34" charset="-122"/>
                                              <a:sym typeface="Times New Roman" panose="02020603050405020304"/>
                                            </a:rPr>
                                            <m:t>𝑜𝑡h𝑒𝑟𝑤𝑖𝑠𝑒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kumimoji="0" lang="zh-CN" altLang="en-US" sz="2000" b="0" i="1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9405E"/>
                            </a:solidFill>
                            <a:effectLst/>
                            <a:uFillTx/>
                            <a:latin typeface="微软雅黑" pitchFamily="34" charset="-122"/>
                            <a:ea typeface="微软雅黑" pitchFamily="34" charset="-122"/>
                            <a:sym typeface="Times New Roman" panose="0202060305040502030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梯度下降</a:t>
                          </a:r>
                          <a:endParaRPr lang="en-US" altLang="zh-CN" sz="2000" dirty="0">
                            <a:solidFill>
                              <a:srgbClr val="094162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1478388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决策树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zh-CN" altLang="en-US" sz="2000" b="0" i="0" u="none" strike="noStrike" cap="none" spc="0" normalizeH="0" baseline="0" dirty="0">
                              <a:ln>
                                <a:noFill/>
                              </a:ln>
                              <a:solidFill>
                                <a:srgbClr val="09405E"/>
                              </a:solidFill>
                              <a:effectLst/>
                              <a:uFillTx/>
                              <a:latin typeface="微软雅黑" pitchFamily="34" charset="-122"/>
                              <a:ea typeface="微软雅黑" pitchFamily="34" charset="-122"/>
                              <a:sym typeface="Times New Roman" panose="02020603050405020304"/>
                            </a:rPr>
                            <a:t>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000" dirty="0">
                            <a:solidFill>
                              <a:srgbClr val="094162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858199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38844079-C446-AE6E-0E54-3D73EEF3CA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2584426"/>
                  </p:ext>
                </p:extLst>
              </p:nvPr>
            </p:nvGraphicFramePr>
            <p:xfrm>
              <a:off x="96252" y="936577"/>
              <a:ext cx="11803117" cy="475170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69432">
                      <a:extLst>
                        <a:ext uri="{9D8B030D-6E8A-4147-A177-3AD203B41FA5}">
                          <a16:colId xmlns:a16="http://schemas.microsoft.com/office/drawing/2014/main" val="1298185242"/>
                        </a:ext>
                      </a:extLst>
                    </a:gridCol>
                    <a:gridCol w="7764379">
                      <a:extLst>
                        <a:ext uri="{9D8B030D-6E8A-4147-A177-3AD203B41FA5}">
                          <a16:colId xmlns:a16="http://schemas.microsoft.com/office/drawing/2014/main" val="439137093"/>
                        </a:ext>
                      </a:extLst>
                    </a:gridCol>
                    <a:gridCol w="1969306">
                      <a:extLst>
                        <a:ext uri="{9D8B030D-6E8A-4147-A177-3AD203B41FA5}">
                          <a16:colId xmlns:a16="http://schemas.microsoft.com/office/drawing/2014/main" val="289040520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zh-CN" altLang="en-US" sz="2400" b="1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名称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b="1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目标函数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b="1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优化算法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4421087"/>
                      </a:ext>
                    </a:extLst>
                  </a:tr>
                  <a:tr h="2391728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线性回归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6797" t="-44974" r="-25654" b="-149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解析求解</a:t>
                          </a:r>
                          <a:endParaRPr lang="en-US" altLang="zh-CN" sz="2000" dirty="0">
                            <a:solidFill>
                              <a:srgbClr val="094162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梯度下降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2000" i="1" dirty="0">
                            <a:solidFill>
                              <a:srgbClr val="094162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4780499"/>
                      </a:ext>
                    </a:extLst>
                  </a:tr>
                  <a:tr h="1506538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SVR</a:t>
                          </a:r>
                          <a:endParaRPr lang="zh-CN" altLang="en-US" sz="2000" dirty="0">
                            <a:solidFill>
                              <a:srgbClr val="094162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6797" t="-230252" r="-25654" b="-137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梯度下降</a:t>
                          </a:r>
                          <a:endParaRPr lang="en-US" altLang="zh-CN" sz="2000" dirty="0">
                            <a:solidFill>
                              <a:srgbClr val="094162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783883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solidFill>
                                <a:srgbClr val="094162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决策树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zh-CN" altLang="en-US" sz="2000" b="0" i="0" u="none" strike="noStrike" cap="none" spc="0" normalizeH="0" baseline="0" dirty="0">
                              <a:ln>
                                <a:noFill/>
                              </a:ln>
                              <a:solidFill>
                                <a:srgbClr val="09405E"/>
                              </a:solidFill>
                              <a:effectLst/>
                              <a:uFillTx/>
                              <a:latin typeface="微软雅黑" pitchFamily="34" charset="-122"/>
                              <a:ea typeface="微软雅黑" pitchFamily="34" charset="-122"/>
                              <a:sym typeface="Times New Roman" panose="02020603050405020304"/>
                            </a:rPr>
                            <a:t>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000" dirty="0">
                            <a:solidFill>
                              <a:srgbClr val="094162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58199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7E7B3628-369A-60B9-0841-1114CEBA3928}"/>
                  </a:ext>
                </a:extLst>
              </p:cNvPr>
              <p:cNvSpPr txBox="1"/>
              <p:nvPr/>
            </p:nvSpPr>
            <p:spPr>
              <a:xfrm>
                <a:off x="-360781" y="2187095"/>
                <a:ext cx="2213811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9405E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9405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1" i="1" dirty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kumimoji="1" lang="en-US" altLang="zh-CN" dirty="0"/>
                            <m:t> 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9405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i="1" dirty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b="1" i="1" dirty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𝒘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zh-CN" dirty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T</m:t>
                          </m:r>
                        </m:sup>
                      </m:sSup>
                      <m:r>
                        <a:rPr kumimoji="1" lang="en-US" altLang="zh-CN" b="1" i="1" dirty="0">
                          <a:solidFill>
                            <a:srgbClr val="002060"/>
                          </a:solidFill>
                          <a:latin typeface="Cambria Math" charset="0"/>
                        </a:rPr>
                        <m:t>𝒙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E7B3628-369A-60B9-0841-1114CEBA3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0781" y="2187095"/>
                <a:ext cx="2213811" cy="374270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AC5C93F6-6D99-A571-756E-3D24C57A1382}"/>
                  </a:ext>
                </a:extLst>
              </p:cNvPr>
              <p:cNvSpPr txBox="1"/>
              <p:nvPr/>
            </p:nvSpPr>
            <p:spPr>
              <a:xfrm>
                <a:off x="-360782" y="4656813"/>
                <a:ext cx="2213811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9405E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9405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1" i="1" dirty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kumimoji="1" lang="en-US" altLang="zh-CN" dirty="0"/>
                            <m:t> 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9405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i="1" dirty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b="1" i="1" dirty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𝒘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zh-CN" dirty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T</m:t>
                          </m:r>
                        </m:sup>
                      </m:sSup>
                      <m:r>
                        <a:rPr kumimoji="1" lang="en-US" altLang="zh-CN" b="1" i="1" dirty="0">
                          <a:solidFill>
                            <a:srgbClr val="002060"/>
                          </a:solidFill>
                          <a:latin typeface="Cambria Math" charset="0"/>
                        </a:rPr>
                        <m:t>𝒙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C5C93F6-6D99-A571-756E-3D24C57A1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0782" y="4656813"/>
                <a:ext cx="2213811" cy="374270"/>
              </a:xfrm>
              <a:prstGeom prst="rect">
                <a:avLst/>
              </a:prstGeom>
              <a:blipFill rotWithShape="0"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id="{164D9303-645D-2A56-8866-C7FF7C305B3E}"/>
                  </a:ext>
                </a:extLst>
              </p:cNvPr>
              <p:cNvSpPr txBox="1"/>
              <p:nvPr/>
            </p:nvSpPr>
            <p:spPr>
              <a:xfrm>
                <a:off x="3521471" y="2187095"/>
                <a:ext cx="2071849" cy="3077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solidFill>
                            <a:srgbClr val="09405E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Microsoft YaHei" charset="-122"/>
                          <a:sym typeface="Times New Roman" panose="02020603050405020304"/>
                        </a:rPr>
                        <m:t>𝐿</m:t>
                      </m:r>
                      <m:r>
                        <a:rPr kumimoji="1" lang="en-US" altLang="zh-CN" sz="2000" b="1" i="1">
                          <a:solidFill>
                            <a:srgbClr val="09405E"/>
                          </a:solidFill>
                          <a:latin typeface="Cambria Math" charset="0"/>
                          <a:ea typeface="微软雅黑" pitchFamily="34" charset="-122"/>
                          <a:cs typeface="Microsoft YaHei" charset="-122"/>
                          <a:sym typeface="Times New Roman" panose="02020603050405020304"/>
                        </a:rPr>
                        <m:t>(</m:t>
                      </m:r>
                      <m:r>
                        <a:rPr kumimoji="1" lang="en-US" altLang="zh-CN" sz="2000" b="1" i="1">
                          <a:solidFill>
                            <a:srgbClr val="09405E"/>
                          </a:solidFill>
                          <a:latin typeface="Cambria Math" charset="0"/>
                          <a:ea typeface="微软雅黑" pitchFamily="34" charset="-122"/>
                          <a:cs typeface="Microsoft YaHei" charset="-122"/>
                        </a:rPr>
                        <m:t>𝑦</m:t>
                      </m:r>
                      <m:r>
                        <a:rPr kumimoji="1" lang="en-US" altLang="zh-CN" sz="2000" b="1" i="1">
                          <a:solidFill>
                            <a:srgbClr val="09405E"/>
                          </a:solidFill>
                          <a:latin typeface="Cambria Math" charset="0"/>
                          <a:ea typeface="微软雅黑" pitchFamily="34" charset="-122"/>
                          <a:cs typeface="Microsoft YaHei" charset="-122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kumimoji="1" lang="en-US" altLang="zh-CN" sz="2000" b="1" i="1">
                              <a:solidFill>
                                <a:srgbClr val="09405E"/>
                              </a:solidFill>
                              <a:latin typeface="Cambria Math" charset="0"/>
                              <a:ea typeface="微软雅黑" pitchFamily="34" charset="-122"/>
                              <a:cs typeface="Microsoft YaHei" charset="-122"/>
                            </a:rPr>
                          </m:ctrlPr>
                        </m:accPr>
                        <m:e>
                          <m:r>
                            <a:rPr kumimoji="1" lang="en-US" altLang="zh-CN" sz="2000" b="1" i="1">
                              <a:solidFill>
                                <a:srgbClr val="09405E"/>
                              </a:solidFill>
                              <a:latin typeface="Cambria Math" charset="0"/>
                              <a:ea typeface="微软雅黑" pitchFamily="34" charset="-122"/>
                              <a:cs typeface="Microsoft YaHei" charset="-122"/>
                            </a:rPr>
                            <m:t>𝑦</m:t>
                          </m:r>
                        </m:e>
                      </m:acc>
                      <m:r>
                        <a:rPr kumimoji="1" lang="en-US" altLang="zh-CN" sz="2000" b="1" i="1">
                          <a:solidFill>
                            <a:srgbClr val="09405E"/>
                          </a:solidFill>
                          <a:latin typeface="Cambria Math" charset="0"/>
                          <a:ea typeface="微软雅黑" pitchFamily="34" charset="-122"/>
                          <a:cs typeface="Microsoft YaHei" charset="-122"/>
                          <a:sym typeface="Times New Roman" panose="02020603050405020304"/>
                        </a:rPr>
                        <m:t>)=</m:t>
                      </m:r>
                      <m:sSup>
                        <m:sSupPr>
                          <m:ctrlPr>
                            <a:rPr kumimoji="1" lang="mr-IN" altLang="zh-CN" sz="2000" b="1" i="1">
                              <a:solidFill>
                                <a:srgbClr val="09405E"/>
                              </a:solidFill>
                              <a:latin typeface="Cambria Math" charset="0"/>
                              <a:ea typeface="微软雅黑" pitchFamily="34" charset="-122"/>
                              <a:cs typeface="Microsoft YaHei" charset="-122"/>
                              <a:sym typeface="Times New Roman" panose="02020603050405020304"/>
                            </a:rPr>
                          </m:ctrlPr>
                        </m:sSupPr>
                        <m:e>
                          <m:r>
                            <a:rPr kumimoji="1" lang="en-US" altLang="zh-CN" sz="2000" b="1" i="1">
                              <a:solidFill>
                                <a:srgbClr val="09405E"/>
                              </a:solidFill>
                              <a:latin typeface="Cambria Math" charset="0"/>
                              <a:ea typeface="微软雅黑" pitchFamily="34" charset="-122"/>
                              <a:cs typeface="Microsoft YaHei" charset="-122"/>
                              <a:sym typeface="Times New Roman" panose="02020603050405020304"/>
                            </a:rPr>
                            <m:t>(</m:t>
                          </m:r>
                          <m:r>
                            <a:rPr kumimoji="1" lang="en-US" altLang="zh-CN" sz="2000" b="1" i="1">
                              <a:solidFill>
                                <a:srgbClr val="09405E"/>
                              </a:solidFill>
                              <a:latin typeface="Cambria Math" charset="0"/>
                              <a:ea typeface="微软雅黑" pitchFamily="34" charset="-122"/>
                              <a:cs typeface="Microsoft YaHei" charset="-122"/>
                            </a:rPr>
                            <m:t>𝑦</m:t>
                          </m:r>
                          <m:r>
                            <a:rPr kumimoji="1" lang="en-US" altLang="zh-CN" sz="2000" b="1" i="1">
                              <a:solidFill>
                                <a:srgbClr val="09405E"/>
                              </a:solidFill>
                              <a:latin typeface="Cambria Math" charset="0"/>
                              <a:ea typeface="微软雅黑" pitchFamily="34" charset="-122"/>
                              <a:cs typeface="Microsoft YaHei" charset="-122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kumimoji="1" lang="en-US" altLang="zh-CN" sz="2000" b="1" i="1">
                                  <a:solidFill>
                                    <a:srgbClr val="09405E"/>
                                  </a:solidFill>
                                  <a:latin typeface="Cambria Math" charset="0"/>
                                  <a:ea typeface="微软雅黑" pitchFamily="34" charset="-122"/>
                                  <a:cs typeface="Microsoft YaHei" charset="-122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1" i="1">
                                  <a:solidFill>
                                    <a:srgbClr val="09405E"/>
                                  </a:solidFill>
                                  <a:latin typeface="Cambria Math" charset="0"/>
                                  <a:ea typeface="微软雅黑" pitchFamily="34" charset="-122"/>
                                  <a:cs typeface="Microsoft YaHei" charset="-122"/>
                                </a:rPr>
                                <m:t>𝑦</m:t>
                              </m:r>
                            </m:e>
                          </m:acc>
                          <m:r>
                            <a:rPr kumimoji="1" lang="en-US" altLang="zh-CN" sz="2000" b="1" i="1">
                              <a:solidFill>
                                <a:srgbClr val="09405E"/>
                              </a:solidFill>
                              <a:latin typeface="Cambria Math" charset="0"/>
                              <a:ea typeface="微软雅黑" pitchFamily="34" charset="-122"/>
                              <a:cs typeface="Microsoft YaHei" charset="-122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CN" sz="2000" b="1" i="1">
                              <a:solidFill>
                                <a:srgbClr val="09405E"/>
                              </a:solidFill>
                              <a:latin typeface="Cambria Math" charset="0"/>
                              <a:ea typeface="微软雅黑" pitchFamily="34" charset="-122"/>
                              <a:cs typeface="Microsoft YaHei" charset="-122"/>
                              <a:sym typeface="Times New Roman" panose="02020603050405020304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zh-CN" altLang="en-US" sz="2000" b="1" i="1" dirty="0">
                  <a:solidFill>
                    <a:srgbClr val="09405E"/>
                  </a:solidFill>
                  <a:latin typeface="Cambria Math" charset="0"/>
                  <a:ea typeface="微软雅黑" pitchFamily="34" charset="-122"/>
                  <a:cs typeface="Microsoft YaHei" charset="-122"/>
                  <a:sym typeface="Times New Roman" panose="02020603050405020304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64D9303-645D-2A56-8866-C7FF7C305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471" y="2187095"/>
                <a:ext cx="2071849" cy="307777"/>
              </a:xfrm>
              <a:prstGeom prst="rect">
                <a:avLst/>
              </a:prstGeom>
              <a:blipFill>
                <a:blip r:embed="rId5"/>
                <a:stretch>
                  <a:fillRect l="-2439" t="-20000" r="-610" b="-32000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613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7C3E2F2F-B82A-B388-767B-49FD2B7AA38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zh-CN" altLang="en-US" dirty="0"/>
              <a:t>数据预处理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常用数值型特征的预处理</a:t>
            </a:r>
            <a:r>
              <a:rPr kumimoji="1" lang="en-US" altLang="zh-CN" dirty="0"/>
              <a:t>/</a:t>
            </a:r>
            <a:r>
              <a:rPr kumimoji="1" lang="zh-CN" altLang="en-US" dirty="0"/>
              <a:t>编码方案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常用类别型特征的编码方案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特征缩放</a:t>
            </a:r>
            <a:endParaRPr kumimoji="1" lang="en-US" altLang="zh-CN" dirty="0"/>
          </a:p>
          <a:p>
            <a:r>
              <a:rPr kumimoji="1" lang="zh-CN" altLang="en-US" dirty="0"/>
              <a:t>特征提取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K-L</a:t>
            </a:r>
            <a:r>
              <a:rPr kumimoji="1" lang="zh-CN" altLang="en-US" dirty="0"/>
              <a:t>变换（</a:t>
            </a:r>
            <a:r>
              <a:rPr kumimoji="1" lang="en-US" altLang="zh-CN" dirty="0"/>
              <a:t>PCA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特征选择：了解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3C534C57-F0A2-EDBD-CC0F-A491FAB0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</a:t>
            </a:r>
            <a:r>
              <a:rPr lang="zh-CN" altLang="en-US" dirty="0"/>
              <a:t>特征选择和提取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196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0E80BD77-B150-5CEC-8D70-53AC7B3957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9767" y="720463"/>
            <a:ext cx="10752465" cy="5237271"/>
          </a:xfrm>
        </p:spPr>
        <p:txBody>
          <a:bodyPr/>
          <a:lstStyle/>
          <a:p>
            <a:r>
              <a:rPr lang="zh-CN" altLang="en-US" dirty="0"/>
              <a:t>损失函数</a:t>
            </a:r>
            <a:endParaRPr lang="en-US" altLang="zh-CN" dirty="0"/>
          </a:p>
          <a:p>
            <a:r>
              <a:rPr kumimoji="1" lang="zh-CN" altLang="en-US" dirty="0"/>
              <a:t>经验风险</a:t>
            </a:r>
            <a:endParaRPr kumimoji="1" lang="en-US" altLang="zh-CN" dirty="0"/>
          </a:p>
          <a:p>
            <a:r>
              <a:rPr kumimoji="1" lang="zh-CN" altLang="en-US" dirty="0"/>
              <a:t>期望风险</a:t>
            </a:r>
            <a:endParaRPr kumimoji="1" lang="en-US" altLang="zh-CN" dirty="0"/>
          </a:p>
          <a:p>
            <a:r>
              <a:rPr kumimoji="1" lang="zh-CN" altLang="en-US" dirty="0"/>
              <a:t>结构风险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正则：</a:t>
            </a:r>
            <a:r>
              <a:rPr kumimoji="1" lang="en-US" altLang="zh-CN" dirty="0"/>
              <a:t>L2</a:t>
            </a:r>
            <a:r>
              <a:rPr kumimoji="1" lang="zh-CN" altLang="en-US" dirty="0"/>
              <a:t>正则、</a:t>
            </a:r>
            <a:r>
              <a:rPr kumimoji="1" lang="en-US" altLang="zh-CN" dirty="0"/>
              <a:t>L1</a:t>
            </a:r>
            <a:r>
              <a:rPr kumimoji="1" lang="zh-CN" altLang="en-US" dirty="0"/>
              <a:t>正则</a:t>
            </a:r>
            <a:endParaRPr kumimoji="1" lang="en-US" altLang="zh-CN" dirty="0"/>
          </a:p>
          <a:p>
            <a:r>
              <a:rPr kumimoji="1" lang="zh-CN" altLang="en-US" dirty="0"/>
              <a:t>训练误差、验证误差、测试误差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交叉验证</a:t>
            </a:r>
            <a:endParaRPr kumimoji="1" lang="en-US" altLang="zh-CN" dirty="0"/>
          </a:p>
          <a:p>
            <a:r>
              <a:rPr kumimoji="1" lang="zh-CN" altLang="en-US" dirty="0"/>
              <a:t>过拟合、欠</a:t>
            </a:r>
            <a:r>
              <a:rPr kumimoji="1" lang="zh-CN" altLang="en-US" dirty="0" smtClean="0"/>
              <a:t>拟合</a:t>
            </a:r>
            <a:r>
              <a:rPr kumimoji="1" lang="zh-CN" altLang="en-US" dirty="0" smtClean="0"/>
              <a:t>（各种机器学习算法中影响模型复杂度的参数）</a:t>
            </a:r>
            <a:endParaRPr kumimoji="1" lang="en-US" altLang="zh-CN" dirty="0"/>
          </a:p>
          <a:p>
            <a:r>
              <a:rPr kumimoji="1" lang="zh-CN" altLang="en-US" dirty="0"/>
              <a:t>泛化误差分解：偏差</a:t>
            </a:r>
            <a:r>
              <a:rPr kumimoji="1" lang="en-US" altLang="zh-CN" dirty="0"/>
              <a:t>-</a:t>
            </a:r>
            <a:r>
              <a:rPr kumimoji="1" lang="zh-CN" altLang="en-US" dirty="0"/>
              <a:t>方差</a:t>
            </a:r>
            <a:r>
              <a:rPr kumimoji="1" lang="zh-CN" altLang="en-US" dirty="0" smtClean="0"/>
              <a:t>分解（模型复杂度对偏差</a:t>
            </a:r>
            <a:r>
              <a:rPr kumimoji="1" lang="zh-CN" altLang="en-US" dirty="0" smtClean="0"/>
              <a:t>和方差的影响</a:t>
            </a:r>
            <a:r>
              <a:rPr kumimoji="1" lang="zh-CN" altLang="en-US" dirty="0" smtClean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泛化误差</a:t>
            </a:r>
            <a:r>
              <a:rPr kumimoji="1" lang="zh-CN" altLang="en-US" dirty="0" smtClean="0"/>
              <a:t>上界：了解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3AE966C4-E9F9-98D1-2B0A-C0315457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第五章 统计学习基础</a:t>
            </a:r>
          </a:p>
        </p:txBody>
      </p:sp>
    </p:spTree>
    <p:extLst>
      <p:ext uri="{BB962C8B-B14F-4D97-AF65-F5344CB8AC3E}">
        <p14:creationId xmlns:p14="http://schemas.microsoft.com/office/powerpoint/2010/main" val="39155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6FB3AF63-D6D6-A0B0-4BE6-C833F0EAC43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zh-CN" altLang="en-US" dirty="0"/>
              <a:t>间隔</a:t>
            </a:r>
            <a:endParaRPr kumimoji="1" lang="en-US" altLang="zh-CN" dirty="0"/>
          </a:p>
          <a:p>
            <a:r>
              <a:rPr kumimoji="1" lang="zh-CN" altLang="en-US" dirty="0"/>
              <a:t>线性</a:t>
            </a:r>
            <a:r>
              <a:rPr kumimoji="1" lang="en-US" altLang="zh-CN" dirty="0"/>
              <a:t>SVM</a:t>
            </a:r>
          </a:p>
          <a:p>
            <a:pPr lvl="1"/>
            <a:r>
              <a:rPr kumimoji="1" lang="zh-CN" altLang="en-US" sz="2800" dirty="0"/>
              <a:t> 合页损失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 支持向量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 原问题</a:t>
            </a:r>
            <a:r>
              <a:rPr kumimoji="1" lang="en-US" altLang="zh-CN" sz="2800" dirty="0"/>
              <a:t> vs. </a:t>
            </a:r>
            <a:r>
              <a:rPr kumimoji="1" lang="zh-CN" altLang="en-US" sz="2800" dirty="0"/>
              <a:t>对偶问题</a:t>
            </a:r>
            <a:endParaRPr kumimoji="1" lang="en-US" altLang="zh-CN" sz="2800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核化</a:t>
            </a:r>
            <a:r>
              <a:rPr kumimoji="1" lang="en-US" altLang="zh-CN" dirty="0"/>
              <a:t>SVM</a:t>
            </a:r>
          </a:p>
          <a:p>
            <a:pPr lvl="1"/>
            <a:r>
              <a:rPr kumimoji="1" lang="zh-CN" altLang="en-US" sz="2800" dirty="0"/>
              <a:t> 常用核函数及其复杂度参数</a:t>
            </a:r>
            <a:endParaRPr kumimoji="1" lang="en-US" altLang="zh-CN" sz="2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6FFFE96D-FCF4-C9D3-E84F-6D80904E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</a:t>
            </a:r>
            <a:r>
              <a:rPr kumimoji="1" lang="en-US" altLang="zh-CN" dirty="0"/>
              <a:t>SVM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25121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>
          <a:defRPr sz="2800" dirty="0"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40157</TotalTime>
  <Pages>0</Pages>
  <Words>948</Words>
  <Characters>0</Characters>
  <Application>Microsoft Macintosh PowerPoint</Application>
  <DocSecurity>0</DocSecurity>
  <PresentationFormat>宽屏</PresentationFormat>
  <Lines>0</Lines>
  <Paragraphs>197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Calibri</vt:lpstr>
      <vt:lpstr>Calibri Light</vt:lpstr>
      <vt:lpstr>Cambria Math</vt:lpstr>
      <vt:lpstr>Microsoft YaHei</vt:lpstr>
      <vt:lpstr>Times New Roman</vt:lpstr>
      <vt:lpstr>Wingdings</vt:lpstr>
      <vt:lpstr>等线</vt:lpstr>
      <vt:lpstr>宋体</vt:lpstr>
      <vt:lpstr>微软雅黑</vt:lpstr>
      <vt:lpstr>Arial</vt:lpstr>
      <vt:lpstr>3_Office 主题</vt:lpstr>
      <vt:lpstr>1_Office 主题</vt:lpstr>
      <vt:lpstr>Office 主题</vt:lpstr>
      <vt:lpstr>第一章概论</vt:lpstr>
      <vt:lpstr>第二章 统计判别/生成式分类器</vt:lpstr>
      <vt:lpstr>生成式分类器</vt:lpstr>
      <vt:lpstr>第三章 判别函数/判别式分类器</vt:lpstr>
      <vt:lpstr>两类问题的线性判别函数</vt:lpstr>
      <vt:lpstr>回归</vt:lpstr>
      <vt:lpstr>第四章 特征选择和提取</vt:lpstr>
      <vt:lpstr>第五章 统计学习基础</vt:lpstr>
      <vt:lpstr>第七章 SVM</vt:lpstr>
      <vt:lpstr>第八章 聚类</vt:lpstr>
      <vt:lpstr>第九章 降维</vt:lpstr>
      <vt:lpstr>第十章 半监督学习</vt:lpstr>
      <vt:lpstr>第十一章 概率图模型</vt:lpstr>
      <vt:lpstr>第十二章 集成学习</vt:lpstr>
      <vt:lpstr>第十三章 深度学习</vt:lpstr>
      <vt:lpstr>第十三章 深度学习</vt:lpstr>
    </vt:vector>
  </TitlesOfParts>
  <Manager/>
  <Company/>
  <LinksUpToDate>false</LinksUpToDate>
  <CharactersWithSpaces>0</CharactersWithSpaces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李国海</dc:creator>
  <cp:keywords/>
  <dc:description/>
  <cp:lastModifiedBy>qing</cp:lastModifiedBy>
  <cp:revision>881</cp:revision>
  <dcterms:created xsi:type="dcterms:W3CDTF">2014-06-29T11:45:14Z</dcterms:created>
  <dcterms:modified xsi:type="dcterms:W3CDTF">2024-01-13T00:48:54Z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2052-9.1.0.4555</vt:lpwstr>
  </property>
</Properties>
</file>