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5" r:id="rId5"/>
    <p:sldId id="286" r:id="rId6"/>
    <p:sldId id="303" r:id="rId7"/>
    <p:sldId id="296" r:id="rId8"/>
    <p:sldId id="287" r:id="rId9"/>
    <p:sldId id="290" r:id="rId10"/>
    <p:sldId id="288" r:id="rId11"/>
    <p:sldId id="291" r:id="rId12"/>
    <p:sldId id="292" r:id="rId13"/>
    <p:sldId id="293" r:id="rId14"/>
    <p:sldId id="294" r:id="rId15"/>
    <p:sldId id="298" r:id="rId16"/>
    <p:sldId id="299" r:id="rId17"/>
    <p:sldId id="300" r:id="rId18"/>
    <p:sldId id="297" r:id="rId19"/>
    <p:sldId id="301" r:id="rId20"/>
    <p:sldId id="30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391A9C-3D9A-A632-3D4D-2775E46E9E5B}" name="Harley Hanes" initials="HH" userId="S::hhanes@ncsu.edu::31d15855-a162-4b94-a073-9b929186821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44"/>
    <a:srgbClr val="90231C"/>
    <a:srgbClr val="86A5AA"/>
    <a:srgbClr val="EB7558"/>
    <a:srgbClr val="FFE662"/>
    <a:srgbClr val="DD8047"/>
    <a:srgbClr val="EAE8E8"/>
    <a:srgbClr val="7D97D5"/>
    <a:srgbClr val="15458D"/>
    <a:srgbClr val="4FB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0" autoAdjust="0"/>
    <p:restoredTop sz="81599"/>
  </p:normalViewPr>
  <p:slideViewPr>
    <p:cSldViewPr snapToGrid="0">
      <p:cViewPr>
        <p:scale>
          <a:sx n="60" d="100"/>
          <a:sy n="60" d="100"/>
        </p:scale>
        <p:origin x="115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2" d="100"/>
        <a:sy n="82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18E8DC-69E2-4266-975E-1FBE342845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4F4E-31C1-486F-826C-CCBF7F386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7581E-F3B0-4B71-B23F-716D82C16F6F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0DA96-F242-44BF-A76A-323AFFFAC0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F85E-D517-4B8E-A2CA-187D5273BF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CFC9B-5255-4D4C-8E68-11BB402A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979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6BF055-E5ED-7B42-80F5-B65B55E432A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3DEE0-05DE-8B46-8D14-DA3C78C4C2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384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61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1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887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51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Both models use homogeneous Dirichlet boundary conditions except for top which rotates,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029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Grotesque" panose="020B0504020202020204" pitchFamily="34" charset="0"/>
                </a:endParaRPr>
              </a:p>
              <a:p>
                <a:r>
                  <a:rPr lang="en-US" dirty="0">
                    <a:latin typeface="Grotesque" panose="020B0504020202020204" pitchFamily="34" charset="0"/>
                  </a:rPr>
                  <a:t>Only left side of flow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Grotesque" panose="020B05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Grotesque" panose="020B0504020202020204" pitchFamily="34" charset="0"/>
                  </a:rPr>
                  <a:t>) is sensitive to parameters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Grotesque" panose="020B0504020202020204" pitchFamily="34" charset="0"/>
                </a:endParaRPr>
              </a:p>
              <a:p>
                <a:r>
                  <a:rPr lang="en-US" dirty="0">
                    <a:latin typeface="Grotesque" panose="020B0504020202020204" pitchFamily="34" charset="0"/>
                  </a:rPr>
                  <a:t>Only left side of flow (</a:t>
                </a:r>
                <a:r>
                  <a:rPr lang="en-US" b="0" i="0">
                    <a:latin typeface="Cambria Math" panose="02040503050406030204" pitchFamily="18" charset="0"/>
                  </a:rPr>
                  <a:t>𝑉_1</a:t>
                </a:r>
                <a:r>
                  <a:rPr lang="en-US" dirty="0">
                    <a:latin typeface="Grotesque" panose="020B0504020202020204" pitchFamily="34" charset="0"/>
                  </a:rPr>
                  <a:t>, </a:t>
                </a:r>
                <a:r>
                  <a:rPr lang="en-US" i="0">
                    <a:latin typeface="Cambria Math" panose="02040503050406030204" pitchFamily="18" charset="0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</a:rPr>
                  <a:t>2</a:t>
                </a:r>
                <a:r>
                  <a:rPr lang="en-US" dirty="0">
                    <a:latin typeface="Grotesque" panose="020B0504020202020204" pitchFamily="34" charset="0"/>
                  </a:rPr>
                  <a:t>) is sensitive to parameters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342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Grotesque" panose="020B0504020202020204" pitchFamily="34" charset="0"/>
                  </a:rPr>
                  <a:t>Top-left mean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rotesque" panose="020B0504020202020204" pitchFamily="34" charset="0"/>
                  </a:rPr>
                  <a:t> is most sensitive parameter:</a:t>
                </a:r>
                <a:r>
                  <a:rPr lang="en-US" baseline="0" dirty="0">
                    <a:latin typeface="Grotesque" panose="020B0504020202020204" pitchFamily="34" charset="0"/>
                  </a:rPr>
                  <a:t> </a:t>
                </a:r>
                <a:r>
                  <a:rPr lang="en-US" dirty="0">
                    <a:latin typeface="Grotesque" panose="020B0504020202020204" pitchFamily="34" charset="0"/>
                  </a:rPr>
                  <a:t>except for vorticity in top-right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latin typeface="Grotesque" panose="020B0504020202020204" pitchFamily="34" charset="0"/>
                  </a:rPr>
                  <a:t>)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Grotesque" panose="020B0504020202020204" pitchFamily="34" charset="0"/>
                  </a:rPr>
                  <a:t>Top-left mean reduction </a:t>
                </a:r>
                <a:r>
                  <a:rPr lang="en-US" b="0" i="0">
                    <a:latin typeface="Cambria Math" panose="02040503050406030204" pitchFamily="18" charset="0"/>
                  </a:rPr>
                  <a:t>(𝑣 ̅_1)</a:t>
                </a:r>
                <a:r>
                  <a:rPr lang="en-US" dirty="0">
                    <a:latin typeface="Grotesque" panose="020B0504020202020204" pitchFamily="34" charset="0"/>
                  </a:rPr>
                  <a:t> is most sensitive parameter:</a:t>
                </a:r>
                <a:r>
                  <a:rPr lang="en-US" baseline="0" dirty="0">
                    <a:latin typeface="Grotesque" panose="020B0504020202020204" pitchFamily="34" charset="0"/>
                  </a:rPr>
                  <a:t> </a:t>
                </a:r>
                <a:r>
                  <a:rPr lang="en-US" dirty="0">
                    <a:latin typeface="Grotesque" panose="020B0504020202020204" pitchFamily="34" charset="0"/>
                  </a:rPr>
                  <a:t>except for vorticity in top-right (</a:t>
                </a:r>
                <a:r>
                  <a:rPr lang="en-US" i="0">
                    <a:latin typeface="Cambria Math" panose="02040503050406030204" pitchFamily="18" charset="0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</a:rPr>
                  <a:t>7</a:t>
                </a:r>
                <a:r>
                  <a:rPr lang="en-US" dirty="0">
                    <a:latin typeface="Grotesque" panose="020B0504020202020204" pitchFamily="34" charset="0"/>
                  </a:rPr>
                  <a:t>)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39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POIs: Surface roughness of each lander panel</a:t>
            </a:r>
          </a:p>
          <a:p>
            <a:r>
              <a:rPr lang="en-US" dirty="0"/>
              <a:t>Significance:</a:t>
            </a:r>
          </a:p>
          <a:p>
            <a:r>
              <a:rPr lang="en-US" dirty="0"/>
              <a:t>QOIs: Lift/ drag </a:t>
            </a:r>
            <a:r>
              <a:rPr lang="en-US" dirty="0" err="1"/>
              <a:t>coeff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6982BA4-656A-62E6-5661-632185A7728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918517" y="148908"/>
            <a:ext cx="2194560" cy="2194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rgbClr val="90231C"/>
                </a:solidFill>
              </a:defRPr>
            </a:lvl1pPr>
          </a:lstStyle>
          <a:p>
            <a:r>
              <a:rPr lang="en-US" dirty="0"/>
              <a:t>Org. Seal</a:t>
            </a:r>
          </a:p>
          <a:p>
            <a:r>
              <a:rPr lang="en-US" dirty="0"/>
              <a:t>(max. 2.4” diam.)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D6972-4D51-B982-4CAF-848B53FF32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343" b="1925"/>
          <a:stretch/>
        </p:blipFill>
        <p:spPr>
          <a:xfrm>
            <a:off x="-207508" y="-11112"/>
            <a:ext cx="3282242" cy="251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DF9274-42E5-14FE-A298-E9AED13CC7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47392" y="4607877"/>
            <a:ext cx="2165685" cy="219456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0192A59-EBFB-9DDA-FB93-1DA32DF233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9639" y="2072640"/>
            <a:ext cx="10352722" cy="1356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Title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575871-FD2C-8A1E-FDDF-F20E18F4FF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85440" y="4521518"/>
            <a:ext cx="642112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90231C"/>
                </a:solidFill>
              </a:defRPr>
            </a:lvl1pPr>
          </a:lstStyle>
          <a:p>
            <a:pPr lvl="0"/>
            <a:r>
              <a:rPr lang="en-US" dirty="0"/>
              <a:t>Organization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7517B9-9DEB-4078-588A-982570925DAB}"/>
              </a:ext>
            </a:extLst>
          </p:cNvPr>
          <p:cNvSpPr txBox="1"/>
          <p:nvPr userDrawn="1"/>
        </p:nvSpPr>
        <p:spPr>
          <a:xfrm>
            <a:off x="3827943" y="5020548"/>
            <a:ext cx="453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0231C"/>
                </a:solidFill>
              </a:rPr>
              <a:t>NASA </a:t>
            </a:r>
            <a:r>
              <a:rPr lang="en-US" dirty="0" err="1">
                <a:solidFill>
                  <a:srgbClr val="90231C"/>
                </a:solidFill>
              </a:rPr>
              <a:t>AeroFusion</a:t>
            </a:r>
            <a:r>
              <a:rPr lang="en-US" dirty="0">
                <a:solidFill>
                  <a:srgbClr val="90231C"/>
                </a:solidFill>
              </a:rPr>
              <a:t>-MLUQ Early Career Initiative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5CD921-D956-7906-199D-08C36882E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5440" y="5649277"/>
            <a:ext cx="6421120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rgbClr val="86A5AA"/>
                </a:solidFill>
              </a:defRPr>
            </a:lvl1pPr>
          </a:lstStyle>
          <a:p>
            <a:pPr lvl="0"/>
            <a:r>
              <a:rPr lang="en-US" dirty="0"/>
              <a:t>Conference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5D3CB8E-5B7A-8BC0-02D8-37FC9912E7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3075" y="6147117"/>
            <a:ext cx="3625850" cy="3657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rgbClr val="86A5AA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D53D2-6BD3-A892-B916-CECD7AB4CDF1}"/>
              </a:ext>
            </a:extLst>
          </p:cNvPr>
          <p:cNvSpPr txBox="1"/>
          <p:nvPr userDrawn="1"/>
        </p:nvSpPr>
        <p:spPr>
          <a:xfrm>
            <a:off x="0" y="6273225"/>
            <a:ext cx="7129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1" dirty="0">
                <a:solidFill>
                  <a:srgbClr val="86A5AA"/>
                </a:solidFill>
              </a:rPr>
              <a:t>This material is a work of the U.S. Government</a:t>
            </a:r>
          </a:p>
          <a:p>
            <a:pPr algn="l"/>
            <a:r>
              <a:rPr lang="en-US" sz="1600" i="1" dirty="0">
                <a:solidFill>
                  <a:srgbClr val="86A5AA"/>
                </a:solidFill>
              </a:rPr>
              <a:t>and is not subject to copyright protection in the United States.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7C428BA-55DB-66AB-B759-DEFEBB831B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9639" y="3469640"/>
            <a:ext cx="10352721" cy="457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</p:spTree>
    <p:extLst>
      <p:ext uri="{BB962C8B-B14F-4D97-AF65-F5344CB8AC3E}">
        <p14:creationId xmlns:p14="http://schemas.microsoft.com/office/powerpoint/2010/main" val="212827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2961-CEFF-F74F-AF25-DD5B077B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01FE-F6E6-134E-BC45-6B59DB0E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109E87A-CF18-08AA-F951-F38E1391F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FD1726-0F81-A35A-F693-EF98519D3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AEA7-D9C0-4145-92F5-BB6512A37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BE94C-66DD-BF44-B3AF-A76BF685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BE47-89F4-0E46-90BB-1B36F0CE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74A9-6E91-3B40-A38A-EC685486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AD7D-8E6E-3B45-8C5A-A17159E6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223A-19DD-6D4E-BDF6-6C1FE3BF6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C9E9-9978-1C41-B028-29D896BBD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4967D92-8FE3-2005-BAA6-8904A4F3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33DAE1-CA8E-0293-DDA4-7955F89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14857E-1C28-C90E-5C98-9A8573249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138" y="365125"/>
            <a:ext cx="9454662" cy="6188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A63668E-2C44-2BD2-74D4-01487E17A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BFDC5BA-D79A-0E13-EC08-AA997B51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7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4640-1DF7-5D48-8176-2B639C7C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06A9-30D3-BF4F-9C76-9DDFEF450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68249-2D7F-E145-8A91-F81CF8498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A987428-CB64-564C-A8E5-1C1F8FC6F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110C4EF-6725-70F7-492C-F1306C0BC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D4CB-5081-084D-9245-84FCA405A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14AAC-B08B-8840-8A82-D1347D709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B3CB0-3B9C-ED4D-B044-A636295A5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DAE805D-E021-3859-0F2C-9A11BFD57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95383C-8074-D605-1C45-E1D23718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94595D-EB37-0D84-9ABD-047A16138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t="1343" r="6061" b="1925"/>
          <a:stretch/>
        </p:blipFill>
        <p:spPr>
          <a:xfrm>
            <a:off x="11021813" y="5899149"/>
            <a:ext cx="1121208" cy="914400"/>
          </a:xfrm>
          <a:prstGeom prst="rect">
            <a:avLst/>
          </a:prstGeom>
        </p:spPr>
      </p:pic>
      <p:sp>
        <p:nvSpPr>
          <p:cNvPr id="11" name="Picture Placeholder 23">
            <a:extLst>
              <a:ext uri="{FF2B5EF4-FFF2-40B4-BE49-F238E27FC236}">
                <a16:creationId xmlns:a16="http://schemas.microsoft.com/office/drawing/2014/main" id="{4E5927E4-1B1E-4F26-2B91-D2537BCBE90F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130273" y="5899149"/>
            <a:ext cx="914400" cy="9144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90231C"/>
                </a:solidFill>
              </a:rPr>
              <a:t>Org. Seal</a:t>
            </a:r>
          </a:p>
          <a:p>
            <a:r>
              <a:rPr lang="en-US" dirty="0">
                <a:solidFill>
                  <a:srgbClr val="90231C"/>
                </a:solidFill>
              </a:rPr>
              <a:t>(max. 1” diam.)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42B30-DE16-6D47-9146-1DDF8FBA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18" y="365125"/>
            <a:ext cx="11504964" cy="618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5198F-9609-2149-98D1-B264BEB3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518" y="1170945"/>
            <a:ext cx="11504964" cy="4979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C06048-FE0F-E441-A417-32471C0C7F33}"/>
              </a:ext>
            </a:extLst>
          </p:cNvPr>
          <p:cNvCxnSpPr>
            <a:cxnSpLocks/>
          </p:cNvCxnSpPr>
          <p:nvPr userDrawn="1"/>
        </p:nvCxnSpPr>
        <p:spPr>
          <a:xfrm>
            <a:off x="343518" y="1014995"/>
            <a:ext cx="11504964" cy="0"/>
          </a:xfrm>
          <a:prstGeom prst="line">
            <a:avLst/>
          </a:prstGeom>
          <a:ln w="47625">
            <a:gradFill flip="none" rotWithShape="1">
              <a:gsLst>
                <a:gs pos="75000">
                  <a:srgbClr val="90231C"/>
                </a:gs>
                <a:gs pos="25000">
                  <a:srgbClr val="86A5AA"/>
                </a:gs>
                <a:gs pos="95000">
                  <a:srgbClr val="FF0044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7B5174-D397-0913-AAC4-E056114BC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B26CFC-8333-1753-F798-29F7E7B79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2619" y="6356349"/>
            <a:ext cx="649231" cy="365125"/>
          </a:xfrm>
          <a:prstGeom prst="rect">
            <a:avLst/>
          </a:prstGeom>
        </p:spPr>
        <p:txBody>
          <a:bodyPr/>
          <a:lstStyle/>
          <a:p>
            <a:fld id="{C2AEEA8B-241A-1D46-9D2A-8661D7C4F3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34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9D63-A46F-2DAF-E194-9A6CF538B8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9638" y="2156338"/>
            <a:ext cx="10352722" cy="1356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Low-cost Quantification of Fluid Flow Parameter Sensitivity</a:t>
            </a:r>
          </a:p>
          <a:p>
            <a:r>
              <a:rPr lang="en-US" dirty="0"/>
              <a:t>using Reduced-order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8C3F5-5618-2320-4AD5-D59ADB27D2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85440" y="4248443"/>
            <a:ext cx="6421120" cy="730275"/>
          </a:xfrm>
        </p:spPr>
        <p:txBody>
          <a:bodyPr>
            <a:normAutofit fontScale="92500"/>
          </a:bodyPr>
          <a:lstStyle/>
          <a:p>
            <a:r>
              <a:rPr lang="en-US" baseline="30000" dirty="0"/>
              <a:t>1</a:t>
            </a:r>
            <a:r>
              <a:rPr lang="en-US" dirty="0"/>
              <a:t>North Carolina State University, </a:t>
            </a:r>
            <a:r>
              <a:rPr lang="en-US" baseline="30000" dirty="0"/>
              <a:t>2</a:t>
            </a:r>
            <a:r>
              <a:rPr lang="en-US" dirty="0"/>
              <a:t>NASA Langley Research Center, </a:t>
            </a:r>
            <a:r>
              <a:rPr lang="en-US" baseline="30000" dirty="0"/>
              <a:t>3</a:t>
            </a:r>
            <a:r>
              <a:rPr lang="en-US" dirty="0"/>
              <a:t>University of Southern California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F97538-D88F-71E9-0CE4-E04F9D0E79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AIAA SciTech Forum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CBD01A-012F-AA8C-CFBB-4422F7D259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01/25/23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D6A916-5378-41DC-F464-F82D16CF8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Harley Hanes</a:t>
            </a:r>
            <a:r>
              <a:rPr lang="en-US" baseline="30000" dirty="0"/>
              <a:t>1</a:t>
            </a:r>
            <a:r>
              <a:rPr lang="en-US" dirty="0"/>
              <a:t>, Michael W. Lee</a:t>
            </a:r>
            <a:r>
              <a:rPr lang="en-US" baseline="30000" dirty="0"/>
              <a:t>2</a:t>
            </a:r>
            <a:r>
              <a:rPr lang="en-US" dirty="0"/>
              <a:t>, Donya Ramezanian</a:t>
            </a:r>
            <a:r>
              <a:rPr lang="en-US" baseline="30000" dirty="0"/>
              <a:t>3</a:t>
            </a:r>
            <a:r>
              <a:rPr lang="en-US" dirty="0"/>
              <a:t>, Ralph C. Smith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55A382-F77B-BD03-A271-1F318AD09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517" y="690563"/>
            <a:ext cx="2194560" cy="105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58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Common Lid-Driven Cavity Boundary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B1E63B4-F144-D53B-4321-E442754B72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15" y="1233492"/>
                <a:ext cx="6096001" cy="5259383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dirty="0"/>
                  <a:t>Regularized: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𝛤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=(1−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\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[2] Lee, 2020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B1E63B4-F144-D53B-4321-E442754B7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5" y="1233492"/>
                <a:ext cx="6096001" cy="5259383"/>
              </a:xfrm>
              <a:prstGeom prst="rect">
                <a:avLst/>
              </a:prstGeom>
              <a:blipFill>
                <a:blip r:embed="rId4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B2051C7-C126-D305-AA77-C2FEEE5853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234856"/>
                <a:ext cx="5752482" cy="5560303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Unregularized: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/>
                  <a:t>[3] </a:t>
                </a:r>
                <a:r>
                  <a:rPr lang="en-US" b="1" dirty="0" err="1"/>
                  <a:t>Nuriev</a:t>
                </a:r>
                <a:r>
                  <a:rPr lang="en-US" b="1" dirty="0"/>
                  <a:t>, 2016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latin typeface="Grotesque" panose="020B0504020202020204" pitchFamily="34" charset="0"/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B2051C7-C126-D305-AA77-C2FEEE585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234856"/>
                <a:ext cx="5752482" cy="5560303"/>
              </a:xfrm>
              <a:prstGeom prst="rect">
                <a:avLst/>
              </a:prstGeom>
              <a:blipFill>
                <a:blip r:embed="rId5"/>
                <a:stretch>
                  <a:fillRect t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9D165292-BDA1-7B77-7005-3998441F8A1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7358069" y="2007967"/>
            <a:ext cx="3310128" cy="3307474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1CB959A4-3D77-497B-96F4-1CD3C338C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88EEF730-90B9-6519-2B79-7E2AB0D73965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1456811" y="2006081"/>
            <a:ext cx="3310128" cy="33093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60247-CA23-174D-AF5A-E3E2730FA68A}"/>
              </a:ext>
            </a:extLst>
          </p:cNvPr>
          <p:cNvCxnSpPr/>
          <p:nvPr/>
        </p:nvCxnSpPr>
        <p:spPr>
          <a:xfrm>
            <a:off x="1500848" y="1879348"/>
            <a:ext cx="3310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EA0DDE-5E4F-7D44-BF73-EA79C8028571}"/>
              </a:ext>
            </a:extLst>
          </p:cNvPr>
          <p:cNvCxnSpPr/>
          <p:nvPr/>
        </p:nvCxnSpPr>
        <p:spPr>
          <a:xfrm>
            <a:off x="7317177" y="1879348"/>
            <a:ext cx="33101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69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 Reduction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8" y="1170946"/>
            <a:ext cx="5845526" cy="18870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Grotesque" panose="020B0504020202020204" pitchFamily="34" charset="0"/>
              </a:rPr>
              <a:t>Classify flow into </a:t>
            </a:r>
            <a:r>
              <a:rPr lang="en-US" sz="2600" b="1" dirty="0">
                <a:latin typeface="Grotesque" panose="020B0504020202020204" pitchFamily="34" charset="0"/>
              </a:rPr>
              <a:t>three regions</a:t>
            </a:r>
            <a:r>
              <a:rPr lang="en-US" sz="2600" dirty="0">
                <a:latin typeface="Grotesque" panose="020B0504020202020204" pitchFamily="34" charset="0"/>
              </a:rPr>
              <a:t>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rotesque" panose="020B0504020202020204" pitchFamily="34" charset="0"/>
              </a:rPr>
              <a:t>High vorticity eddies (1-3)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rotesque" panose="020B0504020202020204" pitchFamily="34" charset="0"/>
              </a:rPr>
              <a:t>Low velocity flow (4-5)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Grotesque" panose="020B0504020202020204" pitchFamily="34" charset="0"/>
              </a:rPr>
              <a:t>Main rotational flow (6-7)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80C1A-8EF9-1F33-FCF9-86EE58E934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1524" y="1573491"/>
            <a:ext cx="5856958" cy="4174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ED7DC7-C071-D94C-B22D-4694C1B561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518" y="3057995"/>
                <a:ext cx="5845526" cy="26290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600" b="1" dirty="0">
                    <a:latin typeface="Grotesque" panose="020B0504020202020204" pitchFamily="34" charset="0"/>
                  </a:rPr>
                  <a:t>Parameters</a:t>
                </a:r>
                <a:r>
                  <a:rPr lang="en-US" sz="2600" dirty="0">
                    <a:latin typeface="Grotesque" panose="020B0504020202020204" pitchFamily="34" charset="0"/>
                  </a:rPr>
                  <a:t> for each basis,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Grotesque" panose="020B0504020202020204" pitchFamily="34" charset="0"/>
                  </a:rPr>
                  <a:t>Maximum velocity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600" dirty="0">
                    <a:latin typeface="Grotesque" panose="020B0504020202020204" pitchFamily="34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Grotesque" panose="020B0504020202020204" pitchFamily="34" charset="0"/>
                  </a:rPr>
                  <a:t>Major axis orientation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600" dirty="0">
                    <a:latin typeface="Grotesque" panose="020B0504020202020204" pitchFamily="34" charset="0"/>
                  </a:rPr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Grotesque" panose="020B0504020202020204" pitchFamily="34" charset="0"/>
                  </a:rPr>
                  <a:t>Center location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600" i="1" smtClean="0">
                        <a:latin typeface="Cambria Math" panose="02040503050406030204" pitchFamily="18" charset="0"/>
                      </a:rPr>
                      <m:t>ξ</m:t>
                    </m:r>
                  </m:oMath>
                </a14:m>
                <a:r>
                  <a:rPr lang="en-US" sz="2600" dirty="0">
                    <a:latin typeface="Grotesque" panose="020B0504020202020204" pitchFamily="34" charset="0"/>
                  </a:rPr>
                  <a:t>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>
                    <a:latin typeface="Grotesque" panose="020B0504020202020204" pitchFamily="34" charset="0"/>
                  </a:rPr>
                  <a:t>Major axis length (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600" dirty="0">
                    <a:latin typeface="Grotesque" panose="020B05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4ED7DC7-C071-D94C-B22D-4694C1B5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8" y="3057995"/>
                <a:ext cx="5845526" cy="2629060"/>
              </a:xfrm>
              <a:prstGeom prst="rect">
                <a:avLst/>
              </a:prstGeom>
              <a:blipFill>
                <a:blip r:embed="rId4"/>
                <a:stretch>
                  <a:fillRect l="-1732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09E3B8-17EE-0548-BE80-2BDE77B628CE}"/>
              </a:ext>
            </a:extLst>
          </p:cNvPr>
          <p:cNvSpPr txBox="1">
            <a:spLocks/>
          </p:cNvSpPr>
          <p:nvPr/>
        </p:nvSpPr>
        <p:spPr>
          <a:xfrm>
            <a:off x="343518" y="5426440"/>
            <a:ext cx="5845526" cy="4979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Grotesque" panose="020B0504020202020204" pitchFamily="34" charset="0"/>
              </a:rPr>
              <a:t>Measure </a:t>
            </a:r>
            <a:r>
              <a:rPr lang="en-US" sz="2600" b="1" dirty="0">
                <a:latin typeface="Grotesque" panose="020B0504020202020204" pitchFamily="34" charset="0"/>
              </a:rPr>
              <a:t>kinetic energy</a:t>
            </a:r>
            <a:r>
              <a:rPr lang="en-US" sz="2600" dirty="0">
                <a:latin typeface="Grotesque" panose="020B0504020202020204" pitchFamily="34" charset="0"/>
              </a:rPr>
              <a:t>, </a:t>
            </a:r>
            <a:r>
              <a:rPr lang="en-US" sz="2600" b="1" dirty="0">
                <a:latin typeface="Grotesque" panose="020B0504020202020204" pitchFamily="34" charset="0"/>
              </a:rPr>
              <a:t>total vorticity </a:t>
            </a:r>
            <a:r>
              <a:rPr lang="en-US" sz="2600" dirty="0">
                <a:latin typeface="Grotesque" panose="020B0504020202020204" pitchFamily="34" charset="0"/>
              </a:rPr>
              <a:t>and </a:t>
            </a:r>
            <a:r>
              <a:rPr lang="en-US" sz="2600" b="1" dirty="0">
                <a:latin typeface="Grotesque" panose="020B0504020202020204" pitchFamily="34" charset="0"/>
              </a:rPr>
              <a:t>vorticity at each basis</a:t>
            </a:r>
          </a:p>
        </p:txBody>
      </p:sp>
    </p:spTree>
    <p:extLst>
      <p:ext uri="{BB962C8B-B14F-4D97-AF65-F5344CB8AC3E}">
        <p14:creationId xmlns:p14="http://schemas.microsoft.com/office/powerpoint/2010/main" val="16142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of Local Vorticities to all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0638E-ED5E-D825-677A-580241FBC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516" y="1469268"/>
                <a:ext cx="11504963" cy="49796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Grotesque" panose="020B0504020202020204" pitchFamily="34" charset="0"/>
                  </a:rPr>
                  <a:t>Mean reduction insensitive </a:t>
                </a:r>
                <a:r>
                  <a:rPr lang="en-US" dirty="0">
                    <a:latin typeface="Grotesque" panose="020B0504020202020204" pitchFamily="34" charset="0"/>
                  </a:rPr>
                  <a:t>except for velocity in top-left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Grotesque" panose="020B05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0638E-ED5E-D825-677A-580241FBC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16" y="1469268"/>
                <a:ext cx="11504963" cy="4979633"/>
              </a:xfrm>
              <a:blipFill>
                <a:blip r:embed="rId3"/>
                <a:stretch>
                  <a:fillRect l="-1101" t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0978B-C5F7-25E6-C2A3-6C019400BD1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647" y="2214839"/>
            <a:ext cx="10790700" cy="339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90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of X-Velocity to Boundary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7" y="1170945"/>
            <a:ext cx="11504963" cy="568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rotesque" panose="020B0504020202020204" pitchFamily="34" charset="0"/>
              </a:rPr>
              <a:t>Most Sensitive: </a:t>
            </a:r>
            <a:r>
              <a:rPr lang="en-US" dirty="0">
                <a:latin typeface="Grotesque" panose="020B0504020202020204" pitchFamily="34" charset="0"/>
              </a:rPr>
              <a:t>left-side turbulent areas </a:t>
            </a: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rotesque" panose="020B0504020202020204" pitchFamily="34" charset="0"/>
              </a:rPr>
              <a:t>No sensitivity in top corners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F398C7-DC6E-815F-C98D-F8EB8FD4B3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950" t="4433" r="3528" b="3748"/>
          <a:stretch/>
        </p:blipFill>
        <p:spPr>
          <a:xfrm>
            <a:off x="2988093" y="1723292"/>
            <a:ext cx="6224687" cy="46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1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Scaled Absolute and Standard Deviation Sensitivities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0638E-ED5E-D825-677A-580241FBC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517" y="1170945"/>
                <a:ext cx="11504963" cy="618849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Grotesque" panose="020B0504020202020204" pitchFamily="34" charset="0"/>
                  </a:rPr>
                  <a:t>Top-left mean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Grotesque" panose="020B0504020202020204" pitchFamily="34" charset="0"/>
                  </a:rPr>
                  <a:t> is most sensitive parameter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0638E-ED5E-D825-677A-580241FBC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517" y="1170945"/>
                <a:ext cx="11504963" cy="618849"/>
              </a:xfrm>
              <a:blipFill>
                <a:blip r:embed="rId3"/>
                <a:stretch>
                  <a:fillRect l="-881" t="-16000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1616EA-8C10-9494-FB00-D75542361B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21" b="-1"/>
          <a:stretch/>
        </p:blipFill>
        <p:spPr>
          <a:xfrm>
            <a:off x="6346931" y="2437217"/>
            <a:ext cx="4764986" cy="32498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CCC3B-5172-273E-4371-916DE821F58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373" r="289"/>
          <a:stretch/>
        </p:blipFill>
        <p:spPr>
          <a:xfrm>
            <a:off x="1037492" y="2449324"/>
            <a:ext cx="4736047" cy="3237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7CAC107-F94F-0C48-8191-2E6B0E7301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3516" y="1734616"/>
                <a:ext cx="11504963" cy="49796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Grotesque" panose="020B0504020202020204" pitchFamily="34" charset="0"/>
                  </a:rPr>
                  <a:t>Boundary regularization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>
                    <a:latin typeface="Grotesque" panose="020B0504020202020204" pitchFamily="34" charset="0"/>
                  </a:rPr>
                  <a:t>) has highest standard deviation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7CAC107-F94F-0C48-8191-2E6B0E73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16" y="1734616"/>
                <a:ext cx="11504963" cy="4979633"/>
              </a:xfrm>
              <a:prstGeom prst="rect">
                <a:avLst/>
              </a:prstGeom>
              <a:blipFill>
                <a:blip r:embed="rId7"/>
                <a:stretch>
                  <a:fillRect l="-881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11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7" y="1170945"/>
            <a:ext cx="11504963" cy="4979633"/>
          </a:xfrm>
        </p:spPr>
        <p:txBody>
          <a:bodyPr>
            <a:normAutofit/>
          </a:bodyPr>
          <a:lstStyle/>
          <a:p>
            <a:r>
              <a:rPr lang="en-US" dirty="0">
                <a:latin typeface="Grotesque" panose="020B0504020202020204" pitchFamily="34" charset="0"/>
              </a:rPr>
              <a:t>Boundary penalties allow sensitivity analysis of boundary conditions in POD-ROMs</a:t>
            </a:r>
          </a:p>
          <a:p>
            <a:endParaRPr lang="en-US" dirty="0">
              <a:latin typeface="Grotesque" panose="020B0504020202020204" pitchFamily="34" charset="0"/>
            </a:endParaRPr>
          </a:p>
          <a:p>
            <a:r>
              <a:rPr lang="en-US" dirty="0">
                <a:latin typeface="Grotesque" panose="020B0504020202020204" pitchFamily="34" charset="0"/>
              </a:rPr>
              <a:t>Sensitivity of lid-driven cavity agree with comparisons of different boundary conditions</a:t>
            </a:r>
          </a:p>
          <a:p>
            <a:endParaRPr lang="en-US" dirty="0">
              <a:latin typeface="Grotesque" panose="020B0504020202020204" pitchFamily="34" charset="0"/>
            </a:endParaRPr>
          </a:p>
          <a:p>
            <a:r>
              <a:rPr lang="en-US" dirty="0">
                <a:latin typeface="Grotesque" panose="020B0504020202020204" pitchFamily="34" charset="0"/>
              </a:rPr>
              <a:t>Mean decomposition is sensitive only near changing boundary</a:t>
            </a:r>
          </a:p>
          <a:p>
            <a:endParaRPr lang="en-US" dirty="0">
              <a:latin typeface="Grotesque" panose="020B0504020202020204" pitchFamily="34" charset="0"/>
            </a:endParaRPr>
          </a:p>
          <a:p>
            <a:r>
              <a:rPr lang="en-US" dirty="0">
                <a:latin typeface="Grotesque" panose="020B0504020202020204" pitchFamily="34" charset="0"/>
              </a:rPr>
              <a:t>Boundary penalties cannot quantify sensitivity in stable areas of POD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3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7" y="1170945"/>
            <a:ext cx="11504963" cy="4979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Grotesque" panose="020B0504020202020204" pitchFamily="34" charset="0"/>
              </a:rPr>
              <a:t>Finding: </a:t>
            </a:r>
            <a:r>
              <a:rPr lang="en-US" dirty="0">
                <a:latin typeface="Grotesque" panose="020B0504020202020204" pitchFamily="34" charset="0"/>
              </a:rPr>
              <a:t>Boundary penalty effectively quantify sensitivity to boundary conditions </a:t>
            </a:r>
          </a:p>
          <a:p>
            <a:pPr marL="0" indent="0">
              <a:buNone/>
            </a:pPr>
            <a:r>
              <a:rPr lang="en-US" b="1" dirty="0">
                <a:latin typeface="Grotesque" panose="020B0504020202020204" pitchFamily="34" charset="0"/>
              </a:rPr>
              <a:t>Next Step:</a:t>
            </a:r>
            <a:r>
              <a:rPr lang="en-US" dirty="0">
                <a:latin typeface="Grotesque" panose="020B0504020202020204" pitchFamily="34" charset="0"/>
              </a:rPr>
              <a:t> Measure Orion lander sensitivity to surface roughness with boundary penalty</a:t>
            </a: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246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7" y="1170945"/>
            <a:ext cx="11504963" cy="4979633"/>
          </a:xfrm>
        </p:spPr>
        <p:txBody>
          <a:bodyPr>
            <a:normAutofit/>
          </a:bodyPr>
          <a:lstStyle/>
          <a:p>
            <a:pPr marL="1188720" indent="-1828800">
              <a:buNone/>
            </a:pPr>
            <a:r>
              <a:rPr lang="en-US" b="1" dirty="0">
                <a:latin typeface="Grotesque" panose="020B0504020202020204" pitchFamily="34" charset="0"/>
              </a:rPr>
              <a:t>[1]</a:t>
            </a:r>
            <a:r>
              <a:rPr lang="en-US" dirty="0">
                <a:latin typeface="Grotesque" panose="020B0504020202020204" pitchFamily="34" charset="0"/>
              </a:rPr>
              <a:t>  R. C. Smith, </a:t>
            </a:r>
            <a:r>
              <a:rPr lang="en-US" i="1" dirty="0">
                <a:latin typeface="Grotesque" panose="020B0504020202020204" pitchFamily="34" charset="0"/>
              </a:rPr>
              <a:t>Uncertainty Quantification: Theory, Implementation, and Applications</a:t>
            </a:r>
            <a:r>
              <a:rPr lang="en-US" dirty="0">
                <a:latin typeface="Grotesque" panose="020B0504020202020204" pitchFamily="34" charset="0"/>
              </a:rPr>
              <a:t>, SIAM, Philadelphia, 2014.</a:t>
            </a:r>
          </a:p>
          <a:p>
            <a:pPr marL="1188720" indent="-1828800">
              <a:buNone/>
            </a:pPr>
            <a:r>
              <a:rPr lang="en-US" b="1" dirty="0">
                <a:latin typeface="Grotesque" panose="020B0504020202020204" pitchFamily="34" charset="0"/>
              </a:rPr>
              <a:t>[2] </a:t>
            </a:r>
            <a:r>
              <a:rPr lang="en-US" dirty="0">
                <a:latin typeface="Grotesque" panose="020B0504020202020204" pitchFamily="34" charset="0"/>
              </a:rPr>
              <a:t>M. Lee. (2020). </a:t>
            </a:r>
            <a:r>
              <a:rPr lang="en-US" i="1" dirty="0">
                <a:latin typeface="Grotesque" panose="020B0504020202020204" pitchFamily="34" charset="0"/>
              </a:rPr>
              <a:t>On Improving the Predictable Accuracy of Reduced-order Models for Fluid Flows. </a:t>
            </a:r>
            <a:r>
              <a:rPr lang="en-US" dirty="0">
                <a:latin typeface="Grotesque" panose="020B0504020202020204" pitchFamily="34" charset="0"/>
              </a:rPr>
              <a:t>PhD thesis, Duke University.</a:t>
            </a:r>
          </a:p>
          <a:p>
            <a:pPr marL="1188720" indent="-1828800">
              <a:buNone/>
            </a:pPr>
            <a:r>
              <a:rPr lang="en-US" b="1" dirty="0">
                <a:latin typeface="Grotesque" panose="020B0504020202020204" pitchFamily="34" charset="0"/>
              </a:rPr>
              <a:t>[3] </a:t>
            </a:r>
            <a:r>
              <a:rPr lang="en-US" dirty="0" err="1">
                <a:latin typeface="Grotesque" panose="020B0504020202020204" pitchFamily="34" charset="0"/>
              </a:rPr>
              <a:t>Nuriev</a:t>
            </a:r>
            <a:r>
              <a:rPr lang="en-US" dirty="0">
                <a:latin typeface="Grotesque" panose="020B0504020202020204" pitchFamily="34" charset="0"/>
              </a:rPr>
              <a:t>, A.N. et al. (2016). Bifurcation analysis of steady-state flows in the lid-driven cavity. </a:t>
            </a:r>
            <a:r>
              <a:rPr lang="en-US" i="1" dirty="0">
                <a:latin typeface="Grotesque" panose="020B0504020202020204" pitchFamily="34" charset="0"/>
              </a:rPr>
              <a:t>Fluid Dynamics Research</a:t>
            </a:r>
            <a:r>
              <a:rPr lang="en-US" dirty="0">
                <a:latin typeface="Grotesque" panose="020B0504020202020204" pitchFamily="34" charset="0"/>
              </a:rPr>
              <a:t>, 48.</a:t>
            </a:r>
          </a:p>
          <a:p>
            <a:pPr marL="1188720" indent="-1828800">
              <a:buNone/>
            </a:pPr>
            <a:endParaRPr lang="en-US" b="1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b="1" dirty="0">
              <a:latin typeface="Grotesque" panose="020B05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59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Sensitivity analysis using Morris screening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boundary penalty method for POD-ROM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Lid-driven cavity test problem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Sensitivity analysis of POD-ROM with boundary penalty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 and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84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Sensitivity Analysis Quantifies Influence of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0638E-ED5E-D825-677A-580241FBC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Question: </a:t>
                </a:r>
                <a:r>
                  <a:rPr lang="en-US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 larger impact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Sensitivity analysis quantifies variation in outputs apportioned to variation in parameters</a:t>
                </a:r>
              </a:p>
              <a:p>
                <a:pPr marL="0" indent="0">
                  <a:buNone/>
                </a:pPr>
                <a:r>
                  <a:rPr lang="en-US" b="1" dirty="0"/>
                  <a:t>Uses:</a:t>
                </a:r>
              </a:p>
              <a:p>
                <a:r>
                  <a:rPr lang="en-US" dirty="0"/>
                  <a:t>Optimize performance</a:t>
                </a:r>
              </a:p>
              <a:p>
                <a:r>
                  <a:rPr lang="en-US" dirty="0"/>
                  <a:t>Focus data collection</a:t>
                </a:r>
              </a:p>
              <a:p>
                <a:r>
                  <a:rPr lang="en-US" dirty="0"/>
                  <a:t>Reduce model complexity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0638E-ED5E-D825-677A-580241FBC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1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5A537-202E-334E-AEE5-E3061B12E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953357"/>
            <a:ext cx="106934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6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Morris Screening Averages Derivative Approximations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Method: </a:t>
            </a:r>
            <a:r>
              <a:rPr lang="en-US" dirty="0"/>
              <a:t>Morris screening averages derivative approximations                                                                											</a:t>
            </a:r>
          </a:p>
          <a:p>
            <a:pPr marL="0" indent="0" algn="r">
              <a:buNone/>
            </a:pPr>
            <a:r>
              <a:rPr lang="en-US" b="1" dirty="0"/>
              <a:t>[1] Smith, 2014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F87D7D-7C61-9ED8-FCAF-772F8BE8A5C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37306" y="2424701"/>
            <a:ext cx="3158016" cy="3087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EE93F-4FE9-C64E-8BA8-CCE461E958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969" y="2423938"/>
            <a:ext cx="8277497" cy="201012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515C0A0-4FFD-EC4A-917C-8503A6757240}"/>
              </a:ext>
            </a:extLst>
          </p:cNvPr>
          <p:cNvSpPr txBox="1">
            <a:spLocks/>
          </p:cNvSpPr>
          <p:nvPr/>
        </p:nvSpPr>
        <p:spPr>
          <a:xfrm>
            <a:off x="1485269" y="5209389"/>
            <a:ext cx="11504964" cy="1329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 test sensitivity of incompressible flow problem</a:t>
            </a:r>
          </a:p>
        </p:txBody>
      </p:sp>
    </p:spTree>
    <p:extLst>
      <p:ext uri="{BB962C8B-B14F-4D97-AF65-F5344CB8AC3E}">
        <p14:creationId xmlns:p14="http://schemas.microsoft.com/office/powerpoint/2010/main" val="22159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Navier-Stokes is Computationally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incompressible Navier-Stokes Equations,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B8B2CD-ED4C-F84E-931B-CD58AB5F8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448" y="1957073"/>
            <a:ext cx="8597900" cy="1066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56D2C91-E767-AF4D-AACF-2145DD8B42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069" y="2954228"/>
                <a:ext cx="11504964" cy="14130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Goal: </a:t>
                </a:r>
                <a:r>
                  <a:rPr lang="en-US" dirty="0"/>
                  <a:t>Quantify sensitivity of turbulent solutions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56D2C91-E767-AF4D-AACF-2145DD8B4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9" y="2954228"/>
                <a:ext cx="11504964" cy="1413065"/>
              </a:xfrm>
              <a:prstGeom prst="rect">
                <a:avLst/>
              </a:prstGeom>
              <a:blipFill>
                <a:blip r:embed="rId5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C9D10-7463-6C40-AE05-610378F8AE1C}"/>
              </a:ext>
            </a:extLst>
          </p:cNvPr>
          <p:cNvSpPr txBox="1">
            <a:spLocks/>
          </p:cNvSpPr>
          <p:nvPr/>
        </p:nvSpPr>
        <p:spPr>
          <a:xfrm>
            <a:off x="263069" y="4383294"/>
            <a:ext cx="11504964" cy="906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Problem: </a:t>
            </a:r>
            <a:r>
              <a:rPr lang="en-US" dirty="0"/>
              <a:t>Direct numerical solutions (DNS)  computationally expensive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988139-2554-D54D-BA22-E1A081EE7C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3069" y="5382819"/>
                <a:ext cx="11504964" cy="19094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Solution: </a:t>
                </a:r>
                <a:r>
                  <a:rPr lang="en-US" dirty="0"/>
                  <a:t>Develop a reduced-order model (ROM) adjusting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12988139-2554-D54D-BA22-E1A081EE7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9" y="5382819"/>
                <a:ext cx="11504964" cy="1909460"/>
              </a:xfrm>
              <a:prstGeom prst="rect">
                <a:avLst/>
              </a:prstGeom>
              <a:blipFill>
                <a:blip r:embed="rId6"/>
                <a:stretch>
                  <a:fillRect l="-1103" t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POD-ROMs Simplify PDEs into 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8" y="1170946"/>
            <a:ext cx="11504964" cy="6188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Mean-reduce snapshot data,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0AD33-87F8-844F-8C96-E57F5C8E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770" y="1969770"/>
            <a:ext cx="4025900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4E3DF7-BCD3-8447-9143-988A70F3D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7620" y="3140061"/>
            <a:ext cx="3886200" cy="1041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AD8096-E6B0-F441-94AB-2B7CAA2B4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980" y="4876800"/>
            <a:ext cx="7035800" cy="1066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4F7306-3853-5C41-A347-C4C6B8366757}"/>
              </a:ext>
            </a:extLst>
          </p:cNvPr>
          <p:cNvSpPr txBox="1">
            <a:spLocks/>
          </p:cNvSpPr>
          <p:nvPr/>
        </p:nvSpPr>
        <p:spPr>
          <a:xfrm>
            <a:off x="343518" y="2657470"/>
            <a:ext cx="11504964" cy="702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/>
              <a:t>Assume separation of variables and compute first N POD modes,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54850E8-FA32-5C44-87C2-D060E700469E}"/>
              </a:ext>
            </a:extLst>
          </p:cNvPr>
          <p:cNvSpPr txBox="1">
            <a:spLocks/>
          </p:cNvSpPr>
          <p:nvPr/>
        </p:nvSpPr>
        <p:spPr>
          <a:xfrm>
            <a:off x="343518" y="4304940"/>
            <a:ext cx="11504964" cy="667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Apply Navier-Stokes to construct ODE,</a:t>
            </a:r>
          </a:p>
        </p:txBody>
      </p:sp>
    </p:spTree>
    <p:extLst>
      <p:ext uri="{BB962C8B-B14F-4D97-AF65-F5344CB8AC3E}">
        <p14:creationId xmlns:p14="http://schemas.microsoft.com/office/powerpoint/2010/main" val="11653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POD-ROMs are Effective for a Lid-Driven Cavity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DNS, POD, and ROM vorticity for the lid-driven cavity, </a:t>
            </a:r>
            <a:r>
              <a:rPr lang="en-US" b="1" dirty="0"/>
              <a:t>[2] Lee, 2020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D70B503-2AB9-E130-3E6B-160F10363E85}"/>
              </a:ext>
            </a:extLst>
          </p:cNvPr>
          <p:cNvGrpSpPr/>
          <p:nvPr/>
        </p:nvGrpSpPr>
        <p:grpSpPr>
          <a:xfrm>
            <a:off x="1782233" y="1654034"/>
            <a:ext cx="7146926" cy="5067438"/>
            <a:chOff x="1782233" y="1654034"/>
            <a:chExt cx="7146926" cy="50674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B47DD1-5AFB-D2C6-952B-159610D6D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17" r="67207" b="49602"/>
            <a:stretch/>
          </p:blipFill>
          <p:spPr>
            <a:xfrm>
              <a:off x="1782233" y="1654036"/>
              <a:ext cx="2315634" cy="2553897"/>
            </a:xfrm>
            <a:prstGeom prst="rect">
              <a:avLst/>
            </a:prstGeom>
            <a:noFill/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DE4BED-0D77-677D-5FFD-1B675E503A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4220" r="33906"/>
            <a:stretch/>
          </p:blipFill>
          <p:spPr>
            <a:xfrm>
              <a:off x="4201583" y="1654035"/>
              <a:ext cx="2315634" cy="50674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6123AC-7A68-7E18-D9DC-FECD4F880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7420" r="706"/>
            <a:stretch/>
          </p:blipFill>
          <p:spPr>
            <a:xfrm>
              <a:off x="6613525" y="1654034"/>
              <a:ext cx="2315634" cy="506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6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Penalties Define Boundary Conditions in a POD-ROM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518" y="1170946"/>
            <a:ext cx="11504964" cy="736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POD-ROMs do not include boundary conditions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361CE1-C69D-CA4D-971D-9FFB11C6E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963" y="2204985"/>
            <a:ext cx="3136900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EAE699-8E2A-3A49-9BDB-F52CD218F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448" y="3564253"/>
            <a:ext cx="72517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E909EA-BD57-4C47-9830-F6A4C4AC53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5698" y="2528835"/>
            <a:ext cx="4546600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411198-EB1B-B242-A657-2598511B229A}"/>
              </a:ext>
            </a:extLst>
          </p:cNvPr>
          <p:cNvSpPr/>
          <p:nvPr/>
        </p:nvSpPr>
        <p:spPr>
          <a:xfrm>
            <a:off x="5283225" y="5168774"/>
            <a:ext cx="550798" cy="584767"/>
          </a:xfrm>
          <a:prstGeom prst="rect">
            <a:avLst/>
          </a:prstGeom>
          <a:solidFill>
            <a:srgbClr val="0070C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078622-7774-084D-877B-2F55594C3C9F}"/>
              </a:ext>
            </a:extLst>
          </p:cNvPr>
          <p:cNvSpPr/>
          <p:nvPr/>
        </p:nvSpPr>
        <p:spPr>
          <a:xfrm>
            <a:off x="9629783" y="5156047"/>
            <a:ext cx="674558" cy="584767"/>
          </a:xfrm>
          <a:prstGeom prst="rect">
            <a:avLst/>
          </a:prstGeom>
          <a:solidFill>
            <a:srgbClr val="0070C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F72B6B7-2062-3949-B755-B5066ACE62B0}"/>
              </a:ext>
            </a:extLst>
          </p:cNvPr>
          <p:cNvSpPr txBox="1">
            <a:spLocks/>
          </p:cNvSpPr>
          <p:nvPr/>
        </p:nvSpPr>
        <p:spPr>
          <a:xfrm>
            <a:off x="343518" y="1724160"/>
            <a:ext cx="1150496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Solution: </a:t>
            </a:r>
            <a:r>
              <a:rPr lang="en-US" dirty="0"/>
              <a:t>Adding boundary penalties</a:t>
            </a:r>
            <a:endParaRPr lang="en-US" b="1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E68FA4-88E6-E540-B5C3-5CB1C72C5847}"/>
              </a:ext>
            </a:extLst>
          </p:cNvPr>
          <p:cNvSpPr txBox="1">
            <a:spLocks/>
          </p:cNvSpPr>
          <p:nvPr/>
        </p:nvSpPr>
        <p:spPr>
          <a:xfrm>
            <a:off x="324261" y="4334037"/>
            <a:ext cx="11504964" cy="54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New ODE for modal coefficients,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CCF604-883C-2B4A-9F86-A5F929B1E788}"/>
              </a:ext>
            </a:extLst>
          </p:cNvPr>
          <p:cNvSpPr/>
          <p:nvPr/>
        </p:nvSpPr>
        <p:spPr>
          <a:xfrm>
            <a:off x="4895152" y="3651263"/>
            <a:ext cx="1594360" cy="584767"/>
          </a:xfrm>
          <a:prstGeom prst="rect">
            <a:avLst/>
          </a:prstGeom>
          <a:solidFill>
            <a:srgbClr val="0070C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D70E36-517A-FC45-B39B-9C4CF5EB34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141" y="4924241"/>
            <a:ext cx="9855200" cy="107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1898E-810F-8A78-BA96-378CC6E7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Boundary Penalties Increase POD-ROM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0638E-ED5E-D825-677A-580241F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Boundary penalties can improve accuracy and stability of POD-ROM</a:t>
            </a: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Grotesque" panose="020B0504020202020204" pitchFamily="34" charset="0"/>
            </a:endParaRPr>
          </a:p>
          <a:p>
            <a:pPr marL="0" indent="0" algn="ctr">
              <a:buNone/>
            </a:pPr>
            <a:r>
              <a:rPr lang="en-US" b="1" dirty="0">
                <a:latin typeface="Grotesque" panose="020B0504020202020204" pitchFamily="34" charset="0"/>
              </a:rPr>
              <a:t>We test using penalties to apply new boundary conditions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C225C-C2A2-3CC8-D708-97666DF1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EA8B-241A-1D46-9D2A-8661D7C4F386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237EBD-DAFD-7409-9718-C371CFBC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780" y="5943600"/>
            <a:ext cx="189913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, line chart, histogram&#10;&#10;Description automatically generated">
            <a:extLst>
              <a:ext uri="{FF2B5EF4-FFF2-40B4-BE49-F238E27FC236}">
                <a16:creationId xmlns:a16="http://schemas.microsoft.com/office/drawing/2014/main" id="{39E25940-AE37-A8BE-E83E-AE5F1AAFA28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88906" y="1758968"/>
            <a:ext cx="5556988" cy="334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55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roFusion_16x9_2022" id="{49CE6450-E0B6-FD4B-B791-B832004782B7}" vid="{C3F267E6-7999-6A4D-9A9D-2226C7FA42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78B1F89695A648ADE9F5B1F3E0EEF2" ma:contentTypeVersion="10" ma:contentTypeDescription="Create a new document." ma:contentTypeScope="" ma:versionID="c148aff34a7621eba3f1dae1dafda732">
  <xsd:schema xmlns:xsd="http://www.w3.org/2001/XMLSchema" xmlns:xs="http://www.w3.org/2001/XMLSchema" xmlns:p="http://schemas.microsoft.com/office/2006/metadata/properties" xmlns:ns2="e698ca81-8296-4fdc-b75e-d1db1a500dd7" xmlns:ns3="d900e117-17a0-4b24-9e47-511ef1d02c43" targetNamespace="http://schemas.microsoft.com/office/2006/metadata/properties" ma:root="true" ma:fieldsID="0cb72dd3324532457eab93fc3f4e99a8" ns2:_="" ns3:_="">
    <xsd:import namespace="e698ca81-8296-4fdc-b75e-d1db1a500dd7"/>
    <xsd:import namespace="d900e117-17a0-4b24-9e47-511ef1d02c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98ca81-8296-4fdc-b75e-d1db1a500d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0fb68aea-d2ee-4a6c-85e6-e4b5686e96e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00e117-17a0-4b24-9e47-511ef1d02c4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392e51f-12f9-4c3d-990e-bab15be2e3fe}" ma:internalName="TaxCatchAll" ma:showField="CatchAllData" ma:web="be954756-5a2a-422e-a924-a134369c66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900e117-17a0-4b24-9e47-511ef1d02c43" xsi:nil="true"/>
    <lcf76f155ced4ddcb4097134ff3c332f xmlns="e698ca81-8296-4fdc-b75e-d1db1a500dd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EB324B-CA68-4039-BB95-09F28F8E2B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377796-FEBF-4176-A7CD-467F6251D74C}">
  <ds:schemaRefs>
    <ds:schemaRef ds:uri="d900e117-17a0-4b24-9e47-511ef1d02c43"/>
    <ds:schemaRef ds:uri="e698ca81-8296-4fdc-b75e-d1db1a500dd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30060B-DE88-4BF9-8F44-D92E6164E738}">
  <ds:schemaRefs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e698ca81-8296-4fdc-b75e-d1db1a500dd7"/>
    <ds:schemaRef ds:uri="http://purl.org/dc/dcmitype/"/>
    <ds:schemaRef ds:uri="d900e117-17a0-4b24-9e47-511ef1d02c43"/>
  </ds:schemaRefs>
</ds:datastoreItem>
</file>

<file path=docMetadata/LabelInfo.xml><?xml version="1.0" encoding="utf-8"?>
<clbl:labelList xmlns:clbl="http://schemas.microsoft.com/office/2020/mipLabelMetadata">
  <clbl:label id="{7005d458-45be-48ae-8140-d43da96dd17b}" enabled="0" method="" siteId="{7005d458-45be-48ae-8140-d43da96dd17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aeroFusion_16x9_2022</Template>
  <TotalTime>7938</TotalTime>
  <Words>674</Words>
  <Application>Microsoft Macintosh PowerPoint</Application>
  <PresentationFormat>Widescreen</PresentationFormat>
  <Paragraphs>174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Grotesque</vt:lpstr>
      <vt:lpstr>Office Theme</vt:lpstr>
      <vt:lpstr>PowerPoint Presentation</vt:lpstr>
      <vt:lpstr>Overview</vt:lpstr>
      <vt:lpstr>Sensitivity Analysis Quantifies Influence of Parameters</vt:lpstr>
      <vt:lpstr>Morris Screening Averages Derivative Approximations</vt:lpstr>
      <vt:lpstr>Solving Navier-Stokes is Computationally Expensive</vt:lpstr>
      <vt:lpstr>POD-ROMs Simplify PDEs into ODEs</vt:lpstr>
      <vt:lpstr>POD-ROMs are Effective for a Lid-Driven Cavity</vt:lpstr>
      <vt:lpstr>Penalties Define Boundary Conditions in a POD-ROM</vt:lpstr>
      <vt:lpstr>Boundary Penalties Increase POD-ROM Accuracy</vt:lpstr>
      <vt:lpstr>Two Common Lid-Driven Cavity Boundary Conditions</vt:lpstr>
      <vt:lpstr>Mean Reduction Method</vt:lpstr>
      <vt:lpstr>Sensitivity of Local Vorticities to all Parameters</vt:lpstr>
      <vt:lpstr>Sensitivity of X-Velocity to Boundary Regularization</vt:lpstr>
      <vt:lpstr>Scaled Absolute and Standard Deviation Sensitivities</vt:lpstr>
      <vt:lpstr>Conclusions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Harley Hanes</dc:creator>
  <cp:lastModifiedBy>Harley Hanes</cp:lastModifiedBy>
  <cp:revision>15</cp:revision>
  <dcterms:created xsi:type="dcterms:W3CDTF">2022-11-10T15:36:10Z</dcterms:created>
  <dcterms:modified xsi:type="dcterms:W3CDTF">2022-11-22T15:58:31Z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0x010100BD78B1F89695A648ADE9F5B1F3E0EEF2</vt:lpwstr>
  </property>
  <property fmtid="{D5CDD505-2E9C-101B-9397-08002B2CF9AE}" pid="3" name="MediaServiceImageTags">
    <vt:lpwstr/>
  </property>
</Properties>
</file>