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1" r:id="rId4"/>
    <p:sldId id="263" r:id="rId5"/>
    <p:sldId id="264" r:id="rId6"/>
    <p:sldId id="258" r:id="rId7"/>
    <p:sldId id="265" r:id="rId8"/>
    <p:sldId id="260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2" autoAdjust="0"/>
    <p:restoredTop sz="94648" autoAdjust="0"/>
  </p:normalViewPr>
  <p:slideViewPr>
    <p:cSldViewPr snapToGrid="0">
      <p:cViewPr varScale="1">
        <p:scale>
          <a:sx n="106" d="100"/>
          <a:sy n="106" d="100"/>
        </p:scale>
        <p:origin x="20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02/06/2024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02/06/2024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00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095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833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004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02/06/2024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02/06/2024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02/06/2024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02/06/2024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02/06/2024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02/06/2024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02/06/2024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02/06/2024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02/06/2024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02/06/2024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02/06/2024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02/06/2024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Projeto de </a:t>
            </a:r>
            <a:r>
              <a:rPr lang="pt-BR" sz="6000" dirty="0" err="1">
                <a:solidFill>
                  <a:schemeClr val="bg1"/>
                </a:solidFill>
              </a:rPr>
              <a:t>i.A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Fatec zona sul – dom Paulo Evaristo </a:t>
            </a:r>
            <a:r>
              <a:rPr lang="pt-BR" dirty="0" err="1">
                <a:solidFill>
                  <a:srgbClr val="7CEBFF"/>
                </a:solidFill>
              </a:rPr>
              <a:t>arns</a:t>
            </a:r>
            <a:endParaRPr lang="pt-B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871173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integrantes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3" y="1718738"/>
            <a:ext cx="11148567" cy="3372846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C000"/>
                </a:solidFill>
              </a:rPr>
              <a:t>Felipe pereira gomes dos santos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FFC000"/>
                </a:solidFill>
              </a:rPr>
              <a:t>Geovanna</a:t>
            </a:r>
            <a:r>
              <a:rPr lang="pt-BR" sz="2400" b="1" dirty="0">
                <a:solidFill>
                  <a:srgbClr val="FFC000"/>
                </a:solidFill>
              </a:rPr>
              <a:t> oliveira Souza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C000"/>
                </a:solidFill>
              </a:rPr>
              <a:t>Gentil Caitano de </a:t>
            </a:r>
            <a:r>
              <a:rPr lang="pt-BR" sz="2400" b="1" dirty="0" err="1">
                <a:solidFill>
                  <a:srgbClr val="FFC000"/>
                </a:solidFill>
              </a:rPr>
              <a:t>araujo</a:t>
            </a:r>
            <a:r>
              <a:rPr lang="pt-BR" sz="2400" b="1" dirty="0">
                <a:solidFill>
                  <a:srgbClr val="FFC000"/>
                </a:solidFill>
              </a:rPr>
              <a:t> neto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C000"/>
                </a:solidFill>
              </a:rPr>
              <a:t>Nilson </a:t>
            </a:r>
            <a:r>
              <a:rPr lang="pt-BR" sz="2400" b="1" dirty="0" err="1">
                <a:solidFill>
                  <a:srgbClr val="FFC000"/>
                </a:solidFill>
              </a:rPr>
              <a:t>oliveirarocha</a:t>
            </a:r>
            <a:endParaRPr lang="pt-BR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6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F37A8D-6ECA-586D-ED52-2F6F066D0222}"/>
              </a:ext>
            </a:extLst>
          </p:cNvPr>
          <p:cNvSpPr txBox="1"/>
          <p:nvPr/>
        </p:nvSpPr>
        <p:spPr>
          <a:xfrm>
            <a:off x="447817" y="1315849"/>
            <a:ext cx="112908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Introdução:</a:t>
            </a:r>
          </a:p>
          <a:p>
            <a:endParaRPr lang="pt-BR" dirty="0"/>
          </a:p>
          <a:p>
            <a:r>
              <a:rPr lang="pt-BR" sz="1200" dirty="0"/>
              <a:t>No campo da viticultura e enologia, a classificação e análise de vinhos desempenham um papel fundamental na indústria de bebidas. Com o avanço da tecnologia e o aumento do volume de dados disponíveis, o uso de técnicas de Machine Learning (ML) e Inteligência Artificial (IA) tem se mostrado cada vez mais promissor para resolver problemas complexos, como a classificação de vinhos em categorias distintas. Este estudo se propõe a explorar a aplicação de um modelo de aprendizado de máquina para determinar se um banco de dados de vinhos contém vinhos tintos ou brancos.</a:t>
            </a:r>
          </a:p>
          <a:p>
            <a:endParaRPr lang="pt-BR" sz="1200" dirty="0"/>
          </a:p>
          <a:p>
            <a:r>
              <a:rPr lang="pt-BR" sz="1200" dirty="0"/>
              <a:t>Utilizando um conjunto de dados sobre características físico-químicas dos vinhos, como acidez, nível de álcool, pH, densidade, entre outros, o modelo de ML pode aprender a distinguir entre vinhos tintos e brancos com base em padrões observáveis nos dados. A precisão e a eficiência deste modelo podem proporcionar insights valiosos para produtores, distribuidores e consumidores de vinho, além de automatizar e otimizar processos na cadeia de produção e comercialização.</a:t>
            </a:r>
          </a:p>
          <a:p>
            <a:endParaRPr lang="pt-BR" sz="1200" dirty="0"/>
          </a:p>
          <a:p>
            <a:r>
              <a:rPr lang="pt-BR" sz="1200" dirty="0"/>
              <a:t>Neste estudo, empregaremos algoritmos de classificação, como o </a:t>
            </a:r>
            <a:r>
              <a:rPr lang="pt-BR" sz="1200" dirty="0" err="1"/>
              <a:t>ExtraTreesClassifier</a:t>
            </a:r>
            <a:r>
              <a:rPr lang="pt-BR" sz="1200" dirty="0"/>
              <a:t>, para treinar o modelo e avaliar sua performance. Ao dividir o banco de dados em conjuntos de treino e teste, garantimos uma validação robusta do modelo, permitindo identificar e ajustar potenciais falhas e melhorar a capacidade preditiva. A implementação e os resultados deste experimento fornecerão uma base sólida para futuras aplicações de IA na enologia, demonstrando como a tecnologia pode ser integrada na análise e classificação de produtos complexos como o vinho.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028" name="Picture 4" descr="Branco Imagens – Download Grátis no Freepik">
            <a:extLst>
              <a:ext uri="{FF2B5EF4-FFF2-40B4-BE49-F238E27FC236}">
                <a16:creationId xmlns:a16="http://schemas.microsoft.com/office/drawing/2014/main" id="{340E88D3-920F-100B-1F48-7F25348E8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23" y="5066537"/>
            <a:ext cx="11547884" cy="9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AF37A8D-6ECA-586D-ED52-2F6F066D0222}"/>
              </a:ext>
            </a:extLst>
          </p:cNvPr>
          <p:cNvSpPr txBox="1"/>
          <p:nvPr/>
        </p:nvSpPr>
        <p:spPr>
          <a:xfrm>
            <a:off x="447816" y="617659"/>
            <a:ext cx="112908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Metodologia:</a:t>
            </a:r>
          </a:p>
          <a:p>
            <a:endParaRPr lang="pt-BR" dirty="0"/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Coleta e Pré-processamento de Dados:</a:t>
            </a:r>
          </a:p>
          <a:p>
            <a:pPr marL="228600" indent="-228600">
              <a:buFont typeface="+mj-lt"/>
              <a:buAutoNum type="arabicPeriod"/>
            </a:pPr>
            <a:endParaRPr lang="pt-BR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t-BR" sz="1200" dirty="0"/>
              <a:t>Utilização de um banco de dados de vinhos que inclui diversas características físico-químicas.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t-BR" sz="1200" dirty="0"/>
              <a:t>Limpeza dos dados para remover entradas incompletas ou anômalas.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t-BR" sz="1200" dirty="0"/>
              <a:t>Normalização dos dados para garantir que todas as características estejam na mesma escala.</a:t>
            </a:r>
          </a:p>
          <a:p>
            <a:pPr marL="685800" lvl="1" indent="-228600">
              <a:buFont typeface="+mj-lt"/>
              <a:buAutoNum type="arabicPeriod"/>
            </a:pPr>
            <a:endParaRPr lang="pt-BR" sz="1200" dirty="0"/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Divisão dos Dados:</a:t>
            </a:r>
          </a:p>
          <a:p>
            <a:pPr marL="228600" indent="-228600">
              <a:buFont typeface="+mj-lt"/>
              <a:buAutoNum type="arabicPeriod"/>
            </a:pPr>
            <a:endParaRPr lang="pt-BR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t-BR" sz="1200" dirty="0"/>
              <a:t>Separação do conjunto de dados em conjuntos de treino e teste usando </a:t>
            </a:r>
            <a:r>
              <a:rPr lang="pt-BR" sz="1200" dirty="0" err="1"/>
              <a:t>train_test_split</a:t>
            </a:r>
            <a:r>
              <a:rPr lang="pt-BR" sz="1200" dirty="0"/>
              <a:t>.</a:t>
            </a:r>
          </a:p>
          <a:p>
            <a:pPr marL="685800" lvl="1" indent="-228600">
              <a:buFont typeface="+mj-lt"/>
              <a:buAutoNum type="arabicPeriod"/>
            </a:pPr>
            <a:endParaRPr lang="pt-BR" sz="1200" dirty="0"/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Treinamento do Modelo:</a:t>
            </a:r>
          </a:p>
          <a:p>
            <a:pPr marL="228600" indent="-228600">
              <a:buFont typeface="+mj-lt"/>
              <a:buAutoNum type="arabicPeriod"/>
            </a:pPr>
            <a:endParaRPr lang="pt-BR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t-BR" sz="1200" dirty="0"/>
              <a:t>Utilização do algoritmo </a:t>
            </a:r>
            <a:r>
              <a:rPr lang="pt-BR" sz="1200" dirty="0" err="1"/>
              <a:t>ExtraTreesClassifier</a:t>
            </a:r>
            <a:r>
              <a:rPr lang="pt-BR" sz="1200" dirty="0"/>
              <a:t> para treinar o modelo.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t-BR" sz="1200" dirty="0"/>
              <a:t>Ajuste dos parâmetros do modelo para otimização.</a:t>
            </a:r>
          </a:p>
          <a:p>
            <a:pPr marL="685800" lvl="1" indent="-228600">
              <a:buFont typeface="+mj-lt"/>
              <a:buAutoNum type="arabicPeriod"/>
            </a:pPr>
            <a:endParaRPr lang="pt-BR" sz="1200" dirty="0"/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Avaliação do Modelo:</a:t>
            </a:r>
          </a:p>
          <a:p>
            <a:pPr marL="228600" indent="-228600">
              <a:buFont typeface="+mj-lt"/>
              <a:buAutoNum type="arabicPeriod"/>
            </a:pPr>
            <a:endParaRPr lang="pt-BR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t-BR" sz="1200" dirty="0"/>
              <a:t>Avaliação da precisão e da capacidade preditiva do modelo utilizando métricas apropriadas, como acurácia e matriz de confusão.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t-BR" sz="1200" dirty="0"/>
              <a:t>Realização de previsões em um subconjunto de dados de teste para validação.</a:t>
            </a:r>
          </a:p>
          <a:p>
            <a:pPr marL="685800" lvl="1" indent="-228600">
              <a:buFont typeface="+mj-lt"/>
              <a:buAutoNum type="arabicPeriod"/>
            </a:pPr>
            <a:endParaRPr lang="pt-BR" sz="1200" dirty="0"/>
          </a:p>
          <a:p>
            <a:pPr marL="228600" indent="-228600">
              <a:buFont typeface="+mj-lt"/>
              <a:buAutoNum type="arabicPeriod"/>
            </a:pPr>
            <a:r>
              <a:rPr lang="pt-BR" sz="1200" dirty="0"/>
              <a:t>Interpretação e Discussão dos Resultados:</a:t>
            </a:r>
          </a:p>
          <a:p>
            <a:pPr marL="228600" indent="-228600">
              <a:buFont typeface="+mj-lt"/>
              <a:buAutoNum type="arabicPeriod"/>
            </a:pPr>
            <a:endParaRPr lang="pt-BR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t-BR" sz="1200" dirty="0"/>
              <a:t>Análise dos resultados obtidos e comparação com estudos anteriores.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pt-BR" sz="1200" dirty="0"/>
              <a:t>Discussão sobre as implicações práticas e futuras melhorias possíveis.</a:t>
            </a:r>
          </a:p>
        </p:txBody>
      </p:sp>
    </p:spTree>
    <p:extLst>
      <p:ext uri="{BB962C8B-B14F-4D97-AF65-F5344CB8AC3E}">
        <p14:creationId xmlns:p14="http://schemas.microsoft.com/office/powerpoint/2010/main" val="271505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F37A8D-6ECA-586D-ED52-2F6F066D0222}"/>
              </a:ext>
            </a:extLst>
          </p:cNvPr>
          <p:cNvSpPr txBox="1"/>
          <p:nvPr/>
        </p:nvSpPr>
        <p:spPr>
          <a:xfrm>
            <a:off x="447817" y="1505971"/>
            <a:ext cx="112908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Conclusão:</a:t>
            </a:r>
          </a:p>
          <a:p>
            <a:endParaRPr lang="pt-BR" dirty="0"/>
          </a:p>
          <a:p>
            <a:r>
              <a:rPr lang="pt-BR" sz="1200" dirty="0"/>
              <a:t>A aplicação de modelos de Machine Learning, como o </a:t>
            </a:r>
            <a:r>
              <a:rPr lang="pt-BR" sz="1200" dirty="0" err="1"/>
              <a:t>ExtraTreesClassifier</a:t>
            </a:r>
            <a:r>
              <a:rPr lang="pt-BR" sz="1200" dirty="0"/>
              <a:t>, na classificação de vinhos tintos e brancos demonstra o potencial da IA na indústria enológica. Este estudo não apenas oferece uma abordagem eficiente para a classificação de vinhos, mas também abre portas para futuras inovações na análise de produtos agrícolas e bebidas. A integração de tecnologia de ponta na enologia promete otimizar a qualidade e a personalização de produtos, beneficiando produtores e consumidores em um mercado cada vez mais competitivo e exigente.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96081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Cenário técnico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D081EF2-52EA-4806-CECB-2B28141CF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1922583"/>
            <a:ext cx="8707662" cy="224859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D593C73-6E1A-4128-465C-F01EEA0EA253}"/>
              </a:ext>
            </a:extLst>
          </p:cNvPr>
          <p:cNvSpPr txBox="1"/>
          <p:nvPr/>
        </p:nvSpPr>
        <p:spPr>
          <a:xfrm>
            <a:off x="1624837" y="4457555"/>
            <a:ext cx="100946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Acima vemos que originalmente nosso </a:t>
            </a:r>
            <a:r>
              <a:rPr lang="pt-BR" sz="1600" dirty="0" err="1"/>
              <a:t>dataset</a:t>
            </a:r>
            <a:r>
              <a:rPr lang="pt-BR" sz="1600" dirty="0"/>
              <a:t> possuía 6497 linhas e 13 colunas. Ao separarmos esta base em variável target e variáveis preditoras, a base “x” passou a ter 12 colunas, e a “y” uma. Assim vemos que os formatos resultantes da separação entre treino e teste são arquivos com 70% do número de linhas do original para treino, ou seja, 4547 linhas, e as 30% restantes, que são 1950, para teste.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Cenário técnico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D593C73-6E1A-4128-465C-F01EEA0EA253}"/>
              </a:ext>
            </a:extLst>
          </p:cNvPr>
          <p:cNvSpPr txBox="1"/>
          <p:nvPr/>
        </p:nvSpPr>
        <p:spPr>
          <a:xfrm>
            <a:off x="581193" y="1990479"/>
            <a:ext cx="10094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Machine Learning</a:t>
            </a:r>
          </a:p>
          <a:p>
            <a:endParaRPr lang="pt-BR" sz="1600" dirty="0"/>
          </a:p>
          <a:p>
            <a:r>
              <a:rPr lang="pt-BR" sz="1600" dirty="0"/>
              <a:t>Vamos utilizar um algoritmo muito poderoso, chamado </a:t>
            </a:r>
            <a:r>
              <a:rPr lang="pt-BR" sz="1600" dirty="0" err="1"/>
              <a:t>ExtraTrees</a:t>
            </a:r>
            <a:r>
              <a:rPr lang="pt-BR" sz="1600" dirty="0"/>
              <a:t>, que criará várias árvores de decisão. Este algoritmo está pronto para ser utilizado, sendo que precisamos apenas indicar sua função. Como estamos trabalhando em um problema de classificação utilizaremos a função “</a:t>
            </a:r>
            <a:r>
              <a:rPr lang="pt-BR" sz="1600" dirty="0" err="1"/>
              <a:t>ExtraTreesClassifier</a:t>
            </a:r>
            <a:r>
              <a:rPr lang="pt-BR" sz="1600" dirty="0"/>
              <a:t>()”.</a:t>
            </a:r>
          </a:p>
          <a:p>
            <a:endParaRPr lang="pt-BR" sz="1600" dirty="0"/>
          </a:p>
          <a:p>
            <a:r>
              <a:rPr lang="pt-BR" sz="1600" dirty="0"/>
              <a:t>Com o método “</a:t>
            </a:r>
            <a:r>
              <a:rPr lang="pt-BR" sz="1600" dirty="0" err="1"/>
              <a:t>fit</a:t>
            </a:r>
            <a:r>
              <a:rPr lang="pt-BR" sz="1600" dirty="0"/>
              <a:t>” passamos ao algoritmo as variáveis preditoras e a variável target, para que ele possa entender a relação entre estes dados, e chagar ao modelo ideal. Com o método “score” passamos ao modelo os dados de teste, para que possamos avaliar seu desempenho.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5E25AC-5164-9834-21B3-2AFA9426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435" y="4399277"/>
            <a:ext cx="8160799" cy="98833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9A293CE-6A5F-0F69-EAD8-9E161B9C2653}"/>
              </a:ext>
            </a:extLst>
          </p:cNvPr>
          <p:cNvSpPr txBox="1"/>
          <p:nvPr/>
        </p:nvSpPr>
        <p:spPr>
          <a:xfrm>
            <a:off x="581193" y="5488083"/>
            <a:ext cx="10234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Acima vemos nosso resultado final, uma acurácia superior a 99%. Ou seja, em praticamente todos os testes realizados o modelo acertou sua previsão, indicando corretamente se determinado vinho é tinto ou branco.</a:t>
            </a:r>
          </a:p>
        </p:txBody>
      </p:sp>
    </p:spTree>
    <p:extLst>
      <p:ext uri="{BB962C8B-B14F-4D97-AF65-F5344CB8AC3E}">
        <p14:creationId xmlns:p14="http://schemas.microsoft.com/office/powerpoint/2010/main" val="245998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Obrigado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78A97F51-7629-7071-C799-D22E79364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{B9A187E6-B1CC-46E8-9133-FE038D87B9FA}tf56390039_win32</Template>
  <TotalTime>22</TotalTime>
  <Words>787</Words>
  <Application>Microsoft Office PowerPoint</Application>
  <PresentationFormat>Widescreen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Personalizado</vt:lpstr>
      <vt:lpstr>Projeto de i.A</vt:lpstr>
      <vt:lpstr>integrantes</vt:lpstr>
      <vt:lpstr>Apresentação do PowerPoint</vt:lpstr>
      <vt:lpstr>Apresentação do PowerPoint</vt:lpstr>
      <vt:lpstr>Apresentação do PowerPoint</vt:lpstr>
      <vt:lpstr>Cenário técnico</vt:lpstr>
      <vt:lpstr>Cenário técnico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NILSON OLIVEIRA ROCHA</dc:creator>
  <cp:lastModifiedBy>NILSON</cp:lastModifiedBy>
  <cp:revision>1</cp:revision>
  <dcterms:created xsi:type="dcterms:W3CDTF">2024-06-02T23:55:31Z</dcterms:created>
  <dcterms:modified xsi:type="dcterms:W3CDTF">2024-06-03T00:18:29Z</dcterms:modified>
</cp:coreProperties>
</file>