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6"/>
  </p:notesMasterIdLst>
  <p:sldIdLst>
    <p:sldId id="256" r:id="rId2"/>
    <p:sldId id="257" r:id="rId3"/>
    <p:sldId id="258" r:id="rId4"/>
    <p:sldId id="279" r:id="rId5"/>
    <p:sldId id="259" r:id="rId6"/>
    <p:sldId id="260" r:id="rId7"/>
    <p:sldId id="261" r:id="rId8"/>
    <p:sldId id="270" r:id="rId9"/>
    <p:sldId id="262" r:id="rId10"/>
    <p:sldId id="269" r:id="rId11"/>
    <p:sldId id="281" r:id="rId12"/>
    <p:sldId id="264" r:id="rId13"/>
    <p:sldId id="272" r:id="rId14"/>
    <p:sldId id="263" r:id="rId15"/>
    <p:sldId id="271" r:id="rId16"/>
    <p:sldId id="265" r:id="rId17"/>
    <p:sldId id="273" r:id="rId18"/>
    <p:sldId id="274" r:id="rId19"/>
    <p:sldId id="275" r:id="rId20"/>
    <p:sldId id="266" r:id="rId21"/>
    <p:sldId id="277" r:id="rId22"/>
    <p:sldId id="276" r:id="rId23"/>
    <p:sldId id="26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38" d="100"/>
          <a:sy n="38" d="100"/>
        </p:scale>
        <p:origin x="48" y="42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EV and cell collection</a:t>
          </a:r>
          <a:endParaRPr lang="en-AU" sz="21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RNA extraction</a:t>
          </a:r>
          <a:endParaRPr lang="en-AU" sz="21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cDNA and poly-A tailing</a:t>
          </a:r>
          <a:endParaRPr lang="en-AU" sz="21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RT-qPCR</a:t>
          </a:r>
          <a:endParaRPr lang="en-AU" sz="21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solidFill>
                <a:schemeClr val="bg1"/>
              </a:solidFill>
            </a:rPr>
            <a:t>Delta </a:t>
          </a:r>
          <a:r>
            <a:rPr lang="en-US" sz="2100" kern="1200" dirty="0" err="1" smtClean="0">
              <a:solidFill>
                <a:schemeClr val="bg1"/>
              </a:solidFill>
            </a:rPr>
            <a:t>delta</a:t>
          </a:r>
          <a:r>
            <a:rPr lang="en-US" sz="2100" kern="1200" dirty="0" smtClean="0">
              <a:solidFill>
                <a:schemeClr val="bg1"/>
              </a:solidFill>
            </a:rPr>
            <a:t> CT analysis</a:t>
          </a:r>
          <a:endParaRPr lang="en-AU" sz="21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29/10/2016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Linker.. This highlights</a:t>
            </a:r>
            <a:r>
              <a:rPr lang="en-AU" baseline="0" dirty="0" smtClean="0"/>
              <a:t> the need to identify biomarkers or biological phenomena that are involved with the metastatic phenotype.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2486399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a:t>
            </a:r>
            <a:r>
              <a:rPr lang="en-US" baseline="0" dirty="0" err="1" smtClean="0"/>
              <a:t>hnRNPK</a:t>
            </a:r>
            <a:r>
              <a:rPr lang="en-US" baseline="0" dirty="0" smtClean="0"/>
              <a:t>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wanted to identify or understand the</a:t>
            </a:r>
            <a:r>
              <a:rPr lang="en-US" baseline="0" dirty="0" smtClean="0"/>
              <a:t> activity of </a:t>
            </a:r>
            <a:r>
              <a:rPr lang="en-US" baseline="0" dirty="0" err="1" smtClean="0"/>
              <a:t>hnRNPK</a:t>
            </a:r>
            <a:r>
              <a:rPr lang="en-US" baseline="0" dirty="0" smtClean="0"/>
              <a:t> in these cell lines which may explain how and why it is able to mediate </a:t>
            </a:r>
            <a:r>
              <a:rPr lang="en-US" baseline="0" dirty="0" err="1" smtClean="0"/>
              <a:t>mir</a:t>
            </a:r>
            <a:r>
              <a:rPr lang="en-US" baseline="0" dirty="0" smtClean="0"/>
              <a:t> export..</a:t>
            </a:r>
            <a:r>
              <a:rPr lang="en-US" dirty="0" smtClean="0"/>
              <a:t> Used immunofluorescence</a:t>
            </a:r>
            <a:r>
              <a:rPr lang="en-US" baseline="0" dirty="0" smtClean="0"/>
              <a:t> on GFP transfected PC3 and GFP tagged cavin01 cell lines… Explain the method and results.. </a:t>
            </a:r>
            <a:r>
              <a:rPr lang="en-US" baseline="0" dirty="0" err="1" smtClean="0"/>
              <a:t>hnRNPK</a:t>
            </a:r>
            <a:r>
              <a:rPr lang="en-US" baseline="0" dirty="0" smtClean="0"/>
              <a:t> seems to change subcellular localization between cell lines, which may be the driving factor for the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14869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wanted to know what</a:t>
            </a:r>
            <a:r>
              <a:rPr lang="en-US" baseline="0" dirty="0" smtClean="0"/>
              <a:t> those punctate structures were… CD9 is a common marker used to determine…. Here we found that </a:t>
            </a:r>
            <a:r>
              <a:rPr lang="en-US" baseline="0" dirty="0" err="1" smtClean="0"/>
              <a:t>hnRNPK</a:t>
            </a:r>
            <a:r>
              <a:rPr lang="en-US" baseline="0" dirty="0" smtClean="0"/>
              <a:t> is found somewhat in forming exosomes, the smaller of the EVs </a:t>
            </a:r>
            <a:r>
              <a:rPr lang="en-US" baseline="0" dirty="0" err="1" smtClean="0"/>
              <a:t>suppopulations</a:t>
            </a:r>
            <a:r>
              <a:rPr lang="en-US" baseline="0" dirty="0" smtClean="0"/>
              <a:t>, that is not occurring in the cavin-1 cell lines, consistent with what the mass spectrometry data indicated.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through further Immunofluorescence,</a:t>
            </a:r>
            <a:r>
              <a:rPr lang="en-US" baseline="0" dirty="0" smtClean="0"/>
              <a:t> it seems that the </a:t>
            </a:r>
            <a:r>
              <a:rPr lang="en-US" baseline="0" dirty="0" err="1" smtClean="0"/>
              <a:t>hnRNPK</a:t>
            </a:r>
            <a:r>
              <a:rPr lang="en-US" baseline="0" dirty="0" smtClean="0"/>
              <a:t> in cavin-1 positive cells prefers to localize to the endoplasmic reticulum. This change may be what is changing the differential export of </a:t>
            </a:r>
            <a:r>
              <a:rPr lang="en-US" baseline="0" dirty="0" err="1" smtClean="0"/>
              <a:t>hnRNPK</a:t>
            </a:r>
            <a:r>
              <a:rPr lang="en-US" baseline="0" dirty="0" smtClean="0"/>
              <a:t>, and therefore selective export of </a:t>
            </a:r>
            <a:r>
              <a:rPr lang="en-US" baseline="0" dirty="0" err="1" smtClean="0"/>
              <a:t>mirs</a:t>
            </a:r>
            <a:r>
              <a:rPr lang="en-US" baseline="0" dirty="0" smtClean="0"/>
              <a:t>.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2840644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a:t>
            </a:r>
            <a:r>
              <a:rPr lang="en-US" baseline="0" dirty="0" err="1" smtClean="0"/>
              <a:t>hnRNPK</a:t>
            </a:r>
            <a:r>
              <a:rPr lang="en-US" baseline="0" dirty="0" smtClean="0"/>
              <a:t>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Specifically, cavin-1 added</a:t>
            </a:r>
            <a:r>
              <a:rPr lang="en-AU" baseline="0" dirty="0" smtClean="0"/>
              <a:t> to PC3 cell lines. PC3 cell lines are pro-metastatic prostate cells, derived from a patient with bone metastasis, therefore are suitable cell lines for cancer progression. …. Linker: This establishes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404020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We’ve used this</a:t>
            </a:r>
            <a:r>
              <a:rPr lang="en-AU" baseline="0" dirty="0" smtClean="0"/>
              <a:t> system to assess the role of extracellular vesicles in Prostate cancer. … While we predominately investigated proteomic content, another interesting finding that indicated microRNAs may also be used in this role.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05947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29/10/2016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29/10/2016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29/10/2016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29/10/2016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29/10/2016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29/10/2016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587995364"/>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882186" y="1695962"/>
            <a:ext cx="5390866" cy="4031873"/>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r>
              <a:rPr lang="en-US" dirty="0"/>
              <a:t>Export proteins should:</a:t>
            </a:r>
          </a:p>
          <a:p>
            <a:pPr lvl="1"/>
            <a:r>
              <a:rPr lang="en-US" dirty="0"/>
              <a:t>Possess differential export due to cavin-1</a:t>
            </a:r>
          </a:p>
          <a:p>
            <a:pPr lvl="1"/>
            <a:r>
              <a:rPr lang="en-US" dirty="0"/>
              <a:t>Possess RNA binding ability</a:t>
            </a:r>
            <a:endParaRPr lang="en-AU" dirty="0"/>
          </a:p>
          <a:p>
            <a:pPr lvl="1"/>
            <a:r>
              <a:rPr lang="en-US" dirty="0"/>
              <a:t>Predicted to bind the exported </a:t>
            </a:r>
            <a:r>
              <a:rPr lang="en-US" dirty="0" err="1"/>
              <a:t>miRs</a:t>
            </a:r>
            <a:r>
              <a:rPr lang="en-US" dirty="0"/>
              <a:t>. </a:t>
            </a: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sp>
        <p:nvSpPr>
          <p:cNvPr id="7" name="Rectangle 6"/>
          <p:cNvSpPr/>
          <p:nvPr/>
        </p:nvSpPr>
        <p:spPr>
          <a:xfrm>
            <a:off x="5802086" y="4038600"/>
            <a:ext cx="5279571" cy="168923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853248"/>
            <a:ext cx="5645643" cy="4195481"/>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a:t>
            </a:r>
            <a:r>
              <a:rPr lang="en-US" dirty="0" err="1" smtClean="0"/>
              <a:t>miRs</a:t>
            </a:r>
            <a:r>
              <a:rPr lang="en-US" dirty="0" smtClean="0"/>
              <a:t>.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p>
          <a:p>
            <a:pPr marL="457200" lvl="1" indent="0">
              <a:buNone/>
            </a:pPr>
            <a:endParaRPr lang="en-US" dirty="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01" y="553744"/>
            <a:ext cx="9404723" cy="1400530"/>
          </a:xfrm>
        </p:spPr>
        <p:txBody>
          <a:bodyPr/>
          <a:lstStyle/>
          <a:p>
            <a:r>
              <a:rPr lang="en-US" dirty="0" err="1" smtClean="0"/>
              <a:t>hnRNPK</a:t>
            </a:r>
            <a:r>
              <a:rPr lang="en-US" dirty="0" smtClean="0"/>
              <a:t>: viable export protein</a:t>
            </a:r>
            <a:endParaRPr lang="en-AU" dirty="0"/>
          </a:p>
        </p:txBody>
      </p:sp>
      <p:sp>
        <p:nvSpPr>
          <p:cNvPr id="3" name="Content Placeholder 2"/>
          <p:cNvSpPr>
            <a:spLocks noGrp="1"/>
          </p:cNvSpPr>
          <p:nvPr>
            <p:ph idx="1"/>
          </p:nvPr>
        </p:nvSpPr>
        <p:spPr>
          <a:xfrm>
            <a:off x="1333383" y="1954274"/>
            <a:ext cx="8946541" cy="4195481"/>
          </a:xfrm>
        </p:spPr>
        <p:txBody>
          <a:bodyPr/>
          <a:lstStyle/>
          <a:p>
            <a:r>
              <a:rPr lang="en-US" dirty="0" smtClean="0"/>
              <a:t>hnRNPA2B1 mediates export of </a:t>
            </a:r>
            <a:r>
              <a:rPr lang="en-US" dirty="0" err="1" smtClean="0"/>
              <a:t>miRs</a:t>
            </a:r>
            <a:r>
              <a:rPr lang="en-US" dirty="0" smtClean="0"/>
              <a:t> in T-lymphocytes		</a:t>
            </a:r>
          </a:p>
          <a:p>
            <a:pPr marL="457200" lvl="1" indent="0">
              <a:buNone/>
            </a:pPr>
            <a:r>
              <a:rPr lang="en-US" sz="1200" dirty="0" smtClean="0"/>
              <a:t>										(</a:t>
            </a:r>
            <a:r>
              <a:rPr lang="en-US" sz="1200" dirty="0" err="1" smtClean="0"/>
              <a:t>Villarroya-Beltri</a:t>
            </a:r>
            <a:r>
              <a:rPr lang="en-US" sz="1200" dirty="0" smtClean="0"/>
              <a:t> 2013)</a:t>
            </a:r>
          </a:p>
          <a:p>
            <a:pPr marL="457200" lvl="1" indent="0">
              <a:buNone/>
            </a:pPr>
            <a:endParaRPr lang="en-US" sz="1200" dirty="0" smtClean="0"/>
          </a:p>
          <a:p>
            <a:r>
              <a:rPr lang="en-US" dirty="0" err="1"/>
              <a:t>hnRNPK</a:t>
            </a:r>
            <a:r>
              <a:rPr lang="en-US" dirty="0"/>
              <a:t> commonly exported in cancer 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p>
          <a:p>
            <a:pPr marL="0" indent="0">
              <a:buNone/>
            </a:pPr>
            <a:endParaRPr lang="en-US" dirty="0" smtClean="0"/>
          </a:p>
          <a:p>
            <a:r>
              <a:rPr lang="en-US" dirty="0" err="1" smtClean="0"/>
              <a:t>hnRNPK</a:t>
            </a:r>
            <a:r>
              <a:rPr lang="en-US" dirty="0" smtClean="0"/>
              <a:t> binds to miR-122 at AGUGUG region. 		</a:t>
            </a:r>
            <a:r>
              <a:rPr lang="en-US" sz="1200" dirty="0" smtClean="0"/>
              <a:t>(Fan 2015)</a:t>
            </a:r>
            <a:endParaRPr lang="en-US" sz="1600" dirty="0" smtClean="0"/>
          </a:p>
          <a:p>
            <a:pPr lvl="1"/>
            <a:r>
              <a:rPr lang="en-US" dirty="0" smtClean="0"/>
              <a:t>FIMO prediction matches motif to this region (p=0.0435)</a:t>
            </a:r>
          </a:p>
          <a:p>
            <a:pPr marL="285750" lvl="1"/>
            <a:endParaRPr lang="en-US" dirty="0" smtClean="0"/>
          </a:p>
          <a:p>
            <a:pPr marL="285750" lvl="1"/>
            <a:r>
              <a:rPr lang="en-US" sz="2000" dirty="0" err="1" smtClean="0"/>
              <a:t>hnRNPK</a:t>
            </a:r>
            <a:r>
              <a:rPr lang="en-US" sz="2000" dirty="0" smtClean="0"/>
              <a:t> fulfils all criteria for the candidate export protein</a:t>
            </a:r>
            <a:endParaRPr lang="en-US" sz="2000" dirty="0"/>
          </a:p>
        </p:txBody>
      </p:sp>
      <p:pic>
        <p:nvPicPr>
          <p:cNvPr id="4" name="Content Placeholder 3"/>
          <p:cNvPicPr>
            <a:picLocks/>
          </p:cNvPicPr>
          <p:nvPr/>
        </p:nvPicPr>
        <p:blipFill rotWithShape="1">
          <a:blip r:embed="rId3"/>
          <a:srcRect l="29272" t="7167" r="22958" b="51050"/>
          <a:stretch/>
        </p:blipFill>
        <p:spPr>
          <a:xfrm>
            <a:off x="9186864" y="3354804"/>
            <a:ext cx="2900362" cy="1854022"/>
          </a:xfrm>
          <a:prstGeom prst="rect">
            <a:avLst/>
          </a:prstGeom>
        </p:spPr>
      </p:pic>
    </p:spTree>
    <p:extLst>
      <p:ext uri="{BB962C8B-B14F-4D97-AF65-F5344CB8AC3E}">
        <p14:creationId xmlns:p14="http://schemas.microsoft.com/office/powerpoint/2010/main" val="292146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Distribution of </a:t>
            </a:r>
            <a:r>
              <a:rPr lang="en-AU" sz="3600" dirty="0" err="1" smtClean="0"/>
              <a:t>miR</a:t>
            </a:r>
            <a:r>
              <a:rPr lang="en-AU" sz="3600" dirty="0" smtClean="0"/>
              <a:t> export</a:t>
            </a:r>
            <a:endParaRPr lang="en-AU" sz="3600" dirty="0"/>
          </a:p>
        </p:txBody>
      </p:sp>
      <p:pic>
        <p:nvPicPr>
          <p:cNvPr id="4" name="Picture 3"/>
          <p:cNvPicPr/>
          <p:nvPr/>
        </p:nvPicPr>
        <p:blipFill rotWithShape="1">
          <a:blip r:embed="rId3"/>
          <a:srcRect l="10303" t="17128"/>
          <a:stretch/>
        </p:blipFill>
        <p:spPr>
          <a:xfrm>
            <a:off x="6420022" y="2016003"/>
            <a:ext cx="4325816" cy="3540369"/>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773302" y="5707080"/>
            <a:ext cx="3312125" cy="369332"/>
          </a:xfrm>
          <a:prstGeom prst="rect">
            <a:avLst/>
          </a:prstGeom>
          <a:noFill/>
        </p:spPr>
        <p:txBody>
          <a:bodyPr wrap="none" rtlCol="0">
            <a:spAutoFit/>
          </a:bodyPr>
          <a:lstStyle/>
          <a:p>
            <a:r>
              <a:rPr lang="en-AU" dirty="0" smtClean="0"/>
              <a:t>19 </a:t>
            </a:r>
            <a:r>
              <a:rPr lang="en-AU" dirty="0" err="1" smtClean="0"/>
              <a:t>miRs</a:t>
            </a:r>
            <a:r>
              <a:rPr lang="en-AU" dirty="0" smtClean="0"/>
              <a:t> selectively exported</a:t>
            </a:r>
            <a:endParaRPr lang="en-AU" dirty="0"/>
          </a:p>
        </p:txBody>
      </p:sp>
      <p:sp>
        <p:nvSpPr>
          <p:cNvPr id="6" name="TextBox 5"/>
          <p:cNvSpPr txBox="1"/>
          <p:nvPr/>
        </p:nvSpPr>
        <p:spPr>
          <a:xfrm>
            <a:off x="4614520" y="1180810"/>
            <a:ext cx="7047122" cy="369332"/>
          </a:xfrm>
          <a:prstGeom prst="rect">
            <a:avLst/>
          </a:prstGeom>
          <a:noFill/>
        </p:spPr>
        <p:txBody>
          <a:bodyPr wrap="none" rtlCol="0">
            <a:spAutoFit/>
          </a:bodyPr>
          <a:lstStyle/>
          <a:p>
            <a:r>
              <a:rPr lang="en-US" dirty="0" smtClean="0"/>
              <a:t>How prevalent is each form of export (sampling vs selective)?</a:t>
            </a:r>
            <a:endParaRPr lang="en-AU" dirty="0"/>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pic>
        <p:nvPicPr>
          <p:cNvPr id="4" name="Content Placeholder 3"/>
          <p:cNvPicPr>
            <a:picLocks noGrp="1"/>
          </p:cNvPicPr>
          <p:nvPr>
            <p:ph idx="1"/>
          </p:nvPr>
        </p:nvPicPr>
        <p:blipFill rotWithShape="1">
          <a:blip r:embed="rId3"/>
          <a:srcRect l="3839" t="7167" r="2034"/>
          <a:stretch/>
        </p:blipFill>
        <p:spPr>
          <a:xfrm>
            <a:off x="270301" y="2303641"/>
            <a:ext cx="5715001" cy="4119186"/>
          </a:xfrm>
          <a:prstGeom prst="rect">
            <a:avLst/>
          </a:prstGeom>
        </p:spPr>
      </p:pic>
      <p:pic>
        <p:nvPicPr>
          <p:cNvPr id="3" name="Picture 2"/>
          <p:cNvPicPr>
            <a:picLocks noChangeAspect="1"/>
          </p:cNvPicPr>
          <p:nvPr/>
        </p:nvPicPr>
        <p:blipFill>
          <a:blip r:embed="rId4"/>
          <a:stretch>
            <a:fillRect/>
          </a:stretch>
        </p:blipFill>
        <p:spPr>
          <a:xfrm>
            <a:off x="6131736" y="2303641"/>
            <a:ext cx="5562600" cy="3105150"/>
          </a:xfrm>
          <a:prstGeom prst="rect">
            <a:avLst/>
          </a:prstGeom>
        </p:spPr>
      </p:pic>
      <p:sp>
        <p:nvSpPr>
          <p:cNvPr id="5" name="TextBox 4"/>
          <p:cNvSpPr txBox="1"/>
          <p:nvPr/>
        </p:nvSpPr>
        <p:spPr>
          <a:xfrm>
            <a:off x="6457228" y="5575636"/>
            <a:ext cx="4373313" cy="369332"/>
          </a:xfrm>
          <a:prstGeom prst="rect">
            <a:avLst/>
          </a:prstGeom>
          <a:noFill/>
        </p:spPr>
        <p:txBody>
          <a:bodyPr wrap="none" rtlCol="0">
            <a:spAutoFit/>
          </a:bodyPr>
          <a:lstStyle/>
          <a:p>
            <a:r>
              <a:rPr lang="en-US" dirty="0" smtClean="0"/>
              <a:t>Together, match 14/19 exported </a:t>
            </a:r>
            <a:r>
              <a:rPr lang="en-US" dirty="0" err="1" smtClean="0"/>
              <a:t>miRs</a:t>
            </a:r>
            <a:endParaRPr lang="en-AU" dirty="0"/>
          </a:p>
        </p:txBody>
      </p:sp>
      <p:sp>
        <p:nvSpPr>
          <p:cNvPr id="6" name="TextBox 5"/>
          <p:cNvSpPr txBox="1"/>
          <p:nvPr/>
        </p:nvSpPr>
        <p:spPr>
          <a:xfrm>
            <a:off x="5186685" y="2532972"/>
            <a:ext cx="798617" cy="369332"/>
          </a:xfrm>
          <a:prstGeom prst="rect">
            <a:avLst/>
          </a:prstGeom>
          <a:noFill/>
        </p:spPr>
        <p:txBody>
          <a:bodyPr wrap="none" rtlCol="0">
            <a:spAutoFit/>
          </a:bodyPr>
          <a:lstStyle/>
          <a:p>
            <a:r>
              <a:rPr lang="en-US" dirty="0" smtClean="0">
                <a:solidFill>
                  <a:schemeClr val="bg1"/>
                </a:solidFill>
              </a:rPr>
              <a:t>12/19</a:t>
            </a:r>
            <a:endParaRPr lang="en-AU" dirty="0">
              <a:solidFill>
                <a:schemeClr val="bg1"/>
              </a:solidFill>
            </a:endParaRPr>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368489" y="1419366"/>
            <a:ext cx="9578263" cy="369332"/>
          </a:xfrm>
          <a:prstGeom prst="rect">
            <a:avLst/>
          </a:prstGeom>
          <a:noFill/>
        </p:spPr>
        <p:txBody>
          <a:bodyPr wrap="none" rtlCol="0">
            <a:spAutoFit/>
          </a:bodyPr>
          <a:lstStyle/>
          <a:p>
            <a:r>
              <a:rPr lang="en-AU" dirty="0" smtClean="0"/>
              <a:t>Exported microRNAs share sub-sequences that RNA-binding export proteins bind to. </a:t>
            </a:r>
            <a:endParaRPr lang="en-AU" dirty="0"/>
          </a:p>
        </p:txBody>
      </p:sp>
    </p:spTree>
    <p:extLst>
      <p:ext uri="{BB962C8B-B14F-4D97-AF65-F5344CB8AC3E}">
        <p14:creationId xmlns:p14="http://schemas.microsoft.com/office/powerpoint/2010/main" val="370590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26627" cy="1400530"/>
          </a:xfrm>
        </p:spPr>
        <p:txBody>
          <a:bodyPr>
            <a:normAutofit/>
          </a:bodyPr>
          <a:lstStyle/>
          <a:p>
            <a:r>
              <a:rPr lang="en-AU" sz="3600" dirty="0"/>
              <a:t>S</a:t>
            </a:r>
            <a:r>
              <a:rPr lang="en-AU" sz="3600" dirty="0" smtClean="0"/>
              <a:t>ubcellular localization of </a:t>
            </a:r>
            <a:r>
              <a:rPr lang="en-AU" sz="3600" dirty="0" err="1" smtClean="0"/>
              <a:t>hnRNPK</a:t>
            </a:r>
            <a:r>
              <a:rPr lang="en-AU" sz="3600" dirty="0" smtClean="0"/>
              <a:t> modified</a:t>
            </a:r>
            <a:endParaRPr lang="en-AU" sz="3600" dirty="0"/>
          </a:p>
        </p:txBody>
      </p:sp>
      <p:sp>
        <p:nvSpPr>
          <p:cNvPr id="3" name="Content Placeholder 2"/>
          <p:cNvSpPr>
            <a:spLocks noGrp="1"/>
          </p:cNvSpPr>
          <p:nvPr>
            <p:ph idx="1"/>
          </p:nvPr>
        </p:nvSpPr>
        <p:spPr>
          <a:xfrm>
            <a:off x="874712" y="2957687"/>
            <a:ext cx="3151798" cy="4195481"/>
          </a:xfrm>
        </p:spPr>
        <p:txBody>
          <a:bodyPr/>
          <a:lstStyle/>
          <a:p>
            <a:r>
              <a:rPr lang="en-US" dirty="0" smtClean="0"/>
              <a:t>Compare PC3 to PC3-cavin-1 cell line to assess difference in activity.</a:t>
            </a:r>
            <a:endParaRPr lang="en-AU" dirty="0"/>
          </a:p>
        </p:txBody>
      </p:sp>
      <p:pic>
        <p:nvPicPr>
          <p:cNvPr id="4" name="Picture 3"/>
          <p:cNvPicPr>
            <a:picLocks noChangeAspect="1"/>
          </p:cNvPicPr>
          <p:nvPr/>
        </p:nvPicPr>
        <p:blipFill>
          <a:blip r:embed="rId3"/>
          <a:stretch>
            <a:fillRect/>
          </a:stretch>
        </p:blipFill>
        <p:spPr>
          <a:xfrm>
            <a:off x="4255110" y="1529861"/>
            <a:ext cx="7022377" cy="4847870"/>
          </a:xfrm>
          <a:prstGeom prst="rect">
            <a:avLst/>
          </a:prstGeom>
        </p:spPr>
      </p:pic>
    </p:spTree>
    <p:extLst>
      <p:ext uri="{BB962C8B-B14F-4D97-AF65-F5344CB8AC3E}">
        <p14:creationId xmlns:p14="http://schemas.microsoft.com/office/powerpoint/2010/main" val="162195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smtClean="0"/>
              <a:t> changes between MVB and ER</a:t>
            </a:r>
            <a:endParaRPr lang="en-AU" dirty="0"/>
          </a:p>
        </p:txBody>
      </p:sp>
      <p:pic>
        <p:nvPicPr>
          <p:cNvPr id="4" name="Content Placeholder 3"/>
          <p:cNvPicPr>
            <a:picLocks noGrp="1" noChangeAspect="1"/>
          </p:cNvPicPr>
          <p:nvPr>
            <p:ph idx="1"/>
          </p:nvPr>
        </p:nvPicPr>
        <p:blipFill>
          <a:blip r:embed="rId3"/>
          <a:stretch>
            <a:fillRect/>
          </a:stretch>
        </p:blipFill>
        <p:spPr>
          <a:xfrm>
            <a:off x="3075276" y="1285355"/>
            <a:ext cx="7915108" cy="5102073"/>
          </a:xfrm>
          <a:prstGeom prst="rect">
            <a:avLst/>
          </a:prstGeom>
        </p:spPr>
      </p:pic>
      <p:sp>
        <p:nvSpPr>
          <p:cNvPr id="3" name="TextBox 2"/>
          <p:cNvSpPr txBox="1"/>
          <p:nvPr/>
        </p:nvSpPr>
        <p:spPr>
          <a:xfrm>
            <a:off x="768087" y="3150841"/>
            <a:ext cx="2185214" cy="646331"/>
          </a:xfrm>
          <a:prstGeom prst="rect">
            <a:avLst/>
          </a:prstGeom>
          <a:noFill/>
        </p:spPr>
        <p:txBody>
          <a:bodyPr wrap="none" rtlCol="0">
            <a:spAutoFit/>
          </a:bodyPr>
          <a:lstStyle/>
          <a:p>
            <a:r>
              <a:rPr lang="en-AU" dirty="0" smtClean="0"/>
              <a:t>CD9 is a MVB and</a:t>
            </a:r>
          </a:p>
          <a:p>
            <a:r>
              <a:rPr lang="en-AU" dirty="0" smtClean="0"/>
              <a:t>exosome marker</a:t>
            </a:r>
            <a:endParaRPr lang="en-AU" dirty="0"/>
          </a:p>
        </p:txBody>
      </p:sp>
      <p:sp>
        <p:nvSpPr>
          <p:cNvPr id="5" name="TextBox 4"/>
          <p:cNvSpPr txBox="1"/>
          <p:nvPr/>
        </p:nvSpPr>
        <p:spPr>
          <a:xfrm rot="16200000">
            <a:off x="2941586" y="2501218"/>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7" name="TextBox 6"/>
          <p:cNvSpPr txBox="1"/>
          <p:nvPr/>
        </p:nvSpPr>
        <p:spPr>
          <a:xfrm rot="16200000">
            <a:off x="2492673" y="5095877"/>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376744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hnRNPK</a:t>
            </a:r>
            <a:r>
              <a:rPr lang="en-US" dirty="0"/>
              <a:t> </a:t>
            </a:r>
            <a:r>
              <a:rPr lang="en-US" dirty="0" smtClean="0"/>
              <a:t>in ER in cavin-1 cells</a:t>
            </a:r>
            <a:endParaRPr lang="en-AU" dirty="0"/>
          </a:p>
        </p:txBody>
      </p:sp>
      <p:pic>
        <p:nvPicPr>
          <p:cNvPr id="4" name="Content Placeholder 3"/>
          <p:cNvPicPr>
            <a:picLocks noGrp="1" noChangeAspect="1"/>
          </p:cNvPicPr>
          <p:nvPr>
            <p:ph idx="1"/>
          </p:nvPr>
        </p:nvPicPr>
        <p:blipFill>
          <a:blip r:embed="rId3"/>
          <a:stretch>
            <a:fillRect/>
          </a:stretch>
        </p:blipFill>
        <p:spPr>
          <a:xfrm>
            <a:off x="1028218" y="1459985"/>
            <a:ext cx="7461739" cy="4943568"/>
          </a:xfrm>
          <a:prstGeom prst="rect">
            <a:avLst/>
          </a:prstGeom>
        </p:spPr>
      </p:pic>
      <p:sp>
        <p:nvSpPr>
          <p:cNvPr id="3" name="TextBox 2"/>
          <p:cNvSpPr txBox="1"/>
          <p:nvPr/>
        </p:nvSpPr>
        <p:spPr>
          <a:xfrm>
            <a:off x="8775510" y="2797791"/>
            <a:ext cx="2295821" cy="646331"/>
          </a:xfrm>
          <a:prstGeom prst="rect">
            <a:avLst/>
          </a:prstGeom>
          <a:noFill/>
        </p:spPr>
        <p:txBody>
          <a:bodyPr wrap="none" rtlCol="0">
            <a:spAutoFit/>
          </a:bodyPr>
          <a:lstStyle/>
          <a:p>
            <a:r>
              <a:rPr lang="en-AU" dirty="0" smtClean="0"/>
              <a:t>ERp44 is a resident </a:t>
            </a:r>
          </a:p>
          <a:p>
            <a:r>
              <a:rPr lang="en-AU" dirty="0" smtClean="0"/>
              <a:t>ER protein</a:t>
            </a:r>
            <a:endParaRPr lang="en-AU" dirty="0"/>
          </a:p>
        </p:txBody>
      </p:sp>
      <p:sp>
        <p:nvSpPr>
          <p:cNvPr id="5" name="TextBox 4"/>
          <p:cNvSpPr txBox="1"/>
          <p:nvPr/>
        </p:nvSpPr>
        <p:spPr>
          <a:xfrm rot="16200000">
            <a:off x="827037" y="25107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6" name="TextBox 5"/>
          <p:cNvSpPr txBox="1"/>
          <p:nvPr/>
        </p:nvSpPr>
        <p:spPr>
          <a:xfrm rot="16200000">
            <a:off x="378124" y="51054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234341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in situ hybridization</a:t>
            </a:r>
            <a:endParaRPr lang="en-AU" sz="3600" dirty="0">
              <a:solidFill>
                <a:srgbClr val="FFFF00"/>
              </a:solidFill>
            </a:endParaRPr>
          </a:p>
        </p:txBody>
      </p:sp>
      <p:sp>
        <p:nvSpPr>
          <p:cNvPr id="3" name="Content Placeholder 2"/>
          <p:cNvSpPr>
            <a:spLocks noGrp="1"/>
          </p:cNvSpPr>
          <p:nvPr>
            <p:ph idx="1"/>
          </p:nvPr>
        </p:nvSpPr>
        <p:spPr>
          <a:xfrm>
            <a:off x="752459" y="3208939"/>
            <a:ext cx="6088794" cy="4195481"/>
          </a:xfrm>
        </p:spPr>
        <p:txBody>
          <a:bodyPr/>
          <a:lstStyle/>
          <a:p>
            <a:r>
              <a:rPr lang="en-US" dirty="0" smtClean="0"/>
              <a:t>Similar concept to FISH</a:t>
            </a:r>
          </a:p>
          <a:p>
            <a:endParaRPr lang="en-US" dirty="0" smtClean="0"/>
          </a:p>
          <a:p>
            <a:r>
              <a:rPr lang="en-US" dirty="0" smtClean="0"/>
              <a:t>Fluorophore tagged complimentary RNA hybridizes to target</a:t>
            </a:r>
          </a:p>
          <a:p>
            <a:endParaRPr lang="en-US" dirty="0" smtClean="0"/>
          </a:p>
          <a:p>
            <a:r>
              <a:rPr lang="en-US" dirty="0" smtClean="0"/>
              <a:t>In addition with IF for </a:t>
            </a:r>
            <a:r>
              <a:rPr lang="en-US" dirty="0" err="1" smtClean="0"/>
              <a:t>hnRNPK</a:t>
            </a:r>
            <a:r>
              <a:rPr lang="en-US" dirty="0" smtClean="0"/>
              <a:t>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hnRNPK</a:t>
            </a:r>
            <a:r>
              <a:rPr lang="en-AU" dirty="0" smtClean="0"/>
              <a:t> co-localizes with miR-148a</a:t>
            </a:r>
            <a:endParaRPr lang="en-AU" dirty="0"/>
          </a:p>
        </p:txBody>
      </p:sp>
      <p:pic>
        <p:nvPicPr>
          <p:cNvPr id="4" name="Content Placeholder 3"/>
          <p:cNvPicPr>
            <a:picLocks noGrp="1" noChangeAspect="1"/>
          </p:cNvPicPr>
          <p:nvPr>
            <p:ph idx="1"/>
          </p:nvPr>
        </p:nvPicPr>
        <p:blipFill>
          <a:blip r:embed="rId3"/>
          <a:stretch>
            <a:fillRect/>
          </a:stretch>
        </p:blipFill>
        <p:spPr>
          <a:xfrm>
            <a:off x="2615712" y="1152983"/>
            <a:ext cx="8233040" cy="5564400"/>
          </a:xfrm>
          <a:prstGeom prst="rect">
            <a:avLst/>
          </a:prstGeom>
        </p:spPr>
      </p:pic>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29030" y="1605201"/>
            <a:ext cx="2547436" cy="2528887"/>
          </a:xfrm>
          <a:prstGeom prst="rect">
            <a:avLst/>
          </a:prstGeom>
        </p:spPr>
      </p:pic>
      <p:sp>
        <p:nvSpPr>
          <p:cNvPr id="8" name="TextBox 7"/>
          <p:cNvSpPr txBox="1"/>
          <p:nvPr/>
        </p:nvSpPr>
        <p:spPr>
          <a:xfrm rot="16200000">
            <a:off x="2594624" y="2500312"/>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3741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14659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036" y="2158425"/>
            <a:ext cx="3257672" cy="1400530"/>
          </a:xfrm>
        </p:spPr>
        <p:txBody>
          <a:bodyPr/>
          <a:lstStyle/>
          <a:p>
            <a:r>
              <a:rPr lang="en-US" sz="2400" dirty="0" smtClean="0"/>
              <a:t>Scrambled 148a as control. Won’t bind </a:t>
            </a:r>
            <a:r>
              <a:rPr lang="en-US" sz="2400" dirty="0" err="1" smtClean="0"/>
              <a:t>hnRNPK</a:t>
            </a:r>
            <a:r>
              <a:rPr lang="en-US" sz="2400" dirty="0"/>
              <a:t> </a:t>
            </a:r>
            <a:r>
              <a:rPr lang="en-US" sz="2400" dirty="0" smtClean="0"/>
              <a:t>or localize to nucleolus </a:t>
            </a:r>
            <a:endParaRPr lang="en-AU" sz="2400" dirty="0"/>
          </a:p>
        </p:txBody>
      </p:sp>
      <p:pic>
        <p:nvPicPr>
          <p:cNvPr id="4" name="Content Placeholder 3"/>
          <p:cNvPicPr>
            <a:picLocks noGrp="1" noChangeAspect="1"/>
          </p:cNvPicPr>
          <p:nvPr>
            <p:ph idx="1"/>
          </p:nvPr>
        </p:nvPicPr>
        <p:blipFill>
          <a:blip r:embed="rId2"/>
          <a:stretch>
            <a:fillRect/>
          </a:stretch>
        </p:blipFill>
        <p:spPr>
          <a:xfrm>
            <a:off x="823911" y="528918"/>
            <a:ext cx="7746756" cy="5559602"/>
          </a:xfrm>
          <a:prstGeom prst="rect">
            <a:avLst/>
          </a:prstGeom>
        </p:spPr>
      </p:pic>
      <p:pic>
        <p:nvPicPr>
          <p:cNvPr id="3" name="Picture 2"/>
          <p:cNvPicPr>
            <a:picLocks noChangeAspect="1"/>
          </p:cNvPicPr>
          <p:nvPr/>
        </p:nvPicPr>
        <p:blipFill>
          <a:blip r:embed="rId3"/>
          <a:stretch>
            <a:fillRect/>
          </a:stretch>
        </p:blipFill>
        <p:spPr>
          <a:xfrm>
            <a:off x="957284" y="3537321"/>
            <a:ext cx="7515180" cy="2447312"/>
          </a:xfrm>
          <a:prstGeom prst="rect">
            <a:avLst/>
          </a:prstGeom>
        </p:spPr>
      </p:pic>
      <p:sp>
        <p:nvSpPr>
          <p:cNvPr id="5" name="TextBox 4"/>
          <p:cNvSpPr txBox="1"/>
          <p:nvPr/>
        </p:nvSpPr>
        <p:spPr>
          <a:xfrm rot="16200000">
            <a:off x="317796" y="2123844"/>
            <a:ext cx="642898" cy="369332"/>
          </a:xfrm>
          <a:prstGeom prst="rect">
            <a:avLst/>
          </a:prstGeom>
          <a:noFill/>
        </p:spPr>
        <p:txBody>
          <a:bodyPr wrap="square" rtlCol="0">
            <a:spAutoFit/>
          </a:bodyPr>
          <a:lstStyle/>
          <a:p>
            <a:r>
              <a:rPr lang="en-AU" dirty="0" smtClean="0"/>
              <a:t>GFP</a:t>
            </a:r>
            <a:endParaRPr lang="en-AU" dirty="0"/>
          </a:p>
        </p:txBody>
      </p:sp>
      <p:sp>
        <p:nvSpPr>
          <p:cNvPr id="6" name="TextBox 5"/>
          <p:cNvSpPr txBox="1"/>
          <p:nvPr/>
        </p:nvSpPr>
        <p:spPr>
          <a:xfrm rot="16200000">
            <a:off x="85466" y="4576311"/>
            <a:ext cx="1050288" cy="369332"/>
          </a:xfrm>
          <a:prstGeom prst="rect">
            <a:avLst/>
          </a:prstGeom>
          <a:noFill/>
        </p:spPr>
        <p:txBody>
          <a:bodyPr wrap="none" rtlCol="0">
            <a:spAutoFit/>
          </a:bodyPr>
          <a:lstStyle/>
          <a:p>
            <a:r>
              <a:rPr lang="en-AU" dirty="0" smtClean="0"/>
              <a:t>Cavin-1</a:t>
            </a:r>
            <a:endParaRPr lang="en-AU" dirty="0"/>
          </a:p>
        </p:txBody>
      </p:sp>
      <p:sp>
        <p:nvSpPr>
          <p:cNvPr id="7" name="TextBox 6"/>
          <p:cNvSpPr txBox="1"/>
          <p:nvPr/>
        </p:nvSpPr>
        <p:spPr>
          <a:xfrm rot="16200000">
            <a:off x="268864" y="2078987"/>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180049" y="4673646"/>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59768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8" y="1786951"/>
            <a:ext cx="3073402" cy="1400530"/>
          </a:xfrm>
        </p:spPr>
        <p:txBody>
          <a:bodyPr/>
          <a:lstStyle/>
          <a:p>
            <a:r>
              <a:rPr lang="en-US" sz="2400" dirty="0" smtClean="0"/>
              <a:t>miR-589 is believed </a:t>
            </a:r>
            <a:br>
              <a:rPr lang="en-US" sz="2400" dirty="0" smtClean="0"/>
            </a:br>
            <a:r>
              <a:rPr lang="en-US" sz="2400" dirty="0" smtClean="0"/>
              <a:t>to be exported </a:t>
            </a:r>
            <a:br>
              <a:rPr lang="en-US" sz="2400" dirty="0" smtClean="0"/>
            </a:br>
            <a:r>
              <a:rPr lang="en-US" sz="2400" dirty="0" smtClean="0"/>
              <a:t>due to sampling</a:t>
            </a:r>
            <a:endParaRPr lang="en-AU" sz="2400" dirty="0"/>
          </a:p>
        </p:txBody>
      </p:sp>
      <p:pic>
        <p:nvPicPr>
          <p:cNvPr id="4" name="Content Placeholder 3"/>
          <p:cNvPicPr>
            <a:picLocks noGrp="1" noChangeAspect="1"/>
          </p:cNvPicPr>
          <p:nvPr>
            <p:ph idx="1"/>
          </p:nvPr>
        </p:nvPicPr>
        <p:blipFill>
          <a:blip r:embed="rId2"/>
          <a:stretch>
            <a:fillRect/>
          </a:stretch>
        </p:blipFill>
        <p:spPr>
          <a:xfrm>
            <a:off x="3438160" y="861646"/>
            <a:ext cx="8340058" cy="5373749"/>
          </a:xfrm>
          <a:prstGeom prst="rect">
            <a:avLst/>
          </a:prstGeom>
        </p:spPr>
      </p:pic>
      <p:pic>
        <p:nvPicPr>
          <p:cNvPr id="5" name="Picture 4"/>
          <p:cNvPicPr/>
          <p:nvPr/>
        </p:nvPicPr>
        <p:blipFill rotWithShape="1">
          <a:blip r:embed="rId3"/>
          <a:srcRect l="10303" t="17128"/>
          <a:stretch/>
        </p:blipFill>
        <p:spPr>
          <a:xfrm>
            <a:off x="364758" y="3548520"/>
            <a:ext cx="2835642" cy="2526970"/>
          </a:xfrm>
          <a:prstGeom prst="rect">
            <a:avLst/>
          </a:prstGeom>
        </p:spPr>
      </p:pic>
      <p:cxnSp>
        <p:nvCxnSpPr>
          <p:cNvPr id="6" name="Straight Connector 5"/>
          <p:cNvCxnSpPr/>
          <p:nvPr/>
        </p:nvCxnSpPr>
        <p:spPr>
          <a:xfrm>
            <a:off x="1557338" y="2971800"/>
            <a:ext cx="271462" cy="1843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3357564" y="201544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2908651" y="4610102"/>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Tree>
    <p:extLst>
      <p:ext uri="{BB962C8B-B14F-4D97-AF65-F5344CB8AC3E}">
        <p14:creationId xmlns:p14="http://schemas.microsoft.com/office/powerpoint/2010/main" val="133312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err="1"/>
              <a:t>hnRNPK</a:t>
            </a:r>
            <a:r>
              <a:rPr lang="en-US" sz="3600" dirty="0"/>
              <a:t>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a:t>
            </a:r>
            <a:r>
              <a:rPr lang="en-US" dirty="0" err="1" smtClean="0"/>
              <a:t>hnRNPK</a:t>
            </a:r>
            <a:r>
              <a:rPr lang="en-US" dirty="0" smtClean="0"/>
              <a:t>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2263008760"/>
              </p:ext>
            </p:extLst>
          </p:nvPr>
        </p:nvGraphicFramePr>
        <p:xfrm>
          <a:off x="6847115" y="1610560"/>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err="1">
                          <a:effectLst/>
                          <a:latin typeface="Century Gothic" panose="020B0502020202020204" pitchFamily="34" charset="0"/>
                          <a:ea typeface="Calibri" panose="020F0502020204030204" pitchFamily="34" charset="0"/>
                          <a:cs typeface="Times New Roman" panose="02020603050405020304" pitchFamily="18" charset="0"/>
                        </a:rPr>
                        <a:t>hnRNPK</a:t>
                      </a: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err="1"/>
              <a:t>hnRNPK</a:t>
            </a:r>
            <a:r>
              <a:rPr lang="en-US" dirty="0"/>
              <a:t>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err="1" smtClean="0"/>
              <a:t>hnRNPK</a:t>
            </a:r>
            <a:endParaRPr lang="en-US" dirty="0" smtClean="0"/>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AU" dirty="0"/>
          </a:p>
        </p:txBody>
      </p:sp>
      <p:sp>
        <p:nvSpPr>
          <p:cNvPr id="8" name="Content Placeholder 7"/>
          <p:cNvSpPr>
            <a:spLocks noGrp="1"/>
          </p:cNvSpPr>
          <p:nvPr>
            <p:ph idx="1"/>
          </p:nvPr>
        </p:nvSpPr>
        <p:spPr>
          <a:xfrm>
            <a:off x="4954402" y="4023094"/>
            <a:ext cx="6838580" cy="1993287"/>
          </a:xfrm>
        </p:spPr>
        <p:txBody>
          <a:bodyPr/>
          <a:lstStyle/>
          <a:p>
            <a:r>
              <a:rPr lang="en-US" dirty="0" smtClean="0"/>
              <a:t>Confirm </a:t>
            </a:r>
            <a:r>
              <a:rPr lang="en-US" dirty="0" err="1" smtClean="0"/>
              <a:t>hnRNPK</a:t>
            </a:r>
            <a:r>
              <a:rPr lang="en-US" dirty="0" smtClean="0"/>
              <a:t>- miRNA interaction by </a:t>
            </a:r>
            <a:r>
              <a:rPr lang="en-US" dirty="0" err="1" smtClean="0"/>
              <a:t>hnRNPK</a:t>
            </a:r>
            <a:r>
              <a:rPr lang="en-US" dirty="0" smtClean="0"/>
              <a:t> knockout and miRNA mutagenesis </a:t>
            </a:r>
          </a:p>
          <a:p>
            <a:r>
              <a:rPr lang="en-US" dirty="0" smtClean="0"/>
              <a:t>Figure out the link between cavin-1 and </a:t>
            </a:r>
            <a:r>
              <a:rPr lang="en-US" dirty="0" err="1" smtClean="0"/>
              <a:t>hnRNPK</a:t>
            </a:r>
            <a:r>
              <a:rPr lang="en-US" dirty="0" smtClean="0"/>
              <a:t> subcellular localization?</a:t>
            </a:r>
            <a:endParaRPr lang="en-AU" dirty="0"/>
          </a:p>
        </p:txBody>
      </p:sp>
      <p:pic>
        <p:nvPicPr>
          <p:cNvPr id="9" name="Picture 8"/>
          <p:cNvPicPr>
            <a:picLocks noChangeAspect="1"/>
          </p:cNvPicPr>
          <p:nvPr/>
        </p:nvPicPr>
        <p:blipFill>
          <a:blip r:embed="rId2"/>
          <a:stretch>
            <a:fillRect/>
          </a:stretch>
        </p:blipFill>
        <p:spPr>
          <a:xfrm>
            <a:off x="559970" y="1658853"/>
            <a:ext cx="3752850" cy="4467225"/>
          </a:xfrm>
          <a:prstGeom prst="rect">
            <a:avLst/>
          </a:prstGeom>
        </p:spPr>
      </p:pic>
      <p:sp>
        <p:nvSpPr>
          <p:cNvPr id="10" name="TextBox 9"/>
          <p:cNvSpPr txBox="1"/>
          <p:nvPr/>
        </p:nvSpPr>
        <p:spPr>
          <a:xfrm>
            <a:off x="4736418" y="1434374"/>
            <a:ext cx="6173485" cy="2123658"/>
          </a:xfrm>
          <a:prstGeom prst="rect">
            <a:avLst/>
          </a:prstGeom>
          <a:noFill/>
        </p:spPr>
        <p:txBody>
          <a:bodyPr wrap="none" rtlCol="0">
            <a:spAutoFit/>
          </a:bodyPr>
          <a:lstStyle/>
          <a:p>
            <a:r>
              <a:rPr lang="en-AU" sz="2200" dirty="0">
                <a:solidFill>
                  <a:srgbClr val="FFFF00"/>
                </a:solidFill>
              </a:rPr>
              <a:t>Mechanism: </a:t>
            </a:r>
          </a:p>
          <a:p>
            <a:r>
              <a:rPr lang="en-AU" sz="2200" dirty="0">
                <a:solidFill>
                  <a:srgbClr val="FFFF00"/>
                </a:solidFill>
              </a:rPr>
              <a:t>- </a:t>
            </a:r>
            <a:r>
              <a:rPr lang="en-AU" sz="2200" dirty="0" err="1" smtClean="0">
                <a:solidFill>
                  <a:srgbClr val="FFFF00"/>
                </a:solidFill>
              </a:rPr>
              <a:t>hnRNPK</a:t>
            </a:r>
            <a:r>
              <a:rPr lang="en-AU" sz="2200" dirty="0">
                <a:solidFill>
                  <a:srgbClr val="FFFF00"/>
                </a:solidFill>
              </a:rPr>
              <a:t> </a:t>
            </a:r>
            <a:r>
              <a:rPr lang="en-AU" sz="2200" dirty="0" smtClean="0">
                <a:solidFill>
                  <a:srgbClr val="FFFF00"/>
                </a:solidFill>
              </a:rPr>
              <a:t>translocate </a:t>
            </a:r>
            <a:r>
              <a:rPr lang="en-AU" sz="2200" dirty="0">
                <a:solidFill>
                  <a:srgbClr val="FFFF00"/>
                </a:solidFill>
              </a:rPr>
              <a:t>to MVB/EVs</a:t>
            </a:r>
          </a:p>
          <a:p>
            <a:r>
              <a:rPr lang="en-AU" sz="2200" dirty="0">
                <a:solidFill>
                  <a:srgbClr val="FFFF00"/>
                </a:solidFill>
              </a:rPr>
              <a:t>- </a:t>
            </a:r>
            <a:r>
              <a:rPr lang="en-AU" sz="2200" dirty="0" err="1">
                <a:solidFill>
                  <a:srgbClr val="FFFF00"/>
                </a:solidFill>
              </a:rPr>
              <a:t>hnRNPK</a:t>
            </a:r>
            <a:r>
              <a:rPr lang="en-AU" sz="2200" dirty="0">
                <a:solidFill>
                  <a:srgbClr val="FFFF00"/>
                </a:solidFill>
              </a:rPr>
              <a:t> brings </a:t>
            </a:r>
            <a:r>
              <a:rPr lang="en-AU" sz="2200" dirty="0" err="1">
                <a:solidFill>
                  <a:srgbClr val="FFFF00"/>
                </a:solidFill>
              </a:rPr>
              <a:t>miR</a:t>
            </a:r>
            <a:r>
              <a:rPr lang="en-AU" sz="2200" dirty="0">
                <a:solidFill>
                  <a:srgbClr val="FFFF00"/>
                </a:solidFill>
              </a:rPr>
              <a:t> targets with it</a:t>
            </a:r>
          </a:p>
          <a:p>
            <a:r>
              <a:rPr lang="en-AU" sz="2200" dirty="0">
                <a:solidFill>
                  <a:srgbClr val="FFFF00"/>
                </a:solidFill>
              </a:rPr>
              <a:t>- addition of cavin-1 prevents </a:t>
            </a:r>
            <a:r>
              <a:rPr lang="en-AU" sz="2200" dirty="0" err="1">
                <a:solidFill>
                  <a:srgbClr val="FFFF00"/>
                </a:solidFill>
              </a:rPr>
              <a:t>hnRNPK</a:t>
            </a:r>
            <a:r>
              <a:rPr lang="en-AU" sz="2200" dirty="0">
                <a:solidFill>
                  <a:srgbClr val="FFFF00"/>
                </a:solidFill>
              </a:rPr>
              <a:t> in EVs</a:t>
            </a:r>
          </a:p>
          <a:p>
            <a:r>
              <a:rPr lang="en-AU" sz="2200" dirty="0">
                <a:solidFill>
                  <a:srgbClr val="FFFF00"/>
                </a:solidFill>
              </a:rPr>
              <a:t>	potentially by </a:t>
            </a:r>
            <a:r>
              <a:rPr lang="en-AU" sz="2200" dirty="0" smtClean="0">
                <a:solidFill>
                  <a:srgbClr val="FFFF00"/>
                </a:solidFill>
              </a:rPr>
              <a:t>sequestering </a:t>
            </a:r>
            <a:r>
              <a:rPr lang="en-AU" sz="2200" dirty="0">
                <a:solidFill>
                  <a:srgbClr val="FFFF00"/>
                </a:solidFill>
              </a:rPr>
              <a:t>to ER</a:t>
            </a:r>
          </a:p>
          <a:p>
            <a:r>
              <a:rPr lang="en-AU" sz="2200" dirty="0">
                <a:solidFill>
                  <a:srgbClr val="FFFF00"/>
                </a:solidFill>
              </a:rPr>
              <a:t>- Therefore reduces </a:t>
            </a:r>
            <a:r>
              <a:rPr lang="en-AU" sz="2200" dirty="0" err="1">
                <a:solidFill>
                  <a:srgbClr val="FFFF00"/>
                </a:solidFill>
              </a:rPr>
              <a:t>miR</a:t>
            </a:r>
            <a:r>
              <a:rPr lang="en-AU" sz="2200" dirty="0">
                <a:solidFill>
                  <a:srgbClr val="FFFF00"/>
                </a:solidFill>
              </a:rPr>
              <a:t> export</a:t>
            </a:r>
          </a:p>
        </p:txBody>
      </p:sp>
    </p:spTree>
    <p:extLst>
      <p:ext uri="{BB962C8B-B14F-4D97-AF65-F5344CB8AC3E}">
        <p14:creationId xmlns:p14="http://schemas.microsoft.com/office/powerpoint/2010/main" val="88256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54636"/>
            <a:ext cx="6422414" cy="4195481"/>
          </a:xfrm>
        </p:spPr>
        <p:txBody>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a:t>Co-expression 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smtClean="0"/>
              <a:t>Cav1 overexpression linked to metastasis.</a:t>
            </a:r>
          </a:p>
          <a:p>
            <a:pPr marL="3657600" lvl="8" indent="0">
              <a:buNone/>
            </a:pPr>
            <a:r>
              <a:rPr lang="en-AU" dirty="0" smtClean="0"/>
              <a:t>(Bennett 2009)</a:t>
            </a:r>
          </a:p>
          <a:p>
            <a:pPr marL="3657600" lvl="8" indent="0">
              <a:buNone/>
            </a:pPr>
            <a:endParaRPr lang="en-AU" dirty="0" smtClean="0"/>
          </a:p>
          <a:p>
            <a:r>
              <a:rPr lang="en-US" dirty="0" smtClean="0"/>
              <a:t>Knock down or addition of cavin-1 reduces metastasis.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992252"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992253" y="1719026"/>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745904" y="5100506"/>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PC3: advanced prostate cancer</a:t>
            </a:r>
            <a:endParaRPr lang="en-AU" dirty="0"/>
          </a:p>
        </p:txBody>
      </p:sp>
      <p:pic>
        <p:nvPicPr>
          <p:cNvPr id="4" name="Content Placeholder 3"/>
          <p:cNvPicPr>
            <a:picLocks noGrp="1" noChangeAspect="1"/>
          </p:cNvPicPr>
          <p:nvPr>
            <p:ph idx="1"/>
          </p:nvPr>
        </p:nvPicPr>
        <p:blipFill rotWithShape="1">
          <a:blip r:embed="rId3"/>
          <a:srcRect l="2800" t="6070"/>
          <a:stretch/>
        </p:blipFill>
        <p:spPr>
          <a:xfrm>
            <a:off x="3516922" y="1600836"/>
            <a:ext cx="5029200" cy="4712042"/>
          </a:xfrm>
          <a:prstGeom prst="rect">
            <a:avLst/>
          </a:prstGeom>
        </p:spPr>
      </p:pic>
      <p:sp>
        <p:nvSpPr>
          <p:cNvPr id="3" name="TextBox 2"/>
          <p:cNvSpPr txBox="1"/>
          <p:nvPr/>
        </p:nvSpPr>
        <p:spPr>
          <a:xfrm>
            <a:off x="3673013"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5" name="TextBox 4"/>
          <p:cNvSpPr txBox="1"/>
          <p:nvPr/>
        </p:nvSpPr>
        <p:spPr>
          <a:xfrm>
            <a:off x="6543824" y="4431323"/>
            <a:ext cx="1675459" cy="369332"/>
          </a:xfrm>
          <a:prstGeom prst="rect">
            <a:avLst/>
          </a:prstGeom>
          <a:solidFill>
            <a:schemeClr val="tx1"/>
          </a:solidFill>
          <a:ln>
            <a:solidFill>
              <a:schemeClr val="tx1"/>
            </a:solidFill>
          </a:ln>
        </p:spPr>
        <p:txBody>
          <a:bodyPr wrap="none" rtlCol="0">
            <a:spAutoFit/>
          </a:bodyPr>
          <a:lstStyle/>
          <a:p>
            <a:r>
              <a:rPr lang="en-AU" dirty="0" err="1" smtClean="0">
                <a:solidFill>
                  <a:schemeClr val="bg1"/>
                </a:solidFill>
              </a:rPr>
              <a:t>Caveolin</a:t>
            </a:r>
            <a:r>
              <a:rPr lang="en-AU" dirty="0" smtClean="0">
                <a:solidFill>
                  <a:schemeClr val="bg1"/>
                </a:solidFill>
              </a:rPr>
              <a:t> +</a:t>
            </a:r>
            <a:r>
              <a:rPr lang="en-AU" dirty="0" err="1" smtClean="0">
                <a:solidFill>
                  <a:schemeClr val="bg1"/>
                </a:solidFill>
              </a:rPr>
              <a:t>ve</a:t>
            </a:r>
            <a:endParaRPr lang="en-AU" dirty="0">
              <a:solidFill>
                <a:schemeClr val="bg1"/>
              </a:solidFill>
            </a:endParaRPr>
          </a:p>
        </p:txBody>
      </p:sp>
      <p:sp>
        <p:nvSpPr>
          <p:cNvPr id="6" name="TextBox 5"/>
          <p:cNvSpPr txBox="1"/>
          <p:nvPr/>
        </p:nvSpPr>
        <p:spPr>
          <a:xfrm>
            <a:off x="3775605" y="4800655"/>
            <a:ext cx="1470274"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smtClean="0">
                <a:solidFill>
                  <a:srgbClr val="FF0000"/>
                </a:solidFill>
              </a:rPr>
              <a:t>-</a:t>
            </a:r>
            <a:r>
              <a:rPr lang="en-AU" dirty="0" err="1" smtClean="0">
                <a:solidFill>
                  <a:srgbClr val="FF0000"/>
                </a:solidFill>
              </a:rPr>
              <a:t>ve</a:t>
            </a:r>
            <a:endParaRPr lang="en-AU" dirty="0">
              <a:solidFill>
                <a:srgbClr val="FF0000"/>
              </a:solidFill>
            </a:endParaRPr>
          </a:p>
        </p:txBody>
      </p:sp>
      <p:sp>
        <p:nvSpPr>
          <p:cNvPr id="7" name="TextBox 6"/>
          <p:cNvSpPr txBox="1"/>
          <p:nvPr/>
        </p:nvSpPr>
        <p:spPr>
          <a:xfrm>
            <a:off x="6625548" y="4800655"/>
            <a:ext cx="1532792" cy="369332"/>
          </a:xfrm>
          <a:prstGeom prst="rect">
            <a:avLst/>
          </a:prstGeom>
          <a:solidFill>
            <a:schemeClr val="tx1"/>
          </a:solidFill>
        </p:spPr>
        <p:txBody>
          <a:bodyPr wrap="none" rtlCol="0">
            <a:spAutoFit/>
          </a:bodyPr>
          <a:lstStyle/>
          <a:p>
            <a:r>
              <a:rPr lang="en-AU" dirty="0" smtClean="0">
                <a:solidFill>
                  <a:schemeClr val="bg1"/>
                </a:solidFill>
              </a:rPr>
              <a:t>Cavin-1 </a:t>
            </a:r>
            <a:r>
              <a:rPr lang="en-AU" dirty="0">
                <a:solidFill>
                  <a:srgbClr val="FF0000"/>
                </a:solidFill>
              </a:rPr>
              <a:t>+</a:t>
            </a:r>
            <a:r>
              <a:rPr lang="en-AU" dirty="0" err="1" smtClean="0">
                <a:solidFill>
                  <a:srgbClr val="FF0000"/>
                </a:solidFill>
              </a:rPr>
              <a:t>ve</a:t>
            </a:r>
            <a:endParaRPr lang="en-AU" dirty="0">
              <a:solidFill>
                <a:srgbClr val="FF0000"/>
              </a:solidFill>
            </a:endParaRPr>
          </a:p>
        </p:txBody>
      </p:sp>
      <p:sp>
        <p:nvSpPr>
          <p:cNvPr id="8" name="TextBox 7"/>
          <p:cNvSpPr txBox="1"/>
          <p:nvPr/>
        </p:nvSpPr>
        <p:spPr>
          <a:xfrm>
            <a:off x="8862646" y="6312878"/>
            <a:ext cx="2422458" cy="369332"/>
          </a:xfrm>
          <a:prstGeom prst="rect">
            <a:avLst/>
          </a:prstGeom>
          <a:noFill/>
        </p:spPr>
        <p:txBody>
          <a:bodyPr wrap="none" rtlCol="0">
            <a:spAutoFit/>
          </a:bodyPr>
          <a:lstStyle/>
          <a:p>
            <a:r>
              <a:rPr lang="en-AU" dirty="0" smtClean="0"/>
              <a:t>Moon 2012, Tai 2011</a:t>
            </a:r>
            <a:endParaRPr lang="en-AU" dirty="0"/>
          </a:p>
        </p:txBody>
      </p:sp>
    </p:spTree>
    <p:extLst>
      <p:ext uri="{BB962C8B-B14F-4D97-AF65-F5344CB8AC3E}">
        <p14:creationId xmlns:p14="http://schemas.microsoft.com/office/powerpoint/2010/main" val="861645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1" y="1853248"/>
            <a:ext cx="6471493" cy="4195481"/>
          </a:xfrm>
        </p:spPr>
        <p:txBody>
          <a:bodyPr>
            <a:normAutofit/>
          </a:bodyPr>
          <a:lstStyle/>
          <a:p>
            <a:r>
              <a:rPr lang="en-AU" dirty="0" smtClean="0"/>
              <a:t>Intercellular communication by transfer of cytoplasmic </a:t>
            </a:r>
            <a:r>
              <a:rPr lang="en-AU" dirty="0"/>
              <a:t>material 		</a:t>
            </a:r>
            <a:r>
              <a:rPr lang="en-AU" sz="1600" dirty="0"/>
              <a:t>	</a:t>
            </a:r>
            <a:r>
              <a:rPr lang="en-AU" sz="1600" dirty="0" smtClean="0"/>
              <a:t>(</a:t>
            </a:r>
            <a:r>
              <a:rPr lang="en-AU" sz="1600" dirty="0" err="1" smtClean="0"/>
              <a:t>Zaborowski</a:t>
            </a:r>
            <a:r>
              <a:rPr lang="en-AU" sz="1600" dirty="0" smtClean="0"/>
              <a:t> </a:t>
            </a:r>
            <a:r>
              <a:rPr lang="en-AU" sz="1600" dirty="0"/>
              <a:t>2015)</a:t>
            </a:r>
          </a:p>
          <a:p>
            <a:pPr marL="0" indent="0">
              <a:buNone/>
            </a:pPr>
            <a:endParaRPr lang="en-AU" dirty="0" smtClean="0"/>
          </a:p>
          <a:p>
            <a:r>
              <a:rPr lang="en-AU" dirty="0" smtClean="0"/>
              <a:t>Cancer derived EVs have roles in tumour microenvironment modifications. 	</a:t>
            </a:r>
            <a:r>
              <a:rPr lang="en-AU" sz="1400" dirty="0" smtClean="0"/>
              <a:t>(Webber 2015)</a:t>
            </a:r>
            <a:r>
              <a:rPr lang="en-AU" dirty="0" smtClean="0"/>
              <a:t>  </a:t>
            </a:r>
            <a:endParaRPr lang="en-AU" dirty="0"/>
          </a:p>
          <a:p>
            <a:endParaRPr lang="en-AU" dirty="0" smtClean="0"/>
          </a:p>
          <a:p>
            <a:r>
              <a:rPr lang="en-AU" dirty="0" smtClean="0"/>
              <a:t>Protein content of EVs commonly researched</a:t>
            </a:r>
          </a:p>
          <a:p>
            <a:endParaRPr lang="en-AU" dirty="0"/>
          </a:p>
          <a:p>
            <a:r>
              <a:rPr lang="en-AU" dirty="0" smtClean="0"/>
              <a:t>Cavin-1 modulated EV protein content.</a:t>
            </a:r>
          </a:p>
          <a:p>
            <a:pPr marL="3657600" lvl="8" indent="0">
              <a:buNone/>
            </a:pPr>
            <a:r>
              <a:rPr lang="en-AU" dirty="0" smtClean="0"/>
              <a:t>(</a:t>
            </a:r>
            <a:r>
              <a:rPr lang="en-AU" dirty="0" err="1" smtClean="0"/>
              <a:t>Inder</a:t>
            </a:r>
            <a:r>
              <a:rPr lang="en-AU" dirty="0" smtClean="0"/>
              <a:t> 2014)</a:t>
            </a:r>
            <a:endParaRPr lang="en-AU" dirty="0"/>
          </a:p>
        </p:txBody>
      </p:sp>
      <p:pic>
        <p:nvPicPr>
          <p:cNvPr id="4" name="Picture 3"/>
          <p:cNvPicPr>
            <a:picLocks noChangeAspect="1"/>
          </p:cNvPicPr>
          <p:nvPr/>
        </p:nvPicPr>
        <p:blipFill>
          <a:blip r:embed="rId3"/>
          <a:stretch>
            <a:fillRect/>
          </a:stretch>
        </p:blipFill>
        <p:spPr>
          <a:xfrm>
            <a:off x="1008462" y="1593622"/>
            <a:ext cx="3977659" cy="4714733"/>
          </a:xfrm>
          <a:prstGeom prst="rect">
            <a:avLst/>
          </a:prstGeom>
        </p:spPr>
      </p:pic>
      <p:cxnSp>
        <p:nvCxnSpPr>
          <p:cNvPr id="6" name="Straight Arrow Connector 5"/>
          <p:cNvCxnSpPr/>
          <p:nvPr/>
        </p:nvCxnSpPr>
        <p:spPr>
          <a:xfrm>
            <a:off x="1729946" y="4423719"/>
            <a:ext cx="197708" cy="3212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6378" y="3608173"/>
            <a:ext cx="0" cy="172995"/>
          </a:xfrm>
          <a:prstGeom prst="straightConnector1">
            <a:avLst/>
          </a:prstGeom>
          <a:ln>
            <a:solidFill>
              <a:schemeClr val="bg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06378" y="2397211"/>
            <a:ext cx="0" cy="76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MicroRNAs in EVs</a:t>
            </a:r>
            <a:endParaRPr lang="en-AU" dirty="0"/>
          </a:p>
        </p:txBody>
      </p:sp>
      <p:sp>
        <p:nvSpPr>
          <p:cNvPr id="3" name="Content Placeholder 2"/>
          <p:cNvSpPr>
            <a:spLocks noGrp="1"/>
          </p:cNvSpPr>
          <p:nvPr>
            <p:ph idx="1"/>
          </p:nvPr>
        </p:nvSpPr>
        <p:spPr>
          <a:xfrm>
            <a:off x="696593" y="1844881"/>
            <a:ext cx="6038850" cy="4195481"/>
          </a:xfrm>
        </p:spPr>
        <p:txBody>
          <a:bodyPr>
            <a:normAutofit fontScale="92500" lnSpcReduction="20000"/>
          </a:bodyPr>
          <a:lstStyle/>
          <a:p>
            <a:r>
              <a:rPr lang="en-AU" dirty="0" smtClean="0"/>
              <a:t>EVs have been proposed as vehicles for microRNAs. 						</a:t>
            </a:r>
            <a:r>
              <a:rPr lang="en-AU" sz="1400" dirty="0" smtClean="0"/>
              <a:t>(Cheng 2014)</a:t>
            </a:r>
          </a:p>
          <a:p>
            <a:endParaRPr lang="en-US" dirty="0" smtClean="0"/>
          </a:p>
          <a:p>
            <a:r>
              <a:rPr lang="en-US" dirty="0" smtClean="0"/>
              <a:t>Alike protein, EV contained </a:t>
            </a:r>
            <a:r>
              <a:rPr lang="en-US" dirty="0" err="1" smtClean="0"/>
              <a:t>miRs</a:t>
            </a:r>
            <a:r>
              <a:rPr lang="en-US" dirty="0" smtClean="0"/>
              <a:t> facilitate modifications to the </a:t>
            </a:r>
            <a:r>
              <a:rPr lang="en-AU" dirty="0" smtClean="0"/>
              <a:t>tumour</a:t>
            </a:r>
            <a:r>
              <a:rPr lang="en-US" dirty="0" smtClean="0"/>
              <a:t> microenvironment and pre-metastatic niche formation.</a:t>
            </a:r>
          </a:p>
          <a:p>
            <a:pPr marL="3657600" lvl="8" indent="0">
              <a:buNone/>
            </a:pPr>
            <a:r>
              <a:rPr lang="en-US" dirty="0" smtClean="0"/>
              <a:t>(</a:t>
            </a:r>
            <a:r>
              <a:rPr lang="en-US" dirty="0" err="1" smtClean="0"/>
              <a:t>Neviani</a:t>
            </a:r>
            <a:r>
              <a:rPr lang="en-US" dirty="0" smtClean="0"/>
              <a:t> </a:t>
            </a:r>
            <a:r>
              <a:rPr lang="en-US" i="1" dirty="0" smtClean="0"/>
              <a:t>et al </a:t>
            </a:r>
            <a:r>
              <a:rPr lang="en-US" dirty="0" smtClean="0"/>
              <a:t>2015)</a:t>
            </a:r>
          </a:p>
          <a:p>
            <a:endParaRPr lang="en-AU" dirty="0" smtClean="0"/>
          </a:p>
          <a:p>
            <a:r>
              <a:rPr lang="en-AU" dirty="0" smtClean="0"/>
              <a:t>Cavin-1 reduced export of miR-148a with little change to cellular expression </a:t>
            </a:r>
          </a:p>
          <a:p>
            <a:endParaRPr lang="en-AU" dirty="0" smtClean="0"/>
          </a:p>
          <a:p>
            <a:r>
              <a:rPr lang="en-AU" dirty="0" smtClean="0"/>
              <a:t>Indicates some form of export mechanism</a:t>
            </a:r>
          </a:p>
          <a:p>
            <a:pPr marL="0" indent="0">
              <a:buNone/>
            </a:pPr>
            <a:r>
              <a:rPr lang="en-AU" dirty="0"/>
              <a:t>	</a:t>
            </a:r>
            <a:r>
              <a:rPr lang="en-AU" dirty="0" smtClean="0"/>
              <a:t>	rather than sampling. </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5" y="1677402"/>
            <a:ext cx="4579972" cy="4055183"/>
          </a:xfrm>
          <a:prstGeom prst="rect">
            <a:avLst/>
          </a:prstGeom>
        </p:spPr>
      </p:pic>
      <p:sp>
        <p:nvSpPr>
          <p:cNvPr id="5" name="TextBox 4"/>
          <p:cNvSpPr txBox="1"/>
          <p:nvPr/>
        </p:nvSpPr>
        <p:spPr>
          <a:xfrm>
            <a:off x="9794631" y="5732585"/>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Content Placeholder 3"/>
          <p:cNvPicPr>
            <a:picLocks noGrp="1" noChangeAspect="1"/>
          </p:cNvPicPr>
          <p:nvPr>
            <p:ph idx="1"/>
          </p:nvPr>
        </p:nvPicPr>
        <p:blipFill rotWithShape="1">
          <a:blip r:embed="rId3"/>
          <a:srcRect l="5134" t="8537"/>
          <a:stretch/>
        </p:blipFill>
        <p:spPr>
          <a:xfrm>
            <a:off x="646111" y="1404198"/>
            <a:ext cx="4806355" cy="4332841"/>
          </a:xfrm>
          <a:prstGeom prst="rect">
            <a:avLst/>
          </a:prstGeom>
        </p:spPr>
      </p:pic>
      <p:sp>
        <p:nvSpPr>
          <p:cNvPr id="5" name="TextBox 4"/>
          <p:cNvSpPr txBox="1"/>
          <p:nvPr/>
        </p:nvSpPr>
        <p:spPr>
          <a:xfrm>
            <a:off x="5653586" y="1108133"/>
            <a:ext cx="5390866" cy="4832092"/>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a:t>
            </a:r>
            <a:r>
              <a:rPr lang="en-US" sz="2000" dirty="0" err="1" smtClean="0"/>
              <a:t>miRs</a:t>
            </a:r>
            <a:r>
              <a:rPr lang="en-US" sz="2000" dirty="0" smtClean="0"/>
              <a:t>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smtClean="0"/>
          </a:p>
          <a:p>
            <a:pPr marL="342900" indent="-342900">
              <a:buAutoNum type="arabicPeriod"/>
            </a:pPr>
            <a:r>
              <a:rPr lang="en-US" sz="2000" dirty="0" smtClean="0"/>
              <a:t>Investigate the interaction between export protein and </a:t>
            </a:r>
            <a:r>
              <a:rPr lang="en-US" sz="2000" dirty="0" err="1" smtClean="0"/>
              <a:t>miR</a:t>
            </a:r>
            <a:endParaRPr lang="en-AU" sz="2000" dirty="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860590" y="2021887"/>
            <a:ext cx="4306889" cy="4195481"/>
          </a:xfrm>
        </p:spPr>
        <p:txBody>
          <a:bodyPr>
            <a:normAutofit/>
          </a:bodyPr>
          <a:lstStyle/>
          <a:p>
            <a:r>
              <a:rPr lang="en-US" dirty="0" smtClean="0"/>
              <a:t>Selective vs sampling export.</a:t>
            </a:r>
            <a:endParaRPr lang="en-US" dirty="0" smtClean="0"/>
          </a:p>
          <a:p>
            <a:endParaRPr lang="en-US" dirty="0" smtClean="0"/>
          </a:p>
          <a:p>
            <a:r>
              <a:rPr lang="en-US" dirty="0" smtClean="0"/>
              <a:t>3 replicates prepared by Jayde </a:t>
            </a:r>
            <a:r>
              <a:rPr lang="en-US" dirty="0" err="1" smtClean="0"/>
              <a:t>Ruelcke</a:t>
            </a:r>
            <a:endParaRPr lang="en-US" dirty="0" smtClean="0"/>
          </a:p>
          <a:p>
            <a:endParaRPr lang="en-US" dirty="0" smtClean="0"/>
          </a:p>
          <a:p>
            <a:r>
              <a:rPr lang="en-US" dirty="0"/>
              <a:t>RNA-</a:t>
            </a:r>
            <a:r>
              <a:rPr lang="en-US" dirty="0" err="1"/>
              <a:t>seq</a:t>
            </a:r>
            <a:r>
              <a:rPr lang="en-US" dirty="0"/>
              <a:t> </a:t>
            </a:r>
            <a:r>
              <a:rPr lang="en-US" dirty="0" smtClean="0"/>
              <a:t>by Nicole Cloonan</a:t>
            </a:r>
            <a:endParaRPr lang="en-US" dirty="0"/>
          </a:p>
          <a:p>
            <a:endParaRPr lang="en-AU" dirty="0"/>
          </a:p>
          <a:p>
            <a:r>
              <a:rPr lang="en-US" dirty="0" smtClean="0"/>
              <a:t>DESeq2 analysis for R.</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108795" y="1682958"/>
            <a:ext cx="4817659" cy="2759730"/>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a:t>
            </a:r>
            <a:r>
              <a:rPr lang="en-AU" sz="2000" dirty="0" err="1" smtClean="0">
                <a:solidFill>
                  <a:prstClr val="white"/>
                </a:solidFill>
                <a:ea typeface="+mj-ea"/>
                <a:cs typeface="+mj-cs"/>
              </a:rPr>
              <a:t>miRs</a:t>
            </a:r>
            <a:r>
              <a:rPr lang="en-AU" sz="2000" dirty="0" smtClean="0">
                <a:solidFill>
                  <a:prstClr val="white"/>
                </a:solidFill>
                <a:ea typeface="+mj-ea"/>
                <a:cs typeface="+mj-cs"/>
              </a:rPr>
              <a:t>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a:t>
            </a:r>
            <a:r>
              <a:rPr lang="en-AU" sz="2000" dirty="0" err="1">
                <a:solidFill>
                  <a:prstClr val="white"/>
                </a:solidFill>
                <a:ea typeface="+mj-ea"/>
                <a:cs typeface="+mj-cs"/>
              </a:rPr>
              <a:t>miRs</a:t>
            </a:r>
            <a:r>
              <a:rPr lang="en-AU" sz="2000" dirty="0">
                <a:solidFill>
                  <a:prstClr val="white"/>
                </a:solidFill>
                <a:ea typeface="+mj-ea"/>
                <a:cs typeface="+mj-cs"/>
              </a:rPr>
              <a:t> 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endParaRPr lang="en-AU" sz="2000" dirty="0">
              <a:solidFill>
                <a:prstClr val="white"/>
              </a:solidFill>
              <a:ea typeface="+mj-ea"/>
              <a:cs typeface="+mj-cs"/>
            </a:endParaRPr>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7703</TotalTime>
  <Words>1207</Words>
  <Application>Microsoft Office PowerPoint</Application>
  <PresentationFormat>Widescreen</PresentationFormat>
  <Paragraphs>223</Paragraphs>
  <Slides>24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PC3: advanced prostate cancer</vt:lpstr>
      <vt:lpstr>Extracellular Vesicles in Cancer</vt:lpstr>
      <vt:lpstr>MicroRNAs in EVs</vt:lpstr>
      <vt:lpstr>PowerPoint Presentation</vt:lpstr>
      <vt:lpstr>Aim 1. Identify miRNAs exported in this system</vt:lpstr>
      <vt:lpstr>MicroRNAs are selectively exported</vt:lpstr>
      <vt:lpstr>RT-qPCR validation</vt:lpstr>
      <vt:lpstr>Aim 2. Identify candidate export protein</vt:lpstr>
      <vt:lpstr>Quantitative proteomics of EVs</vt:lpstr>
      <vt:lpstr>hnRNPK: viable export protein</vt:lpstr>
      <vt:lpstr>Distribution of miR export</vt:lpstr>
      <vt:lpstr>Motifs enriched in exported microRNAs</vt:lpstr>
      <vt:lpstr>Subcellular localization of hnRNPK modified</vt:lpstr>
      <vt:lpstr>hnRNPK changes between MVB and ER</vt:lpstr>
      <vt:lpstr>hnRNPK in ER in cavin-1 cells</vt:lpstr>
      <vt:lpstr>Aim 3. Investigate the interaction between export protein and microRNA.    microRNA in situ hybridization</vt:lpstr>
      <vt:lpstr>hnRNPK co-localizes with miR-148a</vt:lpstr>
      <vt:lpstr>Scrambled 148a as control. Won’t bind hnRNPK or localize to nucleolus </vt:lpstr>
      <vt:lpstr>miR-589 is believed  to be exported  due to sampling</vt:lpstr>
      <vt:lpstr>hnRNPK co-localizes with miR-148a, but does it bind?</vt:lpstr>
      <vt:lpstr>Conclusion and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Microsoft account</cp:lastModifiedBy>
  <cp:revision>126</cp:revision>
  <dcterms:created xsi:type="dcterms:W3CDTF">2016-09-13T09:36:59Z</dcterms:created>
  <dcterms:modified xsi:type="dcterms:W3CDTF">2016-10-31T00:49:05Z</dcterms:modified>
</cp:coreProperties>
</file>