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261" r:id="rId3"/>
    <p:sldId id="280" r:id="rId4"/>
    <p:sldId id="279" r:id="rId5"/>
    <p:sldId id="266" r:id="rId6"/>
    <p:sldId id="269" r:id="rId7"/>
    <p:sldId id="258" r:id="rId8"/>
    <p:sldId id="262" r:id="rId9"/>
    <p:sldId id="264" r:id="rId10"/>
    <p:sldId id="277" r:id="rId11"/>
    <p:sldId id="263" r:id="rId12"/>
    <p:sldId id="265" r:id="rId13"/>
    <p:sldId id="276" r:id="rId14"/>
    <p:sldId id="270" r:id="rId15"/>
    <p:sldId id="278" r:id="rId16"/>
    <p:sldId id="285" r:id="rId17"/>
    <p:sldId id="283" r:id="rId18"/>
    <p:sldId id="284" r:id="rId19"/>
    <p:sldId id="282" r:id="rId20"/>
    <p:sldId id="281" r:id="rId21"/>
    <p:sldId id="286" r:id="rId22"/>
    <p:sldId id="268" r:id="rId23"/>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74" autoAdjust="0"/>
  </p:normalViewPr>
  <p:slideViewPr>
    <p:cSldViewPr snapToGrid="0" snapToObjects="1">
      <p:cViewPr>
        <p:scale>
          <a:sx n="111" d="100"/>
          <a:sy n="111" d="100"/>
        </p:scale>
        <p:origin x="-161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4A6A8163-A673-754B-9DD0-1D961AA4C3FF}" type="datetimeFigureOut">
              <a:rPr lang="en-US" smtClean="0"/>
              <a:t>8/23/2016</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ECB388E3-F94D-754B-833C-96386FCA71B7}" type="slidenum">
              <a:rPr lang="en-US" smtClean="0"/>
              <a:t>‹#›</a:t>
            </a:fld>
            <a:endParaRPr lang="en-US"/>
          </a:p>
        </p:txBody>
      </p:sp>
    </p:spTree>
    <p:extLst>
      <p:ext uri="{BB962C8B-B14F-4D97-AF65-F5344CB8AC3E}">
        <p14:creationId xmlns:p14="http://schemas.microsoft.com/office/powerpoint/2010/main" val="4211877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0C03C23-7E22-0D45-9C5E-B01B9C533A3E}" type="datetimeFigureOut">
              <a:rPr lang="en-US" smtClean="0"/>
              <a:t>8/23/2016</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A3C71A3-6D0D-614D-8E6E-A4B5ED38A7E3}" type="slidenum">
              <a:rPr lang="en-US" smtClean="0"/>
              <a:t>‹#›</a:t>
            </a:fld>
            <a:endParaRPr lang="en-US"/>
          </a:p>
        </p:txBody>
      </p:sp>
    </p:spTree>
    <p:extLst>
      <p:ext uri="{BB962C8B-B14F-4D97-AF65-F5344CB8AC3E}">
        <p14:creationId xmlns:p14="http://schemas.microsoft.com/office/powerpoint/2010/main" val="10204095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en.wikipedia.org/wiki/Nouveau_roman" TargetMode="External"/><Relationship Id="rId3" Type="http://schemas.openxmlformats.org/officeDocument/2006/relationships/hyperlink" Target="http://en.wikipedia.org/wiki/Novel" TargetMode="External"/><Relationship Id="rId7" Type="http://schemas.openxmlformats.org/officeDocument/2006/relationships/hyperlink" Target="http://en.wikipedia.org/wiki/Alain_Robbe-Grillet"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en.wikipedia.org/wiki/John_Barth" TargetMode="External"/><Relationship Id="rId5" Type="http://schemas.openxmlformats.org/officeDocument/2006/relationships/hyperlink" Target="http://en.wikipedia.org/wiki/Roland_Barthes" TargetMode="External"/><Relationship Id="rId4" Type="http://schemas.openxmlformats.org/officeDocument/2006/relationships/hyperlink" Target="http://en.wikipedia.org/wiki/Gore_Vidal" TargetMode="External"/><Relationship Id="rId9" Type="http://schemas.openxmlformats.org/officeDocument/2006/relationships/hyperlink" Target="http://en.wikipedia.org/wiki/Death_of_the_novel#cite_note-5"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3C71A3-6D0D-614D-8E6E-A4B5ED38A7E3}" type="slidenum">
              <a:rPr lang="en-US" smtClean="0"/>
              <a:t>1</a:t>
            </a:fld>
            <a:endParaRPr lang="en-US"/>
          </a:p>
        </p:txBody>
      </p:sp>
    </p:spTree>
    <p:extLst>
      <p:ext uri="{BB962C8B-B14F-4D97-AF65-F5344CB8AC3E}">
        <p14:creationId xmlns:p14="http://schemas.microsoft.com/office/powerpoint/2010/main" val="3024216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3C71A3-6D0D-614D-8E6E-A4B5ED38A7E3}" type="slidenum">
              <a:rPr lang="en-US" smtClean="0"/>
              <a:t>10</a:t>
            </a:fld>
            <a:endParaRPr lang="en-US"/>
          </a:p>
        </p:txBody>
      </p:sp>
    </p:spTree>
    <p:extLst>
      <p:ext uri="{BB962C8B-B14F-4D97-AF65-F5344CB8AC3E}">
        <p14:creationId xmlns:p14="http://schemas.microsoft.com/office/powerpoint/2010/main" val="4070722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First 12 chapters</a:t>
            </a:r>
            <a:r>
              <a:rPr lang="en-US" baseline="0" dirty="0" smtClean="0"/>
              <a:t> – reader has been able to immerse him/herself in the story, enjoying the kind of ‘suspension of disbelief’ required of realist novel (even though there are anachronistic reminders of the era in which the novel was composed rather than set.</a:t>
            </a:r>
          </a:p>
          <a:p>
            <a:r>
              <a:rPr lang="en-US" sz="1200" kern="120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pPr marL="171450" indent="-171450">
              <a:buFont typeface="Arial"/>
              <a:buChar char="•"/>
            </a:pPr>
            <a:r>
              <a:rPr lang="en-US" sz="1200" kern="1200" dirty="0" smtClean="0">
                <a:solidFill>
                  <a:schemeClr val="tx1"/>
                </a:solidFill>
                <a:effectLst/>
                <a:latin typeface="+mn-lt"/>
                <a:ea typeface="+mn-ea"/>
                <a:cs typeface="+mn-cs"/>
              </a:rPr>
              <a:t>The </a:t>
            </a:r>
            <a:r>
              <a:rPr lang="en-AU" sz="1200" u="none" strike="noStrike" kern="1200" dirty="0" smtClean="0">
                <a:solidFill>
                  <a:schemeClr val="tx1"/>
                </a:solidFill>
                <a:effectLst/>
                <a:latin typeface="+mn-lt"/>
                <a:ea typeface="+mn-ea"/>
                <a:cs typeface="+mn-cs"/>
                <a:hlinkClick r:id="rId3" tooltip="Novel"/>
              </a:rPr>
              <a:t>novel</a:t>
            </a:r>
            <a:r>
              <a:rPr lang="en-US" sz="1200" kern="1200" dirty="0" smtClean="0">
                <a:solidFill>
                  <a:schemeClr val="tx1"/>
                </a:solidFill>
                <a:effectLst/>
                <a:latin typeface="+mn-lt"/>
                <a:ea typeface="+mn-ea"/>
                <a:cs typeface="+mn-cs"/>
              </a:rPr>
              <a:t> was well-defined by the 19th century. In the 20th century, however, many writers began to rebel against the traditional structures imposed by this form. This reaction against the novel caused some literary theorists to question the relevancy of the novel and even to predict its 'death.’ </a:t>
            </a:r>
          </a:p>
          <a:p>
            <a:r>
              <a:rPr lang="en-US" sz="1200" kern="1200" dirty="0" smtClean="0">
                <a:solidFill>
                  <a:schemeClr val="tx1"/>
                </a:solidFill>
                <a:effectLst/>
                <a:latin typeface="+mn-lt"/>
                <a:ea typeface="+mn-ea"/>
                <a:cs typeface="+mn-cs"/>
              </a:rPr>
              <a:t> </a:t>
            </a:r>
            <a:endParaRPr lang="en-AU" sz="1200" kern="120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In the 1950s and 1960s, contributors to the discussion included </a:t>
            </a:r>
            <a:r>
              <a:rPr lang="en-AU" sz="1200" u="none" strike="noStrike" kern="1200" dirty="0" smtClean="0">
                <a:solidFill>
                  <a:schemeClr val="tx1"/>
                </a:solidFill>
                <a:effectLst/>
                <a:latin typeface="+mn-lt"/>
                <a:ea typeface="+mn-ea"/>
                <a:cs typeface="+mn-cs"/>
                <a:hlinkClick r:id="rId4" tooltip="Gore Vidal"/>
              </a:rPr>
              <a:t>Gore Vidal</a:t>
            </a:r>
            <a:r>
              <a:rPr lang="en-AU" sz="1200" kern="1200" dirty="0" smtClean="0">
                <a:solidFill>
                  <a:schemeClr val="tx1"/>
                </a:solidFill>
                <a:effectLst/>
                <a:latin typeface="+mn-lt"/>
                <a:ea typeface="+mn-ea"/>
                <a:cs typeface="+mn-cs"/>
              </a:rPr>
              <a:t>, </a:t>
            </a:r>
            <a:r>
              <a:rPr lang="en-AU" sz="1200" u="none" strike="noStrike" kern="1200" dirty="0" smtClean="0">
                <a:solidFill>
                  <a:schemeClr val="tx1"/>
                </a:solidFill>
                <a:effectLst/>
                <a:latin typeface="+mn-lt"/>
                <a:ea typeface="+mn-ea"/>
                <a:cs typeface="+mn-cs"/>
                <a:hlinkClick r:id="rId5" tooltip="Roland Barthes"/>
              </a:rPr>
              <a:t>Roland Barthes</a:t>
            </a:r>
            <a:r>
              <a:rPr lang="en-AU" sz="1200" kern="1200" dirty="0" smtClean="0">
                <a:solidFill>
                  <a:schemeClr val="tx1"/>
                </a:solidFill>
                <a:effectLst/>
                <a:latin typeface="+mn-lt"/>
                <a:ea typeface="+mn-ea"/>
                <a:cs typeface="+mn-cs"/>
              </a:rPr>
              <a:t>, and </a:t>
            </a:r>
            <a:r>
              <a:rPr lang="en-AU" sz="1200" u="none" strike="noStrike" kern="1200" dirty="0" smtClean="0">
                <a:solidFill>
                  <a:schemeClr val="tx1"/>
                </a:solidFill>
                <a:effectLst/>
                <a:latin typeface="+mn-lt"/>
                <a:ea typeface="+mn-ea"/>
                <a:cs typeface="+mn-cs"/>
                <a:hlinkClick r:id="rId6" tooltip="John Barth"/>
              </a:rPr>
              <a:t>John Barth</a:t>
            </a:r>
            <a:endParaRPr lang="en-AU" sz="1200" kern="1200" dirty="0" smtClean="0">
              <a:solidFill>
                <a:schemeClr val="tx1"/>
              </a:solidFill>
              <a:effectLst/>
              <a:latin typeface="+mn-lt"/>
              <a:ea typeface="+mn-ea"/>
              <a:cs typeface="+mn-cs"/>
            </a:endParaRPr>
          </a:p>
          <a:p>
            <a:pPr marL="171450" indent="-171450">
              <a:buFontTx/>
              <a:buChar cha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AU" sz="1200" kern="1200" dirty="0" smtClean="0">
                <a:solidFill>
                  <a:schemeClr val="tx1"/>
                </a:solidFill>
                <a:effectLst/>
                <a:latin typeface="+mn-lt"/>
                <a:ea typeface="+mn-ea"/>
                <a:cs typeface="+mn-cs"/>
              </a:rPr>
              <a:t>Meanwhile </a:t>
            </a:r>
            <a:r>
              <a:rPr lang="en-AU" sz="1200" u="none" strike="noStrike" kern="1200" dirty="0" smtClean="0">
                <a:solidFill>
                  <a:schemeClr val="tx1"/>
                </a:solidFill>
                <a:effectLst/>
                <a:latin typeface="+mn-lt"/>
                <a:ea typeface="+mn-ea"/>
                <a:cs typeface="+mn-cs"/>
                <a:hlinkClick r:id="rId7" tooltip="Alain Robbe-Grillet"/>
              </a:rPr>
              <a:t>Alain Robbe-Grillet</a:t>
            </a:r>
            <a:r>
              <a:rPr lang="en-AU" sz="1200" kern="1200" dirty="0" smtClean="0">
                <a:solidFill>
                  <a:schemeClr val="tx1"/>
                </a:solidFill>
                <a:effectLst/>
                <a:latin typeface="+mn-lt"/>
                <a:ea typeface="+mn-ea"/>
                <a:cs typeface="+mn-cs"/>
              </a:rPr>
              <a:t> argued that the novel would be likely to atrophy and die as a literary form if it did not advance beyond 19th century structures; this admonition led to his creation of the New Novel or </a:t>
            </a:r>
            <a:r>
              <a:rPr lang="en-AU" sz="1200" u="none" strike="noStrike" kern="1200" dirty="0" smtClean="0">
                <a:solidFill>
                  <a:schemeClr val="tx1"/>
                </a:solidFill>
                <a:effectLst/>
                <a:latin typeface="+mn-lt"/>
                <a:ea typeface="+mn-ea"/>
                <a:cs typeface="+mn-cs"/>
                <a:hlinkClick r:id="rId8" tooltip="Nouveau roman"/>
              </a:rPr>
              <a:t>Nouveau roman</a:t>
            </a:r>
            <a:r>
              <a:rPr lang="en-AU" sz="1200" kern="1200" dirty="0" smtClean="0">
                <a:solidFill>
                  <a:schemeClr val="tx1"/>
                </a:solidFill>
                <a:effectLst/>
                <a:latin typeface="+mn-lt"/>
                <a:ea typeface="+mn-ea"/>
                <a:cs typeface="+mn-cs"/>
              </a:rPr>
              <a:t>.</a:t>
            </a:r>
            <a:r>
              <a:rPr lang="en-AU" sz="1200" u="none" strike="noStrike" kern="1200" baseline="30000" dirty="0" smtClean="0">
                <a:solidFill>
                  <a:schemeClr val="tx1"/>
                </a:solidFill>
                <a:effectLst/>
                <a:latin typeface="+mn-lt"/>
                <a:ea typeface="+mn-ea"/>
                <a:cs typeface="+mn-cs"/>
                <a:hlinkClick r:id="rId9"/>
              </a:rPr>
              <a:t>[5]</a:t>
            </a:r>
            <a:endParaRPr lang="en-AU" sz="1200" kern="120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indent="-171450">
              <a:buFontTx/>
              <a:buChar char="•"/>
            </a:pPr>
            <a:r>
              <a:rPr lang="en-US" baseline="0" dirty="0" smtClean="0"/>
              <a:t>Asks questions about the degree of control an author can exercise over his fictional world.  </a:t>
            </a:r>
          </a:p>
          <a:p>
            <a:pPr marL="171450" indent="-171450">
              <a:buFontTx/>
              <a:buChar char="•"/>
            </a:pPr>
            <a:endParaRPr lang="en-US" baseline="0" dirty="0" smtClean="0"/>
          </a:p>
          <a:p>
            <a:pPr marL="171450" indent="-171450">
              <a:buFontTx/>
              <a:buChar char="•"/>
            </a:pPr>
            <a:r>
              <a:rPr lang="en-US" baseline="0" dirty="0" err="1" smtClean="0"/>
              <a:t>Fowles</a:t>
            </a:r>
            <a:r>
              <a:rPr lang="en-US" baseline="0" dirty="0" smtClean="0"/>
              <a:t> ‘[t]he novelist is still a god, since he creates... What has changed is that we are no longer the gods of the Victorian image, omniscient and decreeing; but in the new theological image, with freedom our first principal, not authority.’ (1996, p. 109)</a:t>
            </a: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A3C71A3-6D0D-614D-8E6E-A4B5ED38A7E3}" type="slidenum">
              <a:rPr lang="en-US" smtClean="0"/>
              <a:t>11</a:t>
            </a:fld>
            <a:endParaRPr lang="en-US"/>
          </a:p>
        </p:txBody>
      </p:sp>
    </p:spTree>
    <p:extLst>
      <p:ext uri="{BB962C8B-B14F-4D97-AF65-F5344CB8AC3E}">
        <p14:creationId xmlns:p14="http://schemas.microsoft.com/office/powerpoint/2010/main" val="2213933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Epigraph</a:t>
            </a:r>
            <a:r>
              <a:rPr lang="en-US" baseline="0" dirty="0" smtClean="0"/>
              <a:t> – an apposite (suitable, relevant, pertinent) quotation at the beginning of a book, chapter, etc.</a:t>
            </a:r>
          </a:p>
          <a:p>
            <a:pPr marL="171450" indent="-171450">
              <a:buFontTx/>
              <a:buChar char="•"/>
            </a:pPr>
            <a:r>
              <a:rPr lang="en-US" baseline="0" dirty="0" smtClean="0"/>
              <a:t>Pursuit of freedom is played out on a collective scale, too, (as the novel’s epigraphs suggest) to the theme of Darwinian evolution</a:t>
            </a:r>
          </a:p>
          <a:p>
            <a:endParaRPr lang="en-US" dirty="0"/>
          </a:p>
        </p:txBody>
      </p:sp>
      <p:sp>
        <p:nvSpPr>
          <p:cNvPr id="4" name="Slide Number Placeholder 3"/>
          <p:cNvSpPr>
            <a:spLocks noGrp="1"/>
          </p:cNvSpPr>
          <p:nvPr>
            <p:ph type="sldNum" sz="quarter" idx="10"/>
          </p:nvPr>
        </p:nvSpPr>
        <p:spPr/>
        <p:txBody>
          <a:bodyPr/>
          <a:lstStyle/>
          <a:p>
            <a:fld id="{2A3C71A3-6D0D-614D-8E6E-A4B5ED38A7E3}" type="slidenum">
              <a:rPr lang="en-US" smtClean="0"/>
              <a:t>12</a:t>
            </a:fld>
            <a:endParaRPr lang="en-US"/>
          </a:p>
        </p:txBody>
      </p:sp>
    </p:spTree>
    <p:extLst>
      <p:ext uri="{BB962C8B-B14F-4D97-AF65-F5344CB8AC3E}">
        <p14:creationId xmlns:p14="http://schemas.microsoft.com/office/powerpoint/2010/main" val="2851250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3C71A3-6D0D-614D-8E6E-A4B5ED38A7E3}" type="slidenum">
              <a:rPr lang="en-US" smtClean="0"/>
              <a:t>13</a:t>
            </a:fld>
            <a:endParaRPr lang="en-US"/>
          </a:p>
        </p:txBody>
      </p:sp>
    </p:spTree>
    <p:extLst>
      <p:ext uri="{BB962C8B-B14F-4D97-AF65-F5344CB8AC3E}">
        <p14:creationId xmlns:p14="http://schemas.microsoft.com/office/powerpoint/2010/main" val="2851250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Forking paths principles </a:t>
            </a:r>
          </a:p>
          <a:p>
            <a:pPr marL="171450" indent="-171450">
              <a:buFontTx/>
              <a:buChar char="•"/>
            </a:pPr>
            <a:r>
              <a:rPr lang="en-US" baseline="0" dirty="0" smtClean="0"/>
              <a:t>Four endings, but two are ‘ruled’ out by the author, yet because they have been described and remain in the book they still ‘exist’</a:t>
            </a:r>
          </a:p>
          <a:p>
            <a:pPr marL="171450" indent="-171450">
              <a:buFontTx/>
              <a:buChar char="•"/>
            </a:pPr>
            <a:r>
              <a:rPr lang="en-US" baseline="0" dirty="0" smtClean="0"/>
              <a:t>Two ‘viable’ endings are presented, but ‘tyranny of last chapter’ remains prevails (the author’s choice?) – compromises the reader’s capacity to choose?</a:t>
            </a:r>
          </a:p>
          <a:p>
            <a:pPr marL="171450" indent="-171450">
              <a:buFontTx/>
              <a:buChar char="•"/>
            </a:pPr>
            <a:r>
              <a:rPr lang="en-US" baseline="0" dirty="0" smtClean="0"/>
              <a:t>TFLW ‘a fascinating and valid analysis of the social and personal dilemmas faced by the Victorians: love, freedom, the emerging middle class. At the same time, its self-conscious </a:t>
            </a:r>
            <a:r>
              <a:rPr lang="en-US" baseline="0" dirty="0" err="1" smtClean="0"/>
              <a:t>textuality</a:t>
            </a:r>
            <a:r>
              <a:rPr lang="en-US" baseline="0" dirty="0" smtClean="0"/>
              <a:t> – its </a:t>
            </a:r>
            <a:r>
              <a:rPr lang="en-US" baseline="0" dirty="0" err="1" smtClean="0"/>
              <a:t>narratorial</a:t>
            </a:r>
            <a:r>
              <a:rPr lang="en-US" baseline="0" dirty="0" smtClean="0"/>
              <a:t> interventions, its epigraphs and multiple endings – reminds us that our knowledge of the 19</a:t>
            </a:r>
            <a:r>
              <a:rPr lang="en-US" baseline="30000" dirty="0" smtClean="0"/>
              <a:t>th</a:t>
            </a:r>
            <a:r>
              <a:rPr lang="en-US" baseline="0" dirty="0" smtClean="0"/>
              <a:t> century is chiefly a literary one, as it is mainly constructed, just like </a:t>
            </a:r>
            <a:r>
              <a:rPr lang="en-US" baseline="0" dirty="0" err="1" smtClean="0"/>
              <a:t>Fowles’s</a:t>
            </a:r>
            <a:r>
              <a:rPr lang="en-US" baseline="0" dirty="0" smtClean="0"/>
              <a:t> own novel, from imaginative literature and historical texts. (p.112)</a:t>
            </a:r>
            <a:endParaRPr lang="en-US" dirty="0"/>
          </a:p>
        </p:txBody>
      </p:sp>
      <p:sp>
        <p:nvSpPr>
          <p:cNvPr id="4" name="Slide Number Placeholder 3"/>
          <p:cNvSpPr>
            <a:spLocks noGrp="1"/>
          </p:cNvSpPr>
          <p:nvPr>
            <p:ph type="sldNum" sz="quarter" idx="10"/>
          </p:nvPr>
        </p:nvSpPr>
        <p:spPr/>
        <p:txBody>
          <a:bodyPr/>
          <a:lstStyle/>
          <a:p>
            <a:fld id="{2A3C71A3-6D0D-614D-8E6E-A4B5ED38A7E3}" type="slidenum">
              <a:rPr lang="en-US" smtClean="0"/>
              <a:t>14</a:t>
            </a:fld>
            <a:endParaRPr lang="en-US"/>
          </a:p>
        </p:txBody>
      </p:sp>
    </p:spTree>
    <p:extLst>
      <p:ext uri="{BB962C8B-B14F-4D97-AF65-F5344CB8AC3E}">
        <p14:creationId xmlns:p14="http://schemas.microsoft.com/office/powerpoint/2010/main" val="2654948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A3C71A3-6D0D-614D-8E6E-A4B5ED38A7E3}" type="slidenum">
              <a:rPr lang="en-US" smtClean="0"/>
              <a:t>15</a:t>
            </a:fld>
            <a:endParaRPr lang="en-US"/>
          </a:p>
        </p:txBody>
      </p:sp>
    </p:spTree>
    <p:extLst>
      <p:ext uri="{BB962C8B-B14F-4D97-AF65-F5344CB8AC3E}">
        <p14:creationId xmlns:p14="http://schemas.microsoft.com/office/powerpoint/2010/main" val="2654948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a:t>
            </a:r>
            <a:r>
              <a:rPr lang="en-US" b="1" dirty="0" smtClean="0"/>
              <a:t> </a:t>
            </a:r>
            <a:r>
              <a:rPr lang="en-US" b="1" dirty="0" err="1" smtClean="0"/>
              <a:t>doubleness</a:t>
            </a:r>
            <a:r>
              <a:rPr lang="en-US" b="1" dirty="0" smtClean="0"/>
              <a:t> </a:t>
            </a:r>
            <a:r>
              <a:rPr lang="en-US" dirty="0" smtClean="0"/>
              <a:t>is what leads to the emotional power of HMF. Not simply </a:t>
            </a:r>
            <a:r>
              <a:rPr lang="en-US" b="1" dirty="0" smtClean="0"/>
              <a:t>playful parody</a:t>
            </a:r>
            <a:r>
              <a:rPr lang="en-US" dirty="0" smtClean="0"/>
              <a:t>, making fun our our habit of believing in something which is patently fictional. Rather it affirms over and over again that history is crucial to our lives.</a:t>
            </a:r>
          </a:p>
          <a:p>
            <a:pPr marL="0" indent="0">
              <a:buFontTx/>
              <a:buNone/>
            </a:pPr>
            <a:endParaRPr lang="en-US" dirty="0"/>
          </a:p>
        </p:txBody>
      </p:sp>
      <p:sp>
        <p:nvSpPr>
          <p:cNvPr id="4" name="Slide Number Placeholder 3"/>
          <p:cNvSpPr>
            <a:spLocks noGrp="1"/>
          </p:cNvSpPr>
          <p:nvPr>
            <p:ph type="sldNum" sz="quarter" idx="10"/>
          </p:nvPr>
        </p:nvSpPr>
        <p:spPr/>
        <p:txBody>
          <a:bodyPr/>
          <a:lstStyle/>
          <a:p>
            <a:fld id="{2A3C71A3-6D0D-614D-8E6E-A4B5ED38A7E3}" type="slidenum">
              <a:rPr lang="en-US" smtClean="0"/>
              <a:t>16</a:t>
            </a:fld>
            <a:endParaRPr lang="en-US"/>
          </a:p>
        </p:txBody>
      </p:sp>
    </p:spTree>
    <p:extLst>
      <p:ext uri="{BB962C8B-B14F-4D97-AF65-F5344CB8AC3E}">
        <p14:creationId xmlns:p14="http://schemas.microsoft.com/office/powerpoint/2010/main" val="2654948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a:t>
            </a:r>
            <a:r>
              <a:rPr lang="en-US" b="1" dirty="0" smtClean="0"/>
              <a:t> </a:t>
            </a:r>
            <a:r>
              <a:rPr lang="en-US" b="1" dirty="0" err="1" smtClean="0"/>
              <a:t>doubleness</a:t>
            </a:r>
            <a:r>
              <a:rPr lang="en-US" b="1" dirty="0" smtClean="0"/>
              <a:t> </a:t>
            </a:r>
            <a:r>
              <a:rPr lang="en-US" dirty="0" smtClean="0"/>
              <a:t>is what leads to the emotional power of HMF. Not simply </a:t>
            </a:r>
            <a:r>
              <a:rPr lang="en-US" b="1" dirty="0" smtClean="0"/>
              <a:t>playful parody</a:t>
            </a:r>
            <a:r>
              <a:rPr lang="en-US" dirty="0" smtClean="0"/>
              <a:t>, making fun our our habit of believing in something which is patently fictional. Rather it affirms over and over again that history is crucial to our lives.</a:t>
            </a:r>
          </a:p>
          <a:p>
            <a:pPr marL="171450" indent="-171450">
              <a:buFontTx/>
              <a:buChar char="•"/>
            </a:pPr>
            <a:endParaRPr lang="en-US" dirty="0" smtClean="0"/>
          </a:p>
          <a:p>
            <a:pPr marL="0" indent="0">
              <a:buFontTx/>
              <a:buNone/>
            </a:pPr>
            <a:endParaRPr lang="en-US" dirty="0"/>
          </a:p>
        </p:txBody>
      </p:sp>
      <p:sp>
        <p:nvSpPr>
          <p:cNvPr id="4" name="Slide Number Placeholder 3"/>
          <p:cNvSpPr>
            <a:spLocks noGrp="1"/>
          </p:cNvSpPr>
          <p:nvPr>
            <p:ph type="sldNum" sz="quarter" idx="10"/>
          </p:nvPr>
        </p:nvSpPr>
        <p:spPr/>
        <p:txBody>
          <a:bodyPr/>
          <a:lstStyle/>
          <a:p>
            <a:fld id="{2A3C71A3-6D0D-614D-8E6E-A4B5ED38A7E3}" type="slidenum">
              <a:rPr lang="en-US" smtClean="0"/>
              <a:t>17</a:t>
            </a:fld>
            <a:endParaRPr lang="en-US"/>
          </a:p>
        </p:txBody>
      </p:sp>
    </p:spTree>
    <p:extLst>
      <p:ext uri="{BB962C8B-B14F-4D97-AF65-F5344CB8AC3E}">
        <p14:creationId xmlns:p14="http://schemas.microsoft.com/office/powerpoint/2010/main" val="2654948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A3C71A3-6D0D-614D-8E6E-A4B5ED38A7E3}" type="slidenum">
              <a:rPr lang="en-US" smtClean="0"/>
              <a:t>18</a:t>
            </a:fld>
            <a:endParaRPr lang="en-US"/>
          </a:p>
        </p:txBody>
      </p:sp>
    </p:spTree>
    <p:extLst>
      <p:ext uri="{BB962C8B-B14F-4D97-AF65-F5344CB8AC3E}">
        <p14:creationId xmlns:p14="http://schemas.microsoft.com/office/powerpoint/2010/main" val="2654948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dirty="0" smtClean="0"/>
              <a:t>SH5 – ‘makes clear that History is not some</a:t>
            </a:r>
            <a:r>
              <a:rPr lang="en-US" baseline="0" dirty="0" smtClean="0"/>
              <a:t> detached thing, like a great novel we read and are moved by; it is something that intervenes in our lives. The problem is how it does this and how we know what exactly happened in the past. Its accessibility  may make it a more conservative form of PM writing, yet HMG nevertheless engages seriously with the one of the crucial dilemmas of PM aesthetics: </a:t>
            </a:r>
            <a:r>
              <a:rPr lang="en-US" b="1" baseline="0" dirty="0" smtClean="0"/>
              <a:t>the relation between the real and that which seeks to represent the real.</a:t>
            </a:r>
            <a:endParaRPr lang="en-US" b="1"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indent="0">
              <a:buFontTx/>
              <a:buNone/>
            </a:pPr>
            <a:endParaRPr lang="en-US" dirty="0"/>
          </a:p>
        </p:txBody>
      </p:sp>
      <p:sp>
        <p:nvSpPr>
          <p:cNvPr id="4" name="Slide Number Placeholder 3"/>
          <p:cNvSpPr>
            <a:spLocks noGrp="1"/>
          </p:cNvSpPr>
          <p:nvPr>
            <p:ph type="sldNum" sz="quarter" idx="10"/>
          </p:nvPr>
        </p:nvSpPr>
        <p:spPr/>
        <p:txBody>
          <a:bodyPr/>
          <a:lstStyle/>
          <a:p>
            <a:fld id="{2A3C71A3-6D0D-614D-8E6E-A4B5ED38A7E3}" type="slidenum">
              <a:rPr lang="en-US" smtClean="0"/>
              <a:t>19</a:t>
            </a:fld>
            <a:endParaRPr lang="en-US"/>
          </a:p>
        </p:txBody>
      </p:sp>
    </p:spTree>
    <p:extLst>
      <p:ext uri="{BB962C8B-B14F-4D97-AF65-F5344CB8AC3E}">
        <p14:creationId xmlns:p14="http://schemas.microsoft.com/office/powerpoint/2010/main" val="2654948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baseline="0" dirty="0" smtClean="0"/>
              <a:t>Postmodern aesthetics: ‘the relationship between the real and that which seeks to represent the real.’ (</a:t>
            </a:r>
            <a:r>
              <a:rPr lang="en-US" b="0" i="0" baseline="0" dirty="0" err="1" smtClean="0"/>
              <a:t>Nicol</a:t>
            </a:r>
            <a:r>
              <a:rPr lang="en-US" b="0" i="0" baseline="0" dirty="0" smtClean="0"/>
              <a:t> 105)</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b="0" kern="1200" dirty="0" smtClean="0">
                <a:solidFill>
                  <a:schemeClr val="tx1"/>
                </a:solidFill>
                <a:effectLst/>
                <a:latin typeface="+mn-lt"/>
                <a:ea typeface="+mn-ea"/>
                <a:cs typeface="+mn-cs"/>
              </a:rPr>
              <a:t>Where the aim in view is the telling of a story, the problem of </a:t>
            </a:r>
            <a:r>
              <a:rPr lang="en-US" sz="1200" b="0" kern="1200" dirty="0" err="1" smtClean="0">
                <a:solidFill>
                  <a:schemeClr val="tx1"/>
                </a:solidFill>
                <a:effectLst/>
                <a:latin typeface="+mn-lt"/>
                <a:ea typeface="+mn-ea"/>
                <a:cs typeface="+mn-cs"/>
              </a:rPr>
              <a:t>narrativity</a:t>
            </a:r>
            <a:r>
              <a:rPr lang="en-US" sz="1200" b="0" kern="1200" dirty="0" smtClean="0">
                <a:solidFill>
                  <a:schemeClr val="tx1"/>
                </a:solidFill>
                <a:effectLst/>
                <a:latin typeface="+mn-lt"/>
                <a:ea typeface="+mn-ea"/>
                <a:cs typeface="+mn-cs"/>
              </a:rPr>
              <a:t> turns on the issue of whether historical events can be truthfully represented as manifesting the structures and processes of those met with more commonly in certain kinds of "</a:t>
            </a:r>
            <a:r>
              <a:rPr lang="en-US" sz="1200" b="0" kern="1200" dirty="0" err="1" smtClean="0">
                <a:solidFill>
                  <a:schemeClr val="tx1"/>
                </a:solidFill>
                <a:effectLst/>
                <a:latin typeface="+mn-lt"/>
                <a:ea typeface="+mn-ea"/>
                <a:cs typeface="+mn-cs"/>
              </a:rPr>
              <a:t>imaginative"discourses</a:t>
            </a:r>
            <a:r>
              <a:rPr lang="en-US" sz="1200" b="0" kern="1200" dirty="0" smtClean="0">
                <a:solidFill>
                  <a:schemeClr val="tx1"/>
                </a:solidFill>
                <a:effectLst/>
                <a:latin typeface="+mn-lt"/>
                <a:ea typeface="+mn-ea"/>
                <a:cs typeface="+mn-cs"/>
              </a:rPr>
              <a:t>, that is, such fictions as the epic, the folk tale, myth, romance, tragedy, comedy, farce, and the like. This means that what distinguishes "historical "from "</a:t>
            </a:r>
            <a:r>
              <a:rPr lang="en-US" sz="1200" b="0" kern="1200" dirty="0" err="1" smtClean="0">
                <a:solidFill>
                  <a:schemeClr val="tx1"/>
                </a:solidFill>
                <a:effectLst/>
                <a:latin typeface="+mn-lt"/>
                <a:ea typeface="+mn-ea"/>
                <a:cs typeface="+mn-cs"/>
              </a:rPr>
              <a:t>fictional"stories</a:t>
            </a:r>
            <a:r>
              <a:rPr lang="en-US" sz="1200" b="0" kern="1200" dirty="0" smtClean="0">
                <a:solidFill>
                  <a:schemeClr val="tx1"/>
                </a:solidFill>
                <a:effectLst/>
                <a:latin typeface="+mn-lt"/>
                <a:ea typeface="+mn-ea"/>
                <a:cs typeface="+mn-cs"/>
              </a:rPr>
              <a:t> is first and foremost their contents ,rather than their form. The content of his- </a:t>
            </a:r>
            <a:r>
              <a:rPr lang="en-US" sz="1200" b="0" kern="1200" dirty="0" err="1" smtClean="0">
                <a:solidFill>
                  <a:schemeClr val="tx1"/>
                </a:solidFill>
                <a:effectLst/>
                <a:latin typeface="+mn-lt"/>
                <a:ea typeface="+mn-ea"/>
                <a:cs typeface="+mn-cs"/>
              </a:rPr>
              <a:t>torical</a:t>
            </a:r>
            <a:r>
              <a:rPr lang="en-US" sz="1200" b="0" kern="1200" dirty="0" smtClean="0">
                <a:solidFill>
                  <a:schemeClr val="tx1"/>
                </a:solidFill>
                <a:effectLst/>
                <a:latin typeface="+mn-lt"/>
                <a:ea typeface="+mn-ea"/>
                <a:cs typeface="+mn-cs"/>
              </a:rPr>
              <a:t> stories is real events, events that really happened, rather than imaginary events, events invented by the narrator. This implies that the form in which his- </a:t>
            </a:r>
            <a:r>
              <a:rPr lang="en-US" sz="1200" b="0" kern="1200" dirty="0" err="1" smtClean="0">
                <a:solidFill>
                  <a:schemeClr val="tx1"/>
                </a:solidFill>
                <a:effectLst/>
                <a:latin typeface="+mn-lt"/>
                <a:ea typeface="+mn-ea"/>
                <a:cs typeface="+mn-cs"/>
              </a:rPr>
              <a:t>torical</a:t>
            </a:r>
            <a:r>
              <a:rPr lang="en-US" sz="1200" b="0" kern="1200" dirty="0" smtClean="0">
                <a:solidFill>
                  <a:schemeClr val="tx1"/>
                </a:solidFill>
                <a:effectLst/>
                <a:latin typeface="+mn-lt"/>
                <a:ea typeface="+mn-ea"/>
                <a:cs typeface="+mn-cs"/>
              </a:rPr>
              <a:t> events present themselves to a prospective narrator is found rather than constructed. (</a:t>
            </a:r>
            <a:r>
              <a:rPr lang="en-US" sz="1200" kern="1200" dirty="0" smtClean="0">
                <a:solidFill>
                  <a:schemeClr val="tx1"/>
                </a:solidFill>
                <a:effectLst/>
                <a:latin typeface="+mn-lt"/>
                <a:ea typeface="+mn-ea"/>
                <a:cs typeface="+mn-cs"/>
              </a:rPr>
              <a:t>The Question of Narrative in Contemporary Historical Theory – Hayden White 1983, p. 3)</a:t>
            </a:r>
            <a:endParaRPr lang="en-US"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0" dirty="0" smtClean="0"/>
          </a:p>
          <a:p>
            <a:pPr marL="171450" indent="-171450">
              <a:buFontTx/>
              <a:buChar char="•"/>
            </a:pPr>
            <a:endParaRPr lang="en-US" b="1" i="1" dirty="0"/>
          </a:p>
        </p:txBody>
      </p:sp>
      <p:sp>
        <p:nvSpPr>
          <p:cNvPr id="4" name="Slide Number Placeholder 3"/>
          <p:cNvSpPr>
            <a:spLocks noGrp="1"/>
          </p:cNvSpPr>
          <p:nvPr>
            <p:ph type="sldNum" sz="quarter" idx="10"/>
          </p:nvPr>
        </p:nvSpPr>
        <p:spPr/>
        <p:txBody>
          <a:bodyPr/>
          <a:lstStyle/>
          <a:p>
            <a:fld id="{2A3C71A3-6D0D-614D-8E6E-A4B5ED38A7E3}" type="slidenum">
              <a:rPr lang="en-US" smtClean="0"/>
              <a:t>2</a:t>
            </a:fld>
            <a:endParaRPr lang="en-US"/>
          </a:p>
        </p:txBody>
      </p:sp>
    </p:spTree>
    <p:extLst>
      <p:ext uri="{BB962C8B-B14F-4D97-AF65-F5344CB8AC3E}">
        <p14:creationId xmlns:p14="http://schemas.microsoft.com/office/powerpoint/2010/main" val="3935021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A3C71A3-6D0D-614D-8E6E-A4B5ED38A7E3}" type="slidenum">
              <a:rPr lang="en-US" smtClean="0"/>
              <a:t>20</a:t>
            </a:fld>
            <a:endParaRPr lang="en-US"/>
          </a:p>
        </p:txBody>
      </p:sp>
    </p:spTree>
    <p:extLst>
      <p:ext uri="{BB962C8B-B14F-4D97-AF65-F5344CB8AC3E}">
        <p14:creationId xmlns:p14="http://schemas.microsoft.com/office/powerpoint/2010/main" val="2654948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A3C71A3-6D0D-614D-8E6E-A4B5ED38A7E3}" type="slidenum">
              <a:rPr lang="en-US" smtClean="0"/>
              <a:t>21</a:t>
            </a:fld>
            <a:endParaRPr lang="en-US"/>
          </a:p>
        </p:txBody>
      </p:sp>
    </p:spTree>
    <p:extLst>
      <p:ext uri="{BB962C8B-B14F-4D97-AF65-F5344CB8AC3E}">
        <p14:creationId xmlns:p14="http://schemas.microsoft.com/office/powerpoint/2010/main" val="2654948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3C71A3-6D0D-614D-8E6E-A4B5ED38A7E3}" type="slidenum">
              <a:rPr lang="en-US" smtClean="0"/>
              <a:t>22</a:t>
            </a:fld>
            <a:endParaRPr lang="en-US"/>
          </a:p>
        </p:txBody>
      </p:sp>
    </p:spTree>
    <p:extLst>
      <p:ext uri="{BB962C8B-B14F-4D97-AF65-F5344CB8AC3E}">
        <p14:creationId xmlns:p14="http://schemas.microsoft.com/office/powerpoint/2010/main" val="610088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0" dirty="0" smtClean="0"/>
          </a:p>
          <a:p>
            <a:pPr marL="171450" indent="-171450">
              <a:buFontTx/>
              <a:buChar char="•"/>
            </a:pPr>
            <a:endParaRPr lang="en-US" b="1" i="1" dirty="0"/>
          </a:p>
        </p:txBody>
      </p:sp>
      <p:sp>
        <p:nvSpPr>
          <p:cNvPr id="4" name="Slide Number Placeholder 3"/>
          <p:cNvSpPr>
            <a:spLocks noGrp="1"/>
          </p:cNvSpPr>
          <p:nvPr>
            <p:ph type="sldNum" sz="quarter" idx="10"/>
          </p:nvPr>
        </p:nvSpPr>
        <p:spPr/>
        <p:txBody>
          <a:bodyPr/>
          <a:lstStyle/>
          <a:p>
            <a:fld id="{2A3C71A3-6D0D-614D-8E6E-A4B5ED38A7E3}" type="slidenum">
              <a:rPr lang="en-US" smtClean="0"/>
              <a:t>3</a:t>
            </a:fld>
            <a:endParaRPr lang="en-US"/>
          </a:p>
        </p:txBody>
      </p:sp>
    </p:spTree>
    <p:extLst>
      <p:ext uri="{BB962C8B-B14F-4D97-AF65-F5344CB8AC3E}">
        <p14:creationId xmlns:p14="http://schemas.microsoft.com/office/powerpoint/2010/main" val="393502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all the modes</a:t>
            </a:r>
            <a:r>
              <a:rPr lang="en-US" baseline="0" dirty="0" smtClean="0"/>
              <a:t> of fiction associated with PM, HMF has been “best selling” as well as the subject of serious academic attention.</a:t>
            </a:r>
          </a:p>
          <a:p>
            <a:r>
              <a:rPr lang="en-US" baseline="0" dirty="0" smtClean="0"/>
              <a:t>‘The acceptable face of PM in literary fiction’ – influenced by PM ideas about </a:t>
            </a:r>
            <a:r>
              <a:rPr lang="en-US" baseline="0" dirty="0" err="1" smtClean="0"/>
              <a:t>fictionality</a:t>
            </a:r>
            <a:r>
              <a:rPr lang="en-US" baseline="0" dirty="0" smtClean="0"/>
              <a:t> and its relationship with reality, but also popular with a general readership on a mass scale’ (</a:t>
            </a:r>
            <a:r>
              <a:rPr lang="en-US" baseline="0" dirty="0" err="1" smtClean="0"/>
              <a:t>Nicol</a:t>
            </a:r>
            <a:r>
              <a:rPr lang="en-US" baseline="0" dirty="0" smtClean="0"/>
              <a:t> p. 99)</a:t>
            </a:r>
            <a:endParaRPr lang="en-US" dirty="0"/>
          </a:p>
        </p:txBody>
      </p:sp>
      <p:sp>
        <p:nvSpPr>
          <p:cNvPr id="4" name="Slide Number Placeholder 3"/>
          <p:cNvSpPr>
            <a:spLocks noGrp="1"/>
          </p:cNvSpPr>
          <p:nvPr>
            <p:ph type="sldNum" sz="quarter" idx="10"/>
          </p:nvPr>
        </p:nvSpPr>
        <p:spPr/>
        <p:txBody>
          <a:bodyPr/>
          <a:lstStyle/>
          <a:p>
            <a:fld id="{2A3C71A3-6D0D-614D-8E6E-A4B5ED38A7E3}" type="slidenum">
              <a:rPr lang="en-US" smtClean="0"/>
              <a:t>4</a:t>
            </a:fld>
            <a:endParaRPr lang="en-US"/>
          </a:p>
        </p:txBody>
      </p:sp>
    </p:spTree>
    <p:extLst>
      <p:ext uri="{BB962C8B-B14F-4D97-AF65-F5344CB8AC3E}">
        <p14:creationId xmlns:p14="http://schemas.microsoft.com/office/powerpoint/2010/main" val="322208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Doubleness</a:t>
            </a:r>
            <a:r>
              <a:rPr lang="en-US" baseline="0" dirty="0" smtClean="0"/>
              <a:t> – the reader is made aware of the </a:t>
            </a:r>
            <a:r>
              <a:rPr lang="en-US" baseline="0" dirty="0" err="1" smtClean="0"/>
              <a:t>fictionality</a:t>
            </a:r>
            <a:r>
              <a:rPr lang="en-US" baseline="0" dirty="0" smtClean="0"/>
              <a:t> of the historical material in the text while at the same time remaining conscious of its basis in real events. p.103</a:t>
            </a:r>
          </a:p>
          <a:p>
            <a:pPr marL="171450" indent="-171450">
              <a:buFontTx/>
              <a:buChar char="•"/>
            </a:pPr>
            <a:r>
              <a:rPr lang="en-US" baseline="0" dirty="0" smtClean="0"/>
              <a:t>HMF – ‘highlights the historian’s dependence on narrative’ p. 104</a:t>
            </a:r>
            <a:endParaRPr lang="en-US" dirty="0"/>
          </a:p>
        </p:txBody>
      </p:sp>
      <p:sp>
        <p:nvSpPr>
          <p:cNvPr id="4" name="Slide Number Placeholder 3"/>
          <p:cNvSpPr>
            <a:spLocks noGrp="1"/>
          </p:cNvSpPr>
          <p:nvPr>
            <p:ph type="sldNum" sz="quarter" idx="10"/>
          </p:nvPr>
        </p:nvSpPr>
        <p:spPr/>
        <p:txBody>
          <a:bodyPr/>
          <a:lstStyle/>
          <a:p>
            <a:fld id="{2A3C71A3-6D0D-614D-8E6E-A4B5ED38A7E3}" type="slidenum">
              <a:rPr lang="en-US" smtClean="0"/>
              <a:t>5</a:t>
            </a:fld>
            <a:endParaRPr lang="en-US"/>
          </a:p>
        </p:txBody>
      </p:sp>
    </p:spTree>
    <p:extLst>
      <p:ext uri="{BB962C8B-B14F-4D97-AF65-F5344CB8AC3E}">
        <p14:creationId xmlns:p14="http://schemas.microsoft.com/office/powerpoint/2010/main" val="220202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2A3C71A3-6D0D-614D-8E6E-A4B5ED38A7E3}" type="slidenum">
              <a:rPr lang="en-US" smtClean="0"/>
              <a:t>6</a:t>
            </a:fld>
            <a:endParaRPr lang="en-US"/>
          </a:p>
        </p:txBody>
      </p:sp>
    </p:spTree>
    <p:extLst>
      <p:ext uri="{BB962C8B-B14F-4D97-AF65-F5344CB8AC3E}">
        <p14:creationId xmlns:p14="http://schemas.microsoft.com/office/powerpoint/2010/main" val="4259054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Novel is beautifully constructed, with faultless replication of 19</a:t>
            </a:r>
            <a:r>
              <a:rPr lang="en-US" baseline="30000" dirty="0" smtClean="0"/>
              <a:t>th</a:t>
            </a:r>
            <a:r>
              <a:rPr lang="en-US" baseline="0" dirty="0" smtClean="0"/>
              <a:t> century patterns of speech and period detail and rewards the kind of in-depth reading one might perform on a Hardy novel, noting the patterns of speech in the narrative and decoding its underlying symbolism</a:t>
            </a:r>
          </a:p>
          <a:p>
            <a:pPr marL="171450" indent="-171450">
              <a:buFontTx/>
              <a:buChar char="•"/>
            </a:pPr>
            <a:r>
              <a:rPr lang="en-US" baseline="0" dirty="0" err="1" smtClean="0"/>
              <a:t>Fowles</a:t>
            </a:r>
            <a:r>
              <a:rPr lang="en-US" baseline="0" dirty="0" smtClean="0"/>
              <a:t> – TFLW ‘based on more or less disguised existential premises’ and tried ‘to show an existentialist awareness before it was chronologically possible’ (1990 p.51) </a:t>
            </a:r>
          </a:p>
          <a:p>
            <a:pPr marL="171450" indent="-171450">
              <a:buFontTx/>
              <a:buChar char="•"/>
            </a:pPr>
            <a:r>
              <a:rPr lang="en-US" baseline="0" dirty="0" err="1" smtClean="0"/>
              <a:t>Satre</a:t>
            </a:r>
            <a:r>
              <a:rPr lang="en-US" baseline="0" dirty="0" smtClean="0"/>
              <a:t> – ‘human existence is pointless, as there is no inherent purpose to life and insists that one’s responsibility is therefore to determine the meaning of one’s life for oneself by making committed, responsible choices’ (</a:t>
            </a:r>
            <a:r>
              <a:rPr lang="en-US" baseline="0" dirty="0" err="1" smtClean="0"/>
              <a:t>Nicol</a:t>
            </a:r>
            <a:r>
              <a:rPr lang="en-US" baseline="0" dirty="0" smtClean="0"/>
              <a:t> 107)</a:t>
            </a:r>
          </a:p>
          <a:p>
            <a:pPr marL="171450" indent="-171450">
              <a:buFontTx/>
              <a:buChar char="•"/>
            </a:pPr>
            <a:r>
              <a:rPr lang="en-US" baseline="0" dirty="0" smtClean="0"/>
              <a:t>Robinson – ‘extensive commentary has focused more on the </a:t>
            </a:r>
            <a:r>
              <a:rPr lang="en-US" baseline="0" dirty="0" err="1" smtClean="0"/>
              <a:t>metafiction</a:t>
            </a:r>
            <a:r>
              <a:rPr lang="en-US" baseline="0" dirty="0" smtClean="0"/>
              <a:t> than the historiography... In selectively representing the past as the anticipatory  prehistory of the present, </a:t>
            </a:r>
            <a:r>
              <a:rPr lang="en-US" baseline="0" dirty="0" err="1" smtClean="0"/>
              <a:t>Fowles</a:t>
            </a:r>
            <a:r>
              <a:rPr lang="en-US" baseline="0" dirty="0" smtClean="0"/>
              <a:t> invents mid-Victorians who reflect the preoccupations of the 1960s. Through protagonists who are psychologically ahead of their time, he tries ‘to show an existential awareness before it was chronologically possible’ and likewise projects second-wave feminism back a century. (Robinson 121)</a:t>
            </a:r>
          </a:p>
          <a:p>
            <a:pPr marL="171450" indent="-171450">
              <a:buFontTx/>
              <a:buChar char="•"/>
            </a:pPr>
            <a:r>
              <a:rPr lang="en-US" baseline="0" dirty="0" smtClean="0"/>
              <a:t>The novel’s engagement with the past is always critical and self-conscious (not merely the reflex mimicry of the past)</a:t>
            </a:r>
          </a:p>
          <a:p>
            <a:pPr marL="171450" indent="-171450">
              <a:buFontTx/>
              <a:buChar char="•"/>
            </a:pPr>
            <a:r>
              <a:rPr lang="en-US" sz="1200" kern="1200" dirty="0" smtClean="0">
                <a:solidFill>
                  <a:schemeClr val="tx1"/>
                </a:solidFill>
                <a:latin typeface="+mn-lt"/>
                <a:ea typeface="+mn-ea"/>
                <a:cs typeface="+mn-cs"/>
              </a:rPr>
              <a:t>John </a:t>
            </a:r>
            <a:r>
              <a:rPr lang="en-US" sz="1200" kern="1200" dirty="0" err="1" smtClean="0">
                <a:solidFill>
                  <a:schemeClr val="tx1"/>
                </a:solidFill>
                <a:latin typeface="+mn-lt"/>
                <a:ea typeface="+mn-ea"/>
                <a:cs typeface="+mn-cs"/>
              </a:rPr>
              <a:t>Fowles</a:t>
            </a:r>
            <a:r>
              <a:rPr lang="en-US" sz="1200" i="1" kern="1200" dirty="0" smtClean="0">
                <a:solidFill>
                  <a:schemeClr val="tx1"/>
                </a:solidFill>
                <a:latin typeface="+mn-lt"/>
                <a:ea typeface="+mn-ea"/>
                <a:cs typeface="+mn-cs"/>
              </a:rPr>
              <a:t>(The French Lieutenant’s Woman</a:t>
            </a:r>
            <a:r>
              <a:rPr lang="en-US" sz="1200" i="0" kern="1200" dirty="0" smtClean="0">
                <a:solidFill>
                  <a:schemeClr val="tx1"/>
                </a:solidFill>
                <a:latin typeface="+mn-lt"/>
                <a:ea typeface="+mn-ea"/>
                <a:cs typeface="+mn-cs"/>
              </a:rPr>
              <a:t>), whose work has not worn well</a:t>
            </a:r>
            <a:r>
              <a:rPr lang="en-US" sz="1200" i="0" kern="1200" baseline="0" dirty="0" smtClean="0">
                <a:solidFill>
                  <a:schemeClr val="tx1"/>
                </a:solidFill>
                <a:latin typeface="+mn-lt"/>
                <a:ea typeface="+mn-ea"/>
                <a:cs typeface="+mn-cs"/>
              </a:rPr>
              <a:t> (Robert </a:t>
            </a:r>
            <a:r>
              <a:rPr lang="en-US" sz="1200" i="0" kern="1200" baseline="0" dirty="0" err="1" smtClean="0">
                <a:solidFill>
                  <a:schemeClr val="tx1"/>
                </a:solidFill>
                <a:latin typeface="+mn-lt"/>
                <a:ea typeface="+mn-ea"/>
                <a:cs typeface="+mn-cs"/>
              </a:rPr>
              <a:t>McCrum</a:t>
            </a:r>
            <a:r>
              <a:rPr lang="en-US" sz="1200" i="0" kern="1200" baseline="0" dirty="0" smtClean="0">
                <a:solidFill>
                  <a:schemeClr val="tx1"/>
                </a:solidFill>
                <a:latin typeface="+mn-lt"/>
                <a:ea typeface="+mn-ea"/>
                <a:cs typeface="+mn-cs"/>
              </a:rPr>
              <a:t> – </a:t>
            </a:r>
            <a:r>
              <a:rPr lang="en-US" sz="1200" i="1" kern="1200" baseline="0" dirty="0" smtClean="0">
                <a:solidFill>
                  <a:schemeClr val="tx1"/>
                </a:solidFill>
                <a:latin typeface="+mn-lt"/>
                <a:ea typeface="+mn-ea"/>
                <a:cs typeface="+mn-cs"/>
              </a:rPr>
              <a:t>The Guardian </a:t>
            </a:r>
            <a:r>
              <a:rPr lang="en-US" sz="1200" i="0" kern="1200" baseline="0" dirty="0" smtClean="0">
                <a:solidFill>
                  <a:schemeClr val="tx1"/>
                </a:solidFill>
                <a:latin typeface="+mn-lt"/>
                <a:ea typeface="+mn-ea"/>
                <a:cs typeface="+mn-cs"/>
              </a:rPr>
              <a:t>16 August 2015</a:t>
            </a:r>
            <a:r>
              <a:rPr lang="en-US" sz="1200" i="1" kern="1200" baseline="0" dirty="0" smtClean="0">
                <a:solidFill>
                  <a:schemeClr val="tx1"/>
                </a:solidFill>
                <a:latin typeface="+mn-lt"/>
                <a:ea typeface="+mn-ea"/>
                <a:cs typeface="+mn-cs"/>
              </a:rPr>
              <a:t>)</a:t>
            </a:r>
            <a:endParaRPr lang="en-US" i="1" baseline="0" dirty="0" smtClean="0"/>
          </a:p>
          <a:p>
            <a:pPr marL="171450" indent="-171450">
              <a:buFontTx/>
              <a:buChar char="•"/>
            </a:pPr>
            <a:endParaRPr lang="en-US" i="1" baseline="0" dirty="0" smtClean="0"/>
          </a:p>
          <a:p>
            <a:pPr marL="171450" indent="-171450">
              <a:buFontTx/>
              <a:buChar char="•"/>
            </a:pPr>
            <a:endParaRPr lang="en-US" i="1" dirty="0"/>
          </a:p>
        </p:txBody>
      </p:sp>
      <p:sp>
        <p:nvSpPr>
          <p:cNvPr id="4" name="Slide Number Placeholder 3"/>
          <p:cNvSpPr>
            <a:spLocks noGrp="1"/>
          </p:cNvSpPr>
          <p:nvPr>
            <p:ph type="sldNum" sz="quarter" idx="10"/>
          </p:nvPr>
        </p:nvSpPr>
        <p:spPr/>
        <p:txBody>
          <a:bodyPr/>
          <a:lstStyle/>
          <a:p>
            <a:fld id="{2A3C71A3-6D0D-614D-8E6E-A4B5ED38A7E3}" type="slidenum">
              <a:rPr lang="en-US" smtClean="0"/>
              <a:t>7</a:t>
            </a:fld>
            <a:endParaRPr lang="en-US"/>
          </a:p>
        </p:txBody>
      </p:sp>
    </p:spTree>
    <p:extLst>
      <p:ext uri="{BB962C8B-B14F-4D97-AF65-F5344CB8AC3E}">
        <p14:creationId xmlns:p14="http://schemas.microsoft.com/office/powerpoint/2010/main" val="710706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‘blank parody’ –</a:t>
            </a:r>
            <a:r>
              <a:rPr lang="en-US" baseline="0" dirty="0" smtClean="0"/>
              <a:t> the reflex mimicry of the past (</a:t>
            </a:r>
            <a:r>
              <a:rPr lang="en-US" baseline="0" dirty="0" err="1" smtClean="0"/>
              <a:t>Nicol</a:t>
            </a:r>
            <a:r>
              <a:rPr lang="en-US" baseline="0" dirty="0" smtClean="0"/>
              <a:t> 108)</a:t>
            </a:r>
          </a:p>
          <a:p>
            <a:r>
              <a:rPr lang="en-US" baseline="0" dirty="0" smtClean="0"/>
              <a:t>‘Even though it destabilizes its own narrative, the fact is that we can learn about real historical events from a work of HMF’ (</a:t>
            </a:r>
            <a:r>
              <a:rPr lang="en-US" baseline="0" dirty="0" err="1" smtClean="0"/>
              <a:t>Nicol</a:t>
            </a:r>
            <a:r>
              <a:rPr lang="en-US" baseline="0" dirty="0" smtClean="0"/>
              <a:t> 104) </a:t>
            </a:r>
          </a:p>
          <a:p>
            <a:r>
              <a:rPr lang="en-US" baseline="0" dirty="0" smtClean="0"/>
              <a:t>* ‘Vision of a woman who ‘represented a reproach on the Victorian Age. An outcast. I didn’t know her crime, but I wished to protect her. That is when I began to fall in love with her. Or with her stance. I didn’t know which.’ (Robinson 124)</a:t>
            </a:r>
            <a:endParaRPr lang="en-US" dirty="0"/>
          </a:p>
        </p:txBody>
      </p:sp>
      <p:sp>
        <p:nvSpPr>
          <p:cNvPr id="4" name="Slide Number Placeholder 3"/>
          <p:cNvSpPr>
            <a:spLocks noGrp="1"/>
          </p:cNvSpPr>
          <p:nvPr>
            <p:ph type="sldNum" sz="quarter" idx="10"/>
          </p:nvPr>
        </p:nvSpPr>
        <p:spPr/>
        <p:txBody>
          <a:bodyPr/>
          <a:lstStyle/>
          <a:p>
            <a:fld id="{2A3C71A3-6D0D-614D-8E6E-A4B5ED38A7E3}" type="slidenum">
              <a:rPr lang="en-US" smtClean="0"/>
              <a:t>8</a:t>
            </a:fld>
            <a:endParaRPr lang="en-US"/>
          </a:p>
        </p:txBody>
      </p:sp>
    </p:spTree>
    <p:extLst>
      <p:ext uri="{BB962C8B-B14F-4D97-AF65-F5344CB8AC3E}">
        <p14:creationId xmlns:p14="http://schemas.microsoft.com/office/powerpoint/2010/main" val="4070722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2A3C71A3-6D0D-614D-8E6E-A4B5ED38A7E3}" type="slidenum">
              <a:rPr lang="en-US" smtClean="0"/>
              <a:t>9</a:t>
            </a:fld>
            <a:endParaRPr lang="en-US"/>
          </a:p>
        </p:txBody>
      </p:sp>
    </p:spTree>
    <p:extLst>
      <p:ext uri="{BB962C8B-B14F-4D97-AF65-F5344CB8AC3E}">
        <p14:creationId xmlns:p14="http://schemas.microsoft.com/office/powerpoint/2010/main" val="2545743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AU"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8/23/2016</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8/23/2016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8/23/2016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AU"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AU"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AU"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AU" smtClean="0"/>
              <a:t>Drag picture to placeholder or click icon to add</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AU" smtClean="0"/>
              <a:t>Drag picture to placeholder or click icon to add</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AU"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AU"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AU"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AU"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AU" smtClean="0"/>
              <a:t>Drag picture to placeholder or click icon to add</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AU" smtClean="0"/>
              <a:t>Drag picture to placeholder or click icon to add</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AU"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AU"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AU"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8/23/2016</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AU"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AU"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AU"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AU"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8/23/2016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AU"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AU" smtClean="0"/>
              <a:t>Drag picture to placeholder or click icon to add</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8/23/2016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8/23/2016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8.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7.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AU"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8/23/2016</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ideo" Target="https://www.youtube.com/embed/LQhfDQoYERY" TargetMode="Externa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hyperlink" Target="http://www.hdot.org/en/learning/myth-fact/dresden2.htmi"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hyperlink" Target="http://www.hdot.org/en/learning/myth-fact/dresden2.htmi"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hyperlink" Target="http://www.theguardian.com/books/2010/feb/04/french-lieutenant-s-woman-john-fowle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8800" dirty="0" smtClean="0"/>
              <a:t>Historiographic</a:t>
            </a:r>
          </a:p>
          <a:p>
            <a:r>
              <a:rPr lang="en-US" sz="8800" dirty="0" smtClean="0"/>
              <a:t>  Metafiction</a:t>
            </a:r>
            <a:endParaRPr lang="en-US" sz="8800" dirty="0"/>
          </a:p>
        </p:txBody>
      </p:sp>
      <p:sp>
        <p:nvSpPr>
          <p:cNvPr id="2" name="Title 1"/>
          <p:cNvSpPr>
            <a:spLocks noGrp="1"/>
          </p:cNvSpPr>
          <p:nvPr>
            <p:ph type="ctrTitle"/>
          </p:nvPr>
        </p:nvSpPr>
        <p:spPr>
          <a:xfrm>
            <a:off x="2910947" y="2623131"/>
            <a:ext cx="4724400" cy="1209964"/>
          </a:xfrm>
        </p:spPr>
        <p:txBody>
          <a:bodyPr/>
          <a:lstStyle/>
          <a:p>
            <a:r>
              <a:rPr lang="en-US" b="1" dirty="0" smtClean="0"/>
              <a:t>Historiographic Metafiction</a:t>
            </a:r>
            <a:endParaRPr lang="en-US" b="1" dirty="0"/>
          </a:p>
        </p:txBody>
      </p:sp>
      <p:sp>
        <p:nvSpPr>
          <p:cNvPr id="3" name="Subtitle 2"/>
          <p:cNvSpPr>
            <a:spLocks noGrp="1"/>
          </p:cNvSpPr>
          <p:nvPr>
            <p:ph type="subTitle" idx="1"/>
          </p:nvPr>
        </p:nvSpPr>
        <p:spPr>
          <a:xfrm>
            <a:off x="4248680" y="5508721"/>
            <a:ext cx="4724400" cy="903624"/>
          </a:xfrm>
        </p:spPr>
        <p:txBody>
          <a:bodyPr/>
          <a:lstStyle/>
          <a:p>
            <a:pPr algn="r">
              <a:lnSpc>
                <a:spcPct val="110000"/>
              </a:lnSpc>
            </a:pPr>
            <a:r>
              <a:rPr lang="en-US" dirty="0" smtClean="0"/>
              <a:t>CMN260 Novel Ideas</a:t>
            </a:r>
          </a:p>
          <a:p>
            <a:pPr algn="r">
              <a:lnSpc>
                <a:spcPct val="110000"/>
              </a:lnSpc>
            </a:pPr>
            <a:r>
              <a:rPr lang="en-US" sz="1400" dirty="0" smtClean="0"/>
              <a:t>Melanie Myers</a:t>
            </a:r>
          </a:p>
          <a:p>
            <a:pPr algn="r">
              <a:lnSpc>
                <a:spcPct val="110000"/>
              </a:lnSpc>
            </a:pPr>
            <a:r>
              <a:rPr lang="en-US" sz="1400" dirty="0" smtClean="0"/>
              <a:t>Doctoral Candidate</a:t>
            </a:r>
            <a:endParaRPr lang="en-US" sz="1400" dirty="0"/>
          </a:p>
        </p:txBody>
      </p:sp>
      <p:sp>
        <p:nvSpPr>
          <p:cNvPr id="6" name="Rectangle 5"/>
          <p:cNvSpPr/>
          <p:nvPr/>
        </p:nvSpPr>
        <p:spPr>
          <a:xfrm>
            <a:off x="287867" y="481168"/>
            <a:ext cx="6790266" cy="1107996"/>
          </a:xfrm>
          <a:prstGeom prst="rect">
            <a:avLst/>
          </a:prstGeom>
        </p:spPr>
        <p:txBody>
          <a:bodyPr wrap="square">
            <a:spAutoFit/>
          </a:bodyPr>
          <a:lstStyle/>
          <a:p>
            <a:r>
              <a:rPr lang="en-US" sz="2400" dirty="0" smtClean="0">
                <a:latin typeface="Century"/>
                <a:cs typeface="Century"/>
              </a:rPr>
              <a:t>‘.</a:t>
            </a:r>
            <a:r>
              <a:rPr lang="en-US" sz="2400" dirty="0">
                <a:latin typeface="Century"/>
                <a:cs typeface="Century"/>
              </a:rPr>
              <a:t>..a self-conscious work of fiction concerned with the writing of </a:t>
            </a:r>
            <a:r>
              <a:rPr lang="en-US" sz="2400" dirty="0" smtClean="0">
                <a:latin typeface="Century"/>
                <a:cs typeface="Century"/>
              </a:rPr>
              <a:t>history</a:t>
            </a:r>
            <a:r>
              <a:rPr lang="en-US" dirty="0" smtClean="0">
                <a:latin typeface="Century"/>
                <a:cs typeface="Century"/>
              </a:rPr>
              <a:t>.’</a:t>
            </a:r>
          </a:p>
          <a:p>
            <a:r>
              <a:rPr lang="en-US" dirty="0">
                <a:latin typeface="Century"/>
                <a:cs typeface="Century"/>
              </a:rPr>
              <a:t>	</a:t>
            </a:r>
            <a:r>
              <a:rPr lang="en-US" dirty="0" smtClean="0">
                <a:latin typeface="Century"/>
                <a:cs typeface="Century"/>
              </a:rPr>
              <a:t>				</a:t>
            </a:r>
            <a:r>
              <a:rPr lang="en-US" sz="1600" dirty="0" smtClean="0">
                <a:latin typeface="Century"/>
                <a:cs typeface="Century"/>
              </a:rPr>
              <a:t>(</a:t>
            </a:r>
            <a:r>
              <a:rPr lang="en-US" sz="1600" dirty="0" err="1" smtClean="0">
                <a:latin typeface="Century"/>
                <a:cs typeface="Century"/>
              </a:rPr>
              <a:t>Nicol</a:t>
            </a:r>
            <a:r>
              <a:rPr lang="en-US" sz="1600" dirty="0" smtClean="0">
                <a:latin typeface="Century"/>
                <a:cs typeface="Century"/>
              </a:rPr>
              <a:t> 2009: 99) </a:t>
            </a:r>
            <a:endParaRPr lang="en-US" sz="1600" dirty="0"/>
          </a:p>
        </p:txBody>
      </p:sp>
    </p:spTree>
    <p:extLst>
      <p:ext uri="{BB962C8B-B14F-4D97-AF65-F5344CB8AC3E}">
        <p14:creationId xmlns:p14="http://schemas.microsoft.com/office/powerpoint/2010/main" val="2366855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1200" y="249238"/>
            <a:ext cx="7620000" cy="868362"/>
          </a:xfrm>
        </p:spPr>
        <p:txBody>
          <a:bodyPr/>
          <a:lstStyle/>
          <a:p>
            <a:r>
              <a:rPr lang="en-US" sz="4400" i="1" dirty="0" smtClean="0"/>
              <a:t>The French Lieutenant’s Woman</a:t>
            </a:r>
            <a:endParaRPr lang="en-US" sz="4400" i="1" dirty="0"/>
          </a:p>
        </p:txBody>
      </p:sp>
      <p:sp>
        <p:nvSpPr>
          <p:cNvPr id="2" name="Rectangle 1"/>
          <p:cNvSpPr/>
          <p:nvPr/>
        </p:nvSpPr>
        <p:spPr>
          <a:xfrm>
            <a:off x="2167467" y="5696635"/>
            <a:ext cx="4572000" cy="369332"/>
          </a:xfrm>
          <a:prstGeom prst="rect">
            <a:avLst/>
          </a:prstGeom>
        </p:spPr>
        <p:txBody>
          <a:bodyPr>
            <a:spAutoFit/>
          </a:bodyPr>
          <a:lstStyle/>
          <a:p>
            <a:endParaRPr lang="en-US" dirty="0"/>
          </a:p>
        </p:txBody>
      </p:sp>
      <p:pic>
        <p:nvPicPr>
          <p:cNvPr id="3" name="LQhfDQoYERY"/>
          <p:cNvPicPr>
            <a:picLocks noRot="1" noChangeAspect="1"/>
          </p:cNvPicPr>
          <p:nvPr>
            <a:quickTimeFile r:link="rId1"/>
          </p:nvPr>
        </p:nvPicPr>
        <p:blipFill>
          <a:blip r:embed="rId4"/>
          <a:stretch>
            <a:fillRect/>
          </a:stretch>
        </p:blipFill>
        <p:spPr>
          <a:xfrm>
            <a:off x="700937" y="1413164"/>
            <a:ext cx="7454772" cy="4193309"/>
          </a:xfrm>
          <a:prstGeom prst="rect">
            <a:avLst/>
          </a:prstGeom>
        </p:spPr>
      </p:pic>
    </p:spTree>
    <p:extLst>
      <p:ext uri="{BB962C8B-B14F-4D97-AF65-F5344CB8AC3E}">
        <p14:creationId xmlns:p14="http://schemas.microsoft.com/office/powerpoint/2010/main" val="53356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00103" y="587115"/>
            <a:ext cx="7718606" cy="722303"/>
          </a:xfrm>
        </p:spPr>
        <p:txBody>
          <a:bodyPr/>
          <a:lstStyle/>
          <a:p>
            <a:r>
              <a:rPr lang="en-US" sz="8800" dirty="0" smtClean="0"/>
              <a:t>Self-consciousness</a:t>
            </a:r>
            <a:endParaRPr lang="en-US" sz="8800" dirty="0"/>
          </a:p>
        </p:txBody>
      </p:sp>
      <p:sp>
        <p:nvSpPr>
          <p:cNvPr id="2" name="Title 1"/>
          <p:cNvSpPr>
            <a:spLocks noGrp="1"/>
          </p:cNvSpPr>
          <p:nvPr>
            <p:ph type="title"/>
          </p:nvPr>
        </p:nvSpPr>
        <p:spPr>
          <a:xfrm>
            <a:off x="1660588" y="-27741"/>
            <a:ext cx="7043266" cy="976008"/>
          </a:xfrm>
        </p:spPr>
        <p:txBody>
          <a:bodyPr/>
          <a:lstStyle/>
          <a:p>
            <a:r>
              <a:rPr lang="en-US" b="0" i="1" dirty="0" smtClean="0"/>
              <a:t>The French Lieutenant's Woman</a:t>
            </a:r>
            <a:endParaRPr lang="en-US" b="0" i="1" dirty="0"/>
          </a:p>
        </p:txBody>
      </p:sp>
      <p:sp>
        <p:nvSpPr>
          <p:cNvPr id="4" name="Text Placeholder 3"/>
          <p:cNvSpPr>
            <a:spLocks noGrp="1"/>
          </p:cNvSpPr>
          <p:nvPr>
            <p:ph type="body" idx="1"/>
          </p:nvPr>
        </p:nvSpPr>
        <p:spPr>
          <a:xfrm>
            <a:off x="100103" y="1187785"/>
            <a:ext cx="8331200" cy="983087"/>
          </a:xfrm>
        </p:spPr>
        <p:txBody>
          <a:bodyPr/>
          <a:lstStyle/>
          <a:p>
            <a:r>
              <a:rPr lang="en-US" dirty="0"/>
              <a:t>A remarkable act of </a:t>
            </a:r>
            <a:r>
              <a:rPr lang="en-US" dirty="0" err="1"/>
              <a:t>metafictional</a:t>
            </a:r>
            <a:r>
              <a:rPr lang="en-US" dirty="0"/>
              <a:t> ‘frame-braking’. Chapter 13 notoriously begins:’</a:t>
            </a:r>
          </a:p>
          <a:p>
            <a:endParaRPr lang="en-US" dirty="0"/>
          </a:p>
        </p:txBody>
      </p:sp>
      <p:pic>
        <p:nvPicPr>
          <p:cNvPr id="7" name="Picture 6" descr="Screen Shot 2014-08-16 at 8.05.07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8739" y="1994776"/>
            <a:ext cx="7576796" cy="3190230"/>
          </a:xfrm>
          <a:prstGeom prst="rect">
            <a:avLst/>
          </a:prstGeom>
        </p:spPr>
      </p:pic>
      <p:sp>
        <p:nvSpPr>
          <p:cNvPr id="8" name="TextBox 7"/>
          <p:cNvSpPr txBox="1"/>
          <p:nvPr/>
        </p:nvSpPr>
        <p:spPr>
          <a:xfrm>
            <a:off x="6756400" y="5218872"/>
            <a:ext cx="1690387" cy="338554"/>
          </a:xfrm>
          <a:prstGeom prst="rect">
            <a:avLst/>
          </a:prstGeom>
          <a:noFill/>
        </p:spPr>
        <p:txBody>
          <a:bodyPr wrap="none" rtlCol="0">
            <a:spAutoFit/>
          </a:bodyPr>
          <a:lstStyle/>
          <a:p>
            <a:r>
              <a:rPr lang="en-US" sz="1600" dirty="0" smtClean="0"/>
              <a:t>(</a:t>
            </a:r>
            <a:r>
              <a:rPr lang="en-US" sz="1600" dirty="0" err="1" smtClean="0"/>
              <a:t>Fowles</a:t>
            </a:r>
            <a:r>
              <a:rPr lang="en-US" sz="1600" dirty="0" smtClean="0"/>
              <a:t> 1969: 103)</a:t>
            </a:r>
            <a:endParaRPr lang="en-US" sz="1600" dirty="0"/>
          </a:p>
        </p:txBody>
      </p:sp>
      <p:sp>
        <p:nvSpPr>
          <p:cNvPr id="9" name="TextBox 8"/>
          <p:cNvSpPr txBox="1"/>
          <p:nvPr/>
        </p:nvSpPr>
        <p:spPr>
          <a:xfrm>
            <a:off x="321733" y="5354135"/>
            <a:ext cx="4860488" cy="369332"/>
          </a:xfrm>
          <a:prstGeom prst="rect">
            <a:avLst/>
          </a:prstGeom>
          <a:noFill/>
        </p:spPr>
        <p:txBody>
          <a:bodyPr wrap="none" rtlCol="0">
            <a:spAutoFit/>
          </a:bodyPr>
          <a:lstStyle/>
          <a:p>
            <a:r>
              <a:rPr lang="en-US" dirty="0" smtClean="0"/>
              <a:t>Roland Barthes – ‘The Death of the Author’ (1967)</a:t>
            </a:r>
            <a:endParaRPr lang="en-US" dirty="0"/>
          </a:p>
        </p:txBody>
      </p:sp>
      <p:sp>
        <p:nvSpPr>
          <p:cNvPr id="10" name="TextBox 9"/>
          <p:cNvSpPr txBox="1"/>
          <p:nvPr/>
        </p:nvSpPr>
        <p:spPr>
          <a:xfrm>
            <a:off x="321733" y="5858933"/>
            <a:ext cx="7294823" cy="369332"/>
          </a:xfrm>
          <a:prstGeom prst="rect">
            <a:avLst/>
          </a:prstGeom>
          <a:noFill/>
        </p:spPr>
        <p:txBody>
          <a:bodyPr wrap="none" rtlCol="0">
            <a:spAutoFit/>
          </a:bodyPr>
          <a:lstStyle/>
          <a:p>
            <a:r>
              <a:rPr lang="en-US" dirty="0" smtClean="0"/>
              <a:t>Alain Robert- </a:t>
            </a:r>
            <a:r>
              <a:rPr lang="en-US" dirty="0" err="1" smtClean="0"/>
              <a:t>Grillet</a:t>
            </a:r>
            <a:r>
              <a:rPr lang="en-US" dirty="0" smtClean="0"/>
              <a:t> -- Associated </a:t>
            </a:r>
            <a:r>
              <a:rPr lang="en-US" dirty="0"/>
              <a:t>with the </a:t>
            </a:r>
            <a:r>
              <a:rPr lang="en-US" i="1" dirty="0"/>
              <a:t>Nouveau Roman </a:t>
            </a:r>
            <a:r>
              <a:rPr lang="en-US" dirty="0"/>
              <a:t>(new novel) trend.</a:t>
            </a:r>
          </a:p>
        </p:txBody>
      </p:sp>
      <p:sp>
        <p:nvSpPr>
          <p:cNvPr id="11" name="TextBox 10"/>
          <p:cNvSpPr txBox="1"/>
          <p:nvPr/>
        </p:nvSpPr>
        <p:spPr>
          <a:xfrm>
            <a:off x="321733" y="6351601"/>
            <a:ext cx="8203312" cy="369332"/>
          </a:xfrm>
          <a:prstGeom prst="rect">
            <a:avLst/>
          </a:prstGeom>
          <a:noFill/>
        </p:spPr>
        <p:txBody>
          <a:bodyPr wrap="none" rtlCol="0">
            <a:spAutoFit/>
          </a:bodyPr>
          <a:lstStyle/>
          <a:p>
            <a:r>
              <a:rPr lang="en-US" i="1" dirty="0" smtClean="0"/>
              <a:t>‘We wish to create worlds as real as, but other than the world that is. </a:t>
            </a:r>
            <a:r>
              <a:rPr lang="en-US" dirty="0" smtClean="0"/>
              <a:t>Or was. </a:t>
            </a:r>
            <a:r>
              <a:rPr lang="en-US" sz="1600" dirty="0" smtClean="0"/>
              <a:t>(</a:t>
            </a:r>
            <a:r>
              <a:rPr lang="en-US" sz="1600" dirty="0" err="1" smtClean="0"/>
              <a:t>Fowles</a:t>
            </a:r>
            <a:r>
              <a:rPr lang="en-US" sz="1600" dirty="0" smtClean="0"/>
              <a:t> 1990: 98)</a:t>
            </a:r>
            <a:endParaRPr lang="en-US" sz="1600" dirty="0"/>
          </a:p>
        </p:txBody>
      </p:sp>
    </p:spTree>
    <p:extLst>
      <p:ext uri="{BB962C8B-B14F-4D97-AF65-F5344CB8AC3E}">
        <p14:creationId xmlns:p14="http://schemas.microsoft.com/office/powerpoint/2010/main" val="2189682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2717800" y="768765"/>
            <a:ext cx="6045200" cy="899272"/>
          </a:xfrm>
        </p:spPr>
        <p:txBody>
          <a:bodyPr/>
          <a:lstStyle/>
          <a:p>
            <a:pPr algn="r"/>
            <a:r>
              <a:rPr lang="en-US" sz="8800" dirty="0" err="1" smtClean="0"/>
              <a:t>Intextuality</a:t>
            </a:r>
            <a:endParaRPr lang="en-US" sz="8800" dirty="0"/>
          </a:p>
        </p:txBody>
      </p:sp>
      <p:pic>
        <p:nvPicPr>
          <p:cNvPr id="6" name="Picture 5" descr="Screen Shot 2014-08-17 at 9.18.02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03200" y="191532"/>
            <a:ext cx="2514600" cy="2921000"/>
          </a:xfrm>
          <a:prstGeom prst="rect">
            <a:avLst/>
          </a:prstGeom>
        </p:spPr>
      </p:pic>
      <p:sp>
        <p:nvSpPr>
          <p:cNvPr id="2" name="Title 1"/>
          <p:cNvSpPr>
            <a:spLocks noGrp="1"/>
          </p:cNvSpPr>
          <p:nvPr>
            <p:ph type="title"/>
          </p:nvPr>
        </p:nvSpPr>
        <p:spPr>
          <a:xfrm>
            <a:off x="839936" y="1290534"/>
            <a:ext cx="7513382" cy="662828"/>
          </a:xfrm>
        </p:spPr>
        <p:txBody>
          <a:bodyPr/>
          <a:lstStyle/>
          <a:p>
            <a:r>
              <a:rPr lang="en-US" i="1" dirty="0" smtClean="0"/>
              <a:t>The French Lieutenant's Woman</a:t>
            </a:r>
            <a:endParaRPr lang="en-US" i="1" dirty="0"/>
          </a:p>
        </p:txBody>
      </p:sp>
      <p:sp>
        <p:nvSpPr>
          <p:cNvPr id="4" name="Text Placeholder 3"/>
          <p:cNvSpPr>
            <a:spLocks noGrp="1"/>
          </p:cNvSpPr>
          <p:nvPr>
            <p:ph type="body" idx="1"/>
          </p:nvPr>
        </p:nvSpPr>
        <p:spPr>
          <a:xfrm>
            <a:off x="355600" y="5930825"/>
            <a:ext cx="8788400" cy="779887"/>
          </a:xfrm>
        </p:spPr>
        <p:txBody>
          <a:bodyPr>
            <a:normAutofit/>
          </a:bodyPr>
          <a:lstStyle/>
          <a:p>
            <a:r>
              <a:rPr lang="en-US" dirty="0" smtClean="0"/>
              <a:t>‘They were going to discuss whether the novel was dead or not. So it goes.’</a:t>
            </a:r>
          </a:p>
          <a:p>
            <a:r>
              <a:rPr lang="en-US" dirty="0"/>
              <a:t>	</a:t>
            </a:r>
            <a:r>
              <a:rPr lang="en-US" dirty="0" smtClean="0"/>
              <a:t>					</a:t>
            </a:r>
            <a:r>
              <a:rPr lang="en-US" sz="1600" dirty="0" smtClean="0"/>
              <a:t> (Vonnegut 1969: 169)</a:t>
            </a:r>
            <a:endParaRPr lang="en-US" sz="1600" dirty="0"/>
          </a:p>
        </p:txBody>
      </p:sp>
      <p:sp>
        <p:nvSpPr>
          <p:cNvPr id="7" name="TextBox 6"/>
          <p:cNvSpPr txBox="1"/>
          <p:nvPr/>
        </p:nvSpPr>
        <p:spPr>
          <a:xfrm>
            <a:off x="1956125" y="1840468"/>
            <a:ext cx="1770061" cy="369332"/>
          </a:xfrm>
          <a:prstGeom prst="rect">
            <a:avLst/>
          </a:prstGeom>
          <a:noFill/>
        </p:spPr>
        <p:txBody>
          <a:bodyPr wrap="none" rtlCol="0">
            <a:spAutoFit/>
          </a:bodyPr>
          <a:lstStyle/>
          <a:p>
            <a:r>
              <a:rPr lang="en-US" dirty="0" smtClean="0"/>
              <a:t>Chap. 1 epigraph</a:t>
            </a:r>
            <a:endParaRPr lang="en-US" dirty="0"/>
          </a:p>
        </p:txBody>
      </p:sp>
      <p:pic>
        <p:nvPicPr>
          <p:cNvPr id="8" name="Picture 7" descr="Screen Shot 2014-08-17 at 9.32.02 a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394200" y="121994"/>
            <a:ext cx="4419600" cy="646771"/>
          </a:xfrm>
          <a:prstGeom prst="rect">
            <a:avLst/>
          </a:prstGeom>
        </p:spPr>
      </p:pic>
      <p:sp>
        <p:nvSpPr>
          <p:cNvPr id="9" name="TextBox 8"/>
          <p:cNvSpPr txBox="1"/>
          <p:nvPr/>
        </p:nvSpPr>
        <p:spPr>
          <a:xfrm>
            <a:off x="471319" y="4941669"/>
            <a:ext cx="8520281" cy="923330"/>
          </a:xfrm>
          <a:prstGeom prst="rect">
            <a:avLst/>
          </a:prstGeom>
          <a:noFill/>
        </p:spPr>
        <p:txBody>
          <a:bodyPr wrap="none" rtlCol="0">
            <a:spAutoFit/>
          </a:bodyPr>
          <a:lstStyle/>
          <a:p>
            <a:r>
              <a:rPr lang="en-US" dirty="0" smtClean="0"/>
              <a:t>‘...</a:t>
            </a:r>
            <a:r>
              <a:rPr lang="en-US" dirty="0" err="1" smtClean="0"/>
              <a:t>metafictional</a:t>
            </a:r>
            <a:r>
              <a:rPr lang="en-US" dirty="0" smtClean="0"/>
              <a:t> self-reflexivity (and </a:t>
            </a:r>
            <a:r>
              <a:rPr lang="en-US" dirty="0" err="1" smtClean="0"/>
              <a:t>intertextuality</a:t>
            </a:r>
            <a:r>
              <a:rPr lang="en-US" dirty="0" smtClean="0"/>
              <a:t>) renders their implicit claims to historical</a:t>
            </a:r>
          </a:p>
          <a:p>
            <a:r>
              <a:rPr lang="en-US" dirty="0"/>
              <a:t>v</a:t>
            </a:r>
            <a:r>
              <a:rPr lang="en-US" dirty="0" smtClean="0"/>
              <a:t>eracity somewhat problematic, to say the least.’</a:t>
            </a:r>
          </a:p>
          <a:p>
            <a:r>
              <a:rPr lang="en-US" dirty="0"/>
              <a:t>	</a:t>
            </a:r>
            <a:r>
              <a:rPr lang="en-US" dirty="0" smtClean="0"/>
              <a:t>					</a:t>
            </a:r>
            <a:r>
              <a:rPr lang="en-US" sz="1600" dirty="0" smtClean="0"/>
              <a:t>(</a:t>
            </a:r>
            <a:r>
              <a:rPr lang="en-US" sz="1600" dirty="0" err="1" smtClean="0"/>
              <a:t>Hutcheon</a:t>
            </a:r>
            <a:r>
              <a:rPr lang="en-US" sz="1600" dirty="0" smtClean="0"/>
              <a:t> 1985: 3)</a:t>
            </a:r>
          </a:p>
        </p:txBody>
      </p:sp>
      <p:pic>
        <p:nvPicPr>
          <p:cNvPr id="10" name="Picture 9" descr="Screen Shot 2014-08-17 at 11.20.03 a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837744" y="1835203"/>
            <a:ext cx="4483100" cy="2413000"/>
          </a:xfrm>
          <a:prstGeom prst="rect">
            <a:avLst/>
          </a:prstGeom>
        </p:spPr>
      </p:pic>
      <p:sp>
        <p:nvSpPr>
          <p:cNvPr id="11" name="TextBox 10"/>
          <p:cNvSpPr txBox="1"/>
          <p:nvPr/>
        </p:nvSpPr>
        <p:spPr>
          <a:xfrm>
            <a:off x="7043739" y="768765"/>
            <a:ext cx="1770061" cy="369332"/>
          </a:xfrm>
          <a:prstGeom prst="rect">
            <a:avLst/>
          </a:prstGeom>
          <a:noFill/>
        </p:spPr>
        <p:txBody>
          <a:bodyPr wrap="none" rtlCol="0">
            <a:spAutoFit/>
          </a:bodyPr>
          <a:lstStyle/>
          <a:p>
            <a:r>
              <a:rPr lang="en-US" dirty="0" smtClean="0"/>
              <a:t>Chap. 5 epigraph </a:t>
            </a:r>
            <a:endParaRPr lang="en-US" dirty="0"/>
          </a:p>
        </p:txBody>
      </p:sp>
      <p:sp>
        <p:nvSpPr>
          <p:cNvPr id="12" name="TextBox 11"/>
          <p:cNvSpPr txBox="1"/>
          <p:nvPr/>
        </p:nvSpPr>
        <p:spPr>
          <a:xfrm>
            <a:off x="7112773" y="3555537"/>
            <a:ext cx="1878827" cy="369332"/>
          </a:xfrm>
          <a:prstGeom prst="rect">
            <a:avLst/>
          </a:prstGeom>
          <a:noFill/>
        </p:spPr>
        <p:txBody>
          <a:bodyPr wrap="none" rtlCol="0">
            <a:spAutoFit/>
          </a:bodyPr>
          <a:lstStyle/>
          <a:p>
            <a:r>
              <a:rPr lang="en-US" dirty="0" smtClean="0"/>
              <a:t>Chap. 13 epigraph</a:t>
            </a:r>
            <a:endParaRPr lang="en-US" dirty="0"/>
          </a:p>
        </p:txBody>
      </p:sp>
      <p:pic>
        <p:nvPicPr>
          <p:cNvPr id="3" name="Picture 2" descr="Screen Shot 2015-10-04 at 11.55.25 am.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54853" y="3740203"/>
            <a:ext cx="3471333" cy="1049029"/>
          </a:xfrm>
          <a:prstGeom prst="rect">
            <a:avLst/>
          </a:prstGeom>
        </p:spPr>
      </p:pic>
      <p:sp>
        <p:nvSpPr>
          <p:cNvPr id="13" name="TextBox 12"/>
          <p:cNvSpPr txBox="1"/>
          <p:nvPr/>
        </p:nvSpPr>
        <p:spPr>
          <a:xfrm>
            <a:off x="2508723" y="4438134"/>
            <a:ext cx="1885477" cy="369332"/>
          </a:xfrm>
          <a:prstGeom prst="rect">
            <a:avLst/>
          </a:prstGeom>
          <a:noFill/>
        </p:spPr>
        <p:txBody>
          <a:bodyPr wrap="none" rtlCol="0">
            <a:spAutoFit/>
          </a:bodyPr>
          <a:lstStyle/>
          <a:p>
            <a:r>
              <a:rPr lang="en-US" dirty="0" smtClean="0"/>
              <a:t>Chap. 42 epigraph</a:t>
            </a:r>
            <a:endParaRPr lang="en-US" dirty="0"/>
          </a:p>
        </p:txBody>
      </p:sp>
    </p:spTree>
    <p:extLst>
      <p:ext uri="{BB962C8B-B14F-4D97-AF65-F5344CB8AC3E}">
        <p14:creationId xmlns:p14="http://schemas.microsoft.com/office/powerpoint/2010/main" val="4226513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2717800" y="768765"/>
            <a:ext cx="6045200" cy="899272"/>
          </a:xfrm>
        </p:spPr>
        <p:txBody>
          <a:bodyPr/>
          <a:lstStyle/>
          <a:p>
            <a:pPr algn="r"/>
            <a:r>
              <a:rPr lang="en-US" sz="8800" dirty="0" err="1" smtClean="0"/>
              <a:t>Intertextuality</a:t>
            </a:r>
            <a:endParaRPr lang="en-US" sz="8800" dirty="0"/>
          </a:p>
        </p:txBody>
      </p:sp>
      <p:sp>
        <p:nvSpPr>
          <p:cNvPr id="2" name="Title 1"/>
          <p:cNvSpPr>
            <a:spLocks noGrp="1"/>
          </p:cNvSpPr>
          <p:nvPr>
            <p:ph type="title"/>
          </p:nvPr>
        </p:nvSpPr>
        <p:spPr>
          <a:xfrm>
            <a:off x="1267186" y="261253"/>
            <a:ext cx="7724414" cy="662828"/>
          </a:xfrm>
        </p:spPr>
        <p:txBody>
          <a:bodyPr/>
          <a:lstStyle/>
          <a:p>
            <a:r>
              <a:rPr lang="en-US" b="0" i="1" dirty="0" smtClean="0"/>
              <a:t>The French Lieutenant’s Woman</a:t>
            </a:r>
            <a:endParaRPr lang="en-US" b="0" i="1" dirty="0"/>
          </a:p>
        </p:txBody>
      </p:sp>
      <p:sp>
        <p:nvSpPr>
          <p:cNvPr id="4" name="Text Placeholder 3"/>
          <p:cNvSpPr>
            <a:spLocks noGrp="1"/>
          </p:cNvSpPr>
          <p:nvPr>
            <p:ph type="body" idx="1"/>
          </p:nvPr>
        </p:nvSpPr>
        <p:spPr>
          <a:xfrm>
            <a:off x="203200" y="5924759"/>
            <a:ext cx="8788400" cy="779887"/>
          </a:xfrm>
        </p:spPr>
        <p:txBody>
          <a:bodyPr>
            <a:normAutofit/>
          </a:bodyPr>
          <a:lstStyle/>
          <a:p>
            <a:endParaRPr lang="en-US" dirty="0"/>
          </a:p>
        </p:txBody>
      </p:sp>
      <p:sp>
        <p:nvSpPr>
          <p:cNvPr id="9" name="TextBox 8"/>
          <p:cNvSpPr txBox="1"/>
          <p:nvPr/>
        </p:nvSpPr>
        <p:spPr>
          <a:xfrm>
            <a:off x="412052" y="5463094"/>
            <a:ext cx="8520281" cy="923330"/>
          </a:xfrm>
          <a:prstGeom prst="rect">
            <a:avLst/>
          </a:prstGeom>
          <a:noFill/>
        </p:spPr>
        <p:txBody>
          <a:bodyPr wrap="none" rtlCol="0">
            <a:spAutoFit/>
          </a:bodyPr>
          <a:lstStyle/>
          <a:p>
            <a:r>
              <a:rPr lang="en-US" dirty="0" smtClean="0"/>
              <a:t>‘...</a:t>
            </a:r>
            <a:r>
              <a:rPr lang="en-US" dirty="0" err="1" smtClean="0"/>
              <a:t>metafictional</a:t>
            </a:r>
            <a:r>
              <a:rPr lang="en-US" dirty="0" smtClean="0"/>
              <a:t> self-reflexivity (and </a:t>
            </a:r>
            <a:r>
              <a:rPr lang="en-US" dirty="0" err="1" smtClean="0"/>
              <a:t>intertextuality</a:t>
            </a:r>
            <a:r>
              <a:rPr lang="en-US" dirty="0" smtClean="0"/>
              <a:t>) renders their implicit claims to historical</a:t>
            </a:r>
          </a:p>
          <a:p>
            <a:r>
              <a:rPr lang="en-US" dirty="0"/>
              <a:t>v</a:t>
            </a:r>
            <a:r>
              <a:rPr lang="en-US" dirty="0" smtClean="0"/>
              <a:t>eracity somewhat problematic, to say the least.’</a:t>
            </a:r>
          </a:p>
          <a:p>
            <a:r>
              <a:rPr lang="en-US" dirty="0"/>
              <a:t>	</a:t>
            </a:r>
            <a:r>
              <a:rPr lang="en-US" dirty="0" smtClean="0"/>
              <a:t>					</a:t>
            </a:r>
            <a:r>
              <a:rPr lang="en-US" sz="1600" dirty="0" smtClean="0"/>
              <a:t>(</a:t>
            </a:r>
            <a:r>
              <a:rPr lang="en-US" sz="1600" dirty="0" err="1" smtClean="0"/>
              <a:t>Hutcheon</a:t>
            </a:r>
            <a:r>
              <a:rPr lang="en-US" sz="1600" dirty="0" smtClean="0"/>
              <a:t> 1985: 3)</a:t>
            </a:r>
          </a:p>
        </p:txBody>
      </p:sp>
      <p:sp>
        <p:nvSpPr>
          <p:cNvPr id="6" name="TextBox 5"/>
          <p:cNvSpPr txBox="1"/>
          <p:nvPr/>
        </p:nvSpPr>
        <p:spPr>
          <a:xfrm>
            <a:off x="6756763" y="2791462"/>
            <a:ext cx="1904638" cy="369332"/>
          </a:xfrm>
          <a:prstGeom prst="rect">
            <a:avLst/>
          </a:prstGeom>
          <a:noFill/>
        </p:spPr>
        <p:txBody>
          <a:bodyPr wrap="none" rtlCol="0">
            <a:spAutoFit/>
          </a:bodyPr>
          <a:lstStyle/>
          <a:p>
            <a:r>
              <a:rPr lang="en-US" dirty="0" smtClean="0"/>
              <a:t>Chap. 61 Epigraph</a:t>
            </a:r>
            <a:endParaRPr lang="en-US" dirty="0"/>
          </a:p>
        </p:txBody>
      </p:sp>
      <p:pic>
        <p:nvPicPr>
          <p:cNvPr id="7" name="Picture 6" descr="Screen Shot 2015-10-04 at 11.58.09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03200" y="1674900"/>
            <a:ext cx="4487333" cy="2971787"/>
          </a:xfrm>
          <a:prstGeom prst="rect">
            <a:avLst/>
          </a:prstGeom>
        </p:spPr>
      </p:pic>
      <p:pic>
        <p:nvPicPr>
          <p:cNvPr id="3" name="Picture 2" descr="Screen Shot 2015-10-04 at 11.48.42 a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318001" y="3160794"/>
            <a:ext cx="4343400" cy="1968500"/>
          </a:xfrm>
          <a:prstGeom prst="rect">
            <a:avLst/>
          </a:prstGeom>
        </p:spPr>
      </p:pic>
    </p:spTree>
    <p:extLst>
      <p:ext uri="{BB962C8B-B14F-4D97-AF65-F5344CB8AC3E}">
        <p14:creationId xmlns:p14="http://schemas.microsoft.com/office/powerpoint/2010/main" val="1126038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09496" y="1298356"/>
            <a:ext cx="8431303" cy="2209800"/>
          </a:xfrm>
        </p:spPr>
        <p:txBody>
          <a:bodyPr/>
          <a:lstStyle/>
          <a:p>
            <a:pPr algn="r"/>
            <a:r>
              <a:rPr lang="en-US" sz="8800" dirty="0" smtClean="0"/>
              <a:t>Doubleness &amp; </a:t>
            </a:r>
          </a:p>
          <a:p>
            <a:pPr algn="r"/>
            <a:r>
              <a:rPr lang="en-US" sz="8800" dirty="0" smtClean="0"/>
              <a:t>Double-coded logic</a:t>
            </a:r>
            <a:endParaRPr lang="en-US" sz="8800" dirty="0"/>
          </a:p>
        </p:txBody>
      </p:sp>
      <p:sp>
        <p:nvSpPr>
          <p:cNvPr id="3" name="Title 2"/>
          <p:cNvSpPr>
            <a:spLocks noGrp="1"/>
          </p:cNvSpPr>
          <p:nvPr>
            <p:ph type="title"/>
          </p:nvPr>
        </p:nvSpPr>
        <p:spPr>
          <a:xfrm>
            <a:off x="1998134" y="827715"/>
            <a:ext cx="6942665" cy="561756"/>
          </a:xfrm>
        </p:spPr>
        <p:txBody>
          <a:bodyPr/>
          <a:lstStyle/>
          <a:p>
            <a:pPr algn="r"/>
            <a:r>
              <a:rPr lang="en-US" sz="4400" i="1" dirty="0" smtClean="0"/>
              <a:t>The French Lieutenant’s Woman</a:t>
            </a:r>
            <a:endParaRPr lang="en-US" sz="4400" i="1" dirty="0"/>
          </a:p>
        </p:txBody>
      </p:sp>
      <p:sp>
        <p:nvSpPr>
          <p:cNvPr id="4" name="Text Placeholder 3"/>
          <p:cNvSpPr>
            <a:spLocks noGrp="1"/>
          </p:cNvSpPr>
          <p:nvPr>
            <p:ph type="body" idx="1"/>
          </p:nvPr>
        </p:nvSpPr>
        <p:spPr>
          <a:xfrm>
            <a:off x="643466" y="4424218"/>
            <a:ext cx="8297333" cy="2247515"/>
          </a:xfrm>
        </p:spPr>
        <p:txBody>
          <a:bodyPr>
            <a:normAutofit/>
          </a:bodyPr>
          <a:lstStyle/>
          <a:p>
            <a:r>
              <a:rPr lang="en-US" dirty="0" smtClean="0"/>
              <a:t>‘... a powerful critique of realism and an attempt to revitalize [sic] it. Its replication of a Victorian novel results in a text which is </a:t>
            </a:r>
            <a:r>
              <a:rPr lang="en-US" b="1" dirty="0" smtClean="0"/>
              <a:t>simultaneously a credible portrait of a historical portrait of a historical period </a:t>
            </a:r>
            <a:r>
              <a:rPr lang="en-US" b="1" i="1" dirty="0" smtClean="0"/>
              <a:t>and</a:t>
            </a:r>
            <a:r>
              <a:rPr lang="en-US" b="1" dirty="0" smtClean="0"/>
              <a:t> a self-reflective piece of artifice</a:t>
            </a:r>
            <a:r>
              <a:rPr lang="en-US" dirty="0" smtClean="0"/>
              <a:t>, referring both outside itself to the historical world and inside to its own workings.’ </a:t>
            </a:r>
          </a:p>
          <a:p>
            <a:r>
              <a:rPr lang="en-US" dirty="0"/>
              <a:t>	</a:t>
            </a:r>
            <a:r>
              <a:rPr lang="en-US" dirty="0" smtClean="0"/>
              <a:t>					</a:t>
            </a:r>
            <a:r>
              <a:rPr lang="en-US" sz="1600" dirty="0" smtClean="0"/>
              <a:t>(</a:t>
            </a:r>
            <a:r>
              <a:rPr lang="en-US" sz="1600" dirty="0" err="1" smtClean="0"/>
              <a:t>Nicol</a:t>
            </a:r>
            <a:r>
              <a:rPr lang="en-US" sz="1600" dirty="0" smtClean="0"/>
              <a:t> 2009: 111)</a:t>
            </a:r>
            <a:endParaRPr lang="en-US" sz="1600" dirty="0"/>
          </a:p>
        </p:txBody>
      </p:sp>
      <p:sp>
        <p:nvSpPr>
          <p:cNvPr id="6" name="TextBox 5"/>
          <p:cNvSpPr txBox="1"/>
          <p:nvPr/>
        </p:nvSpPr>
        <p:spPr>
          <a:xfrm>
            <a:off x="5124357" y="3742267"/>
            <a:ext cx="1685077" cy="338554"/>
          </a:xfrm>
          <a:prstGeom prst="rect">
            <a:avLst/>
          </a:prstGeom>
          <a:noFill/>
        </p:spPr>
        <p:txBody>
          <a:bodyPr wrap="none" rtlCol="0">
            <a:spAutoFit/>
          </a:bodyPr>
          <a:lstStyle/>
          <a:p>
            <a:r>
              <a:rPr lang="en-US" sz="1600" dirty="0" smtClean="0"/>
              <a:t>(</a:t>
            </a:r>
            <a:r>
              <a:rPr lang="en-US" sz="1600" dirty="0" err="1" smtClean="0"/>
              <a:t>Fowles</a:t>
            </a:r>
            <a:r>
              <a:rPr lang="en-US" sz="1600" dirty="0" smtClean="0"/>
              <a:t> 1969: 451)</a:t>
            </a:r>
            <a:endParaRPr lang="en-US" sz="1600" dirty="0"/>
          </a:p>
        </p:txBody>
      </p:sp>
      <p:pic>
        <p:nvPicPr>
          <p:cNvPr id="8" name="Picture 7" descr="Screen Shot 2015-10-04 at 11.42.55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93285" y="1032933"/>
            <a:ext cx="4831072" cy="3110416"/>
          </a:xfrm>
          <a:prstGeom prst="rect">
            <a:avLst/>
          </a:prstGeom>
        </p:spPr>
      </p:pic>
    </p:spTree>
    <p:extLst>
      <p:ext uri="{BB962C8B-B14F-4D97-AF65-F5344CB8AC3E}">
        <p14:creationId xmlns:p14="http://schemas.microsoft.com/office/powerpoint/2010/main" val="1219890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87764" y="214623"/>
            <a:ext cx="8431303" cy="2209800"/>
          </a:xfrm>
        </p:spPr>
        <p:txBody>
          <a:bodyPr/>
          <a:lstStyle/>
          <a:p>
            <a:r>
              <a:rPr lang="en-US" sz="8800" dirty="0" smtClean="0"/>
              <a:t>Doubleness &amp;</a:t>
            </a:r>
          </a:p>
          <a:p>
            <a:r>
              <a:rPr lang="en-US" sz="8800" dirty="0" smtClean="0"/>
              <a:t>Double-coded logic</a:t>
            </a:r>
            <a:endParaRPr lang="en-US" sz="8800" dirty="0"/>
          </a:p>
        </p:txBody>
      </p:sp>
      <p:sp>
        <p:nvSpPr>
          <p:cNvPr id="3" name="Title 2"/>
          <p:cNvSpPr>
            <a:spLocks noGrp="1"/>
          </p:cNvSpPr>
          <p:nvPr>
            <p:ph type="title"/>
          </p:nvPr>
        </p:nvSpPr>
        <p:spPr>
          <a:xfrm>
            <a:off x="2327476" y="374642"/>
            <a:ext cx="5363634" cy="561756"/>
          </a:xfrm>
        </p:spPr>
        <p:txBody>
          <a:bodyPr/>
          <a:lstStyle/>
          <a:p>
            <a:r>
              <a:rPr lang="en-US" sz="4400" i="1" dirty="0" smtClean="0"/>
              <a:t>Slaughterhouse 5</a:t>
            </a:r>
            <a:endParaRPr lang="en-US" sz="4400" i="1" dirty="0"/>
          </a:p>
        </p:txBody>
      </p:sp>
      <p:sp>
        <p:nvSpPr>
          <p:cNvPr id="4" name="Text Placeholder 3"/>
          <p:cNvSpPr>
            <a:spLocks noGrp="1"/>
          </p:cNvSpPr>
          <p:nvPr>
            <p:ph type="body" idx="1"/>
          </p:nvPr>
        </p:nvSpPr>
        <p:spPr>
          <a:xfrm>
            <a:off x="490959" y="776379"/>
            <a:ext cx="5791307" cy="5884504"/>
          </a:xfrm>
        </p:spPr>
        <p:txBody>
          <a:bodyPr>
            <a:normAutofit/>
          </a:bodyPr>
          <a:lstStyle/>
          <a:p>
            <a:pPr>
              <a:lnSpc>
                <a:spcPct val="110000"/>
              </a:lnSpc>
            </a:pPr>
            <a:r>
              <a:rPr lang="en-US" dirty="0" smtClean="0"/>
              <a:t>	 		    		</a:t>
            </a:r>
            <a:endParaRPr lang="en-US" sz="1600" dirty="0"/>
          </a:p>
        </p:txBody>
      </p:sp>
      <p:pic>
        <p:nvPicPr>
          <p:cNvPr id="12" name="Picture 11" descr="Screen Shot 2016-08-22 at 10.33.26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854903" y="419670"/>
            <a:ext cx="2159218" cy="2881186"/>
          </a:xfrm>
          <a:prstGeom prst="rect">
            <a:avLst/>
          </a:prstGeom>
          <a:ln w="28575" cmpd="sng">
            <a:solidFill>
              <a:srgbClr val="413C29"/>
            </a:solidFill>
          </a:ln>
        </p:spPr>
      </p:pic>
      <p:pic>
        <p:nvPicPr>
          <p:cNvPr id="13" name="Picture 12" descr="Screen Shot 2016-08-22 at 10.39.03 a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854903" y="3481620"/>
            <a:ext cx="2159218" cy="3179263"/>
          </a:xfrm>
          <a:prstGeom prst="rect">
            <a:avLst/>
          </a:prstGeom>
          <a:ln w="28575" cmpd="sng">
            <a:solidFill>
              <a:srgbClr val="413C29"/>
            </a:solidFill>
          </a:ln>
        </p:spPr>
      </p:pic>
      <p:pic>
        <p:nvPicPr>
          <p:cNvPr id="17" name="Picture 16" descr="Screen Shot 2016-08-22 at 4.47.42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99701" y="1431839"/>
            <a:ext cx="5777103" cy="3868294"/>
          </a:xfrm>
          <a:prstGeom prst="rect">
            <a:avLst/>
          </a:prstGeom>
          <a:ln w="28575" cmpd="sng">
            <a:solidFill>
              <a:schemeClr val="accent5">
                <a:lumMod val="50000"/>
              </a:schemeClr>
            </a:solidFill>
          </a:ln>
        </p:spPr>
      </p:pic>
      <p:sp>
        <p:nvSpPr>
          <p:cNvPr id="5" name="TextBox 4"/>
          <p:cNvSpPr txBox="1"/>
          <p:nvPr/>
        </p:nvSpPr>
        <p:spPr>
          <a:xfrm>
            <a:off x="5920024" y="5428004"/>
            <a:ext cx="721736" cy="307777"/>
          </a:xfrm>
          <a:prstGeom prst="rect">
            <a:avLst/>
          </a:prstGeom>
          <a:noFill/>
        </p:spPr>
        <p:txBody>
          <a:bodyPr wrap="none" rtlCol="0">
            <a:spAutoFit/>
          </a:bodyPr>
          <a:lstStyle/>
          <a:p>
            <a:r>
              <a:rPr lang="en-AU" sz="1400" dirty="0" smtClean="0"/>
              <a:t>(p. 163)</a:t>
            </a:r>
            <a:endParaRPr lang="en-AU" sz="1400" dirty="0"/>
          </a:p>
        </p:txBody>
      </p:sp>
    </p:spTree>
    <p:extLst>
      <p:ext uri="{BB962C8B-B14F-4D97-AF65-F5344CB8AC3E}">
        <p14:creationId xmlns:p14="http://schemas.microsoft.com/office/powerpoint/2010/main" val="791291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87764" y="214623"/>
            <a:ext cx="8431303" cy="2209800"/>
          </a:xfrm>
        </p:spPr>
        <p:txBody>
          <a:bodyPr/>
          <a:lstStyle/>
          <a:p>
            <a:r>
              <a:rPr lang="en-US" sz="8800" dirty="0" smtClean="0"/>
              <a:t>Doubleness &amp;</a:t>
            </a:r>
          </a:p>
          <a:p>
            <a:r>
              <a:rPr lang="en-US" sz="8800" dirty="0" smtClean="0"/>
              <a:t>Double-coded logic</a:t>
            </a:r>
            <a:endParaRPr lang="en-US" sz="8800" dirty="0"/>
          </a:p>
        </p:txBody>
      </p:sp>
      <p:sp>
        <p:nvSpPr>
          <p:cNvPr id="3" name="Title 2"/>
          <p:cNvSpPr>
            <a:spLocks noGrp="1"/>
          </p:cNvSpPr>
          <p:nvPr>
            <p:ph type="title"/>
          </p:nvPr>
        </p:nvSpPr>
        <p:spPr>
          <a:xfrm>
            <a:off x="2881658" y="214623"/>
            <a:ext cx="5363634" cy="561756"/>
          </a:xfrm>
        </p:spPr>
        <p:txBody>
          <a:bodyPr/>
          <a:lstStyle/>
          <a:p>
            <a:r>
              <a:rPr lang="en-US" sz="4400" i="1" dirty="0" smtClean="0"/>
              <a:t>Slaughterhouse 5</a:t>
            </a:r>
            <a:endParaRPr lang="en-US" sz="4400" i="1" dirty="0"/>
          </a:p>
        </p:txBody>
      </p:sp>
      <p:sp>
        <p:nvSpPr>
          <p:cNvPr id="4" name="Text Placeholder 3"/>
          <p:cNvSpPr>
            <a:spLocks noGrp="1"/>
          </p:cNvSpPr>
          <p:nvPr>
            <p:ph type="body" idx="1"/>
          </p:nvPr>
        </p:nvSpPr>
        <p:spPr>
          <a:xfrm>
            <a:off x="490959" y="776379"/>
            <a:ext cx="5791307" cy="5884504"/>
          </a:xfrm>
        </p:spPr>
        <p:txBody>
          <a:bodyPr>
            <a:normAutofit/>
          </a:bodyPr>
          <a:lstStyle/>
          <a:p>
            <a:pPr>
              <a:lnSpc>
                <a:spcPct val="110000"/>
              </a:lnSpc>
            </a:pPr>
            <a:r>
              <a:rPr lang="en-US" sz="1900" dirty="0" smtClean="0"/>
              <a:t>‘Realism, it its suggested, ‘isn’t enough anymore’,</a:t>
            </a:r>
          </a:p>
          <a:p>
            <a:pPr>
              <a:lnSpc>
                <a:spcPct val="110000"/>
              </a:lnSpc>
            </a:pPr>
            <a:r>
              <a:rPr lang="en-US" sz="1900" dirty="0" smtClean="0"/>
              <a:t>realism presents characters, but</a:t>
            </a:r>
          </a:p>
          <a:p>
            <a:pPr>
              <a:lnSpc>
                <a:spcPct val="110000"/>
              </a:lnSpc>
            </a:pPr>
            <a:endParaRPr lang="en-US" sz="1900" dirty="0" smtClean="0"/>
          </a:p>
          <a:p>
            <a:pPr>
              <a:lnSpc>
                <a:spcPct val="90000"/>
              </a:lnSpc>
            </a:pPr>
            <a:r>
              <a:rPr lang="en-US" sz="1900" dirty="0" smtClean="0"/>
              <a:t>   There are almost no characters in this story and</a:t>
            </a:r>
          </a:p>
          <a:p>
            <a:pPr>
              <a:lnSpc>
                <a:spcPct val="90000"/>
              </a:lnSpc>
            </a:pPr>
            <a:r>
              <a:rPr lang="en-US" sz="1900" dirty="0"/>
              <a:t> </a:t>
            </a:r>
            <a:r>
              <a:rPr lang="en-US" sz="1900" dirty="0" smtClean="0"/>
              <a:t>  almost not dramatic confrontations, because </a:t>
            </a:r>
          </a:p>
          <a:p>
            <a:pPr>
              <a:lnSpc>
                <a:spcPct val="90000"/>
              </a:lnSpc>
            </a:pPr>
            <a:r>
              <a:rPr lang="en-US" sz="1900" dirty="0"/>
              <a:t> </a:t>
            </a:r>
            <a:r>
              <a:rPr lang="en-US" sz="1900" dirty="0" smtClean="0"/>
              <a:t>  most of the people in it are so sick and so much</a:t>
            </a:r>
          </a:p>
          <a:p>
            <a:pPr>
              <a:lnSpc>
                <a:spcPct val="90000"/>
              </a:lnSpc>
            </a:pPr>
            <a:r>
              <a:rPr lang="en-US" sz="1900" dirty="0"/>
              <a:t> </a:t>
            </a:r>
            <a:r>
              <a:rPr lang="en-US" sz="1900" dirty="0" smtClean="0"/>
              <a:t>  the listless playthings of enormous forces. One of</a:t>
            </a:r>
          </a:p>
          <a:p>
            <a:pPr>
              <a:lnSpc>
                <a:spcPct val="90000"/>
              </a:lnSpc>
            </a:pPr>
            <a:r>
              <a:rPr lang="en-US" sz="1900" dirty="0"/>
              <a:t> </a:t>
            </a:r>
            <a:r>
              <a:rPr lang="en-US" sz="1900" dirty="0" smtClean="0"/>
              <a:t>  the main effects of war, after all, is that people </a:t>
            </a:r>
          </a:p>
          <a:p>
            <a:pPr>
              <a:lnSpc>
                <a:spcPct val="90000"/>
              </a:lnSpc>
            </a:pPr>
            <a:r>
              <a:rPr lang="en-US" sz="1900" dirty="0"/>
              <a:t> </a:t>
            </a:r>
            <a:r>
              <a:rPr lang="en-US" sz="1900" dirty="0" smtClean="0"/>
              <a:t>  are discouraged from being characters. (p.110)</a:t>
            </a:r>
          </a:p>
          <a:p>
            <a:pPr>
              <a:lnSpc>
                <a:spcPct val="90000"/>
              </a:lnSpc>
            </a:pPr>
            <a:endParaRPr lang="en-US" sz="1900" dirty="0" smtClean="0"/>
          </a:p>
          <a:p>
            <a:pPr>
              <a:lnSpc>
                <a:spcPct val="110000"/>
              </a:lnSpc>
            </a:pPr>
            <a:r>
              <a:rPr lang="en-US" sz="1900" dirty="0" smtClean="0"/>
              <a:t>Realism presents history as linear chronology, presents characters in terms of liberal humanism, allows for the possibility of free will and moral choice. But the novel implies that events like Dresden invalidate such liberal assumptions. They are revealed to be inadequate fictions which are possibly as much evasions of responsibility as the construction of </a:t>
            </a:r>
            <a:r>
              <a:rPr lang="en-US" sz="1900" dirty="0" err="1" smtClean="0"/>
              <a:t>Tralfamadorian</a:t>
            </a:r>
            <a:r>
              <a:rPr lang="en-US" sz="1900" dirty="0" smtClean="0"/>
              <a:t> kingdoms.</a:t>
            </a:r>
            <a:r>
              <a:rPr lang="en-US" dirty="0" smtClean="0"/>
              <a:t>		 		    		</a:t>
            </a:r>
            <a:r>
              <a:rPr lang="en-US" sz="1600" dirty="0" smtClean="0"/>
              <a:t>(Waugh 1984:128)</a:t>
            </a:r>
            <a:endParaRPr lang="en-US" sz="1600" dirty="0"/>
          </a:p>
        </p:txBody>
      </p:sp>
      <p:pic>
        <p:nvPicPr>
          <p:cNvPr id="12" name="Picture 11" descr="Screen Shot 2016-08-22 at 10.33.26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854903" y="419670"/>
            <a:ext cx="2159218" cy="2881186"/>
          </a:xfrm>
          <a:prstGeom prst="rect">
            <a:avLst/>
          </a:prstGeom>
          <a:ln w="38100" cmpd="sng">
            <a:solidFill>
              <a:schemeClr val="tx1"/>
            </a:solidFill>
          </a:ln>
        </p:spPr>
      </p:pic>
      <p:pic>
        <p:nvPicPr>
          <p:cNvPr id="13" name="Picture 12" descr="Screen Shot 2016-08-22 at 10.39.03 a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854903" y="3481620"/>
            <a:ext cx="2159218" cy="3179263"/>
          </a:xfrm>
          <a:prstGeom prst="rect">
            <a:avLst/>
          </a:prstGeom>
          <a:ln w="28575" cmpd="sng">
            <a:solidFill>
              <a:schemeClr val="tx1"/>
            </a:solidFill>
          </a:ln>
        </p:spPr>
      </p:pic>
    </p:spTree>
    <p:extLst>
      <p:ext uri="{BB962C8B-B14F-4D97-AF65-F5344CB8AC3E}">
        <p14:creationId xmlns:p14="http://schemas.microsoft.com/office/powerpoint/2010/main" val="37225490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87764" y="214623"/>
            <a:ext cx="8431303" cy="2209800"/>
          </a:xfrm>
        </p:spPr>
        <p:txBody>
          <a:bodyPr/>
          <a:lstStyle/>
          <a:p>
            <a:r>
              <a:rPr lang="en-US" sz="8800" dirty="0" smtClean="0"/>
              <a:t>Doubleness &amp; </a:t>
            </a:r>
          </a:p>
          <a:p>
            <a:r>
              <a:rPr lang="en-US" sz="8800" dirty="0" smtClean="0"/>
              <a:t>Double-coded logic</a:t>
            </a:r>
            <a:endParaRPr lang="en-US" sz="8800" dirty="0"/>
          </a:p>
        </p:txBody>
      </p:sp>
      <p:sp>
        <p:nvSpPr>
          <p:cNvPr id="3" name="Title 2"/>
          <p:cNvSpPr>
            <a:spLocks noGrp="1"/>
          </p:cNvSpPr>
          <p:nvPr>
            <p:ph type="title"/>
          </p:nvPr>
        </p:nvSpPr>
        <p:spPr>
          <a:xfrm>
            <a:off x="2881658" y="214623"/>
            <a:ext cx="5363634" cy="561756"/>
          </a:xfrm>
        </p:spPr>
        <p:txBody>
          <a:bodyPr/>
          <a:lstStyle/>
          <a:p>
            <a:r>
              <a:rPr lang="en-US" sz="4400" i="1" dirty="0" smtClean="0"/>
              <a:t>Slaughterhouse 5</a:t>
            </a:r>
            <a:endParaRPr lang="en-US" sz="4400" i="1" dirty="0"/>
          </a:p>
        </p:txBody>
      </p:sp>
      <p:sp>
        <p:nvSpPr>
          <p:cNvPr id="4" name="Text Placeholder 3"/>
          <p:cNvSpPr>
            <a:spLocks noGrp="1"/>
          </p:cNvSpPr>
          <p:nvPr>
            <p:ph type="body" idx="1"/>
          </p:nvPr>
        </p:nvSpPr>
        <p:spPr>
          <a:xfrm>
            <a:off x="2881658" y="1509621"/>
            <a:ext cx="5280209" cy="3435573"/>
          </a:xfrm>
        </p:spPr>
        <p:txBody>
          <a:bodyPr>
            <a:normAutofit/>
          </a:bodyPr>
          <a:lstStyle/>
          <a:p>
            <a:pPr>
              <a:lnSpc>
                <a:spcPct val="120000"/>
              </a:lnSpc>
            </a:pPr>
            <a:r>
              <a:rPr lang="en-US" dirty="0"/>
              <a:t>	</a:t>
            </a:r>
            <a:r>
              <a:rPr lang="en-US" dirty="0" smtClean="0"/>
              <a:t>		 		</a:t>
            </a:r>
            <a:endParaRPr lang="en-US" sz="1600" dirty="0"/>
          </a:p>
        </p:txBody>
      </p:sp>
      <p:pic>
        <p:nvPicPr>
          <p:cNvPr id="12" name="Picture 11" descr="Screen Shot 2016-08-22 at 10.33.26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854903" y="419670"/>
            <a:ext cx="2159218" cy="2881186"/>
          </a:xfrm>
          <a:prstGeom prst="rect">
            <a:avLst/>
          </a:prstGeom>
          <a:ln w="28575" cmpd="sng">
            <a:solidFill>
              <a:schemeClr val="tx1"/>
            </a:solidFill>
          </a:ln>
        </p:spPr>
      </p:pic>
      <p:pic>
        <p:nvPicPr>
          <p:cNvPr id="13" name="Picture 12" descr="Screen Shot 2016-08-22 at 10.39.03 a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854903" y="3481620"/>
            <a:ext cx="2159218" cy="3179263"/>
          </a:xfrm>
          <a:prstGeom prst="rect">
            <a:avLst/>
          </a:prstGeom>
          <a:ln w="28575" cmpd="sng">
            <a:solidFill>
              <a:schemeClr val="tx1"/>
            </a:solidFill>
          </a:ln>
        </p:spPr>
      </p:pic>
      <p:sp>
        <p:nvSpPr>
          <p:cNvPr id="14" name="TextBox 13"/>
          <p:cNvSpPr txBox="1"/>
          <p:nvPr/>
        </p:nvSpPr>
        <p:spPr>
          <a:xfrm>
            <a:off x="187764" y="1142673"/>
            <a:ext cx="6831780" cy="5109090"/>
          </a:xfrm>
          <a:prstGeom prst="rect">
            <a:avLst/>
          </a:prstGeom>
          <a:noFill/>
        </p:spPr>
        <p:txBody>
          <a:bodyPr wrap="none" rtlCol="0">
            <a:spAutoFit/>
          </a:bodyPr>
          <a:lstStyle/>
          <a:p>
            <a:r>
              <a:rPr lang="en-US" dirty="0" smtClean="0"/>
              <a:t>.</a:t>
            </a:r>
            <a:r>
              <a:rPr lang="en-US" sz="2200" dirty="0" smtClean="0"/>
              <a:t>..</a:t>
            </a:r>
            <a:r>
              <a:rPr lang="en-US" sz="2200" i="1" dirty="0" smtClean="0"/>
              <a:t>Slaughterhouse-Five </a:t>
            </a:r>
            <a:r>
              <a:rPr lang="en-US" sz="2200" dirty="0" smtClean="0"/>
              <a:t>suggests that </a:t>
            </a:r>
            <a:r>
              <a:rPr lang="en-US" sz="2200" b="1" dirty="0" smtClean="0"/>
              <a:t>realism is an inadequate</a:t>
            </a:r>
          </a:p>
          <a:p>
            <a:r>
              <a:rPr lang="en-US" sz="2200" b="1" dirty="0" smtClean="0"/>
              <a:t>means of portraying experiences like Dresden</a:t>
            </a:r>
            <a:r>
              <a:rPr lang="en-US" sz="2200" dirty="0" smtClean="0"/>
              <a:t>.  Vonnegut</a:t>
            </a:r>
          </a:p>
          <a:p>
            <a:r>
              <a:rPr lang="en-US" sz="2200" dirty="0" smtClean="0"/>
              <a:t>even breaks the the frame of the Dresden section by </a:t>
            </a:r>
          </a:p>
          <a:p>
            <a:r>
              <a:rPr lang="en-US" sz="2200" dirty="0" smtClean="0"/>
              <a:t>appearing in it himself – ‘an old fart with his memories</a:t>
            </a:r>
          </a:p>
          <a:p>
            <a:r>
              <a:rPr lang="en-US" sz="2200" dirty="0" smtClean="0"/>
              <a:t>and his pall malls’ (p.9). However, he cannot (nor does</a:t>
            </a:r>
          </a:p>
          <a:p>
            <a:r>
              <a:rPr lang="en-US" sz="2200" dirty="0" smtClean="0"/>
              <a:t>his novel) embrace an aesthetic that ignores the </a:t>
            </a:r>
          </a:p>
          <a:p>
            <a:r>
              <a:rPr lang="en-US" sz="2200" dirty="0" smtClean="0"/>
              <a:t>responsibility of literary fiction to engage with history, </a:t>
            </a:r>
          </a:p>
          <a:p>
            <a:r>
              <a:rPr lang="en-US" sz="2200" dirty="0" smtClean="0"/>
              <a:t>with the temporal world.</a:t>
            </a:r>
          </a:p>
          <a:p>
            <a:endParaRPr lang="en-US" sz="2200" dirty="0"/>
          </a:p>
          <a:p>
            <a:r>
              <a:rPr lang="en-US" sz="2200" dirty="0" smtClean="0"/>
              <a:t>   </a:t>
            </a:r>
            <a:r>
              <a:rPr lang="en-US" sz="2200" i="1" dirty="0" smtClean="0"/>
              <a:t>Slaughterhouse-Five </a:t>
            </a:r>
            <a:r>
              <a:rPr lang="en-US" sz="2200" dirty="0" smtClean="0"/>
              <a:t>is more ‘real’ than </a:t>
            </a:r>
            <a:r>
              <a:rPr lang="en-US" sz="2200" dirty="0" err="1" smtClean="0"/>
              <a:t>Tralfamadore</a:t>
            </a:r>
            <a:r>
              <a:rPr lang="en-US" sz="2200" dirty="0" smtClean="0"/>
              <a:t> ...</a:t>
            </a:r>
          </a:p>
          <a:p>
            <a:r>
              <a:rPr lang="en-US" sz="2200" dirty="0" smtClean="0"/>
              <a:t>[the novel] suggests that the construction of alternative </a:t>
            </a:r>
          </a:p>
          <a:p>
            <a:r>
              <a:rPr lang="en-US" sz="2200" dirty="0" smtClean="0"/>
              <a:t>world ignores the events and logic of the historical world</a:t>
            </a:r>
          </a:p>
          <a:p>
            <a:r>
              <a:rPr lang="en-US" sz="2200" dirty="0" smtClean="0"/>
              <a:t>but should provide an unfamiliar perspective on that world. </a:t>
            </a:r>
            <a:endParaRPr lang="en-US" sz="2200" dirty="0"/>
          </a:p>
          <a:p>
            <a:endParaRPr lang="en-US" sz="2000" dirty="0"/>
          </a:p>
          <a:p>
            <a:r>
              <a:rPr lang="en-US" sz="2000" dirty="0" smtClean="0"/>
              <a:t>					(Waugh 1984: 129)</a:t>
            </a:r>
          </a:p>
        </p:txBody>
      </p:sp>
    </p:spTree>
    <p:extLst>
      <p:ext uri="{BB962C8B-B14F-4D97-AF65-F5344CB8AC3E}">
        <p14:creationId xmlns:p14="http://schemas.microsoft.com/office/powerpoint/2010/main" val="1516766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87764" y="214623"/>
            <a:ext cx="8431303" cy="2209800"/>
          </a:xfrm>
        </p:spPr>
        <p:txBody>
          <a:bodyPr/>
          <a:lstStyle/>
          <a:p>
            <a:r>
              <a:rPr lang="en-US" sz="8800" dirty="0" smtClean="0"/>
              <a:t>Doubleness &amp; </a:t>
            </a:r>
          </a:p>
          <a:p>
            <a:r>
              <a:rPr lang="en-US" sz="8800" dirty="0" smtClean="0"/>
              <a:t>Double-coded logic</a:t>
            </a:r>
            <a:endParaRPr lang="en-US" sz="8800" dirty="0"/>
          </a:p>
        </p:txBody>
      </p:sp>
      <p:sp>
        <p:nvSpPr>
          <p:cNvPr id="3" name="Title 2"/>
          <p:cNvSpPr>
            <a:spLocks noGrp="1"/>
          </p:cNvSpPr>
          <p:nvPr>
            <p:ph type="title"/>
          </p:nvPr>
        </p:nvSpPr>
        <p:spPr>
          <a:xfrm>
            <a:off x="2881658" y="214623"/>
            <a:ext cx="5363634" cy="561756"/>
          </a:xfrm>
        </p:spPr>
        <p:txBody>
          <a:bodyPr/>
          <a:lstStyle/>
          <a:p>
            <a:r>
              <a:rPr lang="en-US" sz="4400" i="1" dirty="0" smtClean="0"/>
              <a:t>Slaughterhouse 5</a:t>
            </a:r>
            <a:endParaRPr lang="en-US" sz="4400" i="1" dirty="0"/>
          </a:p>
        </p:txBody>
      </p:sp>
      <p:sp>
        <p:nvSpPr>
          <p:cNvPr id="4" name="Text Placeholder 3"/>
          <p:cNvSpPr>
            <a:spLocks noGrp="1"/>
          </p:cNvSpPr>
          <p:nvPr>
            <p:ph type="body" idx="1"/>
          </p:nvPr>
        </p:nvSpPr>
        <p:spPr>
          <a:xfrm>
            <a:off x="2881658" y="1509621"/>
            <a:ext cx="5280209" cy="3435573"/>
          </a:xfrm>
        </p:spPr>
        <p:txBody>
          <a:bodyPr>
            <a:normAutofit/>
          </a:bodyPr>
          <a:lstStyle/>
          <a:p>
            <a:pPr>
              <a:lnSpc>
                <a:spcPct val="120000"/>
              </a:lnSpc>
            </a:pPr>
            <a:r>
              <a:rPr lang="en-US" dirty="0"/>
              <a:t>	</a:t>
            </a:r>
            <a:r>
              <a:rPr lang="en-US" dirty="0" smtClean="0"/>
              <a:t>		 	</a:t>
            </a:r>
            <a:endParaRPr lang="en-US" sz="1600" dirty="0"/>
          </a:p>
        </p:txBody>
      </p:sp>
      <p:pic>
        <p:nvPicPr>
          <p:cNvPr id="12" name="Picture 11" descr="Screen Shot 2016-08-22 at 10.33.26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815975" y="419670"/>
            <a:ext cx="2198146" cy="2933130"/>
          </a:xfrm>
          <a:prstGeom prst="rect">
            <a:avLst/>
          </a:prstGeom>
          <a:ln w="28575" cmpd="sng">
            <a:solidFill>
              <a:schemeClr val="tx1"/>
            </a:solidFill>
          </a:ln>
        </p:spPr>
      </p:pic>
      <p:pic>
        <p:nvPicPr>
          <p:cNvPr id="13" name="Picture 12" descr="Screen Shot 2016-08-22 at 10.39.03 a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854903" y="3481620"/>
            <a:ext cx="2159218" cy="3179263"/>
          </a:xfrm>
          <a:prstGeom prst="rect">
            <a:avLst/>
          </a:prstGeom>
          <a:ln w="28575" cmpd="sng">
            <a:solidFill>
              <a:schemeClr val="tx1"/>
            </a:solidFill>
          </a:ln>
        </p:spPr>
      </p:pic>
      <p:pic>
        <p:nvPicPr>
          <p:cNvPr id="6" name="Picture 5" descr="Screen Shot 2016-08-22 at 4.35.00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450183" y="999065"/>
            <a:ext cx="4205549" cy="5483599"/>
          </a:xfrm>
          <a:prstGeom prst="rect">
            <a:avLst/>
          </a:prstGeom>
          <a:ln w="28575" cmpd="sng">
            <a:solidFill>
              <a:schemeClr val="accent6">
                <a:lumMod val="50000"/>
              </a:schemeClr>
            </a:solidFill>
          </a:ln>
        </p:spPr>
      </p:pic>
      <p:sp>
        <p:nvSpPr>
          <p:cNvPr id="7" name="TextBox 6"/>
          <p:cNvSpPr txBox="1"/>
          <p:nvPr/>
        </p:nvSpPr>
        <p:spPr>
          <a:xfrm>
            <a:off x="5909733" y="6113332"/>
            <a:ext cx="660420" cy="369332"/>
          </a:xfrm>
          <a:prstGeom prst="rect">
            <a:avLst/>
          </a:prstGeom>
          <a:noFill/>
        </p:spPr>
        <p:txBody>
          <a:bodyPr wrap="none" rtlCol="0">
            <a:spAutoFit/>
          </a:bodyPr>
          <a:lstStyle/>
          <a:p>
            <a:r>
              <a:rPr lang="en-US" dirty="0" smtClean="0"/>
              <a:t>(p. 1)</a:t>
            </a:r>
            <a:endParaRPr lang="en-US" dirty="0"/>
          </a:p>
        </p:txBody>
      </p:sp>
    </p:spTree>
    <p:extLst>
      <p:ext uri="{BB962C8B-B14F-4D97-AF65-F5344CB8AC3E}">
        <p14:creationId xmlns:p14="http://schemas.microsoft.com/office/powerpoint/2010/main" val="1246992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09496" y="233673"/>
            <a:ext cx="8431303" cy="2209800"/>
          </a:xfrm>
        </p:spPr>
        <p:txBody>
          <a:bodyPr/>
          <a:lstStyle/>
          <a:p>
            <a:pPr algn="r"/>
            <a:r>
              <a:rPr lang="en-US" sz="8800" dirty="0" err="1" smtClean="0"/>
              <a:t>Intertextuality</a:t>
            </a:r>
            <a:endParaRPr lang="en-US" sz="8800" dirty="0"/>
          </a:p>
        </p:txBody>
      </p:sp>
      <p:sp>
        <p:nvSpPr>
          <p:cNvPr id="3" name="Title 2"/>
          <p:cNvSpPr>
            <a:spLocks noGrp="1"/>
          </p:cNvSpPr>
          <p:nvPr>
            <p:ph type="title"/>
          </p:nvPr>
        </p:nvSpPr>
        <p:spPr>
          <a:xfrm>
            <a:off x="1934633" y="214623"/>
            <a:ext cx="6942665" cy="561756"/>
          </a:xfrm>
        </p:spPr>
        <p:txBody>
          <a:bodyPr/>
          <a:lstStyle/>
          <a:p>
            <a:r>
              <a:rPr lang="en-US" sz="4400" i="1" dirty="0" smtClean="0"/>
              <a:t>Slaughterhouse 5</a:t>
            </a:r>
            <a:endParaRPr lang="en-US" sz="4400" i="1" dirty="0"/>
          </a:p>
        </p:txBody>
      </p:sp>
      <p:sp>
        <p:nvSpPr>
          <p:cNvPr id="4" name="Text Placeholder 3"/>
          <p:cNvSpPr>
            <a:spLocks noGrp="1"/>
          </p:cNvSpPr>
          <p:nvPr>
            <p:ph type="body" idx="1"/>
          </p:nvPr>
        </p:nvSpPr>
        <p:spPr>
          <a:xfrm>
            <a:off x="2881658" y="1509621"/>
            <a:ext cx="5280209" cy="3435573"/>
          </a:xfrm>
        </p:spPr>
        <p:txBody>
          <a:bodyPr>
            <a:normAutofit lnSpcReduction="10000"/>
          </a:bodyPr>
          <a:lstStyle/>
          <a:p>
            <a:pPr>
              <a:lnSpc>
                <a:spcPct val="120000"/>
              </a:lnSpc>
            </a:pPr>
            <a:r>
              <a:rPr lang="en-US" dirty="0"/>
              <a:t>	</a:t>
            </a:r>
            <a:r>
              <a:rPr lang="en-US" dirty="0" smtClean="0"/>
              <a:t>			</a:t>
            </a:r>
            <a:r>
              <a:rPr lang="en-US" i="1" dirty="0" smtClean="0"/>
              <a:t> </a:t>
            </a:r>
            <a:r>
              <a:rPr lang="en-US" dirty="0" smtClean="0"/>
              <a:t>‘...focused </a:t>
            </a:r>
            <a:r>
              <a:rPr lang="en-US" dirty="0"/>
              <a:t>historical attention in Europe and the US on the morality of the Allied bombing strategy designed to hasten the end of the war. Although the novel continually flaunts its fictional status, it still functions as a powerful record of what happened in Dresden </a:t>
            </a:r>
            <a:r>
              <a:rPr lang="en-US" dirty="0" smtClean="0"/>
              <a:t>1944</a:t>
            </a:r>
            <a:r>
              <a:rPr lang="en-US" dirty="0"/>
              <a:t>.</a:t>
            </a:r>
            <a:r>
              <a:rPr lang="en-US" dirty="0" smtClean="0"/>
              <a:t>’ (</a:t>
            </a:r>
            <a:r>
              <a:rPr lang="en-US" dirty="0" err="1" smtClean="0"/>
              <a:t>Nicol</a:t>
            </a:r>
            <a:r>
              <a:rPr lang="en-US" dirty="0" smtClean="0"/>
              <a:t>: 104)</a:t>
            </a:r>
          </a:p>
          <a:p>
            <a:r>
              <a:rPr lang="en-US" dirty="0" smtClean="0"/>
              <a:t> 		</a:t>
            </a:r>
            <a:endParaRPr lang="en-US" sz="1600" dirty="0"/>
          </a:p>
        </p:txBody>
      </p:sp>
      <p:pic>
        <p:nvPicPr>
          <p:cNvPr id="7" name="Picture 6" descr="Screen Shot 2016-08-18 at 9.38.50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37067" y="1171972"/>
            <a:ext cx="2489200" cy="3773222"/>
          </a:xfrm>
          <a:prstGeom prst="rect">
            <a:avLst/>
          </a:prstGeom>
        </p:spPr>
      </p:pic>
      <p:sp>
        <p:nvSpPr>
          <p:cNvPr id="9" name="Rectangle 8"/>
          <p:cNvSpPr/>
          <p:nvPr/>
        </p:nvSpPr>
        <p:spPr>
          <a:xfrm>
            <a:off x="509496" y="5688578"/>
            <a:ext cx="8314265" cy="707886"/>
          </a:xfrm>
          <a:prstGeom prst="rect">
            <a:avLst/>
          </a:prstGeom>
        </p:spPr>
        <p:txBody>
          <a:bodyPr wrap="square">
            <a:spAutoFit/>
          </a:bodyPr>
          <a:lstStyle/>
          <a:p>
            <a:r>
              <a:rPr lang="en-US" sz="2000" b="1" dirty="0"/>
              <a:t>‘...</a:t>
            </a:r>
            <a:r>
              <a:rPr lang="en-US" sz="2000" b="1" dirty="0" err="1"/>
              <a:t>metafictional</a:t>
            </a:r>
            <a:r>
              <a:rPr lang="en-US" sz="2000" b="1" dirty="0"/>
              <a:t> self-reflexivity (and </a:t>
            </a:r>
            <a:r>
              <a:rPr lang="en-US" sz="2000" b="1" dirty="0" err="1"/>
              <a:t>intertextuality</a:t>
            </a:r>
            <a:r>
              <a:rPr lang="en-US" sz="2000" b="1" dirty="0"/>
              <a:t>) renders their implicit claims to </a:t>
            </a:r>
            <a:r>
              <a:rPr lang="en-US" sz="2000" b="1" dirty="0" smtClean="0"/>
              <a:t>historical veracity </a:t>
            </a:r>
            <a:r>
              <a:rPr lang="en-US" sz="2000" b="1" dirty="0"/>
              <a:t>somewhat problematic, to say the least.’</a:t>
            </a:r>
          </a:p>
        </p:txBody>
      </p:sp>
    </p:spTree>
    <p:extLst>
      <p:ext uri="{BB962C8B-B14F-4D97-AF65-F5344CB8AC3E}">
        <p14:creationId xmlns:p14="http://schemas.microsoft.com/office/powerpoint/2010/main" val="3725009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20134" y="182781"/>
            <a:ext cx="8431303" cy="2209800"/>
          </a:xfrm>
        </p:spPr>
        <p:txBody>
          <a:bodyPr/>
          <a:lstStyle/>
          <a:p>
            <a:r>
              <a:rPr lang="en-US" sz="8000" dirty="0" smtClean="0"/>
              <a:t>Historiographic </a:t>
            </a:r>
          </a:p>
          <a:p>
            <a:r>
              <a:rPr lang="en-US" sz="8000" dirty="0" smtClean="0"/>
              <a:t>Metafiction</a:t>
            </a:r>
            <a:endParaRPr lang="en-US" sz="8000" dirty="0"/>
          </a:p>
        </p:txBody>
      </p:sp>
      <p:sp>
        <p:nvSpPr>
          <p:cNvPr id="3" name="Title 2"/>
          <p:cNvSpPr>
            <a:spLocks noGrp="1"/>
          </p:cNvSpPr>
          <p:nvPr>
            <p:ph type="title"/>
          </p:nvPr>
        </p:nvSpPr>
        <p:spPr>
          <a:xfrm>
            <a:off x="364604" y="199129"/>
            <a:ext cx="4488831" cy="828457"/>
          </a:xfrm>
        </p:spPr>
        <p:txBody>
          <a:bodyPr/>
          <a:lstStyle/>
          <a:p>
            <a:r>
              <a:rPr lang="en-US" dirty="0" smtClean="0"/>
              <a:t>Linda </a:t>
            </a:r>
            <a:r>
              <a:rPr lang="en-US" dirty="0" err="1" smtClean="0"/>
              <a:t>Hutcheon</a:t>
            </a:r>
            <a:endParaRPr lang="en-US" dirty="0"/>
          </a:p>
        </p:txBody>
      </p:sp>
      <p:sp>
        <p:nvSpPr>
          <p:cNvPr id="4" name="Text Placeholder 3"/>
          <p:cNvSpPr>
            <a:spLocks noGrp="1"/>
          </p:cNvSpPr>
          <p:nvPr>
            <p:ph type="body" idx="1"/>
          </p:nvPr>
        </p:nvSpPr>
        <p:spPr>
          <a:xfrm>
            <a:off x="2292781" y="986160"/>
            <a:ext cx="6417734" cy="605573"/>
          </a:xfrm>
        </p:spPr>
        <p:txBody>
          <a:bodyPr>
            <a:normAutofit/>
          </a:bodyPr>
          <a:lstStyle/>
          <a:p>
            <a:pPr algn="ctr"/>
            <a:r>
              <a:rPr lang="en-US" dirty="0" smtClean="0">
                <a:solidFill>
                  <a:srgbClr val="AF0C0C"/>
                </a:solidFill>
              </a:rPr>
              <a:t>to describe postmodern historical fiction (1984)</a:t>
            </a:r>
            <a:r>
              <a:rPr lang="en-US" dirty="0" smtClean="0"/>
              <a:t>.</a:t>
            </a:r>
          </a:p>
          <a:p>
            <a:pPr algn="ctr"/>
            <a:endParaRPr lang="en-US" dirty="0"/>
          </a:p>
          <a:p>
            <a:pPr algn="ctr"/>
            <a:endParaRPr lang="en-US" dirty="0"/>
          </a:p>
        </p:txBody>
      </p:sp>
      <p:sp>
        <p:nvSpPr>
          <p:cNvPr id="6" name="TextBox 5"/>
          <p:cNvSpPr txBox="1"/>
          <p:nvPr/>
        </p:nvSpPr>
        <p:spPr>
          <a:xfrm>
            <a:off x="364604" y="1591733"/>
            <a:ext cx="7863935" cy="1015663"/>
          </a:xfrm>
          <a:prstGeom prst="rect">
            <a:avLst/>
          </a:prstGeom>
          <a:noFill/>
        </p:spPr>
        <p:txBody>
          <a:bodyPr wrap="square" rtlCol="0">
            <a:spAutoFit/>
          </a:bodyPr>
          <a:lstStyle/>
          <a:p>
            <a:r>
              <a:rPr lang="en-US" sz="2000" dirty="0" smtClean="0"/>
              <a:t>‘HMF is fiction which uses </a:t>
            </a:r>
            <a:r>
              <a:rPr lang="en-US" sz="2000" dirty="0" err="1" smtClean="0"/>
              <a:t>metafictional</a:t>
            </a:r>
            <a:r>
              <a:rPr lang="en-US" sz="2000" dirty="0" smtClean="0"/>
              <a:t> techniques </a:t>
            </a:r>
            <a:r>
              <a:rPr lang="en-US" sz="2000" dirty="0" smtClean="0">
                <a:solidFill>
                  <a:srgbClr val="953735"/>
                </a:solidFill>
              </a:rPr>
              <a:t>to </a:t>
            </a:r>
            <a:r>
              <a:rPr lang="en-US" sz="2000" b="1" dirty="0" smtClean="0">
                <a:solidFill>
                  <a:srgbClr val="953735"/>
                </a:solidFill>
              </a:rPr>
              <a:t>‘challenge assumptions behind literary realism</a:t>
            </a:r>
            <a:r>
              <a:rPr lang="en-US" sz="2000" dirty="0" smtClean="0">
                <a:solidFill>
                  <a:srgbClr val="953735"/>
                </a:solidFill>
              </a:rPr>
              <a:t>’ </a:t>
            </a:r>
            <a:r>
              <a:rPr lang="en-US" sz="2000" dirty="0" smtClean="0"/>
              <a:t>and’ remind us that </a:t>
            </a:r>
            <a:r>
              <a:rPr lang="en-US" sz="2000" b="1" dirty="0" smtClean="0">
                <a:solidFill>
                  <a:srgbClr val="953735"/>
                </a:solidFill>
              </a:rPr>
              <a:t>history is just a construction, not something natural</a:t>
            </a:r>
            <a:r>
              <a:rPr lang="en-US" sz="2000" b="1" dirty="0">
                <a:solidFill>
                  <a:srgbClr val="953735"/>
                </a:solidFill>
              </a:rPr>
              <a:t> </a:t>
            </a:r>
            <a:r>
              <a:rPr lang="en-US" sz="2000" b="1" dirty="0" smtClean="0">
                <a:solidFill>
                  <a:srgbClr val="953735"/>
                </a:solidFill>
              </a:rPr>
              <a:t>that equates to the past.</a:t>
            </a:r>
            <a:r>
              <a:rPr lang="en-US" sz="2000" dirty="0" smtClean="0"/>
              <a:t>’ </a:t>
            </a:r>
            <a:endParaRPr lang="en-US" sz="2000" dirty="0"/>
          </a:p>
        </p:txBody>
      </p:sp>
      <p:sp>
        <p:nvSpPr>
          <p:cNvPr id="7" name="TextBox 6"/>
          <p:cNvSpPr txBox="1"/>
          <p:nvPr/>
        </p:nvSpPr>
        <p:spPr>
          <a:xfrm>
            <a:off x="153870" y="4393308"/>
            <a:ext cx="8388434" cy="1107996"/>
          </a:xfrm>
          <a:prstGeom prst="rect">
            <a:avLst/>
          </a:prstGeom>
          <a:noFill/>
        </p:spPr>
        <p:txBody>
          <a:bodyPr wrap="none" rtlCol="0">
            <a:spAutoFit/>
          </a:bodyPr>
          <a:lstStyle/>
          <a:p>
            <a:pPr algn="ctr"/>
            <a:r>
              <a:rPr lang="en-US" sz="2200" dirty="0" smtClean="0"/>
              <a:t>HMF ‘ is at once didactic, teaching us about history, and also—at the same </a:t>
            </a:r>
          </a:p>
          <a:p>
            <a:pPr algn="ctr"/>
            <a:r>
              <a:rPr lang="en-US" sz="2200" dirty="0" smtClean="0"/>
              <a:t>time—allowing us the freedom to question, interpret, </a:t>
            </a:r>
          </a:p>
          <a:p>
            <a:pPr algn="ctr"/>
            <a:r>
              <a:rPr lang="en-US" sz="2200" dirty="0" smtClean="0"/>
              <a:t>even ‘co-write’ its narrative (in the </a:t>
            </a:r>
            <a:r>
              <a:rPr lang="en-US" sz="2200" dirty="0" err="1" smtClean="0"/>
              <a:t>Barthesian</a:t>
            </a:r>
            <a:r>
              <a:rPr lang="en-US" sz="2200" dirty="0" smtClean="0"/>
              <a:t> sense).’ </a:t>
            </a:r>
            <a:endParaRPr lang="en-US" sz="2200" dirty="0"/>
          </a:p>
        </p:txBody>
      </p:sp>
      <p:sp>
        <p:nvSpPr>
          <p:cNvPr id="8" name="TextBox 7"/>
          <p:cNvSpPr txBox="1"/>
          <p:nvPr/>
        </p:nvSpPr>
        <p:spPr>
          <a:xfrm>
            <a:off x="3561102" y="2802535"/>
            <a:ext cx="4845271" cy="400110"/>
          </a:xfrm>
          <a:prstGeom prst="rect">
            <a:avLst/>
          </a:prstGeom>
          <a:noFill/>
        </p:spPr>
        <p:txBody>
          <a:bodyPr wrap="none" rtlCol="0">
            <a:spAutoFit/>
          </a:bodyPr>
          <a:lstStyle/>
          <a:p>
            <a:r>
              <a:rPr lang="en-US" sz="2000" dirty="0" smtClean="0"/>
              <a:t>‘More than just a  playful parody of history’ (?)</a:t>
            </a:r>
            <a:endParaRPr lang="en-US" sz="2000" dirty="0"/>
          </a:p>
        </p:txBody>
      </p:sp>
      <p:sp>
        <p:nvSpPr>
          <p:cNvPr id="9" name="TextBox 8"/>
          <p:cNvSpPr txBox="1"/>
          <p:nvPr/>
        </p:nvSpPr>
        <p:spPr>
          <a:xfrm>
            <a:off x="3471334" y="145429"/>
            <a:ext cx="1762021" cy="369332"/>
          </a:xfrm>
          <a:prstGeom prst="rect">
            <a:avLst/>
          </a:prstGeom>
          <a:noFill/>
        </p:spPr>
        <p:txBody>
          <a:bodyPr wrap="none" rtlCol="0">
            <a:spAutoFit/>
          </a:bodyPr>
          <a:lstStyle/>
          <a:p>
            <a:r>
              <a:rPr lang="en-US" dirty="0" smtClean="0">
                <a:solidFill>
                  <a:schemeClr val="accent2">
                    <a:lumMod val="75000"/>
                    <a:lumOff val="25000"/>
                  </a:schemeClr>
                </a:solidFill>
              </a:rPr>
              <a:t>A coin termed by</a:t>
            </a:r>
            <a:endParaRPr lang="en-US" dirty="0">
              <a:solidFill>
                <a:schemeClr val="accent2">
                  <a:lumMod val="75000"/>
                  <a:lumOff val="25000"/>
                </a:schemeClr>
              </a:solidFill>
            </a:endParaRPr>
          </a:p>
        </p:txBody>
      </p:sp>
      <p:sp>
        <p:nvSpPr>
          <p:cNvPr id="10" name="TextBox 9"/>
          <p:cNvSpPr txBox="1"/>
          <p:nvPr/>
        </p:nvSpPr>
        <p:spPr>
          <a:xfrm>
            <a:off x="237068" y="3207560"/>
            <a:ext cx="8417611" cy="1200329"/>
          </a:xfrm>
          <a:prstGeom prst="rect">
            <a:avLst/>
          </a:prstGeom>
          <a:noFill/>
        </p:spPr>
        <p:txBody>
          <a:bodyPr wrap="square" rtlCol="0">
            <a:spAutoFit/>
          </a:bodyPr>
          <a:lstStyle/>
          <a:p>
            <a:pPr algn="ctr"/>
            <a:r>
              <a:rPr lang="en-US" dirty="0" smtClean="0"/>
              <a:t>‘[A]s well as “</a:t>
            </a:r>
            <a:r>
              <a:rPr lang="en-US" b="1" dirty="0" err="1" smtClean="0"/>
              <a:t>explod</a:t>
            </a:r>
            <a:r>
              <a:rPr lang="en-US" b="1" dirty="0" smtClean="0"/>
              <a:t>[</a:t>
            </a:r>
            <a:r>
              <a:rPr lang="en-US" b="1" dirty="0" err="1" smtClean="0"/>
              <a:t>ing</a:t>
            </a:r>
            <a:r>
              <a:rPr lang="en-US" b="1" dirty="0" smtClean="0"/>
              <a:t>] realist narrative conventions</a:t>
            </a:r>
            <a:r>
              <a:rPr lang="en-US" dirty="0" smtClean="0"/>
              <a:t>” is </a:t>
            </a:r>
            <a:r>
              <a:rPr lang="en-US" b="1" dirty="0" smtClean="0"/>
              <a:t>still committed to telling a long</a:t>
            </a:r>
          </a:p>
          <a:p>
            <a:pPr algn="ctr"/>
            <a:r>
              <a:rPr lang="en-US" b="1" dirty="0"/>
              <a:t>a</a:t>
            </a:r>
            <a:r>
              <a:rPr lang="en-US" b="1" dirty="0" smtClean="0"/>
              <a:t>nd involving story, full of believable characters, </a:t>
            </a:r>
            <a:r>
              <a:rPr lang="en-US" dirty="0" smtClean="0"/>
              <a:t>which can be enjoyed by the reader in the manner of </a:t>
            </a:r>
            <a:r>
              <a:rPr lang="en-US" dirty="0" err="1" smtClean="0"/>
              <a:t>nineteeth</a:t>
            </a:r>
            <a:r>
              <a:rPr lang="en-US" dirty="0" smtClean="0"/>
              <a:t>-century realism.’ </a:t>
            </a:r>
          </a:p>
          <a:p>
            <a:r>
              <a:rPr lang="en-US" dirty="0"/>
              <a:t>	</a:t>
            </a:r>
            <a:r>
              <a:rPr lang="en-US" dirty="0" smtClean="0"/>
              <a:t>						</a:t>
            </a:r>
            <a:endParaRPr lang="en-US" dirty="0"/>
          </a:p>
        </p:txBody>
      </p:sp>
      <p:sp>
        <p:nvSpPr>
          <p:cNvPr id="11" name="TextBox 10"/>
          <p:cNvSpPr txBox="1"/>
          <p:nvPr/>
        </p:nvSpPr>
        <p:spPr>
          <a:xfrm>
            <a:off x="6697123" y="6419334"/>
            <a:ext cx="2013392" cy="338554"/>
          </a:xfrm>
          <a:prstGeom prst="rect">
            <a:avLst/>
          </a:prstGeom>
          <a:noFill/>
        </p:spPr>
        <p:txBody>
          <a:bodyPr wrap="none" rtlCol="0">
            <a:spAutoFit/>
          </a:bodyPr>
          <a:lstStyle/>
          <a:p>
            <a:r>
              <a:rPr lang="en-US" sz="1600" dirty="0" smtClean="0"/>
              <a:t>(</a:t>
            </a:r>
            <a:r>
              <a:rPr lang="en-US" sz="1600" dirty="0" err="1" smtClean="0"/>
              <a:t>Nicol</a:t>
            </a:r>
            <a:r>
              <a:rPr lang="en-US" sz="1600" dirty="0" smtClean="0"/>
              <a:t> 2009: 99 – 106)</a:t>
            </a:r>
            <a:endParaRPr lang="en-US" sz="1600" dirty="0"/>
          </a:p>
        </p:txBody>
      </p:sp>
      <p:sp>
        <p:nvSpPr>
          <p:cNvPr id="12" name="TextBox 11"/>
          <p:cNvSpPr txBox="1"/>
          <p:nvPr/>
        </p:nvSpPr>
        <p:spPr>
          <a:xfrm>
            <a:off x="2022495" y="2745895"/>
            <a:ext cx="865592" cy="461665"/>
          </a:xfrm>
          <a:prstGeom prst="rect">
            <a:avLst/>
          </a:prstGeom>
          <a:noFill/>
        </p:spPr>
        <p:txBody>
          <a:bodyPr wrap="none" rtlCol="0">
            <a:spAutoFit/>
          </a:bodyPr>
          <a:lstStyle/>
          <a:p>
            <a:r>
              <a:rPr lang="en-US" sz="2400" b="1" dirty="0" smtClean="0"/>
              <a:t>HMF</a:t>
            </a:r>
            <a:endParaRPr lang="en-US" sz="2400" b="1" dirty="0"/>
          </a:p>
        </p:txBody>
      </p:sp>
      <p:sp>
        <p:nvSpPr>
          <p:cNvPr id="13" name="TextBox 12"/>
          <p:cNvSpPr txBox="1"/>
          <p:nvPr/>
        </p:nvSpPr>
        <p:spPr>
          <a:xfrm>
            <a:off x="7983939" y="1591733"/>
            <a:ext cx="865592" cy="461665"/>
          </a:xfrm>
          <a:prstGeom prst="rect">
            <a:avLst/>
          </a:prstGeom>
          <a:noFill/>
        </p:spPr>
        <p:txBody>
          <a:bodyPr wrap="none" rtlCol="0">
            <a:spAutoFit/>
          </a:bodyPr>
          <a:lstStyle/>
          <a:p>
            <a:r>
              <a:rPr lang="en-US" sz="2400" b="1" dirty="0" smtClean="0"/>
              <a:t>HMF</a:t>
            </a:r>
            <a:endParaRPr lang="en-US" sz="2400" b="1" dirty="0"/>
          </a:p>
        </p:txBody>
      </p:sp>
      <p:sp>
        <p:nvSpPr>
          <p:cNvPr id="14" name="TextBox 13"/>
          <p:cNvSpPr txBox="1"/>
          <p:nvPr/>
        </p:nvSpPr>
        <p:spPr>
          <a:xfrm>
            <a:off x="220134" y="5773003"/>
            <a:ext cx="8796849" cy="707886"/>
          </a:xfrm>
          <a:prstGeom prst="rect">
            <a:avLst/>
          </a:prstGeom>
          <a:noFill/>
        </p:spPr>
        <p:txBody>
          <a:bodyPr wrap="none" rtlCol="0">
            <a:spAutoFit/>
          </a:bodyPr>
          <a:lstStyle/>
          <a:p>
            <a:r>
              <a:rPr lang="en-US" sz="2000" dirty="0" smtClean="0"/>
              <a:t>‘Even though it </a:t>
            </a:r>
            <a:r>
              <a:rPr lang="en-US" sz="2000" b="1" dirty="0" smtClean="0"/>
              <a:t>destabilizes [sic] its own narrative</a:t>
            </a:r>
            <a:r>
              <a:rPr lang="en-US" sz="2000" dirty="0" smtClean="0"/>
              <a:t>, the fact is we can</a:t>
            </a:r>
            <a:r>
              <a:rPr lang="en-US" sz="2000" b="1" dirty="0" smtClean="0"/>
              <a:t> learn about real</a:t>
            </a:r>
          </a:p>
          <a:p>
            <a:r>
              <a:rPr lang="en-US" sz="2000" b="1" dirty="0"/>
              <a:t>h</a:t>
            </a:r>
            <a:r>
              <a:rPr lang="en-US" sz="2000" b="1" dirty="0" smtClean="0"/>
              <a:t>istorical events</a:t>
            </a:r>
            <a:r>
              <a:rPr lang="en-US" sz="2000" dirty="0" smtClean="0"/>
              <a:t>...’</a:t>
            </a:r>
            <a:endParaRPr lang="en-US" sz="2000" dirty="0"/>
          </a:p>
        </p:txBody>
      </p:sp>
    </p:spTree>
    <p:extLst>
      <p:ext uri="{BB962C8B-B14F-4D97-AF65-F5344CB8AC3E}">
        <p14:creationId xmlns:p14="http://schemas.microsoft.com/office/powerpoint/2010/main" val="150436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dissolve">
                                      <p:cBhvr>
                                        <p:cTn id="12" dur="1000"/>
                                        <p:tgtEl>
                                          <p:spTgt spid="10">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dissolve">
                                      <p:cBhvr>
                                        <p:cTn id="15" dur="1000"/>
                                        <p:tgtEl>
                                          <p:spTgt spid="1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dissolve">
                                      <p:cBhvr>
                                        <p:cTn id="20" dur="1000"/>
                                        <p:tgtEl>
                                          <p:spTgt spid="7">
                                            <p:txEl>
                                              <p:pRg st="0" end="0"/>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dissolve">
                                      <p:cBhvr>
                                        <p:cTn id="23" dur="1000"/>
                                        <p:tgtEl>
                                          <p:spTgt spid="7">
                                            <p:txEl>
                                              <p:pRg st="1" end="1"/>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dissolve">
                                      <p:cBhvr>
                                        <p:cTn id="26" dur="1000"/>
                                        <p:tgtEl>
                                          <p:spTgt spid="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dissolve">
                                      <p:cBhvr>
                                        <p:cTn id="31" dur="1000"/>
                                        <p:tgtEl>
                                          <p:spTgt spid="14">
                                            <p:txEl>
                                              <p:pRg st="0" end="0"/>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14">
                                            <p:txEl>
                                              <p:pRg st="1" end="1"/>
                                            </p:txEl>
                                          </p:spTgt>
                                        </p:tgtEl>
                                        <p:attrNameLst>
                                          <p:attrName>style.visibility</p:attrName>
                                        </p:attrNameLst>
                                      </p:cBhvr>
                                      <p:to>
                                        <p:strVal val="visible"/>
                                      </p:to>
                                    </p:set>
                                    <p:animEffect transition="in" filter="dissolve">
                                      <p:cBhvr>
                                        <p:cTn id="34" dur="1000"/>
                                        <p:tgtEl>
                                          <p:spTgt spid="14">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dissolve">
                                      <p:cBhvr>
                                        <p:cTn id="39" dur="1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09496" y="848783"/>
            <a:ext cx="8431303" cy="2209800"/>
          </a:xfrm>
        </p:spPr>
        <p:txBody>
          <a:bodyPr/>
          <a:lstStyle/>
          <a:p>
            <a:pPr algn="r"/>
            <a:r>
              <a:rPr lang="en-US" sz="8800" dirty="0" smtClean="0"/>
              <a:t>Doubleness &amp; </a:t>
            </a:r>
          </a:p>
          <a:p>
            <a:pPr algn="r"/>
            <a:r>
              <a:rPr lang="en-US" sz="8800" dirty="0" smtClean="0"/>
              <a:t>Double-coded logic</a:t>
            </a:r>
            <a:endParaRPr lang="en-US" sz="8800" dirty="0"/>
          </a:p>
        </p:txBody>
      </p:sp>
      <p:sp>
        <p:nvSpPr>
          <p:cNvPr id="3" name="Title 2"/>
          <p:cNvSpPr>
            <a:spLocks noGrp="1"/>
          </p:cNvSpPr>
          <p:nvPr>
            <p:ph type="title"/>
          </p:nvPr>
        </p:nvSpPr>
        <p:spPr>
          <a:xfrm>
            <a:off x="2442633" y="495501"/>
            <a:ext cx="5685367" cy="561756"/>
          </a:xfrm>
        </p:spPr>
        <p:txBody>
          <a:bodyPr/>
          <a:lstStyle/>
          <a:p>
            <a:r>
              <a:rPr lang="en-US" sz="4400" i="1" dirty="0" smtClean="0"/>
              <a:t>Slaughterhouse 5</a:t>
            </a:r>
            <a:endParaRPr lang="en-US" sz="4400" i="1" dirty="0"/>
          </a:p>
        </p:txBody>
      </p:sp>
      <p:sp>
        <p:nvSpPr>
          <p:cNvPr id="4" name="Text Placeholder 3"/>
          <p:cNvSpPr>
            <a:spLocks noGrp="1"/>
          </p:cNvSpPr>
          <p:nvPr>
            <p:ph type="body" idx="1"/>
          </p:nvPr>
        </p:nvSpPr>
        <p:spPr>
          <a:xfrm>
            <a:off x="2881658" y="1509621"/>
            <a:ext cx="5942103" cy="2247515"/>
          </a:xfrm>
        </p:spPr>
        <p:txBody>
          <a:bodyPr>
            <a:normAutofit/>
          </a:bodyPr>
          <a:lstStyle/>
          <a:p>
            <a:r>
              <a:rPr lang="en-US" dirty="0"/>
              <a:t>	</a:t>
            </a:r>
            <a:r>
              <a:rPr lang="en-US" dirty="0" smtClean="0"/>
              <a:t>			</a:t>
            </a:r>
            <a:r>
              <a:rPr lang="en-US" i="1" dirty="0" smtClean="0"/>
              <a:t> </a:t>
            </a:r>
            <a:r>
              <a:rPr lang="en-US" dirty="0" smtClean="0"/>
              <a:t>		</a:t>
            </a:r>
            <a:endParaRPr lang="en-US" sz="1600" dirty="0"/>
          </a:p>
        </p:txBody>
      </p:sp>
      <p:pic>
        <p:nvPicPr>
          <p:cNvPr id="7" name="Picture 6" descr="Screen Shot 2016-08-18 at 9.38.50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37067" y="1345676"/>
            <a:ext cx="2489200" cy="3773222"/>
          </a:xfrm>
          <a:prstGeom prst="rect">
            <a:avLst/>
          </a:prstGeom>
        </p:spPr>
      </p:pic>
      <p:sp>
        <p:nvSpPr>
          <p:cNvPr id="10" name="Rectangle 9"/>
          <p:cNvSpPr/>
          <p:nvPr/>
        </p:nvSpPr>
        <p:spPr>
          <a:xfrm>
            <a:off x="2881658" y="6344513"/>
            <a:ext cx="6210300" cy="369332"/>
          </a:xfrm>
          <a:prstGeom prst="rect">
            <a:avLst/>
          </a:prstGeom>
        </p:spPr>
        <p:txBody>
          <a:bodyPr wrap="square">
            <a:spAutoFit/>
          </a:bodyPr>
          <a:lstStyle/>
          <a:p>
            <a:r>
              <a:rPr lang="en-US" dirty="0">
                <a:hlinkClick r:id="rId4"/>
              </a:rPr>
              <a:t>http://</a:t>
            </a:r>
            <a:r>
              <a:rPr lang="en-US" dirty="0" err="1">
                <a:hlinkClick r:id="rId4"/>
              </a:rPr>
              <a:t>www.hdot.org</a:t>
            </a:r>
            <a:r>
              <a:rPr lang="en-US" dirty="0">
                <a:hlinkClick r:id="rId4"/>
              </a:rPr>
              <a:t>/en/learning/myth-fact/dresden2.html</a:t>
            </a:r>
            <a:endParaRPr lang="en-US" dirty="0"/>
          </a:p>
        </p:txBody>
      </p:sp>
      <p:sp>
        <p:nvSpPr>
          <p:cNvPr id="11" name="Rectangle 10"/>
          <p:cNvSpPr/>
          <p:nvPr/>
        </p:nvSpPr>
        <p:spPr>
          <a:xfrm>
            <a:off x="3187668" y="4247272"/>
            <a:ext cx="5246342" cy="1631216"/>
          </a:xfrm>
          <a:prstGeom prst="rect">
            <a:avLst/>
          </a:prstGeom>
        </p:spPr>
        <p:txBody>
          <a:bodyPr wrap="square">
            <a:spAutoFit/>
          </a:bodyPr>
          <a:lstStyle/>
          <a:p>
            <a:r>
              <a:rPr lang="en-US" sz="2000" dirty="0" smtClean="0"/>
              <a:t>‘The </a:t>
            </a:r>
            <a:r>
              <a:rPr lang="en-US" sz="2000" dirty="0"/>
              <a:t>real death toll, which is terrible enough, is between 25,000 and 35,000. This number is based on the records (still in existence) kept at the time about the number of bodies recovered and cremated or </a:t>
            </a:r>
            <a:r>
              <a:rPr lang="en-US" sz="2000" dirty="0" smtClean="0"/>
              <a:t>buried’.</a:t>
            </a:r>
            <a:endParaRPr lang="en-US" sz="2000" dirty="0"/>
          </a:p>
        </p:txBody>
      </p:sp>
      <p:pic>
        <p:nvPicPr>
          <p:cNvPr id="5" name="Picture 4" descr="Screen Shot 2016-08-22 at 4.40.31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881658" y="1964266"/>
            <a:ext cx="5552352" cy="1481667"/>
          </a:xfrm>
          <a:prstGeom prst="rect">
            <a:avLst/>
          </a:prstGeom>
          <a:ln w="28575" cmpd="sng">
            <a:solidFill>
              <a:schemeClr val="accent5">
                <a:lumMod val="50000"/>
              </a:schemeClr>
            </a:solidFill>
          </a:ln>
        </p:spPr>
      </p:pic>
      <p:sp>
        <p:nvSpPr>
          <p:cNvPr id="6" name="TextBox 5"/>
          <p:cNvSpPr txBox="1"/>
          <p:nvPr/>
        </p:nvSpPr>
        <p:spPr>
          <a:xfrm>
            <a:off x="7722810" y="3581040"/>
            <a:ext cx="887082" cy="369332"/>
          </a:xfrm>
          <a:prstGeom prst="rect">
            <a:avLst/>
          </a:prstGeom>
          <a:noFill/>
        </p:spPr>
        <p:txBody>
          <a:bodyPr wrap="none" rtlCol="0">
            <a:spAutoFit/>
          </a:bodyPr>
          <a:lstStyle/>
          <a:p>
            <a:r>
              <a:rPr lang="en-US" dirty="0" smtClean="0"/>
              <a:t>(p. 153)</a:t>
            </a:r>
            <a:endParaRPr lang="en-US" dirty="0"/>
          </a:p>
        </p:txBody>
      </p:sp>
    </p:spTree>
    <p:extLst>
      <p:ext uri="{BB962C8B-B14F-4D97-AF65-F5344CB8AC3E}">
        <p14:creationId xmlns:p14="http://schemas.microsoft.com/office/powerpoint/2010/main" val="1695532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09496" y="848783"/>
            <a:ext cx="8431303" cy="2209800"/>
          </a:xfrm>
        </p:spPr>
        <p:txBody>
          <a:bodyPr/>
          <a:lstStyle/>
          <a:p>
            <a:pPr algn="r"/>
            <a:r>
              <a:rPr lang="en-US" sz="8800" dirty="0" smtClean="0"/>
              <a:t>Doubleness &amp; </a:t>
            </a:r>
          </a:p>
          <a:p>
            <a:pPr algn="r"/>
            <a:r>
              <a:rPr lang="en-US" sz="8800" dirty="0" smtClean="0"/>
              <a:t>Double-coded logic</a:t>
            </a:r>
            <a:endParaRPr lang="en-US" sz="8800" dirty="0"/>
          </a:p>
        </p:txBody>
      </p:sp>
      <p:sp>
        <p:nvSpPr>
          <p:cNvPr id="4" name="Text Placeholder 3"/>
          <p:cNvSpPr>
            <a:spLocks noGrp="1"/>
          </p:cNvSpPr>
          <p:nvPr>
            <p:ph type="body" idx="1"/>
          </p:nvPr>
        </p:nvSpPr>
        <p:spPr>
          <a:xfrm>
            <a:off x="2881658" y="1509621"/>
            <a:ext cx="5942103" cy="2247515"/>
          </a:xfrm>
        </p:spPr>
        <p:txBody>
          <a:bodyPr>
            <a:normAutofit/>
          </a:bodyPr>
          <a:lstStyle/>
          <a:p>
            <a:r>
              <a:rPr lang="en-US" dirty="0"/>
              <a:t>	</a:t>
            </a:r>
            <a:r>
              <a:rPr lang="en-US" dirty="0" smtClean="0"/>
              <a:t>			</a:t>
            </a:r>
            <a:r>
              <a:rPr lang="en-US" i="1" dirty="0" smtClean="0"/>
              <a:t> </a:t>
            </a:r>
            <a:r>
              <a:rPr lang="en-US" dirty="0" smtClean="0"/>
              <a:t>		</a:t>
            </a:r>
            <a:endParaRPr lang="en-US" sz="1600" dirty="0"/>
          </a:p>
        </p:txBody>
      </p:sp>
      <p:pic>
        <p:nvPicPr>
          <p:cNvPr id="7" name="Picture 6" descr="Screen Shot 2016-08-18 at 9.38.50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07815" y="415268"/>
            <a:ext cx="1954553" cy="2962785"/>
          </a:xfrm>
          <a:prstGeom prst="rect">
            <a:avLst/>
          </a:prstGeom>
        </p:spPr>
      </p:pic>
      <p:sp>
        <p:nvSpPr>
          <p:cNvPr id="10" name="Rectangle 9"/>
          <p:cNvSpPr/>
          <p:nvPr/>
        </p:nvSpPr>
        <p:spPr>
          <a:xfrm>
            <a:off x="2881658" y="6344513"/>
            <a:ext cx="6210300" cy="369332"/>
          </a:xfrm>
          <a:prstGeom prst="rect">
            <a:avLst/>
          </a:prstGeom>
        </p:spPr>
        <p:txBody>
          <a:bodyPr wrap="square">
            <a:spAutoFit/>
          </a:bodyPr>
          <a:lstStyle/>
          <a:p>
            <a:r>
              <a:rPr lang="en-US" dirty="0">
                <a:hlinkClick r:id="rId4"/>
              </a:rPr>
              <a:t>http://</a:t>
            </a:r>
            <a:r>
              <a:rPr lang="en-US" dirty="0" err="1">
                <a:hlinkClick r:id="rId4"/>
              </a:rPr>
              <a:t>www.hdot.org</a:t>
            </a:r>
            <a:r>
              <a:rPr lang="en-US" dirty="0">
                <a:hlinkClick r:id="rId4"/>
              </a:rPr>
              <a:t>/en/learning/myth-fact/dresden2.html</a:t>
            </a:r>
            <a:endParaRPr lang="en-US" dirty="0"/>
          </a:p>
        </p:txBody>
      </p:sp>
      <p:sp>
        <p:nvSpPr>
          <p:cNvPr id="11" name="Rectangle 10"/>
          <p:cNvSpPr/>
          <p:nvPr/>
        </p:nvSpPr>
        <p:spPr>
          <a:xfrm>
            <a:off x="4677832" y="4574101"/>
            <a:ext cx="4014694" cy="1754327"/>
          </a:xfrm>
          <a:prstGeom prst="rect">
            <a:avLst/>
          </a:prstGeom>
        </p:spPr>
        <p:txBody>
          <a:bodyPr wrap="square">
            <a:spAutoFit/>
          </a:bodyPr>
          <a:lstStyle/>
          <a:p>
            <a:r>
              <a:rPr lang="en-US" dirty="0" smtClean="0"/>
              <a:t>‘The </a:t>
            </a:r>
            <a:r>
              <a:rPr lang="en-US" dirty="0"/>
              <a:t>real death toll, which is terrible enough, is between 25,000 and 35,000. This number is based on the records (still in existence) kept at the time about the number of bodies recovered and cremated or </a:t>
            </a:r>
            <a:r>
              <a:rPr lang="en-US" dirty="0" smtClean="0"/>
              <a:t>buried’.</a:t>
            </a:r>
            <a:endParaRPr lang="en-US" dirty="0"/>
          </a:p>
        </p:txBody>
      </p:sp>
      <p:pic>
        <p:nvPicPr>
          <p:cNvPr id="6" name="Picture 5" descr="Screen Shot 2016-08-22 at 4.42.30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70933" y="168580"/>
            <a:ext cx="4013200" cy="6175933"/>
          </a:xfrm>
          <a:prstGeom prst="rect">
            <a:avLst/>
          </a:prstGeom>
          <a:ln w="28575" cmpd="sng">
            <a:solidFill>
              <a:schemeClr val="accent5">
                <a:lumMod val="50000"/>
              </a:schemeClr>
            </a:solidFill>
          </a:ln>
        </p:spPr>
      </p:pic>
      <p:pic>
        <p:nvPicPr>
          <p:cNvPr id="8" name="Picture 7" descr="Screen Shot 2016-08-22 at 4.42.41 pm.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4578973" y="2758001"/>
            <a:ext cx="4318000" cy="1816100"/>
          </a:xfrm>
          <a:prstGeom prst="rect">
            <a:avLst/>
          </a:prstGeom>
          <a:ln w="28575" cmpd="sng">
            <a:solidFill>
              <a:srgbClr val="413C29"/>
            </a:solidFill>
          </a:ln>
        </p:spPr>
      </p:pic>
      <p:sp>
        <p:nvSpPr>
          <p:cNvPr id="3" name="Title 2"/>
          <p:cNvSpPr>
            <a:spLocks noGrp="1"/>
          </p:cNvSpPr>
          <p:nvPr>
            <p:ph type="title"/>
          </p:nvPr>
        </p:nvSpPr>
        <p:spPr>
          <a:xfrm>
            <a:off x="3823774" y="1228743"/>
            <a:ext cx="4262967" cy="561756"/>
          </a:xfrm>
        </p:spPr>
        <p:txBody>
          <a:bodyPr/>
          <a:lstStyle/>
          <a:p>
            <a:r>
              <a:rPr lang="en-US" sz="4400" i="1" dirty="0" smtClean="0"/>
              <a:t>Slaughterhouse 5</a:t>
            </a:r>
            <a:endParaRPr lang="en-US" sz="4400" i="1" dirty="0"/>
          </a:p>
        </p:txBody>
      </p:sp>
      <p:sp>
        <p:nvSpPr>
          <p:cNvPr id="9" name="TextBox 8"/>
          <p:cNvSpPr txBox="1"/>
          <p:nvPr/>
        </p:nvSpPr>
        <p:spPr>
          <a:xfrm>
            <a:off x="509496" y="6488668"/>
            <a:ext cx="1575521" cy="369332"/>
          </a:xfrm>
          <a:prstGeom prst="rect">
            <a:avLst/>
          </a:prstGeom>
          <a:noFill/>
        </p:spPr>
        <p:txBody>
          <a:bodyPr wrap="none" rtlCol="0">
            <a:spAutoFit/>
          </a:bodyPr>
          <a:lstStyle/>
          <a:p>
            <a:r>
              <a:rPr lang="en-US" dirty="0" smtClean="0"/>
              <a:t>(pp. 154 – 155)</a:t>
            </a:r>
            <a:endParaRPr lang="en-US" dirty="0"/>
          </a:p>
        </p:txBody>
      </p:sp>
    </p:spTree>
    <p:extLst>
      <p:ext uri="{BB962C8B-B14F-4D97-AF65-F5344CB8AC3E}">
        <p14:creationId xmlns:p14="http://schemas.microsoft.com/office/powerpoint/2010/main" val="55101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4248"/>
            <a:ext cx="7313613" cy="868362"/>
          </a:xfrm>
        </p:spPr>
        <p:txBody>
          <a:bodyPr/>
          <a:lstStyle/>
          <a:p>
            <a:r>
              <a:rPr lang="en-US" dirty="0" smtClean="0"/>
              <a:t>References</a:t>
            </a:r>
            <a:endParaRPr lang="en-US" dirty="0"/>
          </a:p>
        </p:txBody>
      </p:sp>
      <p:sp>
        <p:nvSpPr>
          <p:cNvPr id="3" name="TextBox 2"/>
          <p:cNvSpPr txBox="1"/>
          <p:nvPr/>
        </p:nvSpPr>
        <p:spPr>
          <a:xfrm>
            <a:off x="914400" y="972610"/>
            <a:ext cx="7857565" cy="6555642"/>
          </a:xfrm>
          <a:prstGeom prst="rect">
            <a:avLst/>
          </a:prstGeom>
          <a:noFill/>
        </p:spPr>
        <p:txBody>
          <a:bodyPr wrap="none" rtlCol="0">
            <a:spAutoFit/>
          </a:bodyPr>
          <a:lstStyle/>
          <a:p>
            <a:r>
              <a:rPr lang="en-AU" dirty="0" err="1"/>
              <a:t>Nicol</a:t>
            </a:r>
            <a:r>
              <a:rPr lang="en-AU" dirty="0"/>
              <a:t>, B 2009 </a:t>
            </a:r>
            <a:r>
              <a:rPr lang="en-AU" i="1" dirty="0"/>
              <a:t>The Cambridge Introduction to Postmodern Fiction</a:t>
            </a:r>
            <a:r>
              <a:rPr lang="en-AU" dirty="0"/>
              <a:t>, Cambridge </a:t>
            </a:r>
            <a:endParaRPr lang="en-AU" dirty="0" smtClean="0"/>
          </a:p>
          <a:p>
            <a:r>
              <a:rPr lang="en-AU" dirty="0" smtClean="0"/>
              <a:t>University </a:t>
            </a:r>
            <a:r>
              <a:rPr lang="en-AU" dirty="0"/>
              <a:t>Press, New </a:t>
            </a:r>
            <a:r>
              <a:rPr lang="en-AU" dirty="0" smtClean="0"/>
              <a:t>York.</a:t>
            </a:r>
          </a:p>
          <a:p>
            <a:endParaRPr lang="en-AU" dirty="0"/>
          </a:p>
          <a:p>
            <a:r>
              <a:rPr lang="en-AU" dirty="0" err="1"/>
              <a:t>Fowles</a:t>
            </a:r>
            <a:r>
              <a:rPr lang="en-AU" dirty="0"/>
              <a:t>, J 1969 [1996], </a:t>
            </a:r>
            <a:r>
              <a:rPr lang="en-AU" i="1" dirty="0"/>
              <a:t>The French Lieutenant’s Woman</a:t>
            </a:r>
            <a:r>
              <a:rPr lang="en-AU" dirty="0"/>
              <a:t>, Vintage Books, London.</a:t>
            </a:r>
          </a:p>
          <a:p>
            <a:endParaRPr lang="en-US" dirty="0"/>
          </a:p>
          <a:p>
            <a:r>
              <a:rPr lang="en-AU" dirty="0" err="1"/>
              <a:t>Hutcheon</a:t>
            </a:r>
            <a:r>
              <a:rPr lang="en-AU" dirty="0"/>
              <a:t>, L 1988 </a:t>
            </a:r>
            <a:r>
              <a:rPr lang="en-AU" i="1" dirty="0"/>
              <a:t>A Poetics of the Postmodern: History, Theory, Fiction</a:t>
            </a:r>
            <a:r>
              <a:rPr lang="en-AU" dirty="0"/>
              <a:t>, </a:t>
            </a:r>
            <a:r>
              <a:rPr lang="en-AU" dirty="0" err="1"/>
              <a:t>Routledge</a:t>
            </a:r>
            <a:r>
              <a:rPr lang="en-AU" dirty="0"/>
              <a:t>, </a:t>
            </a:r>
            <a:endParaRPr lang="en-AU" dirty="0" smtClean="0"/>
          </a:p>
          <a:p>
            <a:r>
              <a:rPr lang="en-AU" dirty="0" smtClean="0"/>
              <a:t>New </a:t>
            </a:r>
            <a:r>
              <a:rPr lang="en-AU" dirty="0"/>
              <a:t>York</a:t>
            </a:r>
            <a:r>
              <a:rPr lang="en-AU" dirty="0" smtClean="0"/>
              <a:t>.</a:t>
            </a:r>
          </a:p>
          <a:p>
            <a:endParaRPr lang="en-AU" dirty="0"/>
          </a:p>
          <a:p>
            <a:r>
              <a:rPr lang="en-AU" dirty="0" err="1"/>
              <a:t>Hutcheon</a:t>
            </a:r>
            <a:r>
              <a:rPr lang="en-AU" dirty="0"/>
              <a:t>, L ‘</a:t>
            </a:r>
            <a:r>
              <a:rPr lang="en-AU" dirty="0" err="1"/>
              <a:t>Historiographic</a:t>
            </a:r>
            <a:r>
              <a:rPr lang="en-AU" dirty="0"/>
              <a:t> </a:t>
            </a:r>
            <a:r>
              <a:rPr lang="en-AU" dirty="0" err="1"/>
              <a:t>Metafiction</a:t>
            </a:r>
            <a:r>
              <a:rPr lang="en-AU" dirty="0"/>
              <a:t> Parody and the </a:t>
            </a:r>
            <a:r>
              <a:rPr lang="en-AU" dirty="0" err="1"/>
              <a:t>Intertextuality</a:t>
            </a:r>
            <a:r>
              <a:rPr lang="en-AU" dirty="0"/>
              <a:t> </a:t>
            </a:r>
            <a:endParaRPr lang="en-AU" dirty="0" smtClean="0"/>
          </a:p>
          <a:p>
            <a:r>
              <a:rPr lang="en-AU" dirty="0" smtClean="0"/>
              <a:t>of </a:t>
            </a:r>
            <a:r>
              <a:rPr lang="en-AU" dirty="0"/>
              <a:t>History’ in </a:t>
            </a:r>
            <a:r>
              <a:rPr lang="en-AU" i="1" dirty="0" err="1"/>
              <a:t>Intertextuality</a:t>
            </a:r>
            <a:r>
              <a:rPr lang="en-AU" i="1" dirty="0"/>
              <a:t> and Contemporary American Fiction.</a:t>
            </a:r>
            <a:r>
              <a:rPr lang="en-AU" dirty="0"/>
              <a:t> O'Donnell, P. </a:t>
            </a:r>
            <a:endParaRPr lang="en-AU" dirty="0" smtClean="0"/>
          </a:p>
          <a:p>
            <a:r>
              <a:rPr lang="en-AU" dirty="0" smtClean="0"/>
              <a:t>&amp; </a:t>
            </a:r>
            <a:r>
              <a:rPr lang="en-AU" dirty="0"/>
              <a:t>Davis, R (Eds.) 1989, (3-32), Johns Hopkins University Press, Baltimore.</a:t>
            </a:r>
          </a:p>
          <a:p>
            <a:endParaRPr lang="en-AU" dirty="0" smtClean="0"/>
          </a:p>
          <a:p>
            <a:r>
              <a:rPr lang="en-AU" dirty="0" err="1" smtClean="0"/>
              <a:t>Hutcheon</a:t>
            </a:r>
            <a:r>
              <a:rPr lang="en-AU" dirty="0"/>
              <a:t>, L ‘</a:t>
            </a:r>
            <a:r>
              <a:rPr lang="en-AU" dirty="0" err="1"/>
              <a:t>Historiographic</a:t>
            </a:r>
            <a:r>
              <a:rPr lang="en-AU" dirty="0"/>
              <a:t> </a:t>
            </a:r>
            <a:r>
              <a:rPr lang="en-AU" dirty="0" err="1"/>
              <a:t>Metafiction</a:t>
            </a:r>
            <a:r>
              <a:rPr lang="en-AU" dirty="0"/>
              <a:t>: Parody and the </a:t>
            </a:r>
            <a:r>
              <a:rPr lang="en-AU" dirty="0" err="1"/>
              <a:t>Intertextuality</a:t>
            </a:r>
            <a:r>
              <a:rPr lang="en-AU" dirty="0"/>
              <a:t> of </a:t>
            </a:r>
            <a:endParaRPr lang="en-AU" dirty="0" smtClean="0"/>
          </a:p>
          <a:p>
            <a:r>
              <a:rPr lang="en-AU" dirty="0" smtClean="0"/>
              <a:t>History</a:t>
            </a:r>
            <a:r>
              <a:rPr lang="en-AU" dirty="0"/>
              <a:t>’ in </a:t>
            </a:r>
            <a:r>
              <a:rPr lang="en-AU" i="1" dirty="0"/>
              <a:t>Passionate Doubts: Designs of Interpretation in Contemporary American Fiction</a:t>
            </a:r>
            <a:r>
              <a:rPr lang="en-AU" dirty="0" smtClean="0"/>
              <a:t>,</a:t>
            </a:r>
          </a:p>
          <a:p>
            <a:r>
              <a:rPr lang="en-AU" dirty="0" smtClean="0"/>
              <a:t> </a:t>
            </a:r>
            <a:r>
              <a:rPr lang="en-AU" dirty="0"/>
              <a:t>1995, pp. 3-32</a:t>
            </a:r>
          </a:p>
          <a:p>
            <a:endParaRPr lang="en-AU" dirty="0"/>
          </a:p>
          <a:p>
            <a:r>
              <a:rPr lang="en-AU" dirty="0" smtClean="0"/>
              <a:t>Waugh </a:t>
            </a:r>
            <a:r>
              <a:rPr lang="en-AU" dirty="0"/>
              <a:t>P, 1984 </a:t>
            </a:r>
            <a:r>
              <a:rPr lang="en-AU" i="1" dirty="0" err="1"/>
              <a:t>Metafiction</a:t>
            </a:r>
            <a:r>
              <a:rPr lang="en-AU" i="1" dirty="0"/>
              <a:t>: The Theory and Practice of Self-Conscious Fiction</a:t>
            </a:r>
            <a:r>
              <a:rPr lang="en-AU" dirty="0"/>
              <a:t>, </a:t>
            </a:r>
            <a:endParaRPr lang="en-AU" dirty="0" smtClean="0"/>
          </a:p>
          <a:p>
            <a:r>
              <a:rPr lang="en-AU" dirty="0" smtClean="0"/>
              <a:t>Methuen</a:t>
            </a:r>
            <a:r>
              <a:rPr lang="en-AU" dirty="0"/>
              <a:t>, New York</a:t>
            </a:r>
            <a:r>
              <a:rPr lang="en-AU" dirty="0" smtClean="0"/>
              <a:t>.</a:t>
            </a:r>
          </a:p>
          <a:p>
            <a:endParaRPr lang="en-AU" dirty="0"/>
          </a:p>
          <a:p>
            <a:r>
              <a:rPr lang="en-AU" dirty="0" smtClean="0"/>
              <a:t>Vonnegut, K 1969 [2000], </a:t>
            </a:r>
            <a:r>
              <a:rPr lang="en-AU" i="1" dirty="0" smtClean="0"/>
              <a:t>Slaughterhouse Five</a:t>
            </a:r>
            <a:r>
              <a:rPr lang="en-AU" dirty="0" smtClean="0"/>
              <a:t>, Vintage Books, London.</a:t>
            </a:r>
          </a:p>
          <a:p>
            <a:endParaRPr lang="en-AU" sz="2000" dirty="0"/>
          </a:p>
          <a:p>
            <a:endParaRPr lang="en-AU" sz="2000" dirty="0"/>
          </a:p>
          <a:p>
            <a:endParaRPr lang="en-US" sz="2000" dirty="0"/>
          </a:p>
        </p:txBody>
      </p:sp>
    </p:spTree>
    <p:extLst>
      <p:ext uri="{BB962C8B-B14F-4D97-AF65-F5344CB8AC3E}">
        <p14:creationId xmlns:p14="http://schemas.microsoft.com/office/powerpoint/2010/main" val="4219212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20134" y="1029277"/>
            <a:ext cx="8431303" cy="2209800"/>
          </a:xfrm>
        </p:spPr>
        <p:txBody>
          <a:bodyPr/>
          <a:lstStyle/>
          <a:p>
            <a:pPr algn="r"/>
            <a:r>
              <a:rPr lang="en-US" sz="8000" dirty="0" smtClean="0"/>
              <a:t>Historiographic </a:t>
            </a:r>
          </a:p>
          <a:p>
            <a:pPr algn="r"/>
            <a:r>
              <a:rPr lang="en-US" sz="8000" dirty="0" smtClean="0"/>
              <a:t>Metafiction</a:t>
            </a:r>
            <a:endParaRPr lang="en-US" sz="8000" dirty="0"/>
          </a:p>
        </p:txBody>
      </p:sp>
      <p:sp>
        <p:nvSpPr>
          <p:cNvPr id="3" name="Title 2"/>
          <p:cNvSpPr>
            <a:spLocks noGrp="1"/>
          </p:cNvSpPr>
          <p:nvPr>
            <p:ph type="title"/>
          </p:nvPr>
        </p:nvSpPr>
        <p:spPr>
          <a:xfrm>
            <a:off x="220134" y="2469767"/>
            <a:ext cx="7934329" cy="769309"/>
          </a:xfrm>
        </p:spPr>
        <p:txBody>
          <a:bodyPr/>
          <a:lstStyle/>
          <a:p>
            <a:r>
              <a:rPr lang="en-US" sz="4000" dirty="0">
                <a:solidFill>
                  <a:schemeClr val="accent2">
                    <a:lumMod val="90000"/>
                    <a:lumOff val="10000"/>
                  </a:schemeClr>
                </a:solidFill>
              </a:rPr>
              <a:t>T</a:t>
            </a:r>
            <a:r>
              <a:rPr lang="en-US" sz="4000" dirty="0" smtClean="0">
                <a:solidFill>
                  <a:schemeClr val="accent2">
                    <a:lumMod val="90000"/>
                    <a:lumOff val="10000"/>
                  </a:schemeClr>
                </a:solidFill>
              </a:rPr>
              <a:t>he Literary and the Historical both:</a:t>
            </a:r>
            <a:endParaRPr lang="en-US" sz="4000" dirty="0">
              <a:solidFill>
                <a:schemeClr val="accent2">
                  <a:lumMod val="90000"/>
                  <a:lumOff val="10000"/>
                </a:schemeClr>
              </a:solidFill>
            </a:endParaRPr>
          </a:p>
        </p:txBody>
      </p:sp>
      <p:sp>
        <p:nvSpPr>
          <p:cNvPr id="4" name="Text Placeholder 3"/>
          <p:cNvSpPr>
            <a:spLocks noGrp="1"/>
          </p:cNvSpPr>
          <p:nvPr>
            <p:ph type="body" idx="1"/>
          </p:nvPr>
        </p:nvSpPr>
        <p:spPr>
          <a:xfrm>
            <a:off x="447133" y="6034238"/>
            <a:ext cx="6417734" cy="605573"/>
          </a:xfrm>
        </p:spPr>
        <p:txBody>
          <a:bodyPr>
            <a:normAutofit/>
          </a:bodyPr>
          <a:lstStyle/>
          <a:p>
            <a:pPr algn="ctr"/>
            <a:endParaRPr lang="en-US" dirty="0"/>
          </a:p>
          <a:p>
            <a:pPr algn="ctr"/>
            <a:endParaRPr lang="en-US" dirty="0"/>
          </a:p>
        </p:txBody>
      </p:sp>
      <p:sp>
        <p:nvSpPr>
          <p:cNvPr id="10" name="TextBox 9"/>
          <p:cNvSpPr txBox="1"/>
          <p:nvPr/>
        </p:nvSpPr>
        <p:spPr>
          <a:xfrm>
            <a:off x="447133" y="3414691"/>
            <a:ext cx="8024904" cy="3046988"/>
          </a:xfrm>
          <a:prstGeom prst="rect">
            <a:avLst/>
          </a:prstGeom>
          <a:noFill/>
        </p:spPr>
        <p:txBody>
          <a:bodyPr wrap="square" rtlCol="0">
            <a:spAutoFit/>
          </a:bodyPr>
          <a:lstStyle/>
          <a:p>
            <a:pPr marL="285750" indent="-285750">
              <a:buFont typeface="Arial"/>
              <a:buChar char="•"/>
            </a:pPr>
            <a:r>
              <a:rPr lang="en-US" sz="2400" dirty="0"/>
              <a:t>D</a:t>
            </a:r>
            <a:r>
              <a:rPr lang="en-US" sz="2400" dirty="0" smtClean="0"/>
              <a:t>erive their force/existence </a:t>
            </a:r>
            <a:r>
              <a:rPr lang="en-US" sz="2400" dirty="0"/>
              <a:t>more from verisimilitude </a:t>
            </a:r>
            <a:r>
              <a:rPr lang="en-US" sz="2400" dirty="0" smtClean="0"/>
              <a:t>than objective truth  </a:t>
            </a:r>
          </a:p>
          <a:p>
            <a:pPr marL="285750" indent="-285750">
              <a:buFont typeface="Arial"/>
              <a:buChar char="•"/>
            </a:pPr>
            <a:r>
              <a:rPr lang="en-US" sz="2400" dirty="0" smtClean="0"/>
              <a:t>Are a linguistic construct (‘the recognition that language cannot refer to the real world, but only a conceptual version of it’ </a:t>
            </a:r>
            <a:r>
              <a:rPr lang="en-US" sz="2400" dirty="0" err="1" smtClean="0"/>
              <a:t>Nicol</a:t>
            </a:r>
            <a:r>
              <a:rPr lang="en-US" sz="2400" dirty="0" smtClean="0"/>
              <a:t> 2009: 103)</a:t>
            </a:r>
          </a:p>
          <a:p>
            <a:pPr marL="285750" indent="-285750">
              <a:buFont typeface="Arial"/>
              <a:buChar char="•"/>
            </a:pPr>
            <a:r>
              <a:rPr lang="en-US" sz="2400" dirty="0"/>
              <a:t>U</a:t>
            </a:r>
            <a:r>
              <a:rPr lang="en-US" sz="2400" dirty="0" smtClean="0"/>
              <a:t>se narrative form (history is only accessible via narrative or ‘texts’)</a:t>
            </a:r>
          </a:p>
          <a:p>
            <a:pPr marL="285750" indent="-285750">
              <a:buFont typeface="Arial"/>
              <a:buChar char="•"/>
            </a:pPr>
            <a:r>
              <a:rPr lang="en-US" sz="2400" dirty="0"/>
              <a:t>R</a:t>
            </a:r>
            <a:r>
              <a:rPr lang="en-US" sz="2400" dirty="0" smtClean="0"/>
              <a:t>ely on </a:t>
            </a:r>
            <a:r>
              <a:rPr lang="en-US" sz="2400" dirty="0" err="1" smtClean="0"/>
              <a:t>Intertextuality</a:t>
            </a:r>
            <a:endParaRPr lang="en-US" sz="2400" dirty="0"/>
          </a:p>
        </p:txBody>
      </p:sp>
      <p:sp>
        <p:nvSpPr>
          <p:cNvPr id="5" name="TextBox 4"/>
          <p:cNvSpPr txBox="1"/>
          <p:nvPr/>
        </p:nvSpPr>
        <p:spPr>
          <a:xfrm>
            <a:off x="890063" y="508001"/>
            <a:ext cx="7264400" cy="2123658"/>
          </a:xfrm>
          <a:prstGeom prst="rect">
            <a:avLst/>
          </a:prstGeom>
          <a:noFill/>
        </p:spPr>
        <p:txBody>
          <a:bodyPr wrap="square" rtlCol="0">
            <a:spAutoFit/>
          </a:bodyPr>
          <a:lstStyle/>
          <a:p>
            <a:r>
              <a:rPr lang="en-US" sz="2200" dirty="0" smtClean="0"/>
              <a:t>‘</a:t>
            </a:r>
            <a:r>
              <a:rPr lang="en-US" sz="2200" b="1" dirty="0" smtClean="0">
                <a:solidFill>
                  <a:srgbClr val="953735"/>
                </a:solidFill>
              </a:rPr>
              <a:t>Historiography and fiction are both made up of narrative units </a:t>
            </a:r>
            <a:r>
              <a:rPr lang="en-US" sz="2200" dirty="0" smtClean="0"/>
              <a:t>(events, situations, utterances, and so on) which must be </a:t>
            </a:r>
            <a:r>
              <a:rPr lang="en-US" sz="2200" b="1" dirty="0" smtClean="0">
                <a:solidFill>
                  <a:srgbClr val="953735"/>
                </a:solidFill>
              </a:rPr>
              <a:t>selected and ordered by a narrator</a:t>
            </a:r>
            <a:r>
              <a:rPr lang="en-US" sz="2200" dirty="0" smtClean="0"/>
              <a:t>, who is by definition partial, limited in the range of perspectives from which can he [sic]</a:t>
            </a:r>
          </a:p>
          <a:p>
            <a:r>
              <a:rPr lang="en-US" sz="2200" dirty="0" smtClean="0"/>
              <a:t>can observe the narrative.’ </a:t>
            </a:r>
          </a:p>
          <a:p>
            <a:r>
              <a:rPr lang="en-US" sz="2200" dirty="0"/>
              <a:t>	</a:t>
            </a:r>
            <a:r>
              <a:rPr lang="en-US" sz="2200" dirty="0" smtClean="0"/>
              <a:t>					</a:t>
            </a:r>
            <a:r>
              <a:rPr lang="en-US" sz="1600" dirty="0" smtClean="0"/>
              <a:t>(</a:t>
            </a:r>
            <a:r>
              <a:rPr lang="en-US" sz="1600" dirty="0" err="1" smtClean="0"/>
              <a:t>Nicol</a:t>
            </a:r>
            <a:r>
              <a:rPr lang="en-US" sz="1600" dirty="0" smtClean="0"/>
              <a:t> 2009: 101)</a:t>
            </a:r>
            <a:endParaRPr lang="en-US" sz="1600" dirty="0"/>
          </a:p>
        </p:txBody>
      </p:sp>
    </p:spTree>
    <p:extLst>
      <p:ext uri="{BB962C8B-B14F-4D97-AF65-F5344CB8AC3E}">
        <p14:creationId xmlns:p14="http://schemas.microsoft.com/office/powerpoint/2010/main" val="225043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10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10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dissolve">
                                      <p:cBhvr>
                                        <p:cTn id="17" dur="10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dissolve">
                                      <p:cBhvr>
                                        <p:cTn id="22" dur="1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8-18 at 10.02.46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9939" y="692697"/>
            <a:ext cx="1612636" cy="2597130"/>
          </a:xfrm>
          <a:prstGeom prst="rect">
            <a:avLst/>
          </a:prstGeom>
          <a:ln w="28575" cmpd="sng">
            <a:solidFill>
              <a:schemeClr val="bg2">
                <a:lumMod val="25000"/>
              </a:schemeClr>
            </a:solidFill>
          </a:ln>
          <a:effectLst>
            <a:reflection blurRad="6350" stA="52000" endA="300" endPos="35000" dir="5400000" sy="-100000" algn="bl" rotWithShape="0"/>
          </a:effectLst>
        </p:spPr>
      </p:pic>
      <p:sp>
        <p:nvSpPr>
          <p:cNvPr id="3" name="TextBox 2"/>
          <p:cNvSpPr txBox="1"/>
          <p:nvPr/>
        </p:nvSpPr>
        <p:spPr>
          <a:xfrm>
            <a:off x="815727" y="0"/>
            <a:ext cx="7528423" cy="584776"/>
          </a:xfrm>
          <a:prstGeom prst="rect">
            <a:avLst/>
          </a:prstGeom>
          <a:noFill/>
        </p:spPr>
        <p:txBody>
          <a:bodyPr wrap="none" rtlCol="0">
            <a:spAutoFit/>
          </a:bodyPr>
          <a:lstStyle/>
          <a:p>
            <a:r>
              <a:rPr lang="en-US" sz="3200" dirty="0" smtClean="0"/>
              <a:t>(Some) Works of Historiographic Metafiction </a:t>
            </a:r>
            <a:endParaRPr lang="en-US" sz="3200" dirty="0"/>
          </a:p>
        </p:txBody>
      </p:sp>
      <p:pic>
        <p:nvPicPr>
          <p:cNvPr id="5" name="Picture 4" descr="Screen Shot 2016-08-18 at 10.09.04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79469" y="668729"/>
            <a:ext cx="1570215" cy="2621098"/>
          </a:xfrm>
          <a:prstGeom prst="rect">
            <a:avLst/>
          </a:prstGeom>
          <a:ln w="38100" cmpd="sng">
            <a:solidFill>
              <a:srgbClr val="564A17"/>
            </a:solidFill>
          </a:ln>
          <a:effectLst>
            <a:reflection blurRad="6350" stA="52000" endA="300" endPos="35000" dir="5400000" sy="-100000" algn="bl" rotWithShape="0"/>
          </a:effectLst>
        </p:spPr>
      </p:pic>
      <p:pic>
        <p:nvPicPr>
          <p:cNvPr id="6" name="Picture 5" descr="Screen Shot 2016-08-18 at 10.14.16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492652" y="668729"/>
            <a:ext cx="1715945" cy="2670102"/>
          </a:xfrm>
          <a:prstGeom prst="rect">
            <a:avLst/>
          </a:prstGeom>
          <a:ln w="38100" cmpd="sng">
            <a:solidFill>
              <a:schemeClr val="accent5">
                <a:lumMod val="75000"/>
              </a:schemeClr>
            </a:solidFill>
          </a:ln>
          <a:effectLst>
            <a:reflection blurRad="6350" stA="52000" endA="300" endPos="35000" dir="5400000" sy="-100000" algn="bl" rotWithShape="0"/>
          </a:effectLst>
        </p:spPr>
      </p:pic>
      <p:pic>
        <p:nvPicPr>
          <p:cNvPr id="9" name="Picture 8" descr="Screen Shot 2016-08-18 at 10.21.39 pm.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41505" y="668729"/>
            <a:ext cx="1755200" cy="2611543"/>
          </a:xfrm>
          <a:prstGeom prst="rect">
            <a:avLst/>
          </a:prstGeom>
          <a:ln w="38100" cmpd="sng">
            <a:solidFill>
              <a:srgbClr val="62593E"/>
            </a:solidFill>
          </a:ln>
          <a:effectLst>
            <a:reflection blurRad="6350" stA="52000" endA="300" endPos="35000" dir="5400000" sy="-100000" algn="bl" rotWithShape="0"/>
          </a:effectLst>
        </p:spPr>
      </p:pic>
      <p:pic>
        <p:nvPicPr>
          <p:cNvPr id="8" name="Picture 7" descr="Screen Shot 2016-08-18 at 10.15.27 pm.png"/>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4579939" y="3800037"/>
            <a:ext cx="1781317" cy="2597129"/>
          </a:xfrm>
          <a:prstGeom prst="rect">
            <a:avLst/>
          </a:prstGeom>
          <a:ln w="38100" cmpd="sng">
            <a:solidFill>
              <a:srgbClr val="62593E"/>
            </a:solidFill>
          </a:ln>
          <a:effectLst>
            <a:reflection blurRad="6350" stA="52000" endA="300" endPos="35000" dir="5400000" sy="-100000" algn="bl" rotWithShape="0"/>
          </a:effectLst>
        </p:spPr>
      </p:pic>
      <p:pic>
        <p:nvPicPr>
          <p:cNvPr id="4" name="Picture 3" descr="Screen Shot 2016-08-18 at 10.06.27 pm.png"/>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541505" y="3795304"/>
            <a:ext cx="1676054" cy="2597129"/>
          </a:xfrm>
          <a:prstGeom prst="rect">
            <a:avLst/>
          </a:prstGeom>
          <a:ln w="38100" cmpd="sng">
            <a:solidFill>
              <a:srgbClr val="564A17"/>
            </a:solidFill>
          </a:ln>
          <a:effectLst>
            <a:reflection blurRad="6350" stA="52000" endA="300" endPos="35000" dir="5400000" sy="-100000" algn="bl" rotWithShape="0"/>
          </a:effectLst>
        </p:spPr>
      </p:pic>
      <p:pic>
        <p:nvPicPr>
          <p:cNvPr id="10" name="Picture 9" descr="Screen Shot 2016-08-19 at 10.19.14 am.png"/>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11736" y="3795304"/>
            <a:ext cx="1853974" cy="2597129"/>
          </a:xfrm>
          <a:prstGeom prst="rect">
            <a:avLst/>
          </a:prstGeom>
          <a:ln w="28575" cmpd="sng">
            <a:solidFill>
              <a:srgbClr val="62593E"/>
            </a:solidFill>
          </a:ln>
          <a:effectLst>
            <a:reflection blurRad="6350" stA="52000" endA="300" endPos="35000" dir="5400000" sy="-100000" algn="bl" rotWithShape="0"/>
          </a:effectLst>
        </p:spPr>
      </p:pic>
      <p:pic>
        <p:nvPicPr>
          <p:cNvPr id="11" name="Picture 10" descr="Screen Shot 2016-08-19 at 10.23.15 am.png"/>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6523405" y="3790571"/>
            <a:ext cx="1685192" cy="2601862"/>
          </a:xfrm>
          <a:prstGeom prst="rect">
            <a:avLst/>
          </a:prstGeom>
          <a:ln w="28575" cmpd="sng">
            <a:solidFill>
              <a:srgbClr val="62593E"/>
            </a:solidFill>
          </a:ln>
          <a:effectLst>
            <a:reflection blurRad="6350" stA="52000" endA="300" endPos="35000" dir="5400000" sy="-100000" algn="bl" rotWithShape="0"/>
          </a:effectLst>
        </p:spPr>
      </p:pic>
      <p:sp>
        <p:nvSpPr>
          <p:cNvPr id="12" name="TextBox 11"/>
          <p:cNvSpPr txBox="1"/>
          <p:nvPr/>
        </p:nvSpPr>
        <p:spPr>
          <a:xfrm>
            <a:off x="1037217" y="3306761"/>
            <a:ext cx="763776" cy="369332"/>
          </a:xfrm>
          <a:prstGeom prst="rect">
            <a:avLst/>
          </a:prstGeom>
          <a:noFill/>
        </p:spPr>
        <p:txBody>
          <a:bodyPr wrap="none" rtlCol="0">
            <a:spAutoFit/>
          </a:bodyPr>
          <a:lstStyle/>
          <a:p>
            <a:r>
              <a:rPr lang="en-US" dirty="0" smtClean="0"/>
              <a:t>(1969)</a:t>
            </a:r>
            <a:endParaRPr lang="en-US" dirty="0"/>
          </a:p>
        </p:txBody>
      </p:sp>
      <p:sp>
        <p:nvSpPr>
          <p:cNvPr id="13" name="TextBox 12"/>
          <p:cNvSpPr txBox="1"/>
          <p:nvPr/>
        </p:nvSpPr>
        <p:spPr>
          <a:xfrm>
            <a:off x="3081867" y="3374494"/>
            <a:ext cx="763776" cy="369332"/>
          </a:xfrm>
          <a:prstGeom prst="rect">
            <a:avLst/>
          </a:prstGeom>
          <a:noFill/>
        </p:spPr>
        <p:txBody>
          <a:bodyPr wrap="none" rtlCol="0">
            <a:spAutoFit/>
          </a:bodyPr>
          <a:lstStyle/>
          <a:p>
            <a:r>
              <a:rPr lang="en-US" dirty="0" smtClean="0"/>
              <a:t>(1969)</a:t>
            </a:r>
            <a:endParaRPr lang="en-US" dirty="0"/>
          </a:p>
        </p:txBody>
      </p:sp>
      <p:sp>
        <p:nvSpPr>
          <p:cNvPr id="14" name="TextBox 13"/>
          <p:cNvSpPr txBox="1"/>
          <p:nvPr/>
        </p:nvSpPr>
        <p:spPr>
          <a:xfrm>
            <a:off x="5012267" y="3355764"/>
            <a:ext cx="763776" cy="369332"/>
          </a:xfrm>
          <a:prstGeom prst="rect">
            <a:avLst/>
          </a:prstGeom>
          <a:noFill/>
        </p:spPr>
        <p:txBody>
          <a:bodyPr wrap="none" rtlCol="0">
            <a:spAutoFit/>
          </a:bodyPr>
          <a:lstStyle/>
          <a:p>
            <a:r>
              <a:rPr lang="en-US" dirty="0" smtClean="0"/>
              <a:t>(1980)</a:t>
            </a:r>
            <a:endParaRPr lang="en-US" dirty="0"/>
          </a:p>
        </p:txBody>
      </p:sp>
      <p:sp>
        <p:nvSpPr>
          <p:cNvPr id="15" name="TextBox 14"/>
          <p:cNvSpPr txBox="1"/>
          <p:nvPr/>
        </p:nvSpPr>
        <p:spPr>
          <a:xfrm>
            <a:off x="6942667" y="3392987"/>
            <a:ext cx="764001" cy="369332"/>
          </a:xfrm>
          <a:prstGeom prst="rect">
            <a:avLst/>
          </a:prstGeom>
          <a:noFill/>
        </p:spPr>
        <p:txBody>
          <a:bodyPr wrap="none" rtlCol="0">
            <a:spAutoFit/>
          </a:bodyPr>
          <a:lstStyle/>
          <a:p>
            <a:r>
              <a:rPr lang="en-US" dirty="0" smtClean="0"/>
              <a:t>(1984)</a:t>
            </a:r>
            <a:endParaRPr lang="en-US" dirty="0"/>
          </a:p>
        </p:txBody>
      </p:sp>
      <p:sp>
        <p:nvSpPr>
          <p:cNvPr id="16" name="TextBox 15"/>
          <p:cNvSpPr txBox="1"/>
          <p:nvPr/>
        </p:nvSpPr>
        <p:spPr>
          <a:xfrm>
            <a:off x="983122" y="6488668"/>
            <a:ext cx="763776" cy="369332"/>
          </a:xfrm>
          <a:prstGeom prst="rect">
            <a:avLst/>
          </a:prstGeom>
          <a:noFill/>
        </p:spPr>
        <p:txBody>
          <a:bodyPr wrap="none" rtlCol="0">
            <a:spAutoFit/>
          </a:bodyPr>
          <a:lstStyle/>
          <a:p>
            <a:r>
              <a:rPr lang="en-US" dirty="0" smtClean="0"/>
              <a:t>(1990)</a:t>
            </a:r>
            <a:endParaRPr lang="en-US" dirty="0"/>
          </a:p>
        </p:txBody>
      </p:sp>
      <p:sp>
        <p:nvSpPr>
          <p:cNvPr id="17" name="TextBox 16"/>
          <p:cNvSpPr txBox="1"/>
          <p:nvPr/>
        </p:nvSpPr>
        <p:spPr>
          <a:xfrm>
            <a:off x="3081867" y="6454801"/>
            <a:ext cx="763776" cy="369332"/>
          </a:xfrm>
          <a:prstGeom prst="rect">
            <a:avLst/>
          </a:prstGeom>
          <a:noFill/>
        </p:spPr>
        <p:txBody>
          <a:bodyPr wrap="none" rtlCol="0">
            <a:spAutoFit/>
          </a:bodyPr>
          <a:lstStyle/>
          <a:p>
            <a:r>
              <a:rPr lang="en-US" dirty="0" smtClean="0"/>
              <a:t>(1992)</a:t>
            </a:r>
            <a:endParaRPr lang="en-US" dirty="0"/>
          </a:p>
        </p:txBody>
      </p:sp>
      <p:sp>
        <p:nvSpPr>
          <p:cNvPr id="18" name="TextBox 17"/>
          <p:cNvSpPr txBox="1"/>
          <p:nvPr/>
        </p:nvSpPr>
        <p:spPr>
          <a:xfrm>
            <a:off x="5012267" y="6505601"/>
            <a:ext cx="774822" cy="369332"/>
          </a:xfrm>
          <a:prstGeom prst="rect">
            <a:avLst/>
          </a:prstGeom>
          <a:noFill/>
        </p:spPr>
        <p:txBody>
          <a:bodyPr wrap="none" rtlCol="0">
            <a:spAutoFit/>
          </a:bodyPr>
          <a:lstStyle/>
          <a:p>
            <a:r>
              <a:rPr lang="en-US" dirty="0" smtClean="0"/>
              <a:t>(2000)</a:t>
            </a:r>
            <a:endParaRPr lang="en-US" dirty="0"/>
          </a:p>
        </p:txBody>
      </p:sp>
      <p:sp>
        <p:nvSpPr>
          <p:cNvPr id="19" name="TextBox 18"/>
          <p:cNvSpPr txBox="1"/>
          <p:nvPr/>
        </p:nvSpPr>
        <p:spPr>
          <a:xfrm>
            <a:off x="6948000" y="6454801"/>
            <a:ext cx="761409" cy="369332"/>
          </a:xfrm>
          <a:prstGeom prst="rect">
            <a:avLst/>
          </a:prstGeom>
          <a:noFill/>
        </p:spPr>
        <p:txBody>
          <a:bodyPr wrap="none" rtlCol="0">
            <a:spAutoFit/>
          </a:bodyPr>
          <a:lstStyle/>
          <a:p>
            <a:r>
              <a:rPr lang="en-US" dirty="0" smtClean="0"/>
              <a:t>(2001)</a:t>
            </a:r>
            <a:endParaRPr lang="en-US" dirty="0"/>
          </a:p>
        </p:txBody>
      </p:sp>
    </p:spTree>
    <p:extLst>
      <p:ext uri="{BB962C8B-B14F-4D97-AF65-F5344CB8AC3E}">
        <p14:creationId xmlns:p14="http://schemas.microsoft.com/office/powerpoint/2010/main" val="4139364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06960" y="4648200"/>
            <a:ext cx="7737040" cy="2209800"/>
          </a:xfrm>
        </p:spPr>
        <p:txBody>
          <a:bodyPr/>
          <a:lstStyle/>
          <a:p>
            <a:pPr algn="r"/>
            <a:r>
              <a:rPr lang="en-US" sz="8800" dirty="0" smtClean="0"/>
              <a:t>Historiographic</a:t>
            </a:r>
          </a:p>
          <a:p>
            <a:pPr algn="r"/>
            <a:r>
              <a:rPr lang="en-US" sz="8800" dirty="0" smtClean="0"/>
              <a:t>Metafiction</a:t>
            </a:r>
            <a:endParaRPr lang="en-US" sz="8800" dirty="0"/>
          </a:p>
        </p:txBody>
      </p:sp>
      <p:sp>
        <p:nvSpPr>
          <p:cNvPr id="3" name="Title 2"/>
          <p:cNvSpPr>
            <a:spLocks noGrp="1"/>
          </p:cNvSpPr>
          <p:nvPr>
            <p:ph type="title"/>
          </p:nvPr>
        </p:nvSpPr>
        <p:spPr>
          <a:xfrm>
            <a:off x="4572001" y="4715934"/>
            <a:ext cx="4216399" cy="772894"/>
          </a:xfrm>
        </p:spPr>
        <p:txBody>
          <a:bodyPr/>
          <a:lstStyle/>
          <a:p>
            <a:r>
              <a:rPr lang="en-US" dirty="0" err="1" smtClean="0"/>
              <a:t>Characterised</a:t>
            </a:r>
            <a:r>
              <a:rPr lang="en-US" dirty="0" smtClean="0"/>
              <a:t> by</a:t>
            </a:r>
            <a:endParaRPr lang="en-US" dirty="0"/>
          </a:p>
        </p:txBody>
      </p:sp>
      <p:sp>
        <p:nvSpPr>
          <p:cNvPr id="4" name="Text Placeholder 3"/>
          <p:cNvSpPr>
            <a:spLocks noGrp="1"/>
          </p:cNvSpPr>
          <p:nvPr>
            <p:ph type="body" idx="1"/>
          </p:nvPr>
        </p:nvSpPr>
        <p:spPr>
          <a:xfrm>
            <a:off x="1406960" y="315051"/>
            <a:ext cx="8178800" cy="983087"/>
          </a:xfrm>
        </p:spPr>
        <p:txBody>
          <a:bodyPr>
            <a:normAutofit/>
          </a:bodyPr>
          <a:lstStyle/>
          <a:p>
            <a:r>
              <a:rPr lang="en-US" sz="2400" b="1" dirty="0"/>
              <a:t>Pastiche</a:t>
            </a:r>
            <a:r>
              <a:rPr lang="en-US" sz="1800" dirty="0"/>
              <a:t> – a literary, musical, or artistic piece consisting of motifs or techniques  </a:t>
            </a:r>
          </a:p>
          <a:p>
            <a:r>
              <a:rPr lang="en-US" sz="1800" dirty="0"/>
              <a:t>borrowed from one or more sources.</a:t>
            </a:r>
          </a:p>
          <a:p>
            <a:endParaRPr lang="en-US" dirty="0"/>
          </a:p>
        </p:txBody>
      </p:sp>
      <p:sp>
        <p:nvSpPr>
          <p:cNvPr id="5" name="Rectangle 4"/>
          <p:cNvSpPr/>
          <p:nvPr/>
        </p:nvSpPr>
        <p:spPr>
          <a:xfrm>
            <a:off x="220134" y="2738147"/>
            <a:ext cx="8077200" cy="461665"/>
          </a:xfrm>
          <a:prstGeom prst="rect">
            <a:avLst/>
          </a:prstGeom>
        </p:spPr>
        <p:txBody>
          <a:bodyPr wrap="square">
            <a:spAutoFit/>
          </a:bodyPr>
          <a:lstStyle/>
          <a:p>
            <a:r>
              <a:rPr lang="en-US" sz="2400" b="1" dirty="0"/>
              <a:t>Parody</a:t>
            </a:r>
            <a:r>
              <a:rPr lang="en-US" dirty="0"/>
              <a:t> – a humorous or satirical imitation of a serious piece of literature of writing</a:t>
            </a:r>
          </a:p>
        </p:txBody>
      </p:sp>
      <p:sp>
        <p:nvSpPr>
          <p:cNvPr id="6" name="TextBox 5"/>
          <p:cNvSpPr txBox="1"/>
          <p:nvPr/>
        </p:nvSpPr>
        <p:spPr>
          <a:xfrm>
            <a:off x="2302934" y="2071343"/>
            <a:ext cx="5665696" cy="646331"/>
          </a:xfrm>
          <a:prstGeom prst="rect">
            <a:avLst/>
          </a:prstGeom>
          <a:noFill/>
        </p:spPr>
        <p:txBody>
          <a:bodyPr wrap="none" rtlCol="0">
            <a:spAutoFit/>
          </a:bodyPr>
          <a:lstStyle/>
          <a:p>
            <a:r>
              <a:rPr lang="en-US" dirty="0" smtClean="0"/>
              <a:t>‘...by intense self-reflexivity and overtly </a:t>
            </a:r>
            <a:r>
              <a:rPr lang="en-US" dirty="0" err="1" smtClean="0"/>
              <a:t>parodic</a:t>
            </a:r>
            <a:r>
              <a:rPr lang="en-US" dirty="0" smtClean="0"/>
              <a:t> </a:t>
            </a:r>
            <a:r>
              <a:rPr lang="en-US" dirty="0" err="1" smtClean="0"/>
              <a:t>textuality</a:t>
            </a:r>
            <a:r>
              <a:rPr lang="en-US" dirty="0" smtClean="0"/>
              <a:t>’</a:t>
            </a:r>
          </a:p>
          <a:p>
            <a:r>
              <a:rPr lang="en-US" dirty="0"/>
              <a:t>	</a:t>
            </a:r>
            <a:r>
              <a:rPr lang="en-US" dirty="0" smtClean="0"/>
              <a:t>			</a:t>
            </a:r>
            <a:r>
              <a:rPr lang="en-US" sz="1600" dirty="0" smtClean="0"/>
              <a:t>(</a:t>
            </a:r>
            <a:r>
              <a:rPr lang="en-US" sz="1600" dirty="0" err="1" smtClean="0"/>
              <a:t>Hutcheon</a:t>
            </a:r>
            <a:r>
              <a:rPr lang="en-US" sz="1600" dirty="0" smtClean="0"/>
              <a:t> 1995: 3)</a:t>
            </a:r>
            <a:endParaRPr lang="en-US" sz="1600" dirty="0"/>
          </a:p>
        </p:txBody>
      </p:sp>
      <p:sp>
        <p:nvSpPr>
          <p:cNvPr id="7" name="TextBox 6"/>
          <p:cNvSpPr txBox="1"/>
          <p:nvPr/>
        </p:nvSpPr>
        <p:spPr>
          <a:xfrm>
            <a:off x="268961" y="4278868"/>
            <a:ext cx="7635424" cy="738664"/>
          </a:xfrm>
          <a:prstGeom prst="rect">
            <a:avLst/>
          </a:prstGeom>
          <a:noFill/>
        </p:spPr>
        <p:txBody>
          <a:bodyPr wrap="none" rtlCol="0">
            <a:spAutoFit/>
          </a:bodyPr>
          <a:lstStyle/>
          <a:p>
            <a:r>
              <a:rPr lang="en-US" sz="2400" b="1" dirty="0" smtClean="0"/>
              <a:t>Self-consciousness</a:t>
            </a:r>
            <a:r>
              <a:rPr lang="en-US" b="1" dirty="0" smtClean="0"/>
              <a:t> - </a:t>
            </a:r>
            <a:r>
              <a:rPr lang="en-US" dirty="0" smtClean="0"/>
              <a:t>done </a:t>
            </a:r>
            <a:r>
              <a:rPr lang="en-US" dirty="0"/>
              <a:t>in a way that shows an awareness of the effect </a:t>
            </a:r>
            <a:r>
              <a:rPr lang="en-US" dirty="0" smtClean="0"/>
              <a:t>that</a:t>
            </a:r>
          </a:p>
          <a:p>
            <a:r>
              <a:rPr lang="en-US" dirty="0" smtClean="0"/>
              <a:t> </a:t>
            </a:r>
            <a:r>
              <a:rPr lang="en-US" dirty="0"/>
              <a:t>is produced : done in a deliberate way</a:t>
            </a:r>
          </a:p>
        </p:txBody>
      </p:sp>
      <p:sp>
        <p:nvSpPr>
          <p:cNvPr id="8" name="TextBox 7"/>
          <p:cNvSpPr txBox="1"/>
          <p:nvPr/>
        </p:nvSpPr>
        <p:spPr>
          <a:xfrm>
            <a:off x="226908" y="1318441"/>
            <a:ext cx="8336048" cy="461665"/>
          </a:xfrm>
          <a:prstGeom prst="rect">
            <a:avLst/>
          </a:prstGeom>
          <a:noFill/>
        </p:spPr>
        <p:txBody>
          <a:bodyPr wrap="none" rtlCol="0">
            <a:spAutoFit/>
          </a:bodyPr>
          <a:lstStyle/>
          <a:p>
            <a:r>
              <a:rPr lang="en-US" b="1" dirty="0"/>
              <a:t> </a:t>
            </a:r>
            <a:r>
              <a:rPr lang="en-US" sz="2400" b="1" dirty="0" smtClean="0"/>
              <a:t>Self-reflexivity </a:t>
            </a:r>
            <a:r>
              <a:rPr lang="en-US" b="1" dirty="0" smtClean="0"/>
              <a:t>- </a:t>
            </a:r>
            <a:r>
              <a:rPr lang="en-US" dirty="0" smtClean="0"/>
              <a:t>marked </a:t>
            </a:r>
            <a:r>
              <a:rPr lang="en-US" dirty="0"/>
              <a:t>by or making reference to its own artificiality or contrivance</a:t>
            </a:r>
          </a:p>
        </p:txBody>
      </p:sp>
      <p:sp>
        <p:nvSpPr>
          <p:cNvPr id="9" name="TextBox 8"/>
          <p:cNvSpPr txBox="1"/>
          <p:nvPr/>
        </p:nvSpPr>
        <p:spPr>
          <a:xfrm>
            <a:off x="818112" y="3330939"/>
            <a:ext cx="8450676" cy="738664"/>
          </a:xfrm>
          <a:prstGeom prst="rect">
            <a:avLst/>
          </a:prstGeom>
          <a:noFill/>
        </p:spPr>
        <p:txBody>
          <a:bodyPr wrap="none" rtlCol="0">
            <a:spAutoFit/>
          </a:bodyPr>
          <a:lstStyle/>
          <a:p>
            <a:r>
              <a:rPr lang="en-US" sz="2400" b="1" dirty="0" err="1" smtClean="0"/>
              <a:t>Intertextuality</a:t>
            </a:r>
            <a:r>
              <a:rPr lang="en-US" sz="2400" b="1" dirty="0" smtClean="0"/>
              <a:t> </a:t>
            </a:r>
            <a:r>
              <a:rPr lang="en-US" dirty="0" smtClean="0"/>
              <a:t>-- the </a:t>
            </a:r>
            <a:r>
              <a:rPr lang="en-US" dirty="0"/>
              <a:t>complex interrelationship between a text and other texts taken </a:t>
            </a:r>
            <a:r>
              <a:rPr lang="en-US" dirty="0" smtClean="0"/>
              <a:t>as</a:t>
            </a:r>
          </a:p>
          <a:p>
            <a:r>
              <a:rPr lang="en-US" dirty="0" smtClean="0"/>
              <a:t> </a:t>
            </a:r>
            <a:r>
              <a:rPr lang="en-US" dirty="0"/>
              <a:t>basic to the creation or interpretation of the text</a:t>
            </a:r>
          </a:p>
        </p:txBody>
      </p:sp>
      <p:sp>
        <p:nvSpPr>
          <p:cNvPr id="10" name="TextBox 9"/>
          <p:cNvSpPr txBox="1"/>
          <p:nvPr/>
        </p:nvSpPr>
        <p:spPr>
          <a:xfrm>
            <a:off x="581046" y="5768228"/>
            <a:ext cx="8526868" cy="738664"/>
          </a:xfrm>
          <a:prstGeom prst="rect">
            <a:avLst/>
          </a:prstGeom>
          <a:noFill/>
        </p:spPr>
        <p:txBody>
          <a:bodyPr wrap="none" rtlCol="0">
            <a:spAutoFit/>
          </a:bodyPr>
          <a:lstStyle/>
          <a:p>
            <a:r>
              <a:rPr lang="en-US" sz="2400" b="1" dirty="0" smtClean="0"/>
              <a:t>Doubleness</a:t>
            </a:r>
            <a:r>
              <a:rPr lang="en-US" dirty="0" smtClean="0"/>
              <a:t> – presenting ‘a moment in history both as a vivid, believable representation </a:t>
            </a:r>
          </a:p>
          <a:p>
            <a:r>
              <a:rPr lang="en-US" i="1" dirty="0"/>
              <a:t>a</a:t>
            </a:r>
            <a:r>
              <a:rPr lang="en-US" i="1" dirty="0" smtClean="0"/>
              <a:t>nd</a:t>
            </a:r>
            <a:r>
              <a:rPr lang="en-US" dirty="0" smtClean="0"/>
              <a:t> [original emphasis] as a discursive, </a:t>
            </a:r>
            <a:r>
              <a:rPr lang="en-US" dirty="0" err="1" smtClean="0"/>
              <a:t>narrativized</a:t>
            </a:r>
            <a:r>
              <a:rPr lang="en-US" dirty="0" smtClean="0"/>
              <a:t> [sic] construct.’ </a:t>
            </a:r>
            <a:r>
              <a:rPr lang="en-US" sz="1600" dirty="0" smtClean="0"/>
              <a:t>(</a:t>
            </a:r>
            <a:r>
              <a:rPr lang="en-US" sz="1600" dirty="0" err="1" smtClean="0"/>
              <a:t>Nicol</a:t>
            </a:r>
            <a:r>
              <a:rPr lang="en-US" sz="1600" dirty="0"/>
              <a:t> </a:t>
            </a:r>
            <a:r>
              <a:rPr lang="en-US" sz="1600" dirty="0" smtClean="0"/>
              <a:t>2009: 103)</a:t>
            </a:r>
            <a:endParaRPr lang="en-US" sz="1600" dirty="0"/>
          </a:p>
        </p:txBody>
      </p:sp>
    </p:spTree>
    <p:extLst>
      <p:ext uri="{BB962C8B-B14F-4D97-AF65-F5344CB8AC3E}">
        <p14:creationId xmlns:p14="http://schemas.microsoft.com/office/powerpoint/2010/main" val="80550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10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10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dissolve">
                                      <p:cBhvr>
                                        <p:cTn id="15" dur="1000"/>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dissolve">
                                      <p:cBhvr>
                                        <p:cTn id="20" dur="1000"/>
                                        <p:tgtEl>
                                          <p:spTgt spid="6">
                                            <p:txEl>
                                              <p:pRg st="0" end="0"/>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dissolve">
                                      <p:cBhvr>
                                        <p:cTn id="23" dur="1000"/>
                                        <p:tgtEl>
                                          <p:spTgt spid="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dissolve">
                                      <p:cBhvr>
                                        <p:cTn id="28" dur="1000"/>
                                        <p:tgtEl>
                                          <p:spTgt spid="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dissolve">
                                      <p:cBhvr>
                                        <p:cTn id="33" dur="1000"/>
                                        <p:tgtEl>
                                          <p:spTgt spid="9">
                                            <p:txEl>
                                              <p:pRg st="0" end="0"/>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dissolve">
                                      <p:cBhvr>
                                        <p:cTn id="36" dur="1000"/>
                                        <p:tgtEl>
                                          <p:spTgt spid="9">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animEffect transition="in" filter="dissolve">
                                      <p:cBhvr>
                                        <p:cTn id="41" dur="1000"/>
                                        <p:tgtEl>
                                          <p:spTgt spid="7">
                                            <p:txEl>
                                              <p:pRg st="0" end="0"/>
                                            </p:txEl>
                                          </p:spTgt>
                                        </p:tgtEl>
                                      </p:cBhvr>
                                    </p:animEffect>
                                  </p:childTnLst>
                                </p:cTn>
                              </p:par>
                              <p:par>
                                <p:cTn id="42" presetID="9" presetClass="entr" presetSubtype="0" fill="hold" nodeType="withEffect">
                                  <p:stCondLst>
                                    <p:cond delay="0"/>
                                  </p:stCondLst>
                                  <p:childTnLst>
                                    <p:set>
                                      <p:cBhvr>
                                        <p:cTn id="43" dur="1" fill="hold">
                                          <p:stCondLst>
                                            <p:cond delay="0"/>
                                          </p:stCondLst>
                                        </p:cTn>
                                        <p:tgtEl>
                                          <p:spTgt spid="7">
                                            <p:txEl>
                                              <p:pRg st="1" end="1"/>
                                            </p:txEl>
                                          </p:spTgt>
                                        </p:tgtEl>
                                        <p:attrNameLst>
                                          <p:attrName>style.visibility</p:attrName>
                                        </p:attrNameLst>
                                      </p:cBhvr>
                                      <p:to>
                                        <p:strVal val="visible"/>
                                      </p:to>
                                    </p:set>
                                    <p:animEffect transition="in" filter="dissolve">
                                      <p:cBhvr>
                                        <p:cTn id="44" dur="1000"/>
                                        <p:tgtEl>
                                          <p:spTgt spid="7">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dissolve">
                                      <p:cBhvr>
                                        <p:cTn id="49" dur="1000"/>
                                        <p:tgtEl>
                                          <p:spTgt spid="10">
                                            <p:txEl>
                                              <p:pRg st="0" end="0"/>
                                            </p:txEl>
                                          </p:spTgt>
                                        </p:tgtEl>
                                      </p:cBhvr>
                                    </p:animEffect>
                                  </p:childTnLst>
                                </p:cTn>
                              </p:par>
                              <p:par>
                                <p:cTn id="50" presetID="9" presetClass="entr" presetSubtype="0" fill="hold" nodeType="withEffect">
                                  <p:stCondLst>
                                    <p:cond delay="0"/>
                                  </p:stCondLst>
                                  <p:childTnLst>
                                    <p:set>
                                      <p:cBhvr>
                                        <p:cTn id="51" dur="1" fill="hold">
                                          <p:stCondLst>
                                            <p:cond delay="0"/>
                                          </p:stCondLst>
                                        </p:cTn>
                                        <p:tgtEl>
                                          <p:spTgt spid="10">
                                            <p:txEl>
                                              <p:pRg st="1" end="1"/>
                                            </p:txEl>
                                          </p:spTgt>
                                        </p:tgtEl>
                                        <p:attrNameLst>
                                          <p:attrName>style.visibility</p:attrName>
                                        </p:attrNameLst>
                                      </p:cBhvr>
                                      <p:to>
                                        <p:strVal val="visible"/>
                                      </p:to>
                                    </p:set>
                                    <p:animEffect transition="in" filter="dissolve">
                                      <p:cBhvr>
                                        <p:cTn id="52" dur="10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12693" y="0"/>
            <a:ext cx="8431303" cy="2209800"/>
          </a:xfrm>
        </p:spPr>
        <p:txBody>
          <a:bodyPr/>
          <a:lstStyle/>
          <a:p>
            <a:pPr algn="r"/>
            <a:r>
              <a:rPr lang="en-US" sz="8800" dirty="0" smtClean="0"/>
              <a:t>Historiographic</a:t>
            </a:r>
            <a:endParaRPr lang="en-US" sz="8800" dirty="0"/>
          </a:p>
          <a:p>
            <a:pPr algn="r"/>
            <a:r>
              <a:rPr lang="en-US" sz="8800" dirty="0" smtClean="0"/>
              <a:t>Metafiction</a:t>
            </a:r>
            <a:endParaRPr lang="en-US" sz="8800" dirty="0"/>
          </a:p>
        </p:txBody>
      </p:sp>
      <p:sp>
        <p:nvSpPr>
          <p:cNvPr id="3" name="Title 2"/>
          <p:cNvSpPr>
            <a:spLocks noGrp="1"/>
          </p:cNvSpPr>
          <p:nvPr>
            <p:ph type="title"/>
          </p:nvPr>
        </p:nvSpPr>
        <p:spPr>
          <a:xfrm>
            <a:off x="169334" y="825812"/>
            <a:ext cx="6976532" cy="1362075"/>
          </a:xfrm>
        </p:spPr>
        <p:txBody>
          <a:bodyPr/>
          <a:lstStyle/>
          <a:p>
            <a:r>
              <a:rPr lang="en-US" dirty="0" smtClean="0"/>
              <a:t>‘Parody and the </a:t>
            </a:r>
            <a:br>
              <a:rPr lang="en-US" dirty="0" smtClean="0"/>
            </a:br>
            <a:r>
              <a:rPr lang="en-US" dirty="0" err="1" smtClean="0"/>
              <a:t>Intextuality</a:t>
            </a:r>
            <a:r>
              <a:rPr lang="en-US" dirty="0" smtClean="0"/>
              <a:t> of History’ </a:t>
            </a:r>
            <a:r>
              <a:rPr lang="en-US" sz="3200" dirty="0" smtClean="0"/>
              <a:t>by 	Linda </a:t>
            </a:r>
            <a:r>
              <a:rPr lang="en-US" sz="3200" dirty="0" err="1" smtClean="0"/>
              <a:t>Hutcheon</a:t>
            </a:r>
            <a:r>
              <a:rPr lang="en-US" sz="3200" dirty="0" smtClean="0"/>
              <a:t> (1985)</a:t>
            </a:r>
            <a:endParaRPr lang="en-US" dirty="0"/>
          </a:p>
        </p:txBody>
      </p:sp>
      <p:sp>
        <p:nvSpPr>
          <p:cNvPr id="4" name="Text Placeholder 3"/>
          <p:cNvSpPr>
            <a:spLocks noGrp="1"/>
          </p:cNvSpPr>
          <p:nvPr>
            <p:ph type="body" idx="1"/>
          </p:nvPr>
        </p:nvSpPr>
        <p:spPr>
          <a:xfrm>
            <a:off x="338666" y="2713951"/>
            <a:ext cx="8517467" cy="3974716"/>
          </a:xfrm>
        </p:spPr>
        <p:txBody>
          <a:bodyPr>
            <a:normAutofit/>
          </a:bodyPr>
          <a:lstStyle/>
          <a:p>
            <a:r>
              <a:rPr lang="en-US" dirty="0" smtClean="0"/>
              <a:t>‘The postmodern relationship between fiction and history is an even more</a:t>
            </a:r>
          </a:p>
          <a:p>
            <a:r>
              <a:rPr lang="en-US" dirty="0"/>
              <a:t>c</a:t>
            </a:r>
            <a:r>
              <a:rPr lang="en-US" dirty="0" smtClean="0"/>
              <a:t>omplex one of interaction and mutual implication</a:t>
            </a:r>
            <a:r>
              <a:rPr lang="en-US" b="1" dirty="0" smtClean="0"/>
              <a:t>. Historiographic Meta-</a:t>
            </a:r>
          </a:p>
          <a:p>
            <a:r>
              <a:rPr lang="en-US" b="1" dirty="0"/>
              <a:t>f</a:t>
            </a:r>
            <a:r>
              <a:rPr lang="en-US" b="1" dirty="0" smtClean="0"/>
              <a:t>iction works to situate itself within historical discourse without surrendering its autonomy as fiction.</a:t>
            </a:r>
            <a:r>
              <a:rPr lang="en-US" dirty="0" smtClean="0"/>
              <a:t> ... [t]he </a:t>
            </a:r>
            <a:r>
              <a:rPr lang="en-US" dirty="0" err="1" smtClean="0"/>
              <a:t>intertexts</a:t>
            </a:r>
            <a:r>
              <a:rPr lang="en-US" dirty="0" smtClean="0"/>
              <a:t> of history and fiction take on parallel (though not equal) status in </a:t>
            </a:r>
            <a:r>
              <a:rPr lang="en-US" b="1" dirty="0" smtClean="0"/>
              <a:t>the </a:t>
            </a:r>
            <a:r>
              <a:rPr lang="en-US" b="1" dirty="0" err="1" smtClean="0"/>
              <a:t>parodic</a:t>
            </a:r>
            <a:r>
              <a:rPr lang="en-US" b="1" dirty="0" smtClean="0"/>
              <a:t> reworking </a:t>
            </a:r>
          </a:p>
          <a:p>
            <a:r>
              <a:rPr lang="en-US" b="1" dirty="0" smtClean="0"/>
              <a:t>of the textual past of both the “world” and literature</a:t>
            </a:r>
            <a:r>
              <a:rPr lang="en-US" dirty="0" smtClean="0"/>
              <a:t>. The textual incorporation of the </a:t>
            </a:r>
            <a:r>
              <a:rPr lang="en-US" dirty="0" err="1" smtClean="0"/>
              <a:t>intertextual</a:t>
            </a:r>
            <a:r>
              <a:rPr lang="en-US" dirty="0" smtClean="0"/>
              <a:t> past(s) as a constitutive structural element of post-modernist fiction functions as a formal marking of historicity-both literary and “worldly”.’</a:t>
            </a:r>
          </a:p>
          <a:p>
            <a:endParaRPr lang="en-US" dirty="0" smtClean="0"/>
          </a:p>
          <a:p>
            <a:r>
              <a:rPr lang="en-US" dirty="0"/>
              <a:t>	</a:t>
            </a:r>
            <a:r>
              <a:rPr lang="en-US" dirty="0" smtClean="0"/>
              <a:t>					</a:t>
            </a:r>
            <a:r>
              <a:rPr lang="en-US" sz="1600" dirty="0" smtClean="0"/>
              <a:t>(</a:t>
            </a:r>
            <a:r>
              <a:rPr lang="en-US" sz="1600" dirty="0" err="1" smtClean="0"/>
              <a:t>Hutcheon</a:t>
            </a:r>
            <a:r>
              <a:rPr lang="en-US" sz="1600" dirty="0" smtClean="0"/>
              <a:t> 1985: 4)</a:t>
            </a:r>
          </a:p>
          <a:p>
            <a:endParaRPr lang="en-US" dirty="0"/>
          </a:p>
        </p:txBody>
      </p:sp>
    </p:spTree>
    <p:extLst>
      <p:ext uri="{BB962C8B-B14F-4D97-AF65-F5344CB8AC3E}">
        <p14:creationId xmlns:p14="http://schemas.microsoft.com/office/powerpoint/2010/main" val="858705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1524" y="1583305"/>
            <a:ext cx="3406076" cy="626455"/>
          </a:xfrm>
        </p:spPr>
        <p:txBody>
          <a:bodyPr/>
          <a:lstStyle/>
          <a:p>
            <a:r>
              <a:rPr lang="en-US" sz="2800" b="0" dirty="0"/>
              <a:t>b</a:t>
            </a:r>
            <a:r>
              <a:rPr lang="en-US" sz="2800" b="0" dirty="0" smtClean="0"/>
              <a:t>y John </a:t>
            </a:r>
            <a:r>
              <a:rPr lang="en-US" sz="2800" b="0" dirty="0" err="1" smtClean="0"/>
              <a:t>Fowles</a:t>
            </a:r>
            <a:r>
              <a:rPr lang="en-US" sz="2800" b="0" dirty="0" smtClean="0"/>
              <a:t> (1969)</a:t>
            </a:r>
            <a:endParaRPr lang="en-US" sz="2800" b="0" dirty="0"/>
          </a:p>
        </p:txBody>
      </p:sp>
      <p:sp>
        <p:nvSpPr>
          <p:cNvPr id="3" name="Text Placeholder 2"/>
          <p:cNvSpPr>
            <a:spLocks noGrp="1"/>
          </p:cNvSpPr>
          <p:nvPr>
            <p:ph type="body" sz="half" idx="2"/>
          </p:nvPr>
        </p:nvSpPr>
        <p:spPr>
          <a:xfrm>
            <a:off x="4410421" y="279352"/>
            <a:ext cx="4448188" cy="1617181"/>
          </a:xfrm>
        </p:spPr>
        <p:txBody>
          <a:bodyPr>
            <a:normAutofit/>
          </a:bodyPr>
          <a:lstStyle/>
          <a:p>
            <a:r>
              <a:rPr lang="en-US" sz="3600" b="1" i="1" dirty="0" smtClean="0"/>
              <a:t>The French Lieutenant’s Woman</a:t>
            </a:r>
            <a:r>
              <a:rPr lang="en-US" sz="3600" i="1" dirty="0" smtClean="0"/>
              <a:t> </a:t>
            </a:r>
            <a:endParaRPr lang="en-US" sz="2400" i="1" dirty="0"/>
          </a:p>
        </p:txBody>
      </p:sp>
      <p:pic>
        <p:nvPicPr>
          <p:cNvPr id="5" name="Picture Placeholder 4" descr="Screen Shot 2014-05-15 at 7.55.23 am.png"/>
          <p:cNvPicPr>
            <a:picLocks noGrp="1" noChangeAspect="1"/>
          </p:cNvPicPr>
          <p:nvPr>
            <p:ph type="pic" sz="quarter" idx="14"/>
          </p:nvPr>
        </p:nvPicPr>
        <p:blipFill>
          <a:blip r:embed="rId3" cstate="email">
            <a:extLst>
              <a:ext uri="{28A0092B-C50C-407E-A947-70E740481C1C}">
                <a14:useLocalDpi xmlns:a14="http://schemas.microsoft.com/office/drawing/2010/main" val="0"/>
              </a:ext>
            </a:extLst>
          </a:blip>
          <a:srcRect l="1096" r="1096"/>
          <a:stretch>
            <a:fillRect/>
          </a:stretch>
        </p:blipFill>
        <p:spPr>
          <a:xfrm rot="21421631">
            <a:off x="808877" y="667500"/>
            <a:ext cx="3470904" cy="5128032"/>
          </a:xfrm>
          <a:prstGeom prst="rect">
            <a:avLst/>
          </a:prstGeom>
        </p:spPr>
      </p:pic>
      <p:sp>
        <p:nvSpPr>
          <p:cNvPr id="6" name="TextBox 5"/>
          <p:cNvSpPr txBox="1"/>
          <p:nvPr/>
        </p:nvSpPr>
        <p:spPr>
          <a:xfrm>
            <a:off x="4808319" y="3187932"/>
            <a:ext cx="3929281" cy="1200329"/>
          </a:xfrm>
          <a:prstGeom prst="rect">
            <a:avLst/>
          </a:prstGeom>
          <a:noFill/>
        </p:spPr>
        <p:txBody>
          <a:bodyPr wrap="none" rtlCol="0">
            <a:spAutoFit/>
          </a:bodyPr>
          <a:lstStyle/>
          <a:p>
            <a:r>
              <a:rPr lang="en-US" dirty="0" smtClean="0"/>
              <a:t>‘... an extraordinarily effective pastiche of </a:t>
            </a:r>
          </a:p>
          <a:p>
            <a:r>
              <a:rPr lang="en-US" dirty="0" smtClean="0"/>
              <a:t>nineteenth-century realist novel’</a:t>
            </a:r>
          </a:p>
          <a:p>
            <a:endParaRPr lang="en-US" dirty="0" smtClean="0"/>
          </a:p>
          <a:p>
            <a:r>
              <a:rPr lang="en-US" dirty="0"/>
              <a:t>	</a:t>
            </a:r>
            <a:r>
              <a:rPr lang="en-US" dirty="0" smtClean="0"/>
              <a:t>	     </a:t>
            </a:r>
            <a:r>
              <a:rPr lang="en-US" sz="1400" dirty="0" smtClean="0"/>
              <a:t> (</a:t>
            </a:r>
            <a:r>
              <a:rPr lang="en-US" sz="1400" dirty="0" err="1" smtClean="0"/>
              <a:t>Nicol</a:t>
            </a:r>
            <a:r>
              <a:rPr lang="en-US" sz="1400" dirty="0" smtClean="0"/>
              <a:t> 2009: 107)</a:t>
            </a:r>
            <a:endParaRPr lang="en-US" sz="1400" dirty="0"/>
          </a:p>
        </p:txBody>
      </p:sp>
      <p:sp>
        <p:nvSpPr>
          <p:cNvPr id="4" name="TextBox 3"/>
          <p:cNvSpPr txBox="1"/>
          <p:nvPr/>
        </p:nvSpPr>
        <p:spPr>
          <a:xfrm>
            <a:off x="5058408" y="5302351"/>
            <a:ext cx="3800201" cy="646331"/>
          </a:xfrm>
          <a:prstGeom prst="rect">
            <a:avLst/>
          </a:prstGeom>
          <a:noFill/>
        </p:spPr>
        <p:txBody>
          <a:bodyPr wrap="none" rtlCol="0">
            <a:spAutoFit/>
          </a:bodyPr>
          <a:lstStyle/>
          <a:p>
            <a:r>
              <a:rPr lang="en-US" dirty="0">
                <a:hlinkClick r:id="rId4"/>
              </a:rPr>
              <a:t>A</a:t>
            </a:r>
            <a:r>
              <a:rPr lang="en-US" dirty="0" smtClean="0">
                <a:hlinkClick r:id="rId4"/>
              </a:rPr>
              <a:t> work that has ‘not worn well’ </a:t>
            </a:r>
            <a:endParaRPr lang="en-US" dirty="0" smtClean="0"/>
          </a:p>
          <a:p>
            <a:r>
              <a:rPr lang="en-US" dirty="0"/>
              <a:t>	</a:t>
            </a:r>
            <a:r>
              <a:rPr lang="en-US" sz="1400" dirty="0" smtClean="0"/>
              <a:t>(</a:t>
            </a:r>
            <a:r>
              <a:rPr lang="en-US" sz="1400" dirty="0" err="1" smtClean="0"/>
              <a:t>McCrum</a:t>
            </a:r>
            <a:r>
              <a:rPr lang="en-US" sz="1400" dirty="0" smtClean="0"/>
              <a:t> </a:t>
            </a:r>
            <a:r>
              <a:rPr lang="en-US" sz="1400" i="1" dirty="0" smtClean="0"/>
              <a:t>The Guardian</a:t>
            </a:r>
            <a:r>
              <a:rPr lang="en-US" sz="1400" dirty="0" smtClean="0"/>
              <a:t> 16 Aug 2015</a:t>
            </a:r>
            <a:r>
              <a:rPr lang="en-US" dirty="0" smtClean="0"/>
              <a:t>)</a:t>
            </a:r>
            <a:endParaRPr lang="en-US" i="1" dirty="0"/>
          </a:p>
        </p:txBody>
      </p:sp>
      <p:sp>
        <p:nvSpPr>
          <p:cNvPr id="7" name="TextBox 6"/>
          <p:cNvSpPr txBox="1"/>
          <p:nvPr/>
        </p:nvSpPr>
        <p:spPr>
          <a:xfrm>
            <a:off x="5058408" y="4624401"/>
            <a:ext cx="2036659" cy="369332"/>
          </a:xfrm>
          <a:prstGeom prst="rect">
            <a:avLst/>
          </a:prstGeom>
          <a:noFill/>
        </p:spPr>
        <p:txBody>
          <a:bodyPr wrap="square" rtlCol="0">
            <a:spAutoFit/>
          </a:bodyPr>
          <a:lstStyle/>
          <a:p>
            <a:r>
              <a:rPr lang="en-US" dirty="0" smtClean="0"/>
              <a:t>And, also perhaps...</a:t>
            </a:r>
            <a:endParaRPr lang="en-US" dirty="0"/>
          </a:p>
        </p:txBody>
      </p:sp>
    </p:spTree>
    <p:extLst>
      <p:ext uri="{BB962C8B-B14F-4D97-AF65-F5344CB8AC3E}">
        <p14:creationId xmlns:p14="http://schemas.microsoft.com/office/powerpoint/2010/main" val="1881279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49238"/>
            <a:ext cx="7620000" cy="868362"/>
          </a:xfrm>
        </p:spPr>
        <p:txBody>
          <a:bodyPr/>
          <a:lstStyle/>
          <a:p>
            <a:r>
              <a:rPr lang="en-US" sz="4400" i="1" dirty="0" smtClean="0"/>
              <a:t>The French Lieutenant’s Woman</a:t>
            </a:r>
            <a:endParaRPr lang="en-US" sz="4400" i="1" dirty="0"/>
          </a:p>
        </p:txBody>
      </p:sp>
      <p:sp>
        <p:nvSpPr>
          <p:cNvPr id="7" name="TextBox 6"/>
          <p:cNvSpPr txBox="1"/>
          <p:nvPr/>
        </p:nvSpPr>
        <p:spPr>
          <a:xfrm>
            <a:off x="186268" y="1134534"/>
            <a:ext cx="8789586" cy="1600438"/>
          </a:xfrm>
          <a:prstGeom prst="rect">
            <a:avLst/>
          </a:prstGeom>
          <a:noFill/>
        </p:spPr>
        <p:txBody>
          <a:bodyPr wrap="none" rtlCol="0">
            <a:spAutoFit/>
          </a:bodyPr>
          <a:lstStyle/>
          <a:p>
            <a:r>
              <a:rPr lang="en-US" sz="2000" dirty="0" smtClean="0"/>
              <a:t>‘[T]he novel’s </a:t>
            </a:r>
            <a:r>
              <a:rPr lang="en-US" sz="2000" b="1" dirty="0" smtClean="0"/>
              <a:t>engagement with the past is always critical and self-conscious</a:t>
            </a:r>
            <a:r>
              <a:rPr lang="en-US" sz="2000" dirty="0" smtClean="0"/>
              <a:t>, and its </a:t>
            </a:r>
          </a:p>
          <a:p>
            <a:r>
              <a:rPr lang="en-US" sz="2000" dirty="0"/>
              <a:t>g</a:t>
            </a:r>
            <a:r>
              <a:rPr lang="en-US" sz="2000" dirty="0" smtClean="0"/>
              <a:t>ripping narrative is accompanied by </a:t>
            </a:r>
            <a:r>
              <a:rPr lang="en-US" sz="2000" b="1" dirty="0" smtClean="0"/>
              <a:t>a carefully imposed </a:t>
            </a:r>
            <a:r>
              <a:rPr lang="en-US" sz="2000" b="1" dirty="0" err="1" smtClean="0"/>
              <a:t>metafictional</a:t>
            </a:r>
            <a:r>
              <a:rPr lang="en-US" sz="2000" b="1" dirty="0" smtClean="0"/>
              <a:t> framework </a:t>
            </a:r>
          </a:p>
          <a:p>
            <a:r>
              <a:rPr lang="en-US" sz="2000" dirty="0"/>
              <a:t>w</a:t>
            </a:r>
            <a:r>
              <a:rPr lang="en-US" sz="2000" dirty="0" smtClean="0"/>
              <a:t>hich enables </a:t>
            </a:r>
            <a:r>
              <a:rPr lang="en-US" sz="2000" dirty="0" err="1" smtClean="0"/>
              <a:t>Fowles</a:t>
            </a:r>
            <a:r>
              <a:rPr lang="en-US" sz="2000" dirty="0" smtClean="0"/>
              <a:t> to build in his strategies for composing the novel into the novel</a:t>
            </a:r>
          </a:p>
          <a:p>
            <a:r>
              <a:rPr lang="en-US" sz="2000" dirty="0"/>
              <a:t>i</a:t>
            </a:r>
            <a:r>
              <a:rPr lang="en-US" sz="2000" dirty="0" smtClean="0"/>
              <a:t>tself.’ </a:t>
            </a:r>
          </a:p>
          <a:p>
            <a:pPr algn="r"/>
            <a:r>
              <a:rPr lang="en-US" dirty="0" smtClean="0"/>
              <a:t>							(</a:t>
            </a:r>
            <a:r>
              <a:rPr lang="en-US" dirty="0" err="1" smtClean="0"/>
              <a:t>Nicol</a:t>
            </a:r>
            <a:r>
              <a:rPr lang="en-US" dirty="0" smtClean="0"/>
              <a:t> 2009: 108)</a:t>
            </a:r>
            <a:endParaRPr lang="en-US" dirty="0"/>
          </a:p>
        </p:txBody>
      </p:sp>
      <p:pic>
        <p:nvPicPr>
          <p:cNvPr id="8" name="Picture 7" descr="Streep.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19203" y="2952434"/>
            <a:ext cx="6620932" cy="3725730"/>
          </a:xfrm>
          <a:prstGeom prst="rect">
            <a:avLst/>
          </a:prstGeom>
        </p:spPr>
      </p:pic>
      <p:sp>
        <p:nvSpPr>
          <p:cNvPr id="9" name="TextBox 8"/>
          <p:cNvSpPr txBox="1"/>
          <p:nvPr/>
        </p:nvSpPr>
        <p:spPr>
          <a:xfrm>
            <a:off x="4826001" y="3572933"/>
            <a:ext cx="2861732" cy="1815882"/>
          </a:xfrm>
          <a:prstGeom prst="rect">
            <a:avLst/>
          </a:prstGeom>
          <a:noFill/>
        </p:spPr>
        <p:txBody>
          <a:bodyPr wrap="square" rtlCol="0">
            <a:spAutoFit/>
          </a:bodyPr>
          <a:lstStyle/>
          <a:p>
            <a:r>
              <a:rPr lang="en-US" sz="2000" b="1" dirty="0" smtClean="0">
                <a:solidFill>
                  <a:srgbClr val="FFFFFF"/>
                </a:solidFill>
              </a:rPr>
              <a:t>Sarah Woodruff  </a:t>
            </a:r>
          </a:p>
          <a:p>
            <a:endParaRPr lang="en-US" sz="2000" b="1" dirty="0" smtClean="0">
              <a:solidFill>
                <a:srgbClr val="FFFFFF"/>
              </a:solidFill>
            </a:endParaRPr>
          </a:p>
          <a:p>
            <a:r>
              <a:rPr lang="en-US" dirty="0" smtClean="0">
                <a:solidFill>
                  <a:srgbClr val="FFFFFF"/>
                </a:solidFill>
              </a:rPr>
              <a:t>‘She is ‘mythical’: she stands outside ‘history’ and outside fiction.’</a:t>
            </a:r>
          </a:p>
          <a:p>
            <a:endParaRPr lang="en-US" dirty="0">
              <a:solidFill>
                <a:srgbClr val="FFFFFF"/>
              </a:solidFill>
            </a:endParaRPr>
          </a:p>
        </p:txBody>
      </p:sp>
      <p:sp>
        <p:nvSpPr>
          <p:cNvPr id="10" name="TextBox 9"/>
          <p:cNvSpPr txBox="1"/>
          <p:nvPr/>
        </p:nvSpPr>
        <p:spPr>
          <a:xfrm>
            <a:off x="5765287" y="5826667"/>
            <a:ext cx="1922446" cy="369332"/>
          </a:xfrm>
          <a:prstGeom prst="rect">
            <a:avLst/>
          </a:prstGeom>
          <a:noFill/>
        </p:spPr>
        <p:txBody>
          <a:bodyPr wrap="none" rtlCol="0">
            <a:spAutoFit/>
          </a:bodyPr>
          <a:lstStyle/>
          <a:p>
            <a:r>
              <a:rPr lang="en-US" dirty="0" smtClean="0">
                <a:solidFill>
                  <a:srgbClr val="FFFFFF"/>
                </a:solidFill>
              </a:rPr>
              <a:t>(Waugh 1984: 125)</a:t>
            </a:r>
            <a:endParaRPr lang="en-US" dirty="0">
              <a:solidFill>
                <a:srgbClr val="FFFFFF"/>
              </a:solidFill>
            </a:endParaRPr>
          </a:p>
        </p:txBody>
      </p:sp>
    </p:spTree>
    <p:extLst>
      <p:ext uri="{BB962C8B-B14F-4D97-AF65-F5344CB8AC3E}">
        <p14:creationId xmlns:p14="http://schemas.microsoft.com/office/powerpoint/2010/main" val="3214554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208289" y="606579"/>
            <a:ext cx="8431303" cy="1224542"/>
          </a:xfrm>
        </p:spPr>
        <p:txBody>
          <a:bodyPr/>
          <a:lstStyle/>
          <a:p>
            <a:r>
              <a:rPr lang="en-US" sz="8800" dirty="0" smtClean="0"/>
              <a:t>Parody &amp; Pastiche</a:t>
            </a:r>
            <a:endParaRPr lang="en-US" sz="8800" dirty="0"/>
          </a:p>
        </p:txBody>
      </p:sp>
      <p:sp>
        <p:nvSpPr>
          <p:cNvPr id="2" name="Title 1"/>
          <p:cNvSpPr>
            <a:spLocks noGrp="1"/>
          </p:cNvSpPr>
          <p:nvPr>
            <p:ph type="title"/>
          </p:nvPr>
        </p:nvSpPr>
        <p:spPr>
          <a:xfrm>
            <a:off x="1923215" y="393879"/>
            <a:ext cx="6899052" cy="849688"/>
          </a:xfrm>
        </p:spPr>
        <p:txBody>
          <a:bodyPr/>
          <a:lstStyle/>
          <a:p>
            <a:r>
              <a:rPr lang="en-US" sz="4400" i="1" dirty="0" smtClean="0"/>
              <a:t>The French Lieutenant's Woman</a:t>
            </a:r>
            <a:endParaRPr lang="en-US" sz="4400" i="1" dirty="0"/>
          </a:p>
        </p:txBody>
      </p:sp>
      <p:sp>
        <p:nvSpPr>
          <p:cNvPr id="6" name="Text Placeholder 5"/>
          <p:cNvSpPr>
            <a:spLocks noGrp="1"/>
          </p:cNvSpPr>
          <p:nvPr>
            <p:ph type="body" idx="1"/>
          </p:nvPr>
        </p:nvSpPr>
        <p:spPr>
          <a:xfrm>
            <a:off x="818407" y="1152879"/>
            <a:ext cx="7580527" cy="736371"/>
          </a:xfrm>
        </p:spPr>
        <p:txBody>
          <a:bodyPr/>
          <a:lstStyle/>
          <a:p>
            <a:r>
              <a:rPr lang="en-US" sz="2000" dirty="0"/>
              <a:t>‘[</a:t>
            </a:r>
            <a:r>
              <a:rPr lang="en-US" sz="2000" dirty="0" smtClean="0"/>
              <a:t>T]he  </a:t>
            </a:r>
            <a:r>
              <a:rPr lang="en-US" sz="2000" dirty="0"/>
              <a:t>nineteenth-century novel that century forgot to produce.’</a:t>
            </a:r>
          </a:p>
          <a:p>
            <a:endParaRPr lang="en-US" dirty="0"/>
          </a:p>
        </p:txBody>
      </p:sp>
      <p:sp>
        <p:nvSpPr>
          <p:cNvPr id="3" name="TextBox 2"/>
          <p:cNvSpPr txBox="1"/>
          <p:nvPr/>
        </p:nvSpPr>
        <p:spPr>
          <a:xfrm>
            <a:off x="4775201" y="1152879"/>
            <a:ext cx="4047066" cy="646331"/>
          </a:xfrm>
          <a:prstGeom prst="rect">
            <a:avLst/>
          </a:prstGeom>
          <a:noFill/>
        </p:spPr>
        <p:txBody>
          <a:bodyPr wrap="square" rtlCol="0">
            <a:spAutoFit/>
          </a:bodyPr>
          <a:lstStyle/>
          <a:p>
            <a:r>
              <a:rPr lang="en-US" dirty="0" smtClean="0"/>
              <a:t>				</a:t>
            </a:r>
            <a:r>
              <a:rPr lang="en-US" sz="1600" dirty="0" smtClean="0"/>
              <a:t>(</a:t>
            </a:r>
            <a:r>
              <a:rPr lang="en-US" sz="1600" dirty="0" err="1" smtClean="0"/>
              <a:t>Conradi</a:t>
            </a:r>
            <a:r>
              <a:rPr lang="en-US" sz="1600" dirty="0" smtClean="0"/>
              <a:t> in </a:t>
            </a:r>
            <a:r>
              <a:rPr lang="en-US" sz="1600" dirty="0" err="1" smtClean="0"/>
              <a:t>Nicol</a:t>
            </a:r>
            <a:r>
              <a:rPr lang="en-US" sz="1600" dirty="0" smtClean="0"/>
              <a:t> 2009: 108) </a:t>
            </a:r>
            <a:endParaRPr lang="en-US" sz="1600" dirty="0"/>
          </a:p>
        </p:txBody>
      </p:sp>
      <p:pic>
        <p:nvPicPr>
          <p:cNvPr id="8" name="Picture 7" descr="Screen Shot 2014-08-16 at 8.25.48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78140" y="1922785"/>
            <a:ext cx="7173573" cy="2076561"/>
          </a:xfrm>
          <a:prstGeom prst="rect">
            <a:avLst/>
          </a:prstGeom>
        </p:spPr>
      </p:pic>
      <p:sp>
        <p:nvSpPr>
          <p:cNvPr id="9" name="TextBox 8"/>
          <p:cNvSpPr txBox="1"/>
          <p:nvPr/>
        </p:nvSpPr>
        <p:spPr>
          <a:xfrm>
            <a:off x="171697" y="4571830"/>
            <a:ext cx="8972303" cy="2308324"/>
          </a:xfrm>
          <a:prstGeom prst="rect">
            <a:avLst/>
          </a:prstGeom>
          <a:noFill/>
        </p:spPr>
        <p:txBody>
          <a:bodyPr wrap="none" rtlCol="0">
            <a:spAutoFit/>
          </a:bodyPr>
          <a:lstStyle/>
          <a:p>
            <a:r>
              <a:rPr lang="en-US" dirty="0" err="1" smtClean="0"/>
              <a:t>Fowles’s</a:t>
            </a:r>
            <a:r>
              <a:rPr lang="en-US" dirty="0" smtClean="0"/>
              <a:t> novel rehearses George Eliot in its intrusive moralization (sic). It rehearses Dickens</a:t>
            </a:r>
          </a:p>
          <a:p>
            <a:r>
              <a:rPr lang="en-US" dirty="0"/>
              <a:t> </a:t>
            </a:r>
            <a:r>
              <a:rPr lang="en-US" dirty="0" smtClean="0"/>
              <a:t>in its portrayal of characters like Charles’s manservant Sam. ... Hardy in it mysterious heroine. </a:t>
            </a:r>
          </a:p>
          <a:p>
            <a:r>
              <a:rPr lang="en-US" dirty="0" smtClean="0"/>
              <a:t>Quotes from Marx, Linnaeus and Darwin provide a subtext for the drama. But always the </a:t>
            </a:r>
          </a:p>
          <a:p>
            <a:r>
              <a:rPr lang="en-US" dirty="0"/>
              <a:t>r</a:t>
            </a:r>
            <a:r>
              <a:rPr lang="en-US" dirty="0" smtClean="0"/>
              <a:t>ehearsal is under the direction of Roland Barthes, or a French New Novelist, ... </a:t>
            </a:r>
            <a:r>
              <a:rPr lang="en-US" dirty="0"/>
              <a:t>s</a:t>
            </a:r>
            <a:r>
              <a:rPr lang="en-US" dirty="0" smtClean="0"/>
              <a:t>uggesting that</a:t>
            </a:r>
          </a:p>
          <a:p>
            <a:r>
              <a:rPr lang="en-US" dirty="0"/>
              <a:t>o</a:t>
            </a:r>
            <a:r>
              <a:rPr lang="en-US" dirty="0" smtClean="0"/>
              <a:t>nly if one is self-consciously aware that ‘history’ like ‘fiction’ is provisional, continually </a:t>
            </a:r>
          </a:p>
          <a:p>
            <a:r>
              <a:rPr lang="en-US" dirty="0"/>
              <a:t>r</a:t>
            </a:r>
            <a:r>
              <a:rPr lang="en-US" dirty="0" smtClean="0"/>
              <a:t>econstructed and open-ended can one make responsible choices within it and achieve a measure </a:t>
            </a:r>
          </a:p>
          <a:p>
            <a:r>
              <a:rPr lang="en-US" dirty="0" smtClean="0"/>
              <a:t>of freedom.</a:t>
            </a:r>
          </a:p>
          <a:p>
            <a:r>
              <a:rPr lang="en-US" dirty="0"/>
              <a:t>	</a:t>
            </a:r>
            <a:r>
              <a:rPr lang="en-US" dirty="0" smtClean="0"/>
              <a:t>						</a:t>
            </a:r>
            <a:r>
              <a:rPr lang="en-US" sz="1600" dirty="0" smtClean="0"/>
              <a:t>(Waugh 1984: 125)</a:t>
            </a:r>
            <a:endParaRPr lang="en-US" sz="1600" dirty="0"/>
          </a:p>
        </p:txBody>
      </p:sp>
      <p:sp>
        <p:nvSpPr>
          <p:cNvPr id="10" name="TextBox 9"/>
          <p:cNvSpPr txBox="1"/>
          <p:nvPr/>
        </p:nvSpPr>
        <p:spPr>
          <a:xfrm>
            <a:off x="6469185" y="3999468"/>
            <a:ext cx="1495021" cy="338554"/>
          </a:xfrm>
          <a:prstGeom prst="rect">
            <a:avLst/>
          </a:prstGeom>
          <a:noFill/>
        </p:spPr>
        <p:txBody>
          <a:bodyPr wrap="none" rtlCol="0">
            <a:spAutoFit/>
          </a:bodyPr>
          <a:lstStyle/>
          <a:p>
            <a:r>
              <a:rPr lang="en-US" sz="1600" dirty="0" smtClean="0"/>
              <a:t>(</a:t>
            </a:r>
            <a:r>
              <a:rPr lang="en-US" sz="1600" dirty="0" err="1" smtClean="0"/>
              <a:t>Fowles</a:t>
            </a:r>
            <a:r>
              <a:rPr lang="en-US" sz="1600" dirty="0" smtClean="0"/>
              <a:t> 1969: 1)</a:t>
            </a:r>
            <a:endParaRPr lang="en-US" sz="1600" dirty="0"/>
          </a:p>
        </p:txBody>
      </p:sp>
    </p:spTree>
    <p:extLst>
      <p:ext uri="{BB962C8B-B14F-4D97-AF65-F5344CB8AC3E}">
        <p14:creationId xmlns:p14="http://schemas.microsoft.com/office/powerpoint/2010/main" val="21787287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10382</TotalTime>
  <Words>2772</Words>
  <Application>Microsoft Office PowerPoint</Application>
  <PresentationFormat>On-screen Show (4:3)</PresentationFormat>
  <Paragraphs>276</Paragraphs>
  <Slides>22</Slides>
  <Notes>22</Notes>
  <HiddenSlides>0</HiddenSlides>
  <MMClips>1</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Inkwell</vt:lpstr>
      <vt:lpstr>Historiographic Metafiction</vt:lpstr>
      <vt:lpstr>Linda Hutcheon</vt:lpstr>
      <vt:lpstr>The Literary and the Historical both:</vt:lpstr>
      <vt:lpstr>PowerPoint Presentation</vt:lpstr>
      <vt:lpstr>Characterised by</vt:lpstr>
      <vt:lpstr>‘Parody and the  Intextuality of History’ by  Linda Hutcheon (1985)</vt:lpstr>
      <vt:lpstr>by John Fowles (1969)</vt:lpstr>
      <vt:lpstr>The French Lieutenant’s Woman</vt:lpstr>
      <vt:lpstr>The French Lieutenant's Woman</vt:lpstr>
      <vt:lpstr>The French Lieutenant’s Woman</vt:lpstr>
      <vt:lpstr>The French Lieutenant's Woman</vt:lpstr>
      <vt:lpstr>The French Lieutenant's Woman</vt:lpstr>
      <vt:lpstr>The French Lieutenant’s Woman</vt:lpstr>
      <vt:lpstr>The French Lieutenant’s Woman</vt:lpstr>
      <vt:lpstr>Slaughterhouse 5</vt:lpstr>
      <vt:lpstr>Slaughterhouse 5</vt:lpstr>
      <vt:lpstr>Slaughterhouse 5</vt:lpstr>
      <vt:lpstr>Slaughterhouse 5</vt:lpstr>
      <vt:lpstr>Slaughterhouse 5</vt:lpstr>
      <vt:lpstr>Slaughterhouse 5</vt:lpstr>
      <vt:lpstr>Slaughterhouse 5</vt:lpstr>
      <vt:lpstr>References</vt:lpstr>
    </vt:vector>
  </TitlesOfParts>
  <Company>Blakkopykat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Historiographic Metafiction</dc:title>
  <dc:creator>Melanie Myers</dc:creator>
  <cp:lastModifiedBy>Paul</cp:lastModifiedBy>
  <cp:revision>106</cp:revision>
  <cp:lastPrinted>2016-08-22T21:47:36Z</cp:lastPrinted>
  <dcterms:created xsi:type="dcterms:W3CDTF">2014-08-15T08:42:45Z</dcterms:created>
  <dcterms:modified xsi:type="dcterms:W3CDTF">2016-08-23T06:36:05Z</dcterms:modified>
</cp:coreProperties>
</file>