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7" r:id="rId11"/>
    <p:sldId id="265" r:id="rId12"/>
    <p:sldId id="266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9" autoAdjust="0"/>
    <p:restoredTop sz="94660"/>
  </p:normalViewPr>
  <p:slideViewPr>
    <p:cSldViewPr snapToGrid="0">
      <p:cViewPr>
        <p:scale>
          <a:sx n="60" d="100"/>
          <a:sy n="60" d="100"/>
        </p:scale>
        <p:origin x="-42" y="1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dirty="0"/>
              <a:t>2012 World</a:t>
            </a:r>
            <a:r>
              <a:rPr lang="en-AU" baseline="0" dirty="0"/>
              <a:t> Statistics</a:t>
            </a:r>
            <a:endParaRPr lang="en-AU" dirty="0"/>
          </a:p>
        </c:rich>
      </c:tx>
      <c:layout>
        <c:manualLayout>
          <c:xMode val="edge"/>
          <c:yMode val="edge"/>
          <c:x val="0.16393428094215495"/>
          <c:y val="1.302931596091205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Sheet2!$A$2:$A$28</c:f>
              <c:strCache>
                <c:ptCount val="27"/>
                <c:pt idx="0">
                  <c:v> Kaposi sarcoma</c:v>
                </c:pt>
                <c:pt idx="1">
                  <c:v> Testis</c:v>
                </c:pt>
                <c:pt idx="2">
                  <c:v> Hodgkin lymphoma</c:v>
                </c:pt>
                <c:pt idx="3">
                  <c:v> Nasopharynx</c:v>
                </c:pt>
                <c:pt idx="4">
                  <c:v> Multiple myeloma</c:v>
                </c:pt>
                <c:pt idx="5">
                  <c:v> Other pharynx</c:v>
                </c:pt>
                <c:pt idx="6">
                  <c:v> Larynx</c:v>
                </c:pt>
                <c:pt idx="7">
                  <c:v> Gallbladder</c:v>
                </c:pt>
                <c:pt idx="8">
                  <c:v> Melanoma of skin</c:v>
                </c:pt>
                <c:pt idx="9">
                  <c:v> Ovary</c:v>
                </c:pt>
                <c:pt idx="10">
                  <c:v> Brain, nervous system</c:v>
                </c:pt>
                <c:pt idx="11">
                  <c:v> Thyroid</c:v>
                </c:pt>
                <c:pt idx="12">
                  <c:v> Lip, oral cavity</c:v>
                </c:pt>
                <c:pt idx="13">
                  <c:v> Corpus uteri</c:v>
                </c:pt>
                <c:pt idx="14">
                  <c:v> Kidney</c:v>
                </c:pt>
                <c:pt idx="15">
                  <c:v> Pancreas</c:v>
                </c:pt>
                <c:pt idx="16">
                  <c:v> Leukaemia</c:v>
                </c:pt>
                <c:pt idx="17">
                  <c:v> Non-Hodgkin lymphoma</c:v>
                </c:pt>
                <c:pt idx="18">
                  <c:v> Bladder</c:v>
                </c:pt>
                <c:pt idx="19">
                  <c:v> Oesophagus</c:v>
                </c:pt>
                <c:pt idx="20">
                  <c:v> Cervix uteri</c:v>
                </c:pt>
                <c:pt idx="21">
                  <c:v> Liver</c:v>
                </c:pt>
                <c:pt idx="22">
                  <c:v> Stomach</c:v>
                </c:pt>
                <c:pt idx="23">
                  <c:v> Prostate</c:v>
                </c:pt>
                <c:pt idx="24">
                  <c:v> Colorectum</c:v>
                </c:pt>
                <c:pt idx="25">
                  <c:v> Breast</c:v>
                </c:pt>
                <c:pt idx="26">
                  <c:v> Lung</c:v>
                </c:pt>
              </c:strCache>
            </c:strRef>
          </c:cat>
          <c:val>
            <c:numRef>
              <c:f>Sheet2!$B$2:$B$28</c:f>
              <c:numCache>
                <c:formatCode>General</c:formatCode>
                <c:ptCount val="27"/>
                <c:pt idx="0">
                  <c:v>44247</c:v>
                </c:pt>
                <c:pt idx="1">
                  <c:v>55266</c:v>
                </c:pt>
                <c:pt idx="2">
                  <c:v>65950</c:v>
                </c:pt>
                <c:pt idx="3">
                  <c:v>86691</c:v>
                </c:pt>
                <c:pt idx="4">
                  <c:v>114251</c:v>
                </c:pt>
                <c:pt idx="5">
                  <c:v>142387</c:v>
                </c:pt>
                <c:pt idx="6">
                  <c:v>156877</c:v>
                </c:pt>
                <c:pt idx="7">
                  <c:v>178101</c:v>
                </c:pt>
                <c:pt idx="8">
                  <c:v>232130</c:v>
                </c:pt>
                <c:pt idx="9">
                  <c:v>238719</c:v>
                </c:pt>
                <c:pt idx="10">
                  <c:v>256213</c:v>
                </c:pt>
                <c:pt idx="11">
                  <c:v>298102</c:v>
                </c:pt>
                <c:pt idx="12">
                  <c:v>300373</c:v>
                </c:pt>
                <c:pt idx="13">
                  <c:v>319605</c:v>
                </c:pt>
                <c:pt idx="14">
                  <c:v>337860</c:v>
                </c:pt>
                <c:pt idx="15">
                  <c:v>337872</c:v>
                </c:pt>
                <c:pt idx="16">
                  <c:v>351965</c:v>
                </c:pt>
                <c:pt idx="17">
                  <c:v>385741</c:v>
                </c:pt>
                <c:pt idx="18">
                  <c:v>429793</c:v>
                </c:pt>
                <c:pt idx="19">
                  <c:v>455784</c:v>
                </c:pt>
                <c:pt idx="20">
                  <c:v>527624</c:v>
                </c:pt>
                <c:pt idx="21">
                  <c:v>782451</c:v>
                </c:pt>
                <c:pt idx="22">
                  <c:v>951594</c:v>
                </c:pt>
                <c:pt idx="23">
                  <c:v>1094916</c:v>
                </c:pt>
                <c:pt idx="24">
                  <c:v>1360602</c:v>
                </c:pt>
                <c:pt idx="25">
                  <c:v>1671149</c:v>
                </c:pt>
                <c:pt idx="26">
                  <c:v>1824701</c:v>
                </c:pt>
              </c:numCache>
            </c:numRef>
          </c:val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Mortality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cat>
            <c:strRef>
              <c:f>Sheet2!$A$2:$A$28</c:f>
              <c:strCache>
                <c:ptCount val="27"/>
                <c:pt idx="0">
                  <c:v> Kaposi sarcoma</c:v>
                </c:pt>
                <c:pt idx="1">
                  <c:v> Testis</c:v>
                </c:pt>
                <c:pt idx="2">
                  <c:v> Hodgkin lymphoma</c:v>
                </c:pt>
                <c:pt idx="3">
                  <c:v> Nasopharynx</c:v>
                </c:pt>
                <c:pt idx="4">
                  <c:v> Multiple myeloma</c:v>
                </c:pt>
                <c:pt idx="5">
                  <c:v> Other pharynx</c:v>
                </c:pt>
                <c:pt idx="6">
                  <c:v> Larynx</c:v>
                </c:pt>
                <c:pt idx="7">
                  <c:v> Gallbladder</c:v>
                </c:pt>
                <c:pt idx="8">
                  <c:v> Melanoma of skin</c:v>
                </c:pt>
                <c:pt idx="9">
                  <c:v> Ovary</c:v>
                </c:pt>
                <c:pt idx="10">
                  <c:v> Brain, nervous system</c:v>
                </c:pt>
                <c:pt idx="11">
                  <c:v> Thyroid</c:v>
                </c:pt>
                <c:pt idx="12">
                  <c:v> Lip, oral cavity</c:v>
                </c:pt>
                <c:pt idx="13">
                  <c:v> Corpus uteri</c:v>
                </c:pt>
                <c:pt idx="14">
                  <c:v> Kidney</c:v>
                </c:pt>
                <c:pt idx="15">
                  <c:v> Pancreas</c:v>
                </c:pt>
                <c:pt idx="16">
                  <c:v> Leukaemia</c:v>
                </c:pt>
                <c:pt idx="17">
                  <c:v> Non-Hodgkin lymphoma</c:v>
                </c:pt>
                <c:pt idx="18">
                  <c:v> Bladder</c:v>
                </c:pt>
                <c:pt idx="19">
                  <c:v> Oesophagus</c:v>
                </c:pt>
                <c:pt idx="20">
                  <c:v> Cervix uteri</c:v>
                </c:pt>
                <c:pt idx="21">
                  <c:v> Liver</c:v>
                </c:pt>
                <c:pt idx="22">
                  <c:v> Stomach</c:v>
                </c:pt>
                <c:pt idx="23">
                  <c:v> Prostate</c:v>
                </c:pt>
                <c:pt idx="24">
                  <c:v> Colorectum</c:v>
                </c:pt>
                <c:pt idx="25">
                  <c:v> Breast</c:v>
                </c:pt>
                <c:pt idx="26">
                  <c:v> Lung</c:v>
                </c:pt>
              </c:strCache>
            </c:strRef>
          </c:cat>
          <c:val>
            <c:numRef>
              <c:f>Sheet2!$C$2:$C$28</c:f>
              <c:numCache>
                <c:formatCode>General</c:formatCode>
                <c:ptCount val="27"/>
                <c:pt idx="0">
                  <c:v>26974</c:v>
                </c:pt>
                <c:pt idx="1">
                  <c:v>10351</c:v>
                </c:pt>
                <c:pt idx="2">
                  <c:v>25469</c:v>
                </c:pt>
                <c:pt idx="3">
                  <c:v>50831</c:v>
                </c:pt>
                <c:pt idx="4">
                  <c:v>80019</c:v>
                </c:pt>
                <c:pt idx="5">
                  <c:v>96105</c:v>
                </c:pt>
                <c:pt idx="6">
                  <c:v>83376</c:v>
                </c:pt>
                <c:pt idx="7">
                  <c:v>142823</c:v>
                </c:pt>
                <c:pt idx="8">
                  <c:v>55488</c:v>
                </c:pt>
                <c:pt idx="9">
                  <c:v>151917</c:v>
                </c:pt>
                <c:pt idx="10">
                  <c:v>189382</c:v>
                </c:pt>
                <c:pt idx="11">
                  <c:v>39771</c:v>
                </c:pt>
                <c:pt idx="12">
                  <c:v>145353</c:v>
                </c:pt>
                <c:pt idx="13">
                  <c:v>76160</c:v>
                </c:pt>
                <c:pt idx="14">
                  <c:v>143406</c:v>
                </c:pt>
                <c:pt idx="15">
                  <c:v>330391</c:v>
                </c:pt>
                <c:pt idx="16">
                  <c:v>265471</c:v>
                </c:pt>
                <c:pt idx="17">
                  <c:v>199670</c:v>
                </c:pt>
                <c:pt idx="18">
                  <c:v>165084</c:v>
                </c:pt>
                <c:pt idx="19">
                  <c:v>400169</c:v>
                </c:pt>
                <c:pt idx="20">
                  <c:v>265672</c:v>
                </c:pt>
                <c:pt idx="21">
                  <c:v>745533</c:v>
                </c:pt>
                <c:pt idx="22">
                  <c:v>723073</c:v>
                </c:pt>
                <c:pt idx="23">
                  <c:v>307481</c:v>
                </c:pt>
                <c:pt idx="24">
                  <c:v>693933</c:v>
                </c:pt>
                <c:pt idx="25">
                  <c:v>521907</c:v>
                </c:pt>
                <c:pt idx="26">
                  <c:v>1589925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43920624"/>
        <c:axId val="243923424"/>
      </c:barChart>
      <c:catAx>
        <c:axId val="2439206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3923424"/>
        <c:crosses val="autoZero"/>
        <c:auto val="1"/>
        <c:lblAlgn val="ctr"/>
        <c:lblOffset val="100"/>
        <c:noMultiLvlLbl val="0"/>
      </c:catAx>
      <c:valAx>
        <c:axId val="2439234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3920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76E294-BBA0-4AAE-A1F9-80FF5E77064A}" type="datetimeFigureOut">
              <a:rPr lang="en-AU" smtClean="0"/>
              <a:t>15/06/2016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4F0287-5C00-4321-9B5B-B42CA9EA44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8207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name</a:t>
            </a:r>
            <a:r>
              <a:rPr lang="en-US" baseline="0" dirty="0" smtClean="0"/>
              <a:t> etc. </a:t>
            </a:r>
          </a:p>
          <a:p>
            <a:r>
              <a:rPr lang="en-US" baseline="0" dirty="0" smtClean="0"/>
              <a:t>Somewhat related to my project, exosomes in PC3 cells, but I focus on miRNAs and the mechanism of export.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F0287-5C00-4321-9B5B-B42CA9EA4453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729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Rab27</a:t>
            </a:r>
            <a:r>
              <a:rPr lang="en-US" baseline="0" dirty="0" smtClean="0"/>
              <a:t> allows for the return of the MVB to the plasma membrane.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F0287-5C00-4321-9B5B-B42CA9EA4453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4762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15/06/2016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7316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15/06/2016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997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15/06/2016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6366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15/06/2016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18417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15/06/2016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4716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15/06/2016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26813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15/06/2016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42195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15/06/2016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69841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15/06/2016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6179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15/06/2016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0687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15/06/2016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5772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15/06/2016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3710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15/06/2016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412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15/06/2016</a:t>
            </a:fld>
            <a:endParaRPr lang="en-A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3985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15/06/2016</a:t>
            </a:fld>
            <a:endParaRPr lang="en-A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0156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15/06/2016</a:t>
            </a:fld>
            <a:endParaRPr lang="en-A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8730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15/06/2016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1687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D50A433-14A5-4014-A22C-49E731E6083D}" type="datetimeFigureOut">
              <a:rPr lang="en-AU" smtClean="0"/>
              <a:t>15/06/2016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57296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AU" sz="4400" dirty="0"/>
              <a:t>Exosomes Secreted Under Hypoxia </a:t>
            </a:r>
            <a:r>
              <a:rPr lang="en-AU" sz="4400" dirty="0" smtClean="0"/>
              <a:t>Enhance Invasiveness </a:t>
            </a:r>
            <a:r>
              <a:rPr lang="en-AU" sz="4400" dirty="0"/>
              <a:t>and </a:t>
            </a:r>
            <a:r>
              <a:rPr lang="en-AU" sz="4400" dirty="0" err="1"/>
              <a:t>Stemness</a:t>
            </a:r>
            <a:r>
              <a:rPr lang="en-AU" sz="4400" dirty="0"/>
              <a:t> of Prostate Cancer Cells </a:t>
            </a:r>
            <a:r>
              <a:rPr lang="en-AU" sz="4400" dirty="0" smtClean="0"/>
              <a:t>by Targeting </a:t>
            </a:r>
            <a:r>
              <a:rPr lang="en-AU" sz="4400" dirty="0" err="1"/>
              <a:t>Adherens</a:t>
            </a:r>
            <a:r>
              <a:rPr lang="en-AU" sz="4400" dirty="0"/>
              <a:t> Junction </a:t>
            </a:r>
            <a:r>
              <a:rPr lang="en-AU" sz="4400" dirty="0" smtClean="0"/>
              <a:t>Molecules.</a:t>
            </a:r>
            <a:endParaRPr lang="en-AU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2620" y="4941087"/>
            <a:ext cx="9144000" cy="939800"/>
          </a:xfrm>
        </p:spPr>
        <p:txBody>
          <a:bodyPr/>
          <a:lstStyle/>
          <a:p>
            <a:r>
              <a:rPr lang="en-US" dirty="0" err="1" smtClean="0"/>
              <a:t>Ramteke</a:t>
            </a:r>
            <a:r>
              <a:rPr lang="en-US" dirty="0" smtClean="0"/>
              <a:t>, A et al. 2015.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5070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the hypoxia derived exosome induce </a:t>
            </a:r>
            <a:r>
              <a:rPr lang="en-US" dirty="0" err="1" smtClean="0"/>
              <a:t>stemness</a:t>
            </a:r>
            <a:r>
              <a:rPr lang="en-US" dirty="0" smtClean="0"/>
              <a:t>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385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there distinct proteomic content?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341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this protein content mediate any particular pathways?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341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 and strengths, future directions.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020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and Proposed Mechanism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507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Exosomes.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417" y="1597836"/>
            <a:ext cx="4966061" cy="419548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Subpopulation of extracellular vesicles.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strike="sngStrike" dirty="0" smtClean="0"/>
              <a:t>Garbage disposal</a:t>
            </a:r>
            <a:r>
              <a:rPr lang="en-US" dirty="0" smtClean="0"/>
              <a:t>. </a:t>
            </a:r>
            <a:r>
              <a:rPr lang="en-US" dirty="0" smtClean="0">
                <a:latin typeface="Wingdings 3" panose="05040102010807070707" pitchFamily="18" charset="2"/>
              </a:rPr>
              <a:t>g</a:t>
            </a:r>
            <a:r>
              <a:rPr lang="en-US" dirty="0" smtClean="0"/>
              <a:t> Intercellular communications.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Little known about formation, sorting and content. </a:t>
            </a:r>
          </a:p>
          <a:p>
            <a:endParaRPr lang="en-US" dirty="0"/>
          </a:p>
          <a:p>
            <a:r>
              <a:rPr lang="en-US" dirty="0" smtClean="0"/>
              <a:t>Strong links to roles in cancer, stress signaling and immunity. 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294" y="1597836"/>
            <a:ext cx="3972479" cy="42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59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Exosomes in Cancer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662" y="1652868"/>
            <a:ext cx="10821987" cy="4195481"/>
          </a:xfrm>
        </p:spPr>
        <p:txBody>
          <a:bodyPr/>
          <a:lstStyle/>
          <a:p>
            <a:r>
              <a:rPr lang="en-US" dirty="0" smtClean="0"/>
              <a:t>Knockdown of exosome biogenesis, via RAB proteins reduced </a:t>
            </a:r>
            <a:r>
              <a:rPr lang="en-US" dirty="0" err="1" smtClean="0"/>
              <a:t>tumour</a:t>
            </a:r>
            <a:r>
              <a:rPr lang="en-US" dirty="0" smtClean="0"/>
              <a:t> growth</a:t>
            </a:r>
            <a:r>
              <a:rPr lang="en-US" dirty="0"/>
              <a:t> </a:t>
            </a:r>
            <a:r>
              <a:rPr lang="en-US" dirty="0" smtClean="0"/>
              <a:t>and</a:t>
            </a:r>
            <a:r>
              <a:rPr lang="en-US" dirty="0" smtClean="0"/>
              <a:t> metastasis in Melanoma. </a:t>
            </a:r>
          </a:p>
          <a:p>
            <a:endParaRPr lang="en-US" dirty="0" smtClean="0"/>
          </a:p>
          <a:p>
            <a:r>
              <a:rPr lang="en-US" dirty="0" smtClean="0"/>
              <a:t>Addition of Colorectal cancer derived exosomes to healthy cells induced migration. </a:t>
            </a:r>
          </a:p>
          <a:p>
            <a:endParaRPr lang="en-US" dirty="0" smtClean="0"/>
          </a:p>
          <a:p>
            <a:r>
              <a:rPr lang="en-US" dirty="0" smtClean="0"/>
              <a:t>Suggested as a target for cancer diagnostics and treatment targets. 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062" y="3617258"/>
            <a:ext cx="9355138" cy="300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854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Prostate </a:t>
            </a:r>
            <a:r>
              <a:rPr lang="en-US" dirty="0" smtClean="0"/>
              <a:t>Cancer (PCA)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84" y="1940608"/>
            <a:ext cx="4892842" cy="4482632"/>
          </a:xfrm>
        </p:spPr>
        <p:txBody>
          <a:bodyPr/>
          <a:lstStyle/>
          <a:p>
            <a:r>
              <a:rPr lang="en-US" dirty="0" smtClean="0"/>
              <a:t>High incidence, low mortality UNLESS.. Metastatic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Advanced PCA results in survival of 12-15months.  </a:t>
            </a:r>
          </a:p>
          <a:p>
            <a:endParaRPr lang="en-US" dirty="0"/>
          </a:p>
          <a:p>
            <a:r>
              <a:rPr lang="en-US" dirty="0" smtClean="0"/>
              <a:t>Tends to spread to bone or lymph nodes. </a:t>
            </a:r>
          </a:p>
          <a:p>
            <a:endParaRPr lang="en-US" dirty="0"/>
          </a:p>
          <a:p>
            <a:r>
              <a:rPr lang="en-US" dirty="0" smtClean="0"/>
              <a:t>Necessity to understand metastasis</a:t>
            </a:r>
          </a:p>
          <a:p>
            <a:endParaRPr lang="en-US" dirty="0" smtClean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7127507"/>
              </p:ext>
            </p:extLst>
          </p:nvPr>
        </p:nvGraphicFramePr>
        <p:xfrm>
          <a:off x="6357914" y="452717"/>
          <a:ext cx="3692920" cy="60495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Oval 5"/>
          <p:cNvSpPr/>
          <p:nvPr/>
        </p:nvSpPr>
        <p:spPr>
          <a:xfrm>
            <a:off x="7172825" y="1363579"/>
            <a:ext cx="1826795" cy="2898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/>
          <p:cNvSpPr txBox="1"/>
          <p:nvPr/>
        </p:nvSpPr>
        <p:spPr>
          <a:xfrm>
            <a:off x="8999620" y="6383378"/>
            <a:ext cx="14205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(GLOBOCAN 2012)</a:t>
            </a:r>
            <a:endParaRPr lang="en-AU" sz="1050" dirty="0"/>
          </a:p>
        </p:txBody>
      </p:sp>
    </p:spTree>
    <p:extLst>
      <p:ext uri="{BB962C8B-B14F-4D97-AF65-F5344CB8AC3E}">
        <p14:creationId xmlns:p14="http://schemas.microsoft.com/office/powerpoint/2010/main" val="20249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Hypoxia in Cancer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hypoxia</a:t>
            </a:r>
          </a:p>
          <a:p>
            <a:r>
              <a:rPr lang="en-US" dirty="0" smtClean="0"/>
              <a:t>What it does</a:t>
            </a:r>
          </a:p>
          <a:p>
            <a:r>
              <a:rPr lang="en-US" dirty="0" smtClean="0"/>
              <a:t>Issues associated with its formation</a:t>
            </a:r>
          </a:p>
          <a:p>
            <a:r>
              <a:rPr lang="en-US" dirty="0" smtClean="0"/>
              <a:t>Graphs and shit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7299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Hypotheses and Aims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Hypothesis: </a:t>
            </a:r>
          </a:p>
          <a:p>
            <a:pPr marL="449263" lvl="0" indent="176213" algn="ctr">
              <a:buNone/>
            </a:pPr>
            <a:r>
              <a:rPr lang="en-AU" dirty="0" smtClean="0"/>
              <a:t>H</a:t>
            </a:r>
            <a:r>
              <a:rPr lang="en-AU" dirty="0" smtClean="0"/>
              <a:t>ypoxic </a:t>
            </a:r>
            <a:r>
              <a:rPr lang="en-AU" dirty="0"/>
              <a:t>prostate tumour cells secrete exosomes containing pro-invasive, and metastasising proteins which can be absorbed by surrounding cells. </a:t>
            </a:r>
          </a:p>
          <a:p>
            <a:endParaRPr lang="en-US" dirty="0" smtClean="0"/>
          </a:p>
          <a:p>
            <a:r>
              <a:rPr lang="en-US" dirty="0" smtClean="0"/>
              <a:t>Aims: </a:t>
            </a:r>
          </a:p>
          <a:p>
            <a:pPr lvl="2"/>
            <a:r>
              <a:rPr lang="en-US" dirty="0" smtClean="0"/>
              <a:t>Establish the differences in exosome content between hypoxic and </a:t>
            </a:r>
            <a:r>
              <a:rPr lang="en-US" dirty="0" err="1" smtClean="0"/>
              <a:t>normoxic</a:t>
            </a:r>
            <a:r>
              <a:rPr lang="en-US" dirty="0" smtClean="0"/>
              <a:t> cells. </a:t>
            </a:r>
          </a:p>
          <a:p>
            <a:pPr lvl="2"/>
            <a:r>
              <a:rPr lang="en-US" dirty="0" smtClean="0"/>
              <a:t>Determine the invasiveness, </a:t>
            </a:r>
            <a:r>
              <a:rPr lang="en-US" dirty="0" smtClean="0"/>
              <a:t>migration and </a:t>
            </a:r>
            <a:r>
              <a:rPr lang="en-US" dirty="0" err="1" smtClean="0"/>
              <a:t>stemness</a:t>
            </a:r>
            <a:r>
              <a:rPr lang="en-US" dirty="0" smtClean="0"/>
              <a:t> induced by hypoxic exosomes. </a:t>
            </a:r>
          </a:p>
          <a:p>
            <a:pPr lvl="2"/>
            <a:r>
              <a:rPr lang="en-US" dirty="0" smtClean="0"/>
              <a:t>Elucidate the causative action induced by the hypoxic exosomes.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0775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there a difference between exosomes?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064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the hypoxia derived exosome induce invasiveness?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272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the hypoxia derived exosome induce </a:t>
            </a:r>
            <a:r>
              <a:rPr lang="en-US" dirty="0" smtClean="0"/>
              <a:t>Migration?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509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757</TotalTime>
  <Words>322</Words>
  <Application>Microsoft Office PowerPoint</Application>
  <PresentationFormat>Widescreen</PresentationFormat>
  <Paragraphs>52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Ion</vt:lpstr>
      <vt:lpstr>Exosomes Secreted Under Hypoxia Enhance Invasiveness and Stemness of Prostate Cancer Cells by Targeting Adherens Junction Molecules.</vt:lpstr>
      <vt:lpstr>Exosomes. </vt:lpstr>
      <vt:lpstr>Exosomes in Cancer</vt:lpstr>
      <vt:lpstr>Prostate Cancer (PCA)</vt:lpstr>
      <vt:lpstr>Hypoxia in Cancer</vt:lpstr>
      <vt:lpstr>Hypotheses and Aims</vt:lpstr>
      <vt:lpstr>Is there a difference between exosomes?</vt:lpstr>
      <vt:lpstr>Does the hypoxia derived exosome induce invasiveness?</vt:lpstr>
      <vt:lpstr>Does the hypoxia derived exosome induce Migration?</vt:lpstr>
      <vt:lpstr>Does the hypoxia derived exosome induce stemness?</vt:lpstr>
      <vt:lpstr>Is there distinct proteomic content?</vt:lpstr>
      <vt:lpstr>Does this protein content mediate any particular pathways?</vt:lpstr>
      <vt:lpstr>Limitation and strengths, future directions. </vt:lpstr>
      <vt:lpstr>Conclusion and Proposed Mechanism</vt:lpstr>
    </vt:vector>
  </TitlesOfParts>
  <Company>UQ Diamantina Institute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Harley Robinson</dc:creator>
  <cp:lastModifiedBy>Harley Robinson </cp:lastModifiedBy>
  <cp:revision>20</cp:revision>
  <dcterms:created xsi:type="dcterms:W3CDTF">2016-06-03T04:31:16Z</dcterms:created>
  <dcterms:modified xsi:type="dcterms:W3CDTF">2016-06-15T05:46:33Z</dcterms:modified>
</cp:coreProperties>
</file>