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338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29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027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752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106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7914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9234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0388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422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474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05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42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07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12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117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89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96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F3786-CE44-4BCC-AFE0-DA4E5B49D7AC}" type="datetimeFigureOut">
              <a:rPr lang="en-AU" smtClean="0"/>
              <a:t>22/07/2016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46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Selective Export of MicroRNAs via Extracellular Vesicles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426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Do: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Confirm miRNA-Protein interaction via pull down/Western/MS</a:t>
            </a:r>
          </a:p>
          <a:p>
            <a:r>
              <a:rPr lang="en-US" dirty="0" smtClean="0"/>
              <a:t>Determine importance of </a:t>
            </a:r>
            <a:r>
              <a:rPr lang="en-US" dirty="0" err="1" smtClean="0"/>
              <a:t>Sumoylation</a:t>
            </a:r>
            <a:r>
              <a:rPr lang="en-US" dirty="0"/>
              <a:t> </a:t>
            </a:r>
            <a:r>
              <a:rPr lang="en-US" dirty="0" smtClean="0"/>
              <a:t>on the proteins. </a:t>
            </a:r>
          </a:p>
          <a:p>
            <a:r>
              <a:rPr lang="en-US" dirty="0" smtClean="0"/>
              <a:t>In vitro </a:t>
            </a:r>
            <a:r>
              <a:rPr lang="en-US" dirty="0" err="1" smtClean="0"/>
              <a:t>colocalization</a:t>
            </a:r>
            <a:r>
              <a:rPr lang="en-US" dirty="0" smtClean="0"/>
              <a:t> between protein and miRNA (using Cy5-oglio)</a:t>
            </a:r>
          </a:p>
        </p:txBody>
      </p:sp>
    </p:spTree>
    <p:extLst>
      <p:ext uri="{BB962C8B-B14F-4D97-AF65-F5344CB8AC3E}">
        <p14:creationId xmlns:p14="http://schemas.microsoft.com/office/powerpoint/2010/main" val="94780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MicroRNAs in Extracellular Vesicles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8" t="4319" r="-128" b="-356"/>
          <a:stretch/>
        </p:blipFill>
        <p:spPr>
          <a:xfrm>
            <a:off x="5251078" y="1551962"/>
            <a:ext cx="6545995" cy="4524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6111" y="2046414"/>
            <a:ext cx="44371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EVs transfer cellular material between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MicroRNAs </a:t>
            </a:r>
            <a:r>
              <a:rPr lang="en-AU" sz="2400" dirty="0"/>
              <a:t>regulate RNA degradation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Sorting of microRNAs to EVs evident but mechanism not known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23025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093" y="528918"/>
            <a:ext cx="9404723" cy="1400530"/>
          </a:xfrm>
        </p:spPr>
        <p:txBody>
          <a:bodyPr/>
          <a:lstStyle/>
          <a:p>
            <a:r>
              <a:rPr lang="en-US" dirty="0" smtClean="0"/>
              <a:t>PC3 cell line.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094" y="1726248"/>
            <a:ext cx="6070230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Caveolin-1 expression: No Cavin-1 expression. 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Addition of cavin-1 to these cells attenuates: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200" dirty="0" smtClean="0"/>
              <a:t>Oncogenic behaviour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200" dirty="0" smtClean="0"/>
              <a:t>Cholesterol re-distribution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200" dirty="0" smtClean="0"/>
              <a:t>MicroRNA EV content.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126" y="448286"/>
            <a:ext cx="3549690" cy="2434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71" y="3598367"/>
            <a:ext cx="3430602" cy="3037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47" y="2233956"/>
            <a:ext cx="3825113" cy="21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575236"/>
            <a:ext cx="9404723" cy="1400530"/>
          </a:xfrm>
        </p:spPr>
        <p:txBody>
          <a:bodyPr/>
          <a:lstStyle/>
          <a:p>
            <a:r>
              <a:rPr lang="en-US" dirty="0" smtClean="0"/>
              <a:t>Aims and Hypotheses: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703" y="4102217"/>
            <a:ext cx="8946541" cy="1979800"/>
          </a:xfrm>
        </p:spPr>
        <p:txBody>
          <a:bodyPr/>
          <a:lstStyle/>
          <a:p>
            <a:pPr marL="781050" indent="-514350">
              <a:buFont typeface="+mj-lt"/>
              <a:buAutoNum type="arabicPeriod"/>
            </a:pPr>
            <a:r>
              <a:rPr lang="en-AU" sz="2400" dirty="0" smtClean="0"/>
              <a:t>Identify the selectively exported miRNAs.  </a:t>
            </a:r>
          </a:p>
          <a:p>
            <a:pPr marL="781050" indent="-514350">
              <a:buFont typeface="+mj-lt"/>
              <a:buAutoNum type="arabicPeriod"/>
            </a:pPr>
            <a:r>
              <a:rPr lang="en-AU" sz="2400" dirty="0" smtClean="0"/>
              <a:t>Identify candidate miRNA escort proteins.  </a:t>
            </a:r>
          </a:p>
          <a:p>
            <a:pPr marL="781050" indent="-514350">
              <a:buFont typeface="+mj-lt"/>
              <a:buAutoNum type="arabicPeriod"/>
            </a:pPr>
            <a:r>
              <a:rPr lang="en-AU" sz="2400" dirty="0" smtClean="0"/>
              <a:t>Verify candidate miRNA escort proteins ability to bind to miRNAs and transport to extracellular vesicles.</a:t>
            </a:r>
          </a:p>
          <a:p>
            <a:pPr marL="781050" indent="-514350">
              <a:buFont typeface="+mj-lt"/>
              <a:buAutoNum type="arabicPeriod"/>
            </a:pPr>
            <a:endParaRPr lang="en-US" sz="2400" dirty="0"/>
          </a:p>
          <a:p>
            <a:pPr marL="266700" indent="0">
              <a:buNone/>
            </a:pPr>
            <a:endParaRPr lang="en-AU" sz="2400" dirty="0" smtClean="0"/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126222" y="1975766"/>
            <a:ext cx="9219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Hypothesis: miRNAs </a:t>
            </a:r>
            <a:r>
              <a:rPr lang="en-AU" sz="2400" dirty="0"/>
              <a:t>are selectively exported via extracellular vesicles </a:t>
            </a:r>
            <a:r>
              <a:rPr lang="en-AU" sz="2400" dirty="0" smtClean="0"/>
              <a:t>indirectly moderated by cavin-1 in the PC3 model</a:t>
            </a:r>
            <a:r>
              <a:rPr lang="en-AU" sz="2400" dirty="0"/>
              <a:t> </a:t>
            </a:r>
            <a:r>
              <a:rPr lang="en-AU" sz="2400" dirty="0" smtClean="0"/>
              <a:t>by mediating miRNA escort proteins in the EVs.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540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Selectively Exported </a:t>
            </a:r>
            <a:r>
              <a:rPr lang="en-US" dirty="0" err="1" smtClean="0"/>
              <a:t>MiRs</a:t>
            </a:r>
            <a:r>
              <a:rPr lang="en-US" dirty="0" smtClean="0"/>
              <a:t>. </a:t>
            </a:r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25209" y="1635134"/>
            <a:ext cx="52586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AU" sz="2400" dirty="0"/>
              <a:t>RNA-</a:t>
            </a:r>
            <a:r>
              <a:rPr lang="en-AU" sz="2400" dirty="0" err="1"/>
              <a:t>seq</a:t>
            </a:r>
            <a:r>
              <a:rPr lang="en-AU" sz="2400" dirty="0"/>
              <a:t> for small RNAs by Illumina in triplicate for GFP and cavin-1 cell lines AND in exosome and cell.</a:t>
            </a:r>
          </a:p>
          <a:p>
            <a:pPr marL="0" indent="0">
              <a:buNone/>
            </a:pPr>
            <a:r>
              <a:rPr lang="en-AU" sz="2400" dirty="0"/>
              <a:t> </a:t>
            </a:r>
          </a:p>
          <a:p>
            <a:r>
              <a:rPr lang="en-AU" sz="2400" dirty="0"/>
              <a:t>R package: </a:t>
            </a:r>
            <a:r>
              <a:rPr lang="en-AU" sz="2400" dirty="0" smtClean="0"/>
              <a:t>DESeq2</a:t>
            </a:r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Filter, normalise, compare between cell lines then between cellular localisation. </a:t>
            </a:r>
          </a:p>
          <a:p>
            <a:endParaRPr lang="en-US" sz="2400" dirty="0" smtClean="0"/>
          </a:p>
          <a:p>
            <a:r>
              <a:rPr lang="en-US" sz="2400" dirty="0" smtClean="0"/>
              <a:t>Only 95 </a:t>
            </a:r>
            <a:r>
              <a:rPr lang="en-US" sz="2400" dirty="0" err="1" smtClean="0"/>
              <a:t>MiRs</a:t>
            </a:r>
            <a:r>
              <a:rPr lang="en-US" sz="2400" dirty="0" smtClean="0"/>
              <a:t>. </a:t>
            </a:r>
          </a:p>
          <a:p>
            <a:endParaRPr lang="en-US" sz="2400" dirty="0"/>
          </a:p>
          <a:p>
            <a:r>
              <a:rPr lang="en-US" sz="2400" dirty="0" smtClean="0"/>
              <a:t>9 </a:t>
            </a:r>
            <a:r>
              <a:rPr lang="en-US" sz="2400" dirty="0" err="1" smtClean="0"/>
              <a:t>miRs</a:t>
            </a:r>
            <a:r>
              <a:rPr lang="en-US" sz="2400" dirty="0" smtClean="0"/>
              <a:t> of interest</a:t>
            </a:r>
          </a:p>
          <a:p>
            <a:pPr lvl="1"/>
            <a:endParaRPr lang="en-US" sz="2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12971"/>
            <a:ext cx="4841146" cy="484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Selectively Exported </a:t>
            </a:r>
            <a:r>
              <a:rPr lang="en-US" dirty="0" err="1" smtClean="0"/>
              <a:t>MiRs</a:t>
            </a:r>
            <a:r>
              <a:rPr lang="en-US" dirty="0" smtClean="0"/>
              <a:t>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3327" y="1438136"/>
            <a:ext cx="4202185" cy="4195481"/>
          </a:xfrm>
        </p:spPr>
        <p:txBody>
          <a:bodyPr/>
          <a:lstStyle/>
          <a:p>
            <a:r>
              <a:rPr lang="en-US" dirty="0" smtClean="0"/>
              <a:t>Extract RNA from exosomes and cell (</a:t>
            </a:r>
            <a:r>
              <a:rPr lang="en-US" dirty="0" err="1" smtClean="0"/>
              <a:t>exoRNeasy</a:t>
            </a:r>
            <a:r>
              <a:rPr lang="en-US" dirty="0" smtClean="0"/>
              <a:t> and </a:t>
            </a:r>
            <a:r>
              <a:rPr lang="en-US" dirty="0" err="1" smtClean="0"/>
              <a:t>Mirvana</a:t>
            </a:r>
            <a:r>
              <a:rPr lang="en-US" dirty="0" smtClean="0"/>
              <a:t> Kits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Normalized to miR-125a-3p </a:t>
            </a:r>
          </a:p>
          <a:p>
            <a:r>
              <a:rPr lang="en-US" dirty="0" err="1" smtClean="0"/>
              <a:t>ddCT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MiR</a:t>
            </a:r>
            <a:r>
              <a:rPr lang="en-US" dirty="0" smtClean="0"/>
              <a:t> targets for pull down and validation of mechanism</a:t>
            </a:r>
            <a:endParaRPr lang="en-AU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7" r="19666"/>
          <a:stretch/>
        </p:blipFill>
        <p:spPr bwMode="auto">
          <a:xfrm>
            <a:off x="878637" y="2100005"/>
            <a:ext cx="4812164" cy="35336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146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RNA-binding proteins and Motifs.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TAMO software suite: combines several different algorithms to identify motifs, evaluate enrichment and map motifs to sequences.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36" y="3097046"/>
            <a:ext cx="4879731" cy="179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041" y="3097046"/>
            <a:ext cx="3931504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Proteins correlate to differential export.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Venn diagram of criteria and data that </a:t>
            </a:r>
            <a:r>
              <a:rPr lang="en-US" dirty="0" err="1" smtClean="0"/>
              <a:t>fulls</a:t>
            </a:r>
            <a:r>
              <a:rPr lang="en-US" dirty="0" smtClean="0"/>
              <a:t> under the criteria. Correlation to paper for </a:t>
            </a:r>
            <a:r>
              <a:rPr lang="en-US" dirty="0" err="1" smtClean="0"/>
              <a:t>hnRNPK</a:t>
            </a:r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659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2966" cy="1400530"/>
          </a:xfrm>
        </p:spPr>
        <p:txBody>
          <a:bodyPr/>
          <a:lstStyle/>
          <a:p>
            <a:r>
              <a:rPr lang="en-US" dirty="0" smtClean="0"/>
              <a:t>Westerns and Immunofluorescence: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16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1972</TotalTime>
  <Words>275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Selective Export of MicroRNAs via Extracellular Vesicles</vt:lpstr>
      <vt:lpstr>MicroRNAs in Extracellular Vesicles</vt:lpstr>
      <vt:lpstr>PC3 cell line. </vt:lpstr>
      <vt:lpstr>Aims and Hypotheses:</vt:lpstr>
      <vt:lpstr>Selectively Exported MiRs. </vt:lpstr>
      <vt:lpstr>Selectively Exported MiRs. </vt:lpstr>
      <vt:lpstr>RNA-binding proteins and Motifs. </vt:lpstr>
      <vt:lpstr>Proteins correlate to differential export. </vt:lpstr>
      <vt:lpstr>Westerns and Immunofluorescence: </vt:lpstr>
      <vt:lpstr>To Do: 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MicroRNAs via Extracellular Vesicles</dc:title>
  <dc:creator>Harley Robinson</dc:creator>
  <cp:lastModifiedBy>Harley Robinson </cp:lastModifiedBy>
  <cp:revision>55</cp:revision>
  <dcterms:created xsi:type="dcterms:W3CDTF">2016-06-07T02:36:18Z</dcterms:created>
  <dcterms:modified xsi:type="dcterms:W3CDTF">2016-07-22T06:23:50Z</dcterms:modified>
</cp:coreProperties>
</file>