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71" r:id="rId7"/>
    <p:sldId id="262" r:id="rId8"/>
    <p:sldId id="263" r:id="rId9"/>
    <p:sldId id="270" r:id="rId10"/>
    <p:sldId id="267" r:id="rId11"/>
    <p:sldId id="265" r:id="rId12"/>
    <p:sldId id="266" r:id="rId13"/>
    <p:sldId id="272" r:id="rId14"/>
    <p:sldId id="269" r:id="rId15"/>
    <p:sldId id="268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94660"/>
  </p:normalViewPr>
  <p:slideViewPr>
    <p:cSldViewPr snapToGrid="0">
      <p:cViewPr varScale="1">
        <p:scale>
          <a:sx n="39" d="100"/>
          <a:sy n="39" d="100"/>
        </p:scale>
        <p:origin x="8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2012 World</a:t>
            </a:r>
            <a:r>
              <a:rPr lang="en-AU" baseline="0" dirty="0"/>
              <a:t> Statistics</a:t>
            </a:r>
            <a:endParaRPr lang="en-AU" dirty="0"/>
          </a:p>
        </c:rich>
      </c:tx>
      <c:layout>
        <c:manualLayout>
          <c:xMode val="edge"/>
          <c:yMode val="edge"/>
          <c:x val="0.32212883030230821"/>
          <c:y val="1.3029297654042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Sheet2!$A$2:$A$28</c:f>
              <c:strCache>
                <c:ptCount val="27"/>
                <c:pt idx="0">
                  <c:v> Kaposi sarcoma</c:v>
                </c:pt>
                <c:pt idx="1">
                  <c:v> Testis</c:v>
                </c:pt>
                <c:pt idx="2">
                  <c:v> Hodgkin lymphoma</c:v>
                </c:pt>
                <c:pt idx="3">
                  <c:v> Nasopharynx</c:v>
                </c:pt>
                <c:pt idx="4">
                  <c:v> Multiple myeloma</c:v>
                </c:pt>
                <c:pt idx="5">
                  <c:v> Other pharynx</c:v>
                </c:pt>
                <c:pt idx="6">
                  <c:v> Larynx</c:v>
                </c:pt>
                <c:pt idx="7">
                  <c:v> Gallbladder</c:v>
                </c:pt>
                <c:pt idx="8">
                  <c:v> Melanoma of skin</c:v>
                </c:pt>
                <c:pt idx="9">
                  <c:v> Ovary</c:v>
                </c:pt>
                <c:pt idx="10">
                  <c:v> Brain, nervous system</c:v>
                </c:pt>
                <c:pt idx="11">
                  <c:v> Thyroid</c:v>
                </c:pt>
                <c:pt idx="12">
                  <c:v> Lip, oral cavity</c:v>
                </c:pt>
                <c:pt idx="13">
                  <c:v> Corpus uteri</c:v>
                </c:pt>
                <c:pt idx="14">
                  <c:v> Kidney</c:v>
                </c:pt>
                <c:pt idx="15">
                  <c:v> Pancreas</c:v>
                </c:pt>
                <c:pt idx="16">
                  <c:v> Leukaemia</c:v>
                </c:pt>
                <c:pt idx="17">
                  <c:v> Non-Hodgkin lymphoma</c:v>
                </c:pt>
                <c:pt idx="18">
                  <c:v> Bladder</c:v>
                </c:pt>
                <c:pt idx="19">
                  <c:v> Oesophagus</c:v>
                </c:pt>
                <c:pt idx="20">
                  <c:v> Cervix uteri</c:v>
                </c:pt>
                <c:pt idx="21">
                  <c:v> Liver</c:v>
                </c:pt>
                <c:pt idx="22">
                  <c:v> Stomach</c:v>
                </c:pt>
                <c:pt idx="23">
                  <c:v> Prostate</c:v>
                </c:pt>
                <c:pt idx="24">
                  <c:v> Colorectum</c:v>
                </c:pt>
                <c:pt idx="25">
                  <c:v> Breast</c:v>
                </c:pt>
                <c:pt idx="26">
                  <c:v> Lung</c:v>
                </c:pt>
              </c:strCache>
            </c:strRef>
          </c:cat>
          <c:val>
            <c:numRef>
              <c:f>Sheet2!$B$2:$B$28</c:f>
              <c:numCache>
                <c:formatCode>General</c:formatCode>
                <c:ptCount val="27"/>
                <c:pt idx="0">
                  <c:v>44247</c:v>
                </c:pt>
                <c:pt idx="1">
                  <c:v>55266</c:v>
                </c:pt>
                <c:pt idx="2">
                  <c:v>65950</c:v>
                </c:pt>
                <c:pt idx="3">
                  <c:v>86691</c:v>
                </c:pt>
                <c:pt idx="4">
                  <c:v>114251</c:v>
                </c:pt>
                <c:pt idx="5">
                  <c:v>142387</c:v>
                </c:pt>
                <c:pt idx="6">
                  <c:v>156877</c:v>
                </c:pt>
                <c:pt idx="7">
                  <c:v>178101</c:v>
                </c:pt>
                <c:pt idx="8">
                  <c:v>232130</c:v>
                </c:pt>
                <c:pt idx="9">
                  <c:v>238719</c:v>
                </c:pt>
                <c:pt idx="10">
                  <c:v>256213</c:v>
                </c:pt>
                <c:pt idx="11">
                  <c:v>298102</c:v>
                </c:pt>
                <c:pt idx="12">
                  <c:v>300373</c:v>
                </c:pt>
                <c:pt idx="13">
                  <c:v>319605</c:v>
                </c:pt>
                <c:pt idx="14">
                  <c:v>337860</c:v>
                </c:pt>
                <c:pt idx="15">
                  <c:v>337872</c:v>
                </c:pt>
                <c:pt idx="16">
                  <c:v>351965</c:v>
                </c:pt>
                <c:pt idx="17">
                  <c:v>385741</c:v>
                </c:pt>
                <c:pt idx="18">
                  <c:v>429793</c:v>
                </c:pt>
                <c:pt idx="19">
                  <c:v>455784</c:v>
                </c:pt>
                <c:pt idx="20">
                  <c:v>527624</c:v>
                </c:pt>
                <c:pt idx="21">
                  <c:v>782451</c:v>
                </c:pt>
                <c:pt idx="22">
                  <c:v>951594</c:v>
                </c:pt>
                <c:pt idx="23">
                  <c:v>1094916</c:v>
                </c:pt>
                <c:pt idx="24">
                  <c:v>1360602</c:v>
                </c:pt>
                <c:pt idx="25">
                  <c:v>1671149</c:v>
                </c:pt>
                <c:pt idx="26">
                  <c:v>1824701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Mortality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Sheet2!$A$2:$A$28</c:f>
              <c:strCache>
                <c:ptCount val="27"/>
                <c:pt idx="0">
                  <c:v> Kaposi sarcoma</c:v>
                </c:pt>
                <c:pt idx="1">
                  <c:v> Testis</c:v>
                </c:pt>
                <c:pt idx="2">
                  <c:v> Hodgkin lymphoma</c:v>
                </c:pt>
                <c:pt idx="3">
                  <c:v> Nasopharynx</c:v>
                </c:pt>
                <c:pt idx="4">
                  <c:v> Multiple myeloma</c:v>
                </c:pt>
                <c:pt idx="5">
                  <c:v> Other pharynx</c:v>
                </c:pt>
                <c:pt idx="6">
                  <c:v> Larynx</c:v>
                </c:pt>
                <c:pt idx="7">
                  <c:v> Gallbladder</c:v>
                </c:pt>
                <c:pt idx="8">
                  <c:v> Melanoma of skin</c:v>
                </c:pt>
                <c:pt idx="9">
                  <c:v> Ovary</c:v>
                </c:pt>
                <c:pt idx="10">
                  <c:v> Brain, nervous system</c:v>
                </c:pt>
                <c:pt idx="11">
                  <c:v> Thyroid</c:v>
                </c:pt>
                <c:pt idx="12">
                  <c:v> Lip, oral cavity</c:v>
                </c:pt>
                <c:pt idx="13">
                  <c:v> Corpus uteri</c:v>
                </c:pt>
                <c:pt idx="14">
                  <c:v> Kidney</c:v>
                </c:pt>
                <c:pt idx="15">
                  <c:v> Pancreas</c:v>
                </c:pt>
                <c:pt idx="16">
                  <c:v> Leukaemia</c:v>
                </c:pt>
                <c:pt idx="17">
                  <c:v> Non-Hodgkin lymphoma</c:v>
                </c:pt>
                <c:pt idx="18">
                  <c:v> Bladder</c:v>
                </c:pt>
                <c:pt idx="19">
                  <c:v> Oesophagus</c:v>
                </c:pt>
                <c:pt idx="20">
                  <c:v> Cervix uteri</c:v>
                </c:pt>
                <c:pt idx="21">
                  <c:v> Liver</c:v>
                </c:pt>
                <c:pt idx="22">
                  <c:v> Stomach</c:v>
                </c:pt>
                <c:pt idx="23">
                  <c:v> Prostate</c:v>
                </c:pt>
                <c:pt idx="24">
                  <c:v> Colorectum</c:v>
                </c:pt>
                <c:pt idx="25">
                  <c:v> Breast</c:v>
                </c:pt>
                <c:pt idx="26">
                  <c:v> Lung</c:v>
                </c:pt>
              </c:strCache>
            </c:strRef>
          </c:cat>
          <c:val>
            <c:numRef>
              <c:f>Sheet2!$C$2:$C$28</c:f>
              <c:numCache>
                <c:formatCode>General</c:formatCode>
                <c:ptCount val="27"/>
                <c:pt idx="0">
                  <c:v>26974</c:v>
                </c:pt>
                <c:pt idx="1">
                  <c:v>10351</c:v>
                </c:pt>
                <c:pt idx="2">
                  <c:v>25469</c:v>
                </c:pt>
                <c:pt idx="3">
                  <c:v>50831</c:v>
                </c:pt>
                <c:pt idx="4">
                  <c:v>80019</c:v>
                </c:pt>
                <c:pt idx="5">
                  <c:v>96105</c:v>
                </c:pt>
                <c:pt idx="6">
                  <c:v>83376</c:v>
                </c:pt>
                <c:pt idx="7">
                  <c:v>142823</c:v>
                </c:pt>
                <c:pt idx="8">
                  <c:v>55488</c:v>
                </c:pt>
                <c:pt idx="9">
                  <c:v>151917</c:v>
                </c:pt>
                <c:pt idx="10">
                  <c:v>189382</c:v>
                </c:pt>
                <c:pt idx="11">
                  <c:v>39771</c:v>
                </c:pt>
                <c:pt idx="12">
                  <c:v>145353</c:v>
                </c:pt>
                <c:pt idx="13">
                  <c:v>76160</c:v>
                </c:pt>
                <c:pt idx="14">
                  <c:v>143406</c:v>
                </c:pt>
                <c:pt idx="15">
                  <c:v>330391</c:v>
                </c:pt>
                <c:pt idx="16">
                  <c:v>265471</c:v>
                </c:pt>
                <c:pt idx="17">
                  <c:v>199670</c:v>
                </c:pt>
                <c:pt idx="18">
                  <c:v>165084</c:v>
                </c:pt>
                <c:pt idx="19">
                  <c:v>400169</c:v>
                </c:pt>
                <c:pt idx="20">
                  <c:v>265672</c:v>
                </c:pt>
                <c:pt idx="21">
                  <c:v>745533</c:v>
                </c:pt>
                <c:pt idx="22">
                  <c:v>723073</c:v>
                </c:pt>
                <c:pt idx="23">
                  <c:v>307481</c:v>
                </c:pt>
                <c:pt idx="24">
                  <c:v>693933</c:v>
                </c:pt>
                <c:pt idx="25">
                  <c:v>521907</c:v>
                </c:pt>
                <c:pt idx="26">
                  <c:v>1589925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49199928"/>
        <c:axId val="249201496"/>
      </c:barChart>
      <c:catAx>
        <c:axId val="2491999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201496"/>
        <c:crosses val="autoZero"/>
        <c:auto val="1"/>
        <c:lblAlgn val="ctr"/>
        <c:lblOffset val="100"/>
        <c:noMultiLvlLbl val="0"/>
      </c:catAx>
      <c:valAx>
        <c:axId val="249201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199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6E294-BBA0-4AAE-A1F9-80FF5E77064A}" type="datetimeFigureOut">
              <a:rPr lang="en-AU" smtClean="0"/>
              <a:t>18/06/2016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F0287-5C00-4321-9B5B-B42CA9EA44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8207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name</a:t>
            </a:r>
            <a:r>
              <a:rPr lang="en-US" baseline="0" dirty="0" smtClean="0"/>
              <a:t> etc. </a:t>
            </a:r>
          </a:p>
          <a:p>
            <a:r>
              <a:rPr lang="en-US" baseline="0" dirty="0" smtClean="0"/>
              <a:t>Somewhat related to my project, exosomes in PC3 cells, but I focus on miRNAs and the mechanism of export.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F0287-5C00-4321-9B5B-B42CA9EA445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729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Rab27</a:t>
            </a:r>
            <a:r>
              <a:rPr lang="en-US" baseline="0" dirty="0" smtClean="0"/>
              <a:t> allows for the return of the MVB to the plasma membrane.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F0287-5C00-4321-9B5B-B42CA9EA445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4762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 smtClean="0"/>
              <a:t>Lncap</a:t>
            </a:r>
            <a:r>
              <a:rPr lang="en-AU" dirty="0" smtClean="0"/>
              <a:t> </a:t>
            </a:r>
            <a:r>
              <a:rPr lang="en-AU" dirty="0" err="1" smtClean="0"/>
              <a:t>exosomes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F0287-5C00-4321-9B5B-B42CA9EA445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505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 smtClean="0"/>
              <a:t>LNCaP</a:t>
            </a:r>
            <a:r>
              <a:rPr lang="en-AU" baseline="0" dirty="0" smtClean="0"/>
              <a:t> </a:t>
            </a:r>
            <a:r>
              <a:rPr lang="en-AU" baseline="0" dirty="0" err="1" smtClean="0"/>
              <a:t>exo</a:t>
            </a:r>
            <a:r>
              <a:rPr lang="en-AU" baseline="0" dirty="0" smtClean="0"/>
              <a:t> applied to </a:t>
            </a:r>
            <a:r>
              <a:rPr lang="en-AU" baseline="0" dirty="0" err="1" smtClean="0"/>
              <a:t>LNCap</a:t>
            </a:r>
            <a:r>
              <a:rPr lang="en-AU" baseline="0" dirty="0" smtClean="0"/>
              <a:t> cells. </a:t>
            </a:r>
            <a:r>
              <a:rPr lang="en-AU" baseline="0" dirty="0" smtClean="0"/>
              <a:t>Invasion assay, 4samples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F0287-5C00-4321-9B5B-B42CA9EA445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7350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 smtClean="0"/>
              <a:t>LNCaP</a:t>
            </a:r>
            <a:r>
              <a:rPr lang="en-AU" baseline="0" dirty="0" smtClean="0"/>
              <a:t> </a:t>
            </a:r>
            <a:r>
              <a:rPr lang="en-AU" baseline="0" dirty="0" err="1" smtClean="0"/>
              <a:t>exo</a:t>
            </a:r>
            <a:r>
              <a:rPr lang="en-AU" baseline="0" dirty="0" smtClean="0"/>
              <a:t> applied to PC3 cells. Never specified control. How was the wound measured accurately?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F0287-5C00-4321-9B5B-B42CA9EA4453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2474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18/06/2016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31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18/06/2016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99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18/06/2016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6366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18/06/2016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1841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18/06/2016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4716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18/06/2016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681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18/06/2016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4219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18/06/2016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6984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18/06/2016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617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18/06/2016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068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18/06/2016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77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18/06/2016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371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18/06/2016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41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18/06/2016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98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18/06/2016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015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18/06/2016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873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18/06/2016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168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D50A433-14A5-4014-A22C-49E731E6083D}" type="datetimeFigureOut">
              <a:rPr lang="en-AU" smtClean="0"/>
              <a:t>18/06/2016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5729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4400" dirty="0"/>
              <a:t>Exosomes Secreted Under Hypoxia </a:t>
            </a:r>
            <a:r>
              <a:rPr lang="en-AU" sz="4400" dirty="0" smtClean="0"/>
              <a:t>Enhance Invasiveness </a:t>
            </a:r>
            <a:r>
              <a:rPr lang="en-AU" sz="4400" dirty="0"/>
              <a:t>and </a:t>
            </a:r>
            <a:r>
              <a:rPr lang="en-AU" sz="4400" dirty="0" err="1"/>
              <a:t>Stemness</a:t>
            </a:r>
            <a:r>
              <a:rPr lang="en-AU" sz="4400" dirty="0"/>
              <a:t> of Prostate Cancer Cells </a:t>
            </a:r>
            <a:r>
              <a:rPr lang="en-AU" sz="4400" dirty="0" smtClean="0"/>
              <a:t>by Targeting </a:t>
            </a:r>
            <a:r>
              <a:rPr lang="en-AU" sz="4400" dirty="0" err="1"/>
              <a:t>Adherens</a:t>
            </a:r>
            <a:r>
              <a:rPr lang="en-AU" sz="4400" dirty="0"/>
              <a:t> Junction </a:t>
            </a:r>
            <a:r>
              <a:rPr lang="en-AU" sz="4400" dirty="0" smtClean="0"/>
              <a:t>Molecules.</a:t>
            </a:r>
            <a:endParaRPr lang="en-AU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941087"/>
            <a:ext cx="9489233" cy="939800"/>
          </a:xfrm>
        </p:spPr>
        <p:txBody>
          <a:bodyPr>
            <a:normAutofit/>
          </a:bodyPr>
          <a:lstStyle/>
          <a:p>
            <a:r>
              <a:rPr lang="en-AU" cap="none" dirty="0" err="1" smtClean="0"/>
              <a:t>Ramteke</a:t>
            </a:r>
            <a:r>
              <a:rPr lang="en-AU" cap="none" dirty="0" smtClean="0"/>
              <a:t>, Ting, Agarwal, </a:t>
            </a:r>
            <a:r>
              <a:rPr lang="en-AU" cap="none" dirty="0" err="1" smtClean="0"/>
              <a:t>Mateen</a:t>
            </a:r>
            <a:r>
              <a:rPr lang="en-AU" cap="none" dirty="0" smtClean="0"/>
              <a:t>, </a:t>
            </a:r>
            <a:r>
              <a:rPr lang="en-AU" cap="none" dirty="0" err="1" smtClean="0"/>
              <a:t>Somasagara</a:t>
            </a:r>
            <a:r>
              <a:rPr lang="en-AU" cap="none" dirty="0" smtClean="0"/>
              <a:t>, </a:t>
            </a:r>
            <a:r>
              <a:rPr lang="en-AU" cap="none" dirty="0" err="1" smtClean="0"/>
              <a:t>Hussain</a:t>
            </a:r>
            <a:r>
              <a:rPr lang="en-AU" cap="none" dirty="0" smtClean="0"/>
              <a:t>, </a:t>
            </a:r>
            <a:r>
              <a:rPr lang="en-AU" cap="none" dirty="0" err="1" smtClean="0"/>
              <a:t>Graner</a:t>
            </a:r>
            <a:r>
              <a:rPr lang="en-AU" cap="none" dirty="0" smtClean="0"/>
              <a:t>, Frederick, Agarwal And Deep. 2015</a:t>
            </a:r>
            <a:endParaRPr lang="en-AU" cap="none" dirty="0"/>
          </a:p>
        </p:txBody>
      </p:sp>
    </p:spTree>
    <p:extLst>
      <p:ext uri="{BB962C8B-B14F-4D97-AF65-F5344CB8AC3E}">
        <p14:creationId xmlns:p14="http://schemas.microsoft.com/office/powerpoint/2010/main" val="165070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510" y="605118"/>
            <a:ext cx="10174289" cy="1400530"/>
          </a:xfrm>
        </p:spPr>
        <p:txBody>
          <a:bodyPr/>
          <a:lstStyle/>
          <a:p>
            <a:r>
              <a:rPr lang="en-US" sz="3600" dirty="0" smtClean="0"/>
              <a:t>Can </a:t>
            </a:r>
            <a:r>
              <a:rPr lang="en-US" sz="3600" dirty="0" err="1" smtClean="0"/>
              <a:t>EXOhyp</a:t>
            </a:r>
            <a:r>
              <a:rPr lang="en-US" sz="3600" dirty="0" smtClean="0"/>
              <a:t> induce CAF phenotype?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310" y="1649411"/>
            <a:ext cx="10174289" cy="4195481"/>
          </a:xfrm>
        </p:spPr>
        <p:txBody>
          <a:bodyPr/>
          <a:lstStyle/>
          <a:p>
            <a:r>
              <a:rPr lang="en-AU" dirty="0" smtClean="0"/>
              <a:t>Fibroblasts can be stimulated: by inflammation or cancer. </a:t>
            </a:r>
          </a:p>
          <a:p>
            <a:r>
              <a:rPr lang="en-AU" dirty="0" smtClean="0"/>
              <a:t>Stimulation results in increased alpha-smooth muscle actin (</a:t>
            </a:r>
            <a:r>
              <a:rPr lang="en-AU" dirty="0" smtClean="0">
                <a:latin typeface="Calibri" panose="020F0502020204030204" pitchFamily="34" charset="0"/>
              </a:rPr>
              <a:t>ɑ-SMA</a:t>
            </a:r>
            <a:r>
              <a:rPr lang="en-AU" dirty="0" smtClean="0"/>
              <a:t>).</a:t>
            </a: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10" y="2601460"/>
            <a:ext cx="7812090" cy="371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5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087" y="293612"/>
            <a:ext cx="6963147" cy="1400530"/>
          </a:xfrm>
        </p:spPr>
        <p:txBody>
          <a:bodyPr/>
          <a:lstStyle/>
          <a:p>
            <a:r>
              <a:rPr lang="en-US" dirty="0" smtClean="0"/>
              <a:t>Is there distinct proteomic content?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2200" y="2052918"/>
            <a:ext cx="7637162" cy="4195481"/>
          </a:xfrm>
        </p:spPr>
        <p:txBody>
          <a:bodyPr/>
          <a:lstStyle/>
          <a:p>
            <a:r>
              <a:rPr lang="en-AU" dirty="0" smtClean="0"/>
              <a:t>MMPs implemented in angiogenesis and metastasis and enhanced in hypoxic cells. </a:t>
            </a:r>
          </a:p>
          <a:p>
            <a:endParaRPr lang="en-AU" dirty="0" smtClean="0"/>
          </a:p>
          <a:p>
            <a:r>
              <a:rPr lang="en-AU" dirty="0" smtClean="0"/>
              <a:t>Cytokines, growth factors and signalling molecules known to play role in tumour microenvironment. </a:t>
            </a:r>
          </a:p>
          <a:p>
            <a:endParaRPr lang="en-AU" dirty="0"/>
          </a:p>
          <a:p>
            <a:r>
              <a:rPr lang="en-AU" dirty="0" smtClean="0"/>
              <a:t>All of the above increased in </a:t>
            </a:r>
            <a:r>
              <a:rPr lang="en-AU" dirty="0" err="1" smtClean="0"/>
              <a:t>EXOhyp</a:t>
            </a:r>
            <a:r>
              <a:rPr lang="en-AU" dirty="0" smtClean="0"/>
              <a:t>, bar PKM2. </a:t>
            </a:r>
          </a:p>
          <a:p>
            <a:endParaRPr lang="en-AU" dirty="0"/>
          </a:p>
          <a:p>
            <a:r>
              <a:rPr lang="en-AU" dirty="0" smtClean="0"/>
              <a:t>Very subjective. 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939"/>
          <a:stretch/>
        </p:blipFill>
        <p:spPr>
          <a:xfrm>
            <a:off x="315912" y="457200"/>
            <a:ext cx="2771775" cy="601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1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Does this protein content mediate any particular pathways?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749" y="2052919"/>
            <a:ext cx="6316053" cy="4195481"/>
          </a:xfrm>
        </p:spPr>
        <p:txBody>
          <a:bodyPr/>
          <a:lstStyle/>
          <a:p>
            <a:r>
              <a:rPr lang="en-AU" dirty="0" smtClean="0"/>
              <a:t>Mass spectrometry. </a:t>
            </a:r>
          </a:p>
          <a:p>
            <a:endParaRPr lang="en-AU" dirty="0" smtClean="0"/>
          </a:p>
          <a:p>
            <a:r>
              <a:rPr lang="en-AU" dirty="0" smtClean="0"/>
              <a:t>Pathways</a:t>
            </a:r>
            <a:r>
              <a:rPr lang="en-AU" dirty="0" smtClean="0"/>
              <a:t>: </a:t>
            </a:r>
          </a:p>
          <a:p>
            <a:pPr lvl="1"/>
            <a:r>
              <a:rPr lang="en-AU" dirty="0" smtClean="0"/>
              <a:t>Cell adherence and cytoskeletal </a:t>
            </a:r>
          </a:p>
          <a:p>
            <a:pPr lvl="2"/>
            <a:r>
              <a:rPr lang="en-AU" dirty="0" err="1"/>
              <a:t>Remodeling</a:t>
            </a:r>
            <a:r>
              <a:rPr lang="en-AU" dirty="0"/>
              <a:t> of Epithelial </a:t>
            </a:r>
            <a:r>
              <a:rPr lang="en-AU" dirty="0" err="1"/>
              <a:t>adherens</a:t>
            </a:r>
            <a:r>
              <a:rPr lang="en-AU" dirty="0"/>
              <a:t> junctions</a:t>
            </a:r>
          </a:p>
          <a:p>
            <a:pPr lvl="1"/>
            <a:r>
              <a:rPr lang="en-AU" dirty="0" smtClean="0"/>
              <a:t>Signalling:</a:t>
            </a:r>
          </a:p>
          <a:p>
            <a:pPr lvl="2"/>
            <a:r>
              <a:rPr lang="en-AU" dirty="0" err="1" smtClean="0"/>
              <a:t>Endocytic</a:t>
            </a:r>
            <a:r>
              <a:rPr lang="en-AU" dirty="0" smtClean="0"/>
              <a:t> </a:t>
            </a:r>
            <a:endParaRPr lang="en-AU" dirty="0" smtClean="0"/>
          </a:p>
          <a:p>
            <a:pPr lvl="2"/>
            <a:endParaRPr lang="en-AU" sz="2000" dirty="0"/>
          </a:p>
          <a:p>
            <a:pPr marL="285750" lvl="2" indent="-285750"/>
            <a:r>
              <a:rPr lang="en-AU" sz="2000" dirty="0" smtClean="0"/>
              <a:t>Enrichment in </a:t>
            </a:r>
            <a:r>
              <a:rPr lang="en-AU" sz="2000" dirty="0" err="1" smtClean="0"/>
              <a:t>adherens</a:t>
            </a:r>
            <a:r>
              <a:rPr lang="en-AU" sz="2000" dirty="0" smtClean="0"/>
              <a:t> junction pathways. </a:t>
            </a:r>
            <a:endParaRPr lang="en-AU" sz="2000" dirty="0" smtClean="0"/>
          </a:p>
          <a:p>
            <a:pPr lvl="1"/>
            <a:endParaRPr lang="en-A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41" y="2646042"/>
            <a:ext cx="3537993" cy="227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1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Are </a:t>
            </a:r>
            <a:r>
              <a:rPr lang="en-AU" dirty="0" err="1" smtClean="0"/>
              <a:t>adherens</a:t>
            </a:r>
            <a:r>
              <a:rPr lang="en-AU" dirty="0" smtClean="0"/>
              <a:t> being targeted?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3276" y="2191001"/>
            <a:ext cx="5477853" cy="4666999"/>
          </a:xfrm>
        </p:spPr>
        <p:txBody>
          <a:bodyPr/>
          <a:lstStyle/>
          <a:p>
            <a:r>
              <a:rPr lang="en-AU" dirty="0" err="1" smtClean="0"/>
              <a:t>Adherens</a:t>
            </a:r>
            <a:r>
              <a:rPr lang="en-AU" dirty="0" smtClean="0"/>
              <a:t> Junction proteins: E-cadherin bound to cytosolic beta-catenin. </a:t>
            </a:r>
          </a:p>
          <a:p>
            <a:endParaRPr lang="en-AU" dirty="0"/>
          </a:p>
          <a:p>
            <a:r>
              <a:rPr lang="en-AU" dirty="0" smtClean="0"/>
              <a:t>PARP (nuclear control)</a:t>
            </a:r>
          </a:p>
          <a:p>
            <a:r>
              <a:rPr lang="en-AU" dirty="0" smtClean="0"/>
              <a:t>Alpha-tubulin </a:t>
            </a:r>
            <a:r>
              <a:rPr lang="en-AU" dirty="0"/>
              <a:t>(</a:t>
            </a:r>
            <a:r>
              <a:rPr lang="en-AU" dirty="0" smtClean="0"/>
              <a:t>cytoplasmic control)</a:t>
            </a:r>
          </a:p>
          <a:p>
            <a:endParaRPr lang="en-AU" dirty="0"/>
          </a:p>
          <a:p>
            <a:r>
              <a:rPr lang="en-AU" dirty="0" smtClean="0"/>
              <a:t>Decrease in membrane E-cad resulted in increased nuclear and cytoplasmic catenin. 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87" y="1581400"/>
            <a:ext cx="3530473" cy="459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66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Limitation and strengths, future directions. 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79374"/>
            <a:ext cx="4611687" cy="4269356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Strengths:</a:t>
            </a:r>
            <a:endParaRPr lang="en-AU" dirty="0" smtClean="0"/>
          </a:p>
          <a:p>
            <a:r>
              <a:rPr lang="en-AU" dirty="0" smtClean="0"/>
              <a:t>Supported </a:t>
            </a:r>
            <a:r>
              <a:rPr lang="en-AU" dirty="0" smtClean="0"/>
              <a:t>the hypothesis. </a:t>
            </a:r>
          </a:p>
          <a:p>
            <a:r>
              <a:rPr lang="en-AU" dirty="0" smtClean="0"/>
              <a:t>Use of several cell lines. </a:t>
            </a:r>
          </a:p>
          <a:p>
            <a:r>
              <a:rPr lang="en-AU" dirty="0" smtClean="0"/>
              <a:t>Great starting </a:t>
            </a:r>
            <a:r>
              <a:rPr lang="en-AU" dirty="0" smtClean="0"/>
              <a:t>point</a:t>
            </a:r>
          </a:p>
          <a:p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Limitations: </a:t>
            </a:r>
            <a:endParaRPr lang="en-AU" dirty="0"/>
          </a:p>
          <a:p>
            <a:r>
              <a:rPr lang="en-AU" dirty="0" smtClean="0"/>
              <a:t>Some clarity is lacking</a:t>
            </a:r>
          </a:p>
          <a:p>
            <a:r>
              <a:rPr lang="en-AU" dirty="0" smtClean="0"/>
              <a:t>Some </a:t>
            </a:r>
            <a:r>
              <a:rPr lang="en-AU" dirty="0" smtClean="0"/>
              <a:t>results were not </a:t>
            </a:r>
            <a:r>
              <a:rPr lang="en-AU" dirty="0" smtClean="0"/>
              <a:t>thoroughly discussed</a:t>
            </a:r>
            <a:r>
              <a:rPr lang="en-AU" dirty="0" smtClean="0"/>
              <a:t>. 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743700" y="2281873"/>
            <a:ext cx="454342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Future directions: </a:t>
            </a:r>
          </a:p>
          <a:p>
            <a:endParaRPr lang="en-A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/>
              <a:t>Further assess the proposed mechanism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/>
              <a:t>Explore other avenues; </a:t>
            </a:r>
            <a:r>
              <a:rPr lang="en-AU" sz="2000" dirty="0" err="1" smtClean="0"/>
              <a:t>eg</a:t>
            </a:r>
            <a:r>
              <a:rPr lang="en-AU" sz="2000" dirty="0" smtClean="0"/>
              <a:t> RNA.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020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098"/>
          </a:xfrm>
        </p:spPr>
        <p:txBody>
          <a:bodyPr/>
          <a:lstStyle/>
          <a:p>
            <a:r>
              <a:rPr lang="en-US" sz="3600" dirty="0" smtClean="0"/>
              <a:t>Conclusion and Proposed Mechanism</a:t>
            </a:r>
            <a:endParaRPr lang="en-AU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674" y="1853248"/>
            <a:ext cx="4000030" cy="420609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942704" y="2223951"/>
            <a:ext cx="6316053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>
              <a:buNone/>
            </a:pPr>
            <a:r>
              <a:rPr lang="en-AU" sz="2000" dirty="0" smtClean="0"/>
              <a:t>Hypothesis: </a:t>
            </a:r>
          </a:p>
          <a:p>
            <a:pPr marL="457200" lvl="1" indent="358775" algn="ctr">
              <a:buNone/>
            </a:pPr>
            <a:r>
              <a:rPr lang="en-AU" sz="2000" dirty="0" smtClean="0"/>
              <a:t>Hypoxic </a:t>
            </a:r>
            <a:r>
              <a:rPr lang="en-AU" sz="2000" dirty="0"/>
              <a:t>prostate tumour cells secrete </a:t>
            </a:r>
            <a:r>
              <a:rPr lang="en-AU" sz="2000" dirty="0" err="1"/>
              <a:t>exosomes</a:t>
            </a:r>
            <a:r>
              <a:rPr lang="en-AU" sz="2000" dirty="0"/>
              <a:t> containing pro-invasive, and metastasising proteins which can be absorbed by surrounding </a:t>
            </a:r>
            <a:r>
              <a:rPr lang="en-AU" sz="2000" dirty="0" smtClean="0"/>
              <a:t>cells…..</a:t>
            </a:r>
          </a:p>
          <a:p>
            <a:pPr marL="457200" lvl="1" indent="358775" algn="ctr">
              <a:buNone/>
            </a:pPr>
            <a:r>
              <a:rPr lang="en-AU" sz="2000" dirty="0" smtClean="0">
                <a:solidFill>
                  <a:srgbClr val="FF0000"/>
                </a:solidFill>
              </a:rPr>
              <a:t>SUPPORTED!</a:t>
            </a:r>
            <a:r>
              <a:rPr lang="en-AU" sz="2000" dirty="0" smtClean="0"/>
              <a:t> </a:t>
            </a:r>
          </a:p>
          <a:p>
            <a:pPr marL="457200" lvl="1" indent="358775">
              <a:buNone/>
            </a:pPr>
            <a:endParaRPr lang="en-AU" sz="2000" dirty="0"/>
          </a:p>
          <a:p>
            <a:pPr marL="457200" lvl="1" indent="358775">
              <a:buNone/>
            </a:pPr>
            <a:r>
              <a:rPr lang="en-AU" sz="2000" dirty="0" smtClean="0"/>
              <a:t>PLUS: </a:t>
            </a:r>
            <a:r>
              <a:rPr lang="en-AU" sz="2000" i="1" dirty="0" smtClean="0"/>
              <a:t>suggested</a:t>
            </a:r>
            <a:r>
              <a:rPr lang="en-AU" sz="2000" dirty="0" smtClean="0"/>
              <a:t> how this occurs. </a:t>
            </a:r>
            <a:endParaRPr lang="en-AU" sz="2000" dirty="0"/>
          </a:p>
          <a:p>
            <a:pPr marL="457200" lvl="1" indent="0">
              <a:buNone/>
            </a:pPr>
            <a:endParaRPr lang="en-AU" sz="2000" dirty="0" smtClean="0"/>
          </a:p>
        </p:txBody>
      </p:sp>
    </p:spTree>
    <p:extLst>
      <p:ext uri="{BB962C8B-B14F-4D97-AF65-F5344CB8AC3E}">
        <p14:creationId xmlns:p14="http://schemas.microsoft.com/office/powerpoint/2010/main" val="94507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Prostate Cancer (PCA)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592" y="1576321"/>
            <a:ext cx="4892842" cy="4482632"/>
          </a:xfrm>
        </p:spPr>
        <p:txBody>
          <a:bodyPr/>
          <a:lstStyle/>
          <a:p>
            <a:r>
              <a:rPr lang="en-US" dirty="0" smtClean="0"/>
              <a:t>High incidence, low mortality UNLESS.. Metastatic.</a:t>
            </a:r>
          </a:p>
          <a:p>
            <a:endParaRPr lang="en-US" dirty="0"/>
          </a:p>
          <a:p>
            <a:r>
              <a:rPr lang="en-US" dirty="0" smtClean="0"/>
              <a:t>Advanced PCA results in survival of 12-15months.  </a:t>
            </a:r>
          </a:p>
          <a:p>
            <a:endParaRPr lang="en-US" dirty="0"/>
          </a:p>
          <a:p>
            <a:r>
              <a:rPr lang="en-US" dirty="0" smtClean="0"/>
              <a:t>Tends to spread to bone or lymph nodes. </a:t>
            </a:r>
          </a:p>
          <a:p>
            <a:endParaRPr lang="en-US" dirty="0"/>
          </a:p>
          <a:p>
            <a:r>
              <a:rPr lang="en-US" dirty="0" smtClean="0"/>
              <a:t>Necessity to understand metastasis and progression</a:t>
            </a:r>
          </a:p>
          <a:p>
            <a:endParaRPr lang="en-US" dirty="0" smtClean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4962893"/>
              </p:ext>
            </p:extLst>
          </p:nvPr>
        </p:nvGraphicFramePr>
        <p:xfrm>
          <a:off x="6357914" y="452717"/>
          <a:ext cx="3692920" cy="6049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val 5"/>
          <p:cNvSpPr/>
          <p:nvPr/>
        </p:nvSpPr>
        <p:spPr>
          <a:xfrm>
            <a:off x="7172825" y="1418408"/>
            <a:ext cx="1826795" cy="289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8999620" y="6383378"/>
            <a:ext cx="14205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(GLOBOCAN 2012)</a:t>
            </a:r>
            <a:endParaRPr lang="en-AU" sz="1050" dirty="0"/>
          </a:p>
        </p:txBody>
      </p:sp>
    </p:spTree>
    <p:extLst>
      <p:ext uri="{BB962C8B-B14F-4D97-AF65-F5344CB8AC3E}">
        <p14:creationId xmlns:p14="http://schemas.microsoft.com/office/powerpoint/2010/main" val="20249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Exosomes.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417" y="1597836"/>
            <a:ext cx="496606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Subpopulation of extracellular vesicles.</a:t>
            </a:r>
          </a:p>
          <a:p>
            <a:endParaRPr lang="en-US" dirty="0"/>
          </a:p>
          <a:p>
            <a:r>
              <a:rPr lang="en-US" dirty="0" smtClean="0"/>
              <a:t>Intercellular communication.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Limited details surrounding</a:t>
            </a:r>
            <a:r>
              <a:rPr lang="en-US" dirty="0" smtClean="0"/>
              <a:t> </a:t>
            </a:r>
            <a:r>
              <a:rPr lang="en-US" dirty="0" smtClean="0"/>
              <a:t>formation, sorting and </a:t>
            </a:r>
            <a:r>
              <a:rPr lang="en-US" dirty="0" smtClean="0"/>
              <a:t>content.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Strong links to roles in cancer, stress signaling and immunity. 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69" y="1354949"/>
            <a:ext cx="4531269" cy="490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Exosomes in Cancer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662" y="1652868"/>
            <a:ext cx="10821987" cy="4195481"/>
          </a:xfrm>
        </p:spPr>
        <p:txBody>
          <a:bodyPr/>
          <a:lstStyle/>
          <a:p>
            <a:r>
              <a:rPr lang="en-US" dirty="0" smtClean="0"/>
              <a:t>Knockdown of exosome biogenesis, via RAB proteins reduced </a:t>
            </a:r>
            <a:r>
              <a:rPr lang="en-US" dirty="0" err="1" smtClean="0"/>
              <a:t>tumour</a:t>
            </a:r>
            <a:r>
              <a:rPr lang="en-US" dirty="0" smtClean="0"/>
              <a:t> growth</a:t>
            </a:r>
            <a:r>
              <a:rPr lang="en-US" dirty="0"/>
              <a:t> </a:t>
            </a:r>
            <a:r>
              <a:rPr lang="en-US" dirty="0" smtClean="0"/>
              <a:t>and metastasis in Melanoma. </a:t>
            </a:r>
          </a:p>
          <a:p>
            <a:endParaRPr lang="en-US" dirty="0" smtClean="0"/>
          </a:p>
          <a:p>
            <a:r>
              <a:rPr lang="en-US" dirty="0" smtClean="0"/>
              <a:t>Addition of Colorectal cancer derived exosomes to healthy cells induced migration. </a:t>
            </a:r>
          </a:p>
          <a:p>
            <a:endParaRPr lang="en-US" dirty="0"/>
          </a:p>
          <a:p>
            <a:r>
              <a:rPr lang="en-US" dirty="0" smtClean="0"/>
              <a:t>Suggested role in mediating signals in the </a:t>
            </a:r>
            <a:r>
              <a:rPr lang="en-US" dirty="0" err="1" smtClean="0"/>
              <a:t>tumour</a:t>
            </a:r>
            <a:r>
              <a:rPr lang="en-US" dirty="0" smtClean="0"/>
              <a:t> microenvironment.</a:t>
            </a:r>
          </a:p>
          <a:p>
            <a:endParaRPr lang="en-US" dirty="0" smtClean="0"/>
          </a:p>
          <a:p>
            <a:r>
              <a:rPr lang="en-US" dirty="0" smtClean="0"/>
              <a:t>Potential as a target for cancer diagnostics and treatment targets. 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226" y="3530793"/>
            <a:ext cx="9355138" cy="300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5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Hypoxia in Cancer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578" y="1703792"/>
            <a:ext cx="5509606" cy="4195481"/>
          </a:xfrm>
        </p:spPr>
        <p:txBody>
          <a:bodyPr/>
          <a:lstStyle/>
          <a:p>
            <a:r>
              <a:rPr lang="en-US" dirty="0" smtClean="0"/>
              <a:t>Advanced </a:t>
            </a:r>
            <a:r>
              <a:rPr lang="en-US" dirty="0" err="1" smtClean="0"/>
              <a:t>tumours</a:t>
            </a:r>
            <a:r>
              <a:rPr lang="en-US" dirty="0" smtClean="0"/>
              <a:t> possess complex microenvironment.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Hypoxic conditions rife in larger </a:t>
            </a:r>
            <a:r>
              <a:rPr lang="en-US" dirty="0" err="1" smtClean="0"/>
              <a:t>tumours</a:t>
            </a:r>
            <a:r>
              <a:rPr lang="en-US" dirty="0" smtClean="0"/>
              <a:t>.</a:t>
            </a:r>
          </a:p>
          <a:p>
            <a:endParaRPr lang="en-AU" dirty="0" smtClean="0"/>
          </a:p>
          <a:p>
            <a:r>
              <a:rPr lang="en-US" dirty="0" smtClean="0"/>
              <a:t>Aggressive phenotype linked with hypoxia.</a:t>
            </a:r>
          </a:p>
          <a:p>
            <a:endParaRPr lang="en-US" dirty="0"/>
          </a:p>
          <a:p>
            <a:r>
              <a:rPr lang="en-US" dirty="0" smtClean="0"/>
              <a:t>Hypoxia mediated metastasis: </a:t>
            </a:r>
            <a:r>
              <a:rPr lang="en-US" b="1" dirty="0" smtClean="0"/>
              <a:t>mechanism unclear. 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717" y="976842"/>
            <a:ext cx="57150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9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 and Aims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Hypothesis: </a:t>
            </a:r>
          </a:p>
          <a:p>
            <a:pPr marL="449263" lvl="0" indent="176213" algn="ctr">
              <a:buNone/>
            </a:pPr>
            <a:r>
              <a:rPr lang="en-AU" dirty="0" smtClean="0"/>
              <a:t>Hypoxic </a:t>
            </a:r>
            <a:r>
              <a:rPr lang="en-AU" dirty="0"/>
              <a:t>prostate tumour cells secrete exosomes containing pro-invasive, and metastasising proteins which can be absorbed by surrounding cells. </a:t>
            </a:r>
          </a:p>
          <a:p>
            <a:endParaRPr lang="en-US" dirty="0" smtClean="0"/>
          </a:p>
          <a:p>
            <a:r>
              <a:rPr lang="en-US" dirty="0" smtClean="0"/>
              <a:t>Aims: </a:t>
            </a:r>
          </a:p>
          <a:p>
            <a:pPr lvl="2"/>
            <a:r>
              <a:rPr lang="en-US" dirty="0" smtClean="0"/>
              <a:t>Establish the differences in exosome content between hypoxic and </a:t>
            </a:r>
            <a:r>
              <a:rPr lang="en-US" dirty="0" err="1" smtClean="0"/>
              <a:t>normoxic</a:t>
            </a:r>
            <a:r>
              <a:rPr lang="en-US" dirty="0" smtClean="0"/>
              <a:t> cells. </a:t>
            </a:r>
          </a:p>
          <a:p>
            <a:pPr lvl="2"/>
            <a:r>
              <a:rPr lang="en-US" dirty="0" smtClean="0"/>
              <a:t>Determine the invasiveness, migration and </a:t>
            </a:r>
            <a:r>
              <a:rPr lang="en-US" dirty="0" err="1" smtClean="0"/>
              <a:t>stemness</a:t>
            </a:r>
            <a:r>
              <a:rPr lang="en-US" dirty="0" smtClean="0"/>
              <a:t> induced by hypoxic exosomes. </a:t>
            </a:r>
          </a:p>
          <a:p>
            <a:pPr lvl="2"/>
            <a:r>
              <a:rPr lang="en-US" dirty="0" smtClean="0"/>
              <a:t>Elucidate the causative action induced by the hypoxic exosomes.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775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Cell Lines and Conditions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Use of </a:t>
            </a:r>
            <a:r>
              <a:rPr lang="en-AU" dirty="0" err="1" smtClean="0"/>
              <a:t>LNCaP</a:t>
            </a:r>
            <a:r>
              <a:rPr lang="en-AU" dirty="0" smtClean="0"/>
              <a:t> and PC3 cells were fit. </a:t>
            </a:r>
          </a:p>
          <a:p>
            <a:endParaRPr lang="en-AU" dirty="0" smtClean="0"/>
          </a:p>
          <a:p>
            <a:r>
              <a:rPr lang="en-AU" dirty="0" smtClean="0"/>
              <a:t>Hypoxic conditions set to 1% oxygen. </a:t>
            </a:r>
          </a:p>
          <a:p>
            <a:endParaRPr lang="en-AU" dirty="0" smtClean="0"/>
          </a:p>
          <a:p>
            <a:r>
              <a:rPr lang="en-AU" dirty="0" err="1" smtClean="0"/>
              <a:t>Exosomes</a:t>
            </a:r>
            <a:r>
              <a:rPr lang="en-AU" dirty="0" smtClean="0"/>
              <a:t> collected using </a:t>
            </a:r>
            <a:r>
              <a:rPr lang="en-AU" dirty="0" err="1" smtClean="0"/>
              <a:t>ultracentifiguation</a:t>
            </a:r>
            <a:r>
              <a:rPr lang="en-AU" dirty="0" smtClean="0"/>
              <a:t> or from kits.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8020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00156" cy="1400530"/>
          </a:xfrm>
        </p:spPr>
        <p:txBody>
          <a:bodyPr/>
          <a:lstStyle/>
          <a:p>
            <a:r>
              <a:rPr lang="en-US" sz="3200" dirty="0" smtClean="0"/>
              <a:t>Is there a difference in exosome population?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4311298"/>
            <a:ext cx="6562725" cy="1952172"/>
          </a:xfrm>
        </p:spPr>
        <p:txBody>
          <a:bodyPr>
            <a:normAutofit/>
          </a:bodyPr>
          <a:lstStyle/>
          <a:p>
            <a:r>
              <a:rPr lang="en-US" dirty="0" smtClean="0"/>
              <a:t>Nanoparticle tracker </a:t>
            </a:r>
            <a:r>
              <a:rPr lang="en-US" dirty="0" smtClean="0"/>
              <a:t>analysis: size </a:t>
            </a:r>
            <a:r>
              <a:rPr lang="en-AU" dirty="0"/>
              <a:t>∝ motion </a:t>
            </a:r>
            <a:r>
              <a:rPr lang="en-AU" dirty="0" smtClean="0"/>
              <a:t>∝ subpopulation</a:t>
            </a:r>
          </a:p>
          <a:p>
            <a:r>
              <a:rPr lang="en-US" dirty="0" smtClean="0"/>
              <a:t>Important to determine subpopulation due to differing </a:t>
            </a:r>
            <a:r>
              <a:rPr lang="en-US" dirty="0" err="1" smtClean="0"/>
              <a:t>biochemisty</a:t>
            </a:r>
            <a:r>
              <a:rPr lang="en-US" dirty="0" smtClean="0"/>
              <a:t>, biogenesis etc..</a:t>
            </a:r>
          </a:p>
          <a:p>
            <a:r>
              <a:rPr lang="en-US" dirty="0" smtClean="0"/>
              <a:t>Differing number of cells..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10" y="1152983"/>
            <a:ext cx="5876925" cy="297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836" y="1168157"/>
            <a:ext cx="2314575" cy="4152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52011" y="2234710"/>
            <a:ext cx="20997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Lysed Exosomes analyzed for typical vesicular markers via Western Blot.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77064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903356" cy="1400530"/>
          </a:xfrm>
        </p:spPr>
        <p:txBody>
          <a:bodyPr/>
          <a:lstStyle/>
          <a:p>
            <a:r>
              <a:rPr lang="en-US" sz="3600" dirty="0" smtClean="0"/>
              <a:t>Does the hypoxia derived exosome induce invasiveness?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036" y="2542916"/>
            <a:ext cx="4800807" cy="4315084"/>
          </a:xfrm>
        </p:spPr>
        <p:txBody>
          <a:bodyPr/>
          <a:lstStyle/>
          <a:p>
            <a:r>
              <a:rPr lang="en-US" dirty="0" smtClean="0"/>
              <a:t>Invasion Assay: 24hrs incubation after exposure to hypoxia or </a:t>
            </a:r>
            <a:r>
              <a:rPr lang="en-US" dirty="0" err="1" smtClean="0"/>
              <a:t>normoxia</a:t>
            </a:r>
            <a:r>
              <a:rPr lang="en-US" dirty="0" smtClean="0"/>
              <a:t> derived </a:t>
            </a:r>
            <a:r>
              <a:rPr lang="en-US" dirty="0" err="1" smtClean="0"/>
              <a:t>exosomes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Approximately 6 fold increase of invasion when incubated with </a:t>
            </a:r>
            <a:r>
              <a:rPr lang="en-US" dirty="0" err="1" smtClean="0"/>
              <a:t>EXOhyp</a:t>
            </a:r>
            <a:r>
              <a:rPr lang="en-US" dirty="0" smtClean="0"/>
              <a:t>. 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3294"/>
          <a:stretch/>
        </p:blipFill>
        <p:spPr>
          <a:xfrm>
            <a:off x="7116843" y="1932026"/>
            <a:ext cx="4751500" cy="33707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52" y="1853248"/>
            <a:ext cx="1802683" cy="431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2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18689" cy="1400530"/>
          </a:xfrm>
        </p:spPr>
        <p:txBody>
          <a:bodyPr/>
          <a:lstStyle/>
          <a:p>
            <a:r>
              <a:rPr lang="en-US" sz="4000" dirty="0"/>
              <a:t>Does the </a:t>
            </a:r>
            <a:r>
              <a:rPr lang="en-US" sz="4000" dirty="0" err="1" smtClean="0"/>
              <a:t>EXOhyp</a:t>
            </a:r>
            <a:r>
              <a:rPr lang="en-US" sz="4000" dirty="0" smtClean="0"/>
              <a:t> induce migration?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8259" y="5232401"/>
            <a:ext cx="8946541" cy="1803399"/>
          </a:xfrm>
        </p:spPr>
        <p:txBody>
          <a:bodyPr/>
          <a:lstStyle/>
          <a:p>
            <a:r>
              <a:rPr lang="en-AU" dirty="0" smtClean="0"/>
              <a:t>Standard stratch assay: images and migration distance measured.</a:t>
            </a:r>
          </a:p>
          <a:p>
            <a:r>
              <a:rPr lang="en-AU" dirty="0" err="1" smtClean="0"/>
              <a:t>Stemness</a:t>
            </a:r>
            <a:r>
              <a:rPr lang="en-AU" dirty="0" smtClean="0"/>
              <a:t> also assessed.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000" y="1739696"/>
            <a:ext cx="5297489" cy="31983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45718"/>
          <a:stretch/>
        </p:blipFill>
        <p:spPr>
          <a:xfrm>
            <a:off x="6534489" y="1739696"/>
            <a:ext cx="3879283" cy="319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2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1685</TotalTime>
  <Words>685</Words>
  <Application>Microsoft Office PowerPoint</Application>
  <PresentationFormat>Widescreen</PresentationFormat>
  <Paragraphs>121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</vt:lpstr>
      <vt:lpstr>Exosomes Secreted Under Hypoxia Enhance Invasiveness and Stemness of Prostate Cancer Cells by Targeting Adherens Junction Molecules.</vt:lpstr>
      <vt:lpstr>Exosomes. </vt:lpstr>
      <vt:lpstr>Exosomes in Cancer</vt:lpstr>
      <vt:lpstr>Hypoxia in Cancer</vt:lpstr>
      <vt:lpstr>Hypotheses and Aims</vt:lpstr>
      <vt:lpstr>Cell Lines and Conditions</vt:lpstr>
      <vt:lpstr>Is there a difference in exosome population?</vt:lpstr>
      <vt:lpstr>Does the hypoxia derived exosome induce invasiveness?</vt:lpstr>
      <vt:lpstr>Does the EXOhyp induce migration?</vt:lpstr>
      <vt:lpstr>Can EXOhyp induce CAF phenotype?</vt:lpstr>
      <vt:lpstr>Is there distinct proteomic content?</vt:lpstr>
      <vt:lpstr>Does this protein content mediate any particular pathways?</vt:lpstr>
      <vt:lpstr>Are adherens being targeted?</vt:lpstr>
      <vt:lpstr>Limitation and strengths, future directions. </vt:lpstr>
      <vt:lpstr>Conclusion and Proposed Mechanism</vt:lpstr>
      <vt:lpstr>Prostate Cancer (PCA)</vt:lpstr>
    </vt:vector>
  </TitlesOfParts>
  <Company>UQ Diamantina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Harley Robinson</dc:creator>
  <cp:lastModifiedBy>Microsoft account</cp:lastModifiedBy>
  <cp:revision>57</cp:revision>
  <dcterms:created xsi:type="dcterms:W3CDTF">2016-06-03T04:31:16Z</dcterms:created>
  <dcterms:modified xsi:type="dcterms:W3CDTF">2016-06-18T08:05:21Z</dcterms:modified>
</cp:coreProperties>
</file>