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5"/>
  </p:notesMasterIdLst>
  <p:sldIdLst>
    <p:sldId id="256" r:id="rId2"/>
    <p:sldId id="257" r:id="rId3"/>
    <p:sldId id="258" r:id="rId4"/>
    <p:sldId id="279" r:id="rId5"/>
    <p:sldId id="259" r:id="rId6"/>
    <p:sldId id="260" r:id="rId7"/>
    <p:sldId id="261" r:id="rId8"/>
    <p:sldId id="270" r:id="rId9"/>
    <p:sldId id="262" r:id="rId10"/>
    <p:sldId id="269" r:id="rId11"/>
    <p:sldId id="281" r:id="rId12"/>
    <p:sldId id="263" r:id="rId13"/>
    <p:sldId id="271" r:id="rId14"/>
    <p:sldId id="264" r:id="rId15"/>
    <p:sldId id="272" r:id="rId16"/>
    <p:sldId id="265" r:id="rId17"/>
    <p:sldId id="273" r:id="rId18"/>
    <p:sldId id="274" r:id="rId19"/>
    <p:sldId id="275" r:id="rId20"/>
    <p:sldId id="266" r:id="rId21"/>
    <p:sldId id="277" r:id="rId22"/>
    <p:sldId id="26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78" y="10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synthesis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3/11/2016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Diagnostics,</a:t>
            </a:r>
            <a:r>
              <a:rPr lang="en-AU" baseline="0" dirty="0" smtClean="0"/>
              <a:t> advanced= increased mortalities due to additional comorbidities. Need to identify biomarkers and processes that contribute to metastatic progression.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We’ve used this information to generate a cell model to assess </a:t>
            </a:r>
            <a:r>
              <a:rPr lang="en-AU" baseline="0" dirty="0" err="1" smtClean="0"/>
              <a:t>abnormabilies</a:t>
            </a:r>
            <a:r>
              <a:rPr lang="en-AU" baseline="0" dirty="0" smtClean="0"/>
              <a:t> underpinning advanced prostate cancer, PC3 cell lines. This cell line possesses the aberrant </a:t>
            </a:r>
            <a:r>
              <a:rPr lang="en-AU" baseline="0" dirty="0" err="1" smtClean="0"/>
              <a:t>caveolin</a:t>
            </a:r>
            <a:r>
              <a:rPr lang="en-AU" baseline="0" dirty="0" smtClean="0"/>
              <a:t> activity, which can be reduced upon expression of cavin-1. Hereby, comparing PC3 cells with the less </a:t>
            </a:r>
            <a:r>
              <a:rPr lang="en-AU" baseline="0" dirty="0" err="1" smtClean="0"/>
              <a:t>tumourgenic</a:t>
            </a:r>
            <a:r>
              <a:rPr lang="en-AU" baseline="0" dirty="0" smtClean="0"/>
              <a:t> form with cavin-1 expression can reveal pathways contributing to metastasis.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Recently, vesicle contained microRNAs had been implemented in cancer progression. Alike protein, the EV transported microRNAs have been reported to modulate microenvironments and pre-metastatic niche formation, but through their canonical function. MicroRNAs are small non-coding RNAs that mediate post-transcriptional gene silencing through complementary base pairing to target protein transcripts or messenger RNA for degradation. This is particularly important when you consider that a single microRNA can target hundreds of protein transcripts and therefore modulates many vital cellular pathways. Hereby, being transported between cells could be viable from of intercellular communication, or a major source of disarray in disease states. Previous work using the PC3-cavin-1 cell model found that the prostate cancer cells did secrete oncogenic material, namely mir-148a, whereas the less tumorigenic cell did not. Interesting, this modification was not reflected by a change in cellular expression. This indicates that there is some form of export mechanism that populates the microRNA content of the EVs in prostate cancer. However what this</a:t>
            </a:r>
            <a:r>
              <a:rPr lang="en-AU" sz="1200" kern="1200" baseline="0" dirty="0" smtClean="0">
                <a:solidFill>
                  <a:schemeClr val="tx1"/>
                </a:solidFill>
                <a:effectLst/>
                <a:latin typeface="+mn-lt"/>
                <a:ea typeface="+mn-ea"/>
                <a:cs typeface="+mn-cs"/>
              </a:rPr>
              <a:t> is </a:t>
            </a:r>
            <a:r>
              <a:rPr lang="en-AU" sz="1200" kern="1200" baseline="0" dirty="0" err="1" smtClean="0">
                <a:solidFill>
                  <a:schemeClr val="tx1"/>
                </a:solidFill>
                <a:effectLst/>
                <a:latin typeface="+mn-lt"/>
                <a:ea typeface="+mn-ea"/>
                <a:cs typeface="+mn-cs"/>
              </a:rPr>
              <a:t>is</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unknwn</a:t>
            </a:r>
            <a:r>
              <a:rPr lang="en-AU" sz="1200" kern="1200" baseline="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3/11/2016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3/11/2016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3/11/2016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1406263077"/>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04504" y="5642274"/>
            <a:ext cx="2491388" cy="646331"/>
          </a:xfrm>
          <a:prstGeom prst="rect">
            <a:avLst/>
          </a:prstGeom>
          <a:noFill/>
        </p:spPr>
        <p:txBody>
          <a:bodyPr wrap="none" rtlCol="0">
            <a:spAutoFit/>
          </a:bodyPr>
          <a:lstStyle/>
          <a:p>
            <a:pPr algn="r"/>
            <a:r>
              <a:rPr lang="en-AU" dirty="0" smtClean="0"/>
              <a:t>n ≤ 3</a:t>
            </a:r>
          </a:p>
          <a:p>
            <a:pPr algn="r"/>
            <a:r>
              <a:rPr lang="en-AU" dirty="0" smtClean="0"/>
              <a:t>Mann-</a:t>
            </a:r>
            <a:r>
              <a:rPr lang="en-AU" dirty="0"/>
              <a:t>W</a:t>
            </a:r>
            <a:r>
              <a:rPr lang="en-AU" dirty="0" smtClean="0"/>
              <a:t>hitney U test</a:t>
            </a:r>
            <a:endParaRPr lang="en-AU" dirty="0"/>
          </a:p>
        </p:txBody>
      </p:sp>
      <p:sp>
        <p:nvSpPr>
          <p:cNvPr id="6" name="TextBox 5"/>
          <p:cNvSpPr txBox="1"/>
          <p:nvPr/>
        </p:nvSpPr>
        <p:spPr>
          <a:xfrm>
            <a:off x="1863969" y="5662583"/>
            <a:ext cx="3190297" cy="369332"/>
          </a:xfrm>
          <a:prstGeom prst="rect">
            <a:avLst/>
          </a:prstGeom>
          <a:noFill/>
        </p:spPr>
        <p:txBody>
          <a:bodyPr wrap="none" rtlCol="0">
            <a:spAutoFit/>
          </a:bodyPr>
          <a:lstStyle/>
          <a:p>
            <a:r>
              <a:rPr lang="en-AU" dirty="0" smtClean="0"/>
              <a:t>Normalized to miR-125a-3p</a:t>
            </a:r>
            <a:endParaRPr lang="en-AU" dirty="0"/>
          </a:p>
        </p:txBody>
      </p: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2186" y="1695962"/>
            <a:ext cx="5390866" cy="3662541"/>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pPr algn="ctr"/>
            <a:r>
              <a:rPr lang="en-AU" sz="2400" dirty="0" smtClean="0">
                <a:solidFill>
                  <a:srgbClr val="FFFF00"/>
                </a:solidFill>
              </a:rPr>
              <a:t>RNA-binding proteins bind to conserved RNA regions. </a:t>
            </a:r>
            <a:endParaRPr lang="en-US" sz="2400" dirty="0">
              <a:solidFill>
                <a:srgbClr val="FFFF00"/>
              </a:solidFill>
            </a:endParaRP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pic>
        <p:nvPicPr>
          <p:cNvPr id="8" name="Picture 7"/>
          <p:cNvPicPr/>
          <p:nvPr/>
        </p:nvPicPr>
        <p:blipFill>
          <a:blip r:embed="rId3"/>
          <a:stretch>
            <a:fillRect/>
          </a:stretch>
        </p:blipFill>
        <p:spPr>
          <a:xfrm>
            <a:off x="772807" y="1444624"/>
            <a:ext cx="4803775" cy="4803775"/>
          </a:xfrm>
          <a:prstGeom prst="rect">
            <a:avLst/>
          </a:prstGeom>
        </p:spPr>
      </p:pic>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Expanding the sample set</a:t>
            </a:r>
            <a:endParaRPr lang="en-AU" sz="3600" dirty="0"/>
          </a:p>
        </p:txBody>
      </p:sp>
      <p:pic>
        <p:nvPicPr>
          <p:cNvPr id="4" name="Picture 3"/>
          <p:cNvPicPr/>
          <p:nvPr/>
        </p:nvPicPr>
        <p:blipFill rotWithShape="1">
          <a:blip r:embed="rId3"/>
          <a:srcRect l="10303" t="17128"/>
          <a:stretch/>
        </p:blipFill>
        <p:spPr>
          <a:xfrm>
            <a:off x="5965187" y="1736603"/>
            <a:ext cx="4998779" cy="4102868"/>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94668" y="6137715"/>
            <a:ext cx="7274748" cy="400110"/>
          </a:xfrm>
          <a:prstGeom prst="rect">
            <a:avLst/>
          </a:prstGeom>
          <a:noFill/>
        </p:spPr>
        <p:txBody>
          <a:bodyPr wrap="none" rtlCol="0">
            <a:spAutoFit/>
          </a:bodyPr>
          <a:lstStyle/>
          <a:p>
            <a:r>
              <a:rPr lang="en-AU" sz="2000" dirty="0" smtClean="0"/>
              <a:t>19 miRNAs selectively exported, most with links to cancer</a:t>
            </a:r>
            <a:r>
              <a:rPr lang="en-AU" dirty="0" smtClean="0"/>
              <a:t>.</a:t>
            </a:r>
            <a:endParaRPr lang="en-AU" dirty="0"/>
          </a:p>
        </p:txBody>
      </p:sp>
      <p:sp>
        <p:nvSpPr>
          <p:cNvPr id="18" name="Rectangle 17"/>
          <p:cNvSpPr/>
          <p:nvPr/>
        </p:nvSpPr>
        <p:spPr>
          <a:xfrm>
            <a:off x="6066787" y="3221454"/>
            <a:ext cx="1756413" cy="2137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528372" y="5739068"/>
            <a:ext cx="4780476" cy="646331"/>
          </a:xfrm>
          <a:prstGeom prst="rect">
            <a:avLst/>
          </a:prstGeom>
          <a:noFill/>
        </p:spPr>
        <p:txBody>
          <a:bodyPr wrap="none" rtlCol="0">
            <a:spAutoFit/>
          </a:bodyPr>
          <a:lstStyle/>
          <a:p>
            <a:r>
              <a:rPr lang="en-US" dirty="0" smtClean="0"/>
              <a:t>Together, match 14/19 exported miRNAs.</a:t>
            </a:r>
          </a:p>
          <a:p>
            <a:r>
              <a:rPr lang="en-US" dirty="0" smtClean="0"/>
              <a:t>No matches to sampled microRNAs. </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normAutofit/>
          </a:bodyPr>
          <a:lstStyle/>
          <a:p>
            <a:r>
              <a:rPr lang="en-US" dirty="0" err="1"/>
              <a:t>hnRNPK</a:t>
            </a:r>
            <a:r>
              <a:rPr lang="en-US" dirty="0"/>
              <a:t> binds to miR-122 at AGUGUG region. 		</a:t>
            </a:r>
            <a:r>
              <a:rPr lang="en-US" sz="1200" dirty="0"/>
              <a:t>(Fan 2015)</a:t>
            </a:r>
            <a:endParaRPr lang="en-US" sz="1600" dirty="0"/>
          </a:p>
          <a:p>
            <a:pPr lvl="1"/>
            <a:r>
              <a:rPr lang="en-US" dirty="0"/>
              <a:t>FIMO prediction matches motif to this region (p=0.0435)</a:t>
            </a:r>
          </a:p>
          <a:p>
            <a:endParaRPr lang="en-US" dirty="0" smtClean="0"/>
          </a:p>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lvl="1" indent="0">
              <a:buNone/>
            </a:pPr>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51695" y="195427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88002" y="528917"/>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11488" y="528918"/>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2"/>
          <a:stretch>
            <a:fillRect/>
          </a:stretch>
        </p:blipFill>
        <p:spPr>
          <a:xfrm>
            <a:off x="6176869" y="869544"/>
            <a:ext cx="5302665" cy="3427657"/>
          </a:xfrm>
          <a:prstGeom prst="rect">
            <a:avLst/>
          </a:prstGeom>
        </p:spPr>
      </p:pic>
      <p:sp>
        <p:nvSpPr>
          <p:cNvPr id="2" name="Title 1"/>
          <p:cNvSpPr>
            <a:spLocks noGrp="1"/>
          </p:cNvSpPr>
          <p:nvPr>
            <p:ph type="title"/>
          </p:nvPr>
        </p:nvSpPr>
        <p:spPr>
          <a:xfrm>
            <a:off x="1073156" y="4779558"/>
            <a:ext cx="4544515" cy="1400530"/>
          </a:xfrm>
        </p:spPr>
        <p:txBody>
          <a:bodyPr/>
          <a:lstStyle/>
          <a:p>
            <a:r>
              <a:rPr lang="en-US" sz="2400" dirty="0" smtClean="0"/>
              <a:t>Scrambled 148a as control. Won’t bind </a:t>
            </a:r>
            <a:r>
              <a:rPr lang="en-US" sz="2400" dirty="0" err="1" smtClean="0"/>
              <a:t>hnRNPK</a:t>
            </a:r>
            <a:r>
              <a:rPr lang="en-US" sz="2400" dirty="0" smtClean="0"/>
              <a:t> or localize to nucleolus </a:t>
            </a:r>
            <a:endParaRPr lang="en-AU" sz="2400" dirty="0"/>
          </a:p>
        </p:txBody>
      </p:sp>
      <p:pic>
        <p:nvPicPr>
          <p:cNvPr id="4" name="Content Placeholder 3"/>
          <p:cNvPicPr>
            <a:picLocks noGrp="1" noChangeAspect="1"/>
          </p:cNvPicPr>
          <p:nvPr>
            <p:ph idx="1"/>
          </p:nvPr>
        </p:nvPicPr>
        <p:blipFill>
          <a:blip r:embed="rId3"/>
          <a:stretch>
            <a:fillRect/>
          </a:stretch>
        </p:blipFill>
        <p:spPr>
          <a:xfrm>
            <a:off x="982175" y="634428"/>
            <a:ext cx="5103713" cy="3662773"/>
          </a:xfrm>
          <a:prstGeom prst="rect">
            <a:avLst/>
          </a:prstGeom>
        </p:spPr>
      </p:pic>
      <p:pic>
        <p:nvPicPr>
          <p:cNvPr id="3" name="Picture 2"/>
          <p:cNvPicPr>
            <a:picLocks noChangeAspect="1"/>
          </p:cNvPicPr>
          <p:nvPr/>
        </p:nvPicPr>
        <p:blipFill>
          <a:blip r:embed="rId4"/>
          <a:stretch>
            <a:fillRect/>
          </a:stretch>
        </p:blipFill>
        <p:spPr>
          <a:xfrm>
            <a:off x="1073156" y="2645428"/>
            <a:ext cx="4951146" cy="1612336"/>
          </a:xfrm>
          <a:prstGeom prst="rect">
            <a:avLst/>
          </a:prstGeom>
        </p:spPr>
      </p:pic>
      <p:sp>
        <p:nvSpPr>
          <p:cNvPr id="7" name="TextBox 6"/>
          <p:cNvSpPr txBox="1"/>
          <p:nvPr/>
        </p:nvSpPr>
        <p:spPr>
          <a:xfrm rot="16200000">
            <a:off x="438837" y="140907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4988" y="322917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5942632" y="140907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5508783" y="322917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6484616" y="4713376"/>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miR-589: ‘sampling’. </a:t>
            </a:r>
          </a:p>
          <a:p>
            <a:r>
              <a:rPr lang="en-US" sz="2400" dirty="0" smtClean="0"/>
              <a:t>No co-localization with </a:t>
            </a:r>
            <a:r>
              <a:rPr lang="en-US" sz="2400" dirty="0" err="1" smtClean="0"/>
              <a:t>hnRNPK</a:t>
            </a:r>
            <a:r>
              <a:rPr lang="en-US" sz="2400" dirty="0" smtClean="0"/>
              <a:t> or be found in puncta.</a:t>
            </a:r>
            <a:endParaRPr lang="en-AU" sz="2400" dirty="0"/>
          </a:p>
        </p:txBody>
      </p:sp>
      <p:sp>
        <p:nvSpPr>
          <p:cNvPr id="15" name="TextBox 14"/>
          <p:cNvSpPr txBox="1"/>
          <p:nvPr/>
        </p:nvSpPr>
        <p:spPr>
          <a:xfrm>
            <a:off x="6176869" y="528918"/>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
        <p:nvSpPr>
          <p:cNvPr id="17" name="TextBox 16"/>
          <p:cNvSpPr txBox="1"/>
          <p:nvPr/>
        </p:nvSpPr>
        <p:spPr>
          <a:xfrm>
            <a:off x="980821" y="53128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err="1" smtClean="0">
                <a:solidFill>
                  <a:sysClr val="windowText" lastClr="000000"/>
                </a:solidFill>
              </a:rPr>
              <a:t>hnRNPK</a:t>
            </a:r>
            <a:r>
              <a:rPr lang="en-US" dirty="0" smtClean="0">
                <a:solidFill>
                  <a:sysClr val="windowText" lastClr="000000"/>
                </a:solidFill>
              </a:rPr>
              <a:t>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969606834"/>
              </p:ext>
            </p:extLst>
          </p:nvPr>
        </p:nvGraphicFramePr>
        <p:xfrm>
          <a:off x="6440715" y="2600257"/>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01648" y="4132791"/>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a:t>
            </a:r>
            <a:r>
              <a:rPr lang="en-AU" sz="2200" dirty="0" smtClean="0">
                <a:solidFill>
                  <a:srgbClr val="FFFF00"/>
                </a:solidFill>
              </a:rPr>
              <a:t>brings target miRNAs </a:t>
            </a:r>
            <a:r>
              <a:rPr lang="en-AU" sz="2200" dirty="0">
                <a:solidFill>
                  <a:srgbClr val="FFFF00"/>
                </a:solidFill>
              </a:rPr>
              <a:t>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smtClean="0">
                <a:solidFill>
                  <a:srgbClr val="FFFF00"/>
                </a:solidFill>
              </a:rPr>
              <a:t>miRNA </a:t>
            </a:r>
            <a:r>
              <a:rPr lang="en-AU" sz="2200" dirty="0">
                <a:solidFill>
                  <a:srgbClr val="FFFF00"/>
                </a:solidFill>
              </a:rPr>
              <a:t>export</a:t>
            </a:r>
          </a:p>
        </p:txBody>
      </p:sp>
    </p:spTree>
    <p:extLst>
      <p:ext uri="{BB962C8B-B14F-4D97-AF65-F5344CB8AC3E}">
        <p14:creationId xmlns:p14="http://schemas.microsoft.com/office/powerpoint/2010/main" val="882561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smtClean="0"/>
              <a:t>Co-expressed </a:t>
            </a:r>
            <a:r>
              <a:rPr lang="en-AU" dirty="0"/>
              <a:t>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pic>
        <p:nvPicPr>
          <p:cNvPr id="7" name="Picture 6"/>
          <p:cNvPicPr/>
          <p:nvPr/>
        </p:nvPicPr>
        <p:blipFill>
          <a:blip r:embed="rId3"/>
          <a:stretch>
            <a:fillRect/>
          </a:stretch>
        </p:blipFill>
        <p:spPr>
          <a:xfrm>
            <a:off x="544697" y="1229183"/>
            <a:ext cx="4803775" cy="4803775"/>
          </a:xfrm>
          <a:prstGeom prst="rect">
            <a:avLst/>
          </a:prstGeom>
        </p:spPr>
      </p:pic>
      <p:sp>
        <p:nvSpPr>
          <p:cNvPr id="3" name="TextBox 2"/>
          <p:cNvSpPr txBox="1"/>
          <p:nvPr/>
        </p:nvSpPr>
        <p:spPr>
          <a:xfrm>
            <a:off x="682622" y="1777048"/>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7"/>
            <a:ext cx="4306889" cy="4195481"/>
          </a:xfrm>
        </p:spPr>
        <p:txBody>
          <a:bodyPr>
            <a:normAutofit/>
          </a:bodyPr>
          <a:lstStyle/>
          <a:p>
            <a:r>
              <a:rPr lang="en-US" dirty="0" smtClean="0"/>
              <a:t>Selective vs sampling export.</a:t>
            </a:r>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389222" y="2368758"/>
            <a:ext cx="4817659" cy="363176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p:txBody>
      </p:sp>
      <p:sp>
        <p:nvSpPr>
          <p:cNvPr id="3" name="TextBox 2"/>
          <p:cNvSpPr txBox="1"/>
          <p:nvPr/>
        </p:nvSpPr>
        <p:spPr>
          <a:xfrm>
            <a:off x="1246010" y="5924321"/>
            <a:ext cx="4222631" cy="646331"/>
          </a:xfrm>
          <a:prstGeom prst="rect">
            <a:avLst/>
          </a:prstGeom>
          <a:noFill/>
        </p:spPr>
        <p:txBody>
          <a:bodyPr wrap="none" rtlCol="0">
            <a:spAutoFit/>
          </a:bodyPr>
          <a:lstStyle/>
          <a:p>
            <a:r>
              <a:rPr lang="en-AU" dirty="0" smtClean="0"/>
              <a:t>* p ≤ 0.05 from Wald p-value test</a:t>
            </a:r>
          </a:p>
          <a:p>
            <a:r>
              <a:rPr lang="en-AU" dirty="0" smtClean="0"/>
              <a:t>Used to compare between cell lines</a:t>
            </a:r>
            <a:endParaRPr lang="en-AU" dirty="0"/>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8923</TotalTime>
  <Words>1436</Words>
  <Application>Microsoft Office PowerPoint</Application>
  <PresentationFormat>Widescreen</PresentationFormat>
  <Paragraphs>226</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in EVs</vt:lpstr>
      <vt:lpstr>PowerPoint Presentation</vt:lpstr>
      <vt:lpstr>Aim 1. Identify miRNAs exported in this system</vt:lpstr>
      <vt:lpstr>MicroRNAs are selectively exported</vt:lpstr>
      <vt:lpstr>RT-qPCR validation</vt:lpstr>
      <vt:lpstr>Aim 2. Identify candidate export protein</vt:lpstr>
      <vt:lpstr>Expanding the sample set</vt:lpstr>
      <vt:lpstr>Motifs enriched in exported microRNAs</vt:lpstr>
      <vt:lpstr>Quantitative proteomics of EVs</vt:lpstr>
      <vt:lpstr>hnRNPK: viable export protein</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146</cp:revision>
  <dcterms:created xsi:type="dcterms:W3CDTF">2016-09-13T09:36:59Z</dcterms:created>
  <dcterms:modified xsi:type="dcterms:W3CDTF">2016-11-02T22:56:57Z</dcterms:modified>
</cp:coreProperties>
</file>