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2" r:id="rId1"/>
  </p:sldMasterIdLst>
  <p:notesMasterIdLst>
    <p:notesMasterId r:id="rId24"/>
  </p:notesMasterIdLst>
  <p:sldIdLst>
    <p:sldId id="256" r:id="rId2"/>
    <p:sldId id="257" r:id="rId3"/>
    <p:sldId id="258" r:id="rId4"/>
    <p:sldId id="259" r:id="rId5"/>
    <p:sldId id="260" r:id="rId6"/>
    <p:sldId id="261" r:id="rId7"/>
    <p:sldId id="270" r:id="rId8"/>
    <p:sldId id="262" r:id="rId9"/>
    <p:sldId id="269" r:id="rId10"/>
    <p:sldId id="281" r:id="rId11"/>
    <p:sldId id="263" r:id="rId12"/>
    <p:sldId id="271" r:id="rId13"/>
    <p:sldId id="264" r:id="rId14"/>
    <p:sldId id="272" r:id="rId15"/>
    <p:sldId id="273" r:id="rId16"/>
    <p:sldId id="275" r:id="rId17"/>
    <p:sldId id="266" r:id="rId18"/>
    <p:sldId id="277" r:id="rId19"/>
    <p:sldId id="278" r:id="rId20"/>
    <p:sldId id="282" r:id="rId21"/>
    <p:sldId id="283"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174" autoAdjust="0"/>
  </p:normalViewPr>
  <p:slideViewPr>
    <p:cSldViewPr snapToGrid="0">
      <p:cViewPr varScale="1">
        <p:scale>
          <a:sx n="55" d="100"/>
          <a:sy n="55" d="100"/>
        </p:scale>
        <p:origin x="78" y="108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E3A3D-69A5-4984-AEE1-E6BFBD974437}" type="doc">
      <dgm:prSet loTypeId="urn:microsoft.com/office/officeart/2005/8/layout/vProcess5" loCatId="process" qsTypeId="urn:microsoft.com/office/officeart/2005/8/quickstyle/simple1" qsCatId="simple" csTypeId="urn:microsoft.com/office/officeart/2005/8/colors/accent1_2" csCatId="accent1" phldr="1"/>
      <dgm:spPr/>
    </dgm:pt>
    <dgm:pt modelId="{F144B903-A589-4F71-AA21-AA1AAECD833D}">
      <dgm:prSet phldrT="[Text]"/>
      <dgm:spPr/>
      <dgm:t>
        <a:bodyPr/>
        <a:lstStyle/>
        <a:p>
          <a:r>
            <a:rPr lang="en-US" dirty="0" smtClean="0">
              <a:solidFill>
                <a:schemeClr val="bg1"/>
              </a:solidFill>
            </a:rPr>
            <a:t>EV and cell collection</a:t>
          </a:r>
          <a:endParaRPr lang="en-AU" dirty="0">
            <a:solidFill>
              <a:schemeClr val="bg1"/>
            </a:solidFill>
          </a:endParaRPr>
        </a:p>
      </dgm:t>
    </dgm:pt>
    <dgm:pt modelId="{829AA757-4A6F-4910-B503-EFBAD8650C19}" type="parTrans" cxnId="{7561152C-4986-44CD-9D31-53FA414840ED}">
      <dgm:prSet/>
      <dgm:spPr/>
      <dgm:t>
        <a:bodyPr/>
        <a:lstStyle/>
        <a:p>
          <a:endParaRPr lang="en-AU"/>
        </a:p>
      </dgm:t>
    </dgm:pt>
    <dgm:pt modelId="{315DE6A6-D894-497C-90BC-5B193E877242}" type="sibTrans" cxnId="{7561152C-4986-44CD-9D31-53FA414840ED}">
      <dgm:prSet/>
      <dgm:spPr>
        <a:solidFill>
          <a:schemeClr val="bg2">
            <a:lumMod val="50000"/>
            <a:lumOff val="50000"/>
            <a:alpha val="90000"/>
          </a:schemeClr>
        </a:solidFill>
      </dgm:spPr>
      <dgm:t>
        <a:bodyPr/>
        <a:lstStyle/>
        <a:p>
          <a:endParaRPr lang="en-AU"/>
        </a:p>
      </dgm:t>
    </dgm:pt>
    <dgm:pt modelId="{B7BD2436-952D-4123-88C2-E94260E3A9A5}">
      <dgm:prSet phldrT="[Text]"/>
      <dgm:spPr/>
      <dgm:t>
        <a:bodyPr/>
        <a:lstStyle/>
        <a:p>
          <a:r>
            <a:rPr lang="en-US" dirty="0" smtClean="0">
              <a:solidFill>
                <a:schemeClr val="bg1"/>
              </a:solidFill>
            </a:rPr>
            <a:t>RNA extraction</a:t>
          </a:r>
          <a:endParaRPr lang="en-AU" dirty="0">
            <a:solidFill>
              <a:schemeClr val="bg1"/>
            </a:solidFill>
          </a:endParaRPr>
        </a:p>
      </dgm:t>
    </dgm:pt>
    <dgm:pt modelId="{DF443CFF-5D94-4858-8E4E-FBAB9BAC349B}" type="parTrans" cxnId="{FFDC5AD1-237F-470F-A925-BD3176C07E85}">
      <dgm:prSet/>
      <dgm:spPr/>
      <dgm:t>
        <a:bodyPr/>
        <a:lstStyle/>
        <a:p>
          <a:endParaRPr lang="en-AU"/>
        </a:p>
      </dgm:t>
    </dgm:pt>
    <dgm:pt modelId="{E12751A6-FC10-4A8F-A7CA-F1DC4E160A08}" type="sibTrans" cxnId="{FFDC5AD1-237F-470F-A925-BD3176C07E85}">
      <dgm:prSet/>
      <dgm:spPr>
        <a:solidFill>
          <a:schemeClr val="bg2">
            <a:lumMod val="50000"/>
            <a:lumOff val="50000"/>
            <a:alpha val="90000"/>
          </a:schemeClr>
        </a:solidFill>
      </dgm:spPr>
      <dgm:t>
        <a:bodyPr/>
        <a:lstStyle/>
        <a:p>
          <a:endParaRPr lang="en-AU"/>
        </a:p>
      </dgm:t>
    </dgm:pt>
    <dgm:pt modelId="{D1F51DA7-F9A7-4317-92CD-8B8C67DD150E}">
      <dgm:prSet phldrT="[Text]"/>
      <dgm:spPr/>
      <dgm:t>
        <a:bodyPr/>
        <a:lstStyle/>
        <a:p>
          <a:r>
            <a:rPr lang="en-US" dirty="0" smtClean="0">
              <a:solidFill>
                <a:schemeClr val="bg1"/>
              </a:solidFill>
            </a:rPr>
            <a:t>cDNA synthesis and poly-A tailing</a:t>
          </a:r>
          <a:endParaRPr lang="en-AU" dirty="0">
            <a:solidFill>
              <a:schemeClr val="bg1"/>
            </a:solidFill>
          </a:endParaRPr>
        </a:p>
      </dgm:t>
    </dgm:pt>
    <dgm:pt modelId="{61059BE2-4193-4F76-81C9-81CD0B6A62A2}" type="parTrans" cxnId="{696A0980-380E-46CA-A569-B76614BCB2D5}">
      <dgm:prSet/>
      <dgm:spPr/>
      <dgm:t>
        <a:bodyPr/>
        <a:lstStyle/>
        <a:p>
          <a:endParaRPr lang="en-AU"/>
        </a:p>
      </dgm:t>
    </dgm:pt>
    <dgm:pt modelId="{6C27A8E2-8796-4088-87BD-B7AC18B81D1F}" type="sibTrans" cxnId="{696A0980-380E-46CA-A569-B76614BCB2D5}">
      <dgm:prSet/>
      <dgm:spPr>
        <a:solidFill>
          <a:schemeClr val="bg2">
            <a:lumMod val="50000"/>
            <a:lumOff val="50000"/>
            <a:alpha val="90000"/>
          </a:schemeClr>
        </a:solidFill>
      </dgm:spPr>
      <dgm:t>
        <a:bodyPr/>
        <a:lstStyle/>
        <a:p>
          <a:endParaRPr lang="en-AU"/>
        </a:p>
      </dgm:t>
    </dgm:pt>
    <dgm:pt modelId="{39F55482-F6CF-47E4-BAAC-2A22040F9A1E}">
      <dgm:prSet/>
      <dgm:spPr/>
      <dgm:t>
        <a:bodyPr/>
        <a:lstStyle/>
        <a:p>
          <a:r>
            <a:rPr lang="en-US" dirty="0" smtClean="0">
              <a:solidFill>
                <a:schemeClr val="bg1"/>
              </a:solidFill>
            </a:rPr>
            <a:t>RT-qPCR</a:t>
          </a:r>
          <a:endParaRPr lang="en-AU" dirty="0">
            <a:solidFill>
              <a:schemeClr val="bg1"/>
            </a:solidFill>
          </a:endParaRPr>
        </a:p>
      </dgm:t>
    </dgm:pt>
    <dgm:pt modelId="{DBD7EC3E-CA52-4CC6-8277-9077F372CB81}" type="parTrans" cxnId="{9CC7E083-9808-49B8-8B40-7377E0B4B5CB}">
      <dgm:prSet/>
      <dgm:spPr/>
      <dgm:t>
        <a:bodyPr/>
        <a:lstStyle/>
        <a:p>
          <a:endParaRPr lang="en-AU"/>
        </a:p>
      </dgm:t>
    </dgm:pt>
    <dgm:pt modelId="{A143A7AF-6C8B-409A-8CC5-D60FDF027217}" type="sibTrans" cxnId="{9CC7E083-9808-49B8-8B40-7377E0B4B5CB}">
      <dgm:prSet/>
      <dgm:spPr>
        <a:solidFill>
          <a:schemeClr val="bg2">
            <a:lumMod val="50000"/>
            <a:lumOff val="50000"/>
            <a:alpha val="90000"/>
          </a:schemeClr>
        </a:solidFill>
      </dgm:spPr>
      <dgm:t>
        <a:bodyPr/>
        <a:lstStyle/>
        <a:p>
          <a:endParaRPr lang="en-AU"/>
        </a:p>
      </dgm:t>
    </dgm:pt>
    <dgm:pt modelId="{684836CF-9083-450E-A1FA-D26577A6A0E9}">
      <dgm:prSet/>
      <dgm:spPr/>
      <dgm:t>
        <a:bodyPr/>
        <a:lstStyle/>
        <a:p>
          <a:r>
            <a:rPr lang="en-US" dirty="0" smtClean="0">
              <a:solidFill>
                <a:schemeClr val="bg1"/>
              </a:solidFill>
            </a:rPr>
            <a:t>Delta </a:t>
          </a:r>
          <a:r>
            <a:rPr lang="en-US" dirty="0" err="1" smtClean="0">
              <a:solidFill>
                <a:schemeClr val="bg1"/>
              </a:solidFill>
            </a:rPr>
            <a:t>delta</a:t>
          </a:r>
          <a:r>
            <a:rPr lang="en-US" dirty="0" smtClean="0">
              <a:solidFill>
                <a:schemeClr val="bg1"/>
              </a:solidFill>
            </a:rPr>
            <a:t> CT analysis</a:t>
          </a:r>
          <a:endParaRPr lang="en-AU" dirty="0">
            <a:solidFill>
              <a:schemeClr val="bg1"/>
            </a:solidFill>
          </a:endParaRPr>
        </a:p>
      </dgm:t>
    </dgm:pt>
    <dgm:pt modelId="{2E359D97-E4AD-485F-8B73-B391A13BE006}" type="parTrans" cxnId="{1003D551-CFBD-4A36-B5ED-49C0B5ABC90B}">
      <dgm:prSet/>
      <dgm:spPr/>
      <dgm:t>
        <a:bodyPr/>
        <a:lstStyle/>
        <a:p>
          <a:endParaRPr lang="en-AU"/>
        </a:p>
      </dgm:t>
    </dgm:pt>
    <dgm:pt modelId="{B64919E7-DAE9-427A-8DA8-78ED0C3D6E4F}" type="sibTrans" cxnId="{1003D551-CFBD-4A36-B5ED-49C0B5ABC90B}">
      <dgm:prSet/>
      <dgm:spPr/>
      <dgm:t>
        <a:bodyPr/>
        <a:lstStyle/>
        <a:p>
          <a:endParaRPr lang="en-AU"/>
        </a:p>
      </dgm:t>
    </dgm:pt>
    <dgm:pt modelId="{EC9E55B2-D5E5-43E6-9574-BD580C0C7A8B}" type="pres">
      <dgm:prSet presAssocID="{6D4E3A3D-69A5-4984-AEE1-E6BFBD974437}" presName="outerComposite" presStyleCnt="0">
        <dgm:presLayoutVars>
          <dgm:chMax val="5"/>
          <dgm:dir/>
          <dgm:resizeHandles val="exact"/>
        </dgm:presLayoutVars>
      </dgm:prSet>
      <dgm:spPr/>
    </dgm:pt>
    <dgm:pt modelId="{EDF2CDF0-C1AA-4D39-954E-26DC0E27057E}" type="pres">
      <dgm:prSet presAssocID="{6D4E3A3D-69A5-4984-AEE1-E6BFBD974437}" presName="dummyMaxCanvas" presStyleCnt="0">
        <dgm:presLayoutVars/>
      </dgm:prSet>
      <dgm:spPr/>
    </dgm:pt>
    <dgm:pt modelId="{B5AB1BF9-4ACD-4891-81A7-FE6469FA1B42}" type="pres">
      <dgm:prSet presAssocID="{6D4E3A3D-69A5-4984-AEE1-E6BFBD974437}" presName="FiveNodes_1" presStyleLbl="node1" presStyleIdx="0" presStyleCnt="5">
        <dgm:presLayoutVars>
          <dgm:bulletEnabled val="1"/>
        </dgm:presLayoutVars>
      </dgm:prSet>
      <dgm:spPr/>
      <dgm:t>
        <a:bodyPr/>
        <a:lstStyle/>
        <a:p>
          <a:endParaRPr lang="en-AU"/>
        </a:p>
      </dgm:t>
    </dgm:pt>
    <dgm:pt modelId="{142466EF-5655-42A9-8BF0-F1624F077F06}" type="pres">
      <dgm:prSet presAssocID="{6D4E3A3D-69A5-4984-AEE1-E6BFBD974437}" presName="FiveNodes_2" presStyleLbl="node1" presStyleIdx="1" presStyleCnt="5">
        <dgm:presLayoutVars>
          <dgm:bulletEnabled val="1"/>
        </dgm:presLayoutVars>
      </dgm:prSet>
      <dgm:spPr/>
      <dgm:t>
        <a:bodyPr/>
        <a:lstStyle/>
        <a:p>
          <a:endParaRPr lang="en-AU"/>
        </a:p>
      </dgm:t>
    </dgm:pt>
    <dgm:pt modelId="{537E957E-2D49-43EA-8008-F973EA99ED84}" type="pres">
      <dgm:prSet presAssocID="{6D4E3A3D-69A5-4984-AEE1-E6BFBD974437}" presName="FiveNodes_3" presStyleLbl="node1" presStyleIdx="2" presStyleCnt="5">
        <dgm:presLayoutVars>
          <dgm:bulletEnabled val="1"/>
        </dgm:presLayoutVars>
      </dgm:prSet>
      <dgm:spPr/>
      <dgm:t>
        <a:bodyPr/>
        <a:lstStyle/>
        <a:p>
          <a:endParaRPr lang="en-AU"/>
        </a:p>
      </dgm:t>
    </dgm:pt>
    <dgm:pt modelId="{6EF6A664-D7FA-4909-AC1A-B05262E61B69}" type="pres">
      <dgm:prSet presAssocID="{6D4E3A3D-69A5-4984-AEE1-E6BFBD974437}" presName="FiveNodes_4" presStyleLbl="node1" presStyleIdx="3" presStyleCnt="5">
        <dgm:presLayoutVars>
          <dgm:bulletEnabled val="1"/>
        </dgm:presLayoutVars>
      </dgm:prSet>
      <dgm:spPr/>
      <dgm:t>
        <a:bodyPr/>
        <a:lstStyle/>
        <a:p>
          <a:endParaRPr lang="en-AU"/>
        </a:p>
      </dgm:t>
    </dgm:pt>
    <dgm:pt modelId="{1F4391CF-DC44-49F5-9A28-B44F80DF4D55}" type="pres">
      <dgm:prSet presAssocID="{6D4E3A3D-69A5-4984-AEE1-E6BFBD974437}" presName="FiveNodes_5" presStyleLbl="node1" presStyleIdx="4" presStyleCnt="5">
        <dgm:presLayoutVars>
          <dgm:bulletEnabled val="1"/>
        </dgm:presLayoutVars>
      </dgm:prSet>
      <dgm:spPr/>
      <dgm:t>
        <a:bodyPr/>
        <a:lstStyle/>
        <a:p>
          <a:endParaRPr lang="en-AU"/>
        </a:p>
      </dgm:t>
    </dgm:pt>
    <dgm:pt modelId="{7C7A3F0C-3A09-40A9-B3A8-9BCA2A046C7A}" type="pres">
      <dgm:prSet presAssocID="{6D4E3A3D-69A5-4984-AEE1-E6BFBD974437}" presName="FiveConn_1-2" presStyleLbl="fgAccFollowNode1" presStyleIdx="0" presStyleCnt="4">
        <dgm:presLayoutVars>
          <dgm:bulletEnabled val="1"/>
        </dgm:presLayoutVars>
      </dgm:prSet>
      <dgm:spPr/>
      <dgm:t>
        <a:bodyPr/>
        <a:lstStyle/>
        <a:p>
          <a:endParaRPr lang="en-AU"/>
        </a:p>
      </dgm:t>
    </dgm:pt>
    <dgm:pt modelId="{09B2B401-8928-462C-B29D-38127C77AA4D}" type="pres">
      <dgm:prSet presAssocID="{6D4E3A3D-69A5-4984-AEE1-E6BFBD974437}" presName="FiveConn_2-3" presStyleLbl="fgAccFollowNode1" presStyleIdx="1" presStyleCnt="4">
        <dgm:presLayoutVars>
          <dgm:bulletEnabled val="1"/>
        </dgm:presLayoutVars>
      </dgm:prSet>
      <dgm:spPr/>
      <dgm:t>
        <a:bodyPr/>
        <a:lstStyle/>
        <a:p>
          <a:endParaRPr lang="en-AU"/>
        </a:p>
      </dgm:t>
    </dgm:pt>
    <dgm:pt modelId="{94FDD53F-9ABA-4238-8C87-E414C334E987}" type="pres">
      <dgm:prSet presAssocID="{6D4E3A3D-69A5-4984-AEE1-E6BFBD974437}" presName="FiveConn_3-4" presStyleLbl="fgAccFollowNode1" presStyleIdx="2" presStyleCnt="4">
        <dgm:presLayoutVars>
          <dgm:bulletEnabled val="1"/>
        </dgm:presLayoutVars>
      </dgm:prSet>
      <dgm:spPr/>
      <dgm:t>
        <a:bodyPr/>
        <a:lstStyle/>
        <a:p>
          <a:endParaRPr lang="en-AU"/>
        </a:p>
      </dgm:t>
    </dgm:pt>
    <dgm:pt modelId="{112B86F2-18EA-41BC-AA1E-EB607F094174}" type="pres">
      <dgm:prSet presAssocID="{6D4E3A3D-69A5-4984-AEE1-E6BFBD974437}" presName="FiveConn_4-5" presStyleLbl="fgAccFollowNode1" presStyleIdx="3" presStyleCnt="4">
        <dgm:presLayoutVars>
          <dgm:bulletEnabled val="1"/>
        </dgm:presLayoutVars>
      </dgm:prSet>
      <dgm:spPr/>
      <dgm:t>
        <a:bodyPr/>
        <a:lstStyle/>
        <a:p>
          <a:endParaRPr lang="en-AU"/>
        </a:p>
      </dgm:t>
    </dgm:pt>
    <dgm:pt modelId="{814E2D1B-8446-4303-9B7A-2EC11DDBA6B0}" type="pres">
      <dgm:prSet presAssocID="{6D4E3A3D-69A5-4984-AEE1-E6BFBD974437}" presName="FiveNodes_1_text" presStyleLbl="node1" presStyleIdx="4" presStyleCnt="5">
        <dgm:presLayoutVars>
          <dgm:bulletEnabled val="1"/>
        </dgm:presLayoutVars>
      </dgm:prSet>
      <dgm:spPr/>
      <dgm:t>
        <a:bodyPr/>
        <a:lstStyle/>
        <a:p>
          <a:endParaRPr lang="en-AU"/>
        </a:p>
      </dgm:t>
    </dgm:pt>
    <dgm:pt modelId="{CA177E4B-EFC7-4A95-995D-EB7F356FDF55}" type="pres">
      <dgm:prSet presAssocID="{6D4E3A3D-69A5-4984-AEE1-E6BFBD974437}" presName="FiveNodes_2_text" presStyleLbl="node1" presStyleIdx="4" presStyleCnt="5">
        <dgm:presLayoutVars>
          <dgm:bulletEnabled val="1"/>
        </dgm:presLayoutVars>
      </dgm:prSet>
      <dgm:spPr/>
      <dgm:t>
        <a:bodyPr/>
        <a:lstStyle/>
        <a:p>
          <a:endParaRPr lang="en-AU"/>
        </a:p>
      </dgm:t>
    </dgm:pt>
    <dgm:pt modelId="{70E7B4E2-5541-40D1-84B6-82422B671A20}" type="pres">
      <dgm:prSet presAssocID="{6D4E3A3D-69A5-4984-AEE1-E6BFBD974437}" presName="FiveNodes_3_text" presStyleLbl="node1" presStyleIdx="4" presStyleCnt="5">
        <dgm:presLayoutVars>
          <dgm:bulletEnabled val="1"/>
        </dgm:presLayoutVars>
      </dgm:prSet>
      <dgm:spPr/>
      <dgm:t>
        <a:bodyPr/>
        <a:lstStyle/>
        <a:p>
          <a:endParaRPr lang="en-AU"/>
        </a:p>
      </dgm:t>
    </dgm:pt>
    <dgm:pt modelId="{7A7B5E34-AFC1-42A0-BCF5-E34EB6A8A4EC}" type="pres">
      <dgm:prSet presAssocID="{6D4E3A3D-69A5-4984-AEE1-E6BFBD974437}" presName="FiveNodes_4_text" presStyleLbl="node1" presStyleIdx="4" presStyleCnt="5">
        <dgm:presLayoutVars>
          <dgm:bulletEnabled val="1"/>
        </dgm:presLayoutVars>
      </dgm:prSet>
      <dgm:spPr/>
      <dgm:t>
        <a:bodyPr/>
        <a:lstStyle/>
        <a:p>
          <a:endParaRPr lang="en-AU"/>
        </a:p>
      </dgm:t>
    </dgm:pt>
    <dgm:pt modelId="{C640AC21-83B8-41D9-8EF9-D019106EA0A7}" type="pres">
      <dgm:prSet presAssocID="{6D4E3A3D-69A5-4984-AEE1-E6BFBD974437}" presName="FiveNodes_5_text" presStyleLbl="node1" presStyleIdx="4" presStyleCnt="5">
        <dgm:presLayoutVars>
          <dgm:bulletEnabled val="1"/>
        </dgm:presLayoutVars>
      </dgm:prSet>
      <dgm:spPr/>
      <dgm:t>
        <a:bodyPr/>
        <a:lstStyle/>
        <a:p>
          <a:endParaRPr lang="en-AU"/>
        </a:p>
      </dgm:t>
    </dgm:pt>
  </dgm:ptLst>
  <dgm:cxnLst>
    <dgm:cxn modelId="{6DFEDD7E-C989-441C-9647-BEC16E148FB5}" type="presOf" srcId="{6D4E3A3D-69A5-4984-AEE1-E6BFBD974437}" destId="{EC9E55B2-D5E5-43E6-9574-BD580C0C7A8B}" srcOrd="0" destOrd="0" presId="urn:microsoft.com/office/officeart/2005/8/layout/vProcess5"/>
    <dgm:cxn modelId="{20AAD808-DCD1-4EDA-A0FD-D167951E25C1}" type="presOf" srcId="{D1F51DA7-F9A7-4317-92CD-8B8C67DD150E}" destId="{70E7B4E2-5541-40D1-84B6-82422B671A20}" srcOrd="1" destOrd="0" presId="urn:microsoft.com/office/officeart/2005/8/layout/vProcess5"/>
    <dgm:cxn modelId="{3C1430F0-A374-4AEC-9E86-B8D56F8EFD9C}" type="presOf" srcId="{F144B903-A589-4F71-AA21-AA1AAECD833D}" destId="{814E2D1B-8446-4303-9B7A-2EC11DDBA6B0}" srcOrd="1" destOrd="0" presId="urn:microsoft.com/office/officeart/2005/8/layout/vProcess5"/>
    <dgm:cxn modelId="{5FBA6CEC-6D8A-4ECF-BA15-5C0A65639F53}" type="presOf" srcId="{A143A7AF-6C8B-409A-8CC5-D60FDF027217}" destId="{112B86F2-18EA-41BC-AA1E-EB607F094174}" srcOrd="0" destOrd="0" presId="urn:microsoft.com/office/officeart/2005/8/layout/vProcess5"/>
    <dgm:cxn modelId="{74DFDA59-6752-455C-B57D-E7CBAB6CE1E8}" type="presOf" srcId="{F144B903-A589-4F71-AA21-AA1AAECD833D}" destId="{B5AB1BF9-4ACD-4891-81A7-FE6469FA1B42}" srcOrd="0" destOrd="0" presId="urn:microsoft.com/office/officeart/2005/8/layout/vProcess5"/>
    <dgm:cxn modelId="{9CC7E083-9808-49B8-8B40-7377E0B4B5CB}" srcId="{6D4E3A3D-69A5-4984-AEE1-E6BFBD974437}" destId="{39F55482-F6CF-47E4-BAAC-2A22040F9A1E}" srcOrd="3" destOrd="0" parTransId="{DBD7EC3E-CA52-4CC6-8277-9077F372CB81}" sibTransId="{A143A7AF-6C8B-409A-8CC5-D60FDF027217}"/>
    <dgm:cxn modelId="{0BE77A12-95D9-4662-8A35-E3AD3D405827}" type="presOf" srcId="{39F55482-F6CF-47E4-BAAC-2A22040F9A1E}" destId="{7A7B5E34-AFC1-42A0-BCF5-E34EB6A8A4EC}" srcOrd="1" destOrd="0" presId="urn:microsoft.com/office/officeart/2005/8/layout/vProcess5"/>
    <dgm:cxn modelId="{6DB55979-2599-4E7F-925E-31731D016EC7}" type="presOf" srcId="{E12751A6-FC10-4A8F-A7CA-F1DC4E160A08}" destId="{09B2B401-8928-462C-B29D-38127C77AA4D}" srcOrd="0" destOrd="0" presId="urn:microsoft.com/office/officeart/2005/8/layout/vProcess5"/>
    <dgm:cxn modelId="{1003D551-CFBD-4A36-B5ED-49C0B5ABC90B}" srcId="{6D4E3A3D-69A5-4984-AEE1-E6BFBD974437}" destId="{684836CF-9083-450E-A1FA-D26577A6A0E9}" srcOrd="4" destOrd="0" parTransId="{2E359D97-E4AD-485F-8B73-B391A13BE006}" sibTransId="{B64919E7-DAE9-427A-8DA8-78ED0C3D6E4F}"/>
    <dgm:cxn modelId="{7561152C-4986-44CD-9D31-53FA414840ED}" srcId="{6D4E3A3D-69A5-4984-AEE1-E6BFBD974437}" destId="{F144B903-A589-4F71-AA21-AA1AAECD833D}" srcOrd="0" destOrd="0" parTransId="{829AA757-4A6F-4910-B503-EFBAD8650C19}" sibTransId="{315DE6A6-D894-497C-90BC-5B193E877242}"/>
    <dgm:cxn modelId="{8AD82013-E6B3-4ED9-BB27-C077613C5C5E}" type="presOf" srcId="{B7BD2436-952D-4123-88C2-E94260E3A9A5}" destId="{142466EF-5655-42A9-8BF0-F1624F077F06}" srcOrd="0" destOrd="0" presId="urn:microsoft.com/office/officeart/2005/8/layout/vProcess5"/>
    <dgm:cxn modelId="{01010751-D700-4898-BDC1-0D301BC0800D}" type="presOf" srcId="{684836CF-9083-450E-A1FA-D26577A6A0E9}" destId="{1F4391CF-DC44-49F5-9A28-B44F80DF4D55}" srcOrd="0" destOrd="0" presId="urn:microsoft.com/office/officeart/2005/8/layout/vProcess5"/>
    <dgm:cxn modelId="{50A2B3C8-A306-4C3E-B8AA-65CE9364EA25}" type="presOf" srcId="{6C27A8E2-8796-4088-87BD-B7AC18B81D1F}" destId="{94FDD53F-9ABA-4238-8C87-E414C334E987}" srcOrd="0" destOrd="0" presId="urn:microsoft.com/office/officeart/2005/8/layout/vProcess5"/>
    <dgm:cxn modelId="{448D1329-B5A7-4FCE-8EF4-6FEE6E919E56}" type="presOf" srcId="{39F55482-F6CF-47E4-BAAC-2A22040F9A1E}" destId="{6EF6A664-D7FA-4909-AC1A-B05262E61B69}" srcOrd="0" destOrd="0" presId="urn:microsoft.com/office/officeart/2005/8/layout/vProcess5"/>
    <dgm:cxn modelId="{D0B345A5-DB22-441A-BC6E-EADEFD443D7E}" type="presOf" srcId="{D1F51DA7-F9A7-4317-92CD-8B8C67DD150E}" destId="{537E957E-2D49-43EA-8008-F973EA99ED84}" srcOrd="0" destOrd="0" presId="urn:microsoft.com/office/officeart/2005/8/layout/vProcess5"/>
    <dgm:cxn modelId="{FFDC5AD1-237F-470F-A925-BD3176C07E85}" srcId="{6D4E3A3D-69A5-4984-AEE1-E6BFBD974437}" destId="{B7BD2436-952D-4123-88C2-E94260E3A9A5}" srcOrd="1" destOrd="0" parTransId="{DF443CFF-5D94-4858-8E4E-FBAB9BAC349B}" sibTransId="{E12751A6-FC10-4A8F-A7CA-F1DC4E160A08}"/>
    <dgm:cxn modelId="{8B158D8C-5BE2-4DC3-A7B1-5C6FDB64E566}" type="presOf" srcId="{B7BD2436-952D-4123-88C2-E94260E3A9A5}" destId="{CA177E4B-EFC7-4A95-995D-EB7F356FDF55}" srcOrd="1" destOrd="0" presId="urn:microsoft.com/office/officeart/2005/8/layout/vProcess5"/>
    <dgm:cxn modelId="{9080F42E-18BE-447B-ADB5-CFAE59B58658}" type="presOf" srcId="{315DE6A6-D894-497C-90BC-5B193E877242}" destId="{7C7A3F0C-3A09-40A9-B3A8-9BCA2A046C7A}" srcOrd="0" destOrd="0" presId="urn:microsoft.com/office/officeart/2005/8/layout/vProcess5"/>
    <dgm:cxn modelId="{696A0980-380E-46CA-A569-B76614BCB2D5}" srcId="{6D4E3A3D-69A5-4984-AEE1-E6BFBD974437}" destId="{D1F51DA7-F9A7-4317-92CD-8B8C67DD150E}" srcOrd="2" destOrd="0" parTransId="{61059BE2-4193-4F76-81C9-81CD0B6A62A2}" sibTransId="{6C27A8E2-8796-4088-87BD-B7AC18B81D1F}"/>
    <dgm:cxn modelId="{FB264E9F-BB1E-47C3-B277-7571FFBF1F87}" type="presOf" srcId="{684836CF-9083-450E-A1FA-D26577A6A0E9}" destId="{C640AC21-83B8-41D9-8EF9-D019106EA0A7}" srcOrd="1" destOrd="0" presId="urn:microsoft.com/office/officeart/2005/8/layout/vProcess5"/>
    <dgm:cxn modelId="{8911D481-D42F-4FF4-AF67-2BEA9DB7DA3A}" type="presParOf" srcId="{EC9E55B2-D5E5-43E6-9574-BD580C0C7A8B}" destId="{EDF2CDF0-C1AA-4D39-954E-26DC0E27057E}" srcOrd="0" destOrd="0" presId="urn:microsoft.com/office/officeart/2005/8/layout/vProcess5"/>
    <dgm:cxn modelId="{2E9BA727-C8AB-4957-853A-15FFBE4FD88D}" type="presParOf" srcId="{EC9E55B2-D5E5-43E6-9574-BD580C0C7A8B}" destId="{B5AB1BF9-4ACD-4891-81A7-FE6469FA1B42}" srcOrd="1" destOrd="0" presId="urn:microsoft.com/office/officeart/2005/8/layout/vProcess5"/>
    <dgm:cxn modelId="{355A1DEE-CC13-424A-B6C8-D22F0866937E}" type="presParOf" srcId="{EC9E55B2-D5E5-43E6-9574-BD580C0C7A8B}" destId="{142466EF-5655-42A9-8BF0-F1624F077F06}" srcOrd="2" destOrd="0" presId="urn:microsoft.com/office/officeart/2005/8/layout/vProcess5"/>
    <dgm:cxn modelId="{39DD8ACD-4C0F-4684-A30E-D9C9C0413185}" type="presParOf" srcId="{EC9E55B2-D5E5-43E6-9574-BD580C0C7A8B}" destId="{537E957E-2D49-43EA-8008-F973EA99ED84}" srcOrd="3" destOrd="0" presId="urn:microsoft.com/office/officeart/2005/8/layout/vProcess5"/>
    <dgm:cxn modelId="{E1C41FEF-85A3-4051-BEB2-BCCA2BAEE140}" type="presParOf" srcId="{EC9E55B2-D5E5-43E6-9574-BD580C0C7A8B}" destId="{6EF6A664-D7FA-4909-AC1A-B05262E61B69}" srcOrd="4" destOrd="0" presId="urn:microsoft.com/office/officeart/2005/8/layout/vProcess5"/>
    <dgm:cxn modelId="{41EDBE62-DCAD-46B4-A2C7-023DA187CA53}" type="presParOf" srcId="{EC9E55B2-D5E5-43E6-9574-BD580C0C7A8B}" destId="{1F4391CF-DC44-49F5-9A28-B44F80DF4D55}" srcOrd="5" destOrd="0" presId="urn:microsoft.com/office/officeart/2005/8/layout/vProcess5"/>
    <dgm:cxn modelId="{00437351-D340-4F3E-9E82-45C5F97B780B}" type="presParOf" srcId="{EC9E55B2-D5E5-43E6-9574-BD580C0C7A8B}" destId="{7C7A3F0C-3A09-40A9-B3A8-9BCA2A046C7A}" srcOrd="6" destOrd="0" presId="urn:microsoft.com/office/officeart/2005/8/layout/vProcess5"/>
    <dgm:cxn modelId="{1D01D6D0-03E9-4247-8AED-C4C293B53FC6}" type="presParOf" srcId="{EC9E55B2-D5E5-43E6-9574-BD580C0C7A8B}" destId="{09B2B401-8928-462C-B29D-38127C77AA4D}" srcOrd="7" destOrd="0" presId="urn:microsoft.com/office/officeart/2005/8/layout/vProcess5"/>
    <dgm:cxn modelId="{BEAE15B8-8E10-4C25-8B09-D22278712FD7}" type="presParOf" srcId="{EC9E55B2-D5E5-43E6-9574-BD580C0C7A8B}" destId="{94FDD53F-9ABA-4238-8C87-E414C334E987}" srcOrd="8" destOrd="0" presId="urn:microsoft.com/office/officeart/2005/8/layout/vProcess5"/>
    <dgm:cxn modelId="{9316EFCE-356F-45CA-BA3D-80DCCE6ECCE3}" type="presParOf" srcId="{EC9E55B2-D5E5-43E6-9574-BD580C0C7A8B}" destId="{112B86F2-18EA-41BC-AA1E-EB607F094174}" srcOrd="9" destOrd="0" presId="urn:microsoft.com/office/officeart/2005/8/layout/vProcess5"/>
    <dgm:cxn modelId="{3EB7FEE9-043A-40EE-8EF4-3BC8F2AE3847}" type="presParOf" srcId="{EC9E55B2-D5E5-43E6-9574-BD580C0C7A8B}" destId="{814E2D1B-8446-4303-9B7A-2EC11DDBA6B0}" srcOrd="10" destOrd="0" presId="urn:microsoft.com/office/officeart/2005/8/layout/vProcess5"/>
    <dgm:cxn modelId="{9A3D9F88-1C29-4637-B0B0-660BE0D1BA99}" type="presParOf" srcId="{EC9E55B2-D5E5-43E6-9574-BD580C0C7A8B}" destId="{CA177E4B-EFC7-4A95-995D-EB7F356FDF55}" srcOrd="11" destOrd="0" presId="urn:microsoft.com/office/officeart/2005/8/layout/vProcess5"/>
    <dgm:cxn modelId="{4D2A7C0A-1522-46E8-9043-C71D334EC223}" type="presParOf" srcId="{EC9E55B2-D5E5-43E6-9574-BD580C0C7A8B}" destId="{70E7B4E2-5541-40D1-84B6-82422B671A20}" srcOrd="12" destOrd="0" presId="urn:microsoft.com/office/officeart/2005/8/layout/vProcess5"/>
    <dgm:cxn modelId="{CC61C2DA-A803-4DD7-9B8E-9927A34CCF7E}" type="presParOf" srcId="{EC9E55B2-D5E5-43E6-9574-BD580C0C7A8B}" destId="{7A7B5E34-AFC1-42A0-BCF5-E34EB6A8A4EC}" srcOrd="13" destOrd="0" presId="urn:microsoft.com/office/officeart/2005/8/layout/vProcess5"/>
    <dgm:cxn modelId="{21C203F0-BC89-4F59-A230-85F162A140D5}" type="presParOf" srcId="{EC9E55B2-D5E5-43E6-9574-BD580C0C7A8B}" destId="{C640AC21-83B8-41D9-8EF9-D019106EA0A7}"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AB1BF9-4ACD-4891-81A7-FE6469FA1B42}">
      <dsp:nvSpPr>
        <dsp:cNvPr id="0" name=""/>
        <dsp:cNvSpPr/>
      </dsp:nvSpPr>
      <dsp:spPr>
        <a:xfrm>
          <a:off x="0" y="0"/>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EV and cell collection</a:t>
          </a:r>
          <a:endParaRPr lang="en-AU" sz="1800" kern="1200" dirty="0">
            <a:solidFill>
              <a:schemeClr val="bg1"/>
            </a:solidFill>
          </a:endParaRPr>
        </a:p>
      </dsp:txBody>
      <dsp:txXfrm>
        <a:off x="20462" y="20462"/>
        <a:ext cx="3297626" cy="657692"/>
      </dsp:txXfrm>
    </dsp:sp>
    <dsp:sp modelId="{142466EF-5655-42A9-8BF0-F1624F077F06}">
      <dsp:nvSpPr>
        <dsp:cNvPr id="0" name=""/>
        <dsp:cNvSpPr/>
      </dsp:nvSpPr>
      <dsp:spPr>
        <a:xfrm>
          <a:off x="308650" y="795646"/>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RNA extraction</a:t>
          </a:r>
          <a:endParaRPr lang="en-AU" sz="1800" kern="1200" dirty="0">
            <a:solidFill>
              <a:schemeClr val="bg1"/>
            </a:solidFill>
          </a:endParaRPr>
        </a:p>
      </dsp:txBody>
      <dsp:txXfrm>
        <a:off x="329112" y="816108"/>
        <a:ext cx="3329551" cy="657692"/>
      </dsp:txXfrm>
    </dsp:sp>
    <dsp:sp modelId="{537E957E-2D49-43EA-8008-F973EA99ED84}">
      <dsp:nvSpPr>
        <dsp:cNvPr id="0" name=""/>
        <dsp:cNvSpPr/>
      </dsp:nvSpPr>
      <dsp:spPr>
        <a:xfrm>
          <a:off x="617300" y="1591293"/>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cDNA synthesis and poly-A tailing</a:t>
          </a:r>
          <a:endParaRPr lang="en-AU" sz="1800" kern="1200" dirty="0">
            <a:solidFill>
              <a:schemeClr val="bg1"/>
            </a:solidFill>
          </a:endParaRPr>
        </a:p>
      </dsp:txBody>
      <dsp:txXfrm>
        <a:off x="637762" y="1611755"/>
        <a:ext cx="3329551" cy="657692"/>
      </dsp:txXfrm>
    </dsp:sp>
    <dsp:sp modelId="{6EF6A664-D7FA-4909-AC1A-B05262E61B69}">
      <dsp:nvSpPr>
        <dsp:cNvPr id="0" name=""/>
        <dsp:cNvSpPr/>
      </dsp:nvSpPr>
      <dsp:spPr>
        <a:xfrm>
          <a:off x="925950" y="2386940"/>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RT-qPCR</a:t>
          </a:r>
          <a:endParaRPr lang="en-AU" sz="1800" kern="1200" dirty="0">
            <a:solidFill>
              <a:schemeClr val="bg1"/>
            </a:solidFill>
          </a:endParaRPr>
        </a:p>
      </dsp:txBody>
      <dsp:txXfrm>
        <a:off x="946412" y="2407402"/>
        <a:ext cx="3329551" cy="657692"/>
      </dsp:txXfrm>
    </dsp:sp>
    <dsp:sp modelId="{1F4391CF-DC44-49F5-9A28-B44F80DF4D55}">
      <dsp:nvSpPr>
        <dsp:cNvPr id="0" name=""/>
        <dsp:cNvSpPr/>
      </dsp:nvSpPr>
      <dsp:spPr>
        <a:xfrm>
          <a:off x="1234600" y="3182587"/>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Delta </a:t>
          </a:r>
          <a:r>
            <a:rPr lang="en-US" sz="1800" kern="1200" dirty="0" err="1" smtClean="0">
              <a:solidFill>
                <a:schemeClr val="bg1"/>
              </a:solidFill>
            </a:rPr>
            <a:t>delta</a:t>
          </a:r>
          <a:r>
            <a:rPr lang="en-US" sz="1800" kern="1200" dirty="0" smtClean="0">
              <a:solidFill>
                <a:schemeClr val="bg1"/>
              </a:solidFill>
            </a:rPr>
            <a:t> CT analysis</a:t>
          </a:r>
          <a:endParaRPr lang="en-AU" sz="1800" kern="1200" dirty="0">
            <a:solidFill>
              <a:schemeClr val="bg1"/>
            </a:solidFill>
          </a:endParaRPr>
        </a:p>
      </dsp:txBody>
      <dsp:txXfrm>
        <a:off x="1255062" y="3203049"/>
        <a:ext cx="3329551" cy="657692"/>
      </dsp:txXfrm>
    </dsp:sp>
    <dsp:sp modelId="{7C7A3F0C-3A09-40A9-B3A8-9BCA2A046C7A}">
      <dsp:nvSpPr>
        <dsp:cNvPr id="0" name=""/>
        <dsp:cNvSpPr/>
      </dsp:nvSpPr>
      <dsp:spPr>
        <a:xfrm>
          <a:off x="3679125" y="510378"/>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3781297" y="510378"/>
        <a:ext cx="249756" cy="341710"/>
      </dsp:txXfrm>
    </dsp:sp>
    <dsp:sp modelId="{09B2B401-8928-462C-B29D-38127C77AA4D}">
      <dsp:nvSpPr>
        <dsp:cNvPr id="0" name=""/>
        <dsp:cNvSpPr/>
      </dsp:nvSpPr>
      <dsp:spPr>
        <a:xfrm>
          <a:off x="3987775" y="1306025"/>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089947" y="1306025"/>
        <a:ext cx="249756" cy="341710"/>
      </dsp:txXfrm>
    </dsp:sp>
    <dsp:sp modelId="{94FDD53F-9ABA-4238-8C87-E414C334E987}">
      <dsp:nvSpPr>
        <dsp:cNvPr id="0" name=""/>
        <dsp:cNvSpPr/>
      </dsp:nvSpPr>
      <dsp:spPr>
        <a:xfrm>
          <a:off x="4296426" y="2090028"/>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398598" y="2090028"/>
        <a:ext cx="249756" cy="341710"/>
      </dsp:txXfrm>
    </dsp:sp>
    <dsp:sp modelId="{112B86F2-18EA-41BC-AA1E-EB607F094174}">
      <dsp:nvSpPr>
        <dsp:cNvPr id="0" name=""/>
        <dsp:cNvSpPr/>
      </dsp:nvSpPr>
      <dsp:spPr>
        <a:xfrm>
          <a:off x="4605076" y="2893437"/>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707248" y="2893437"/>
        <a:ext cx="249756" cy="34171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09EE5-A3A6-46CD-82C4-C5653BD8F5FF}" type="datetimeFigureOut">
              <a:rPr lang="en-AU" smtClean="0"/>
              <a:t>3/11/2016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9C5DC-A60F-40B4-9CE1-5FE03EE7A3A5}" type="slidenum">
              <a:rPr lang="en-AU" smtClean="0"/>
              <a:t>‹#›</a:t>
            </a:fld>
            <a:endParaRPr lang="en-AU"/>
          </a:p>
        </p:txBody>
      </p:sp>
    </p:spTree>
    <p:extLst>
      <p:ext uri="{BB962C8B-B14F-4D97-AF65-F5344CB8AC3E}">
        <p14:creationId xmlns:p14="http://schemas.microsoft.com/office/powerpoint/2010/main" val="3886653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Diagnostics,</a:t>
            </a:r>
            <a:r>
              <a:rPr lang="en-AU" baseline="0" dirty="0" smtClean="0"/>
              <a:t> advanced= increased mortalities due to additional comorbidities. Need to identify biomarkers and processes that contribute to metastatic progression.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a:t>
            </a:fld>
            <a:endParaRPr lang="en-AU"/>
          </a:p>
        </p:txBody>
      </p:sp>
    </p:spTree>
    <p:extLst>
      <p:ext uri="{BB962C8B-B14F-4D97-AF65-F5344CB8AC3E}">
        <p14:creationId xmlns:p14="http://schemas.microsoft.com/office/powerpoint/2010/main" val="191731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now</a:t>
            </a:r>
            <a:r>
              <a:rPr lang="en-US" baseline="0" dirty="0" smtClean="0"/>
              <a:t> know which </a:t>
            </a:r>
            <a:r>
              <a:rPr lang="en-US" baseline="0" dirty="0" err="1" smtClean="0"/>
              <a:t>micrornas</a:t>
            </a:r>
            <a:r>
              <a:rPr lang="en-US" baseline="0" dirty="0" smtClean="0"/>
              <a:t> are being selectively exported from this system, some of which are validated, that can be used to understand mechanism overall. Next we wanted to understand whether these microRNAs possess similarities to explain their export.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11</a:t>
            </a:fld>
            <a:endParaRPr lang="en-AU"/>
          </a:p>
        </p:txBody>
      </p:sp>
    </p:spTree>
    <p:extLst>
      <p:ext uri="{BB962C8B-B14F-4D97-AF65-F5344CB8AC3E}">
        <p14:creationId xmlns:p14="http://schemas.microsoft.com/office/powerpoint/2010/main" val="1561023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the 19 </a:t>
            </a:r>
            <a:r>
              <a:rPr lang="en-US" dirty="0" err="1" smtClean="0"/>
              <a:t>micrornas</a:t>
            </a:r>
            <a:r>
              <a:rPr lang="en-US" dirty="0" smtClean="0"/>
              <a:t> that were selectively</a:t>
            </a:r>
            <a:r>
              <a:rPr lang="en-US" baseline="0" dirty="0" smtClean="0"/>
              <a:t> exported, from last analysis. </a:t>
            </a:r>
          </a:p>
          <a:p>
            <a:r>
              <a:rPr lang="en-US" baseline="0" dirty="0" smtClean="0"/>
              <a:t>MEME: 4-10 nucleotides in length.</a:t>
            </a:r>
          </a:p>
          <a:p>
            <a:r>
              <a:rPr lang="en-US" baseline="0" dirty="0" smtClean="0"/>
              <a:t>x/19 is how many of the </a:t>
            </a:r>
            <a:r>
              <a:rPr lang="en-US" baseline="0" dirty="0" err="1" smtClean="0"/>
              <a:t>miRs</a:t>
            </a:r>
            <a:r>
              <a:rPr lang="en-US" baseline="0" dirty="0" smtClean="0"/>
              <a:t> contained that motif.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12</a:t>
            </a:fld>
            <a:endParaRPr lang="en-AU"/>
          </a:p>
        </p:txBody>
      </p:sp>
    </p:spTree>
    <p:extLst>
      <p:ext uri="{BB962C8B-B14F-4D97-AF65-F5344CB8AC3E}">
        <p14:creationId xmlns:p14="http://schemas.microsoft.com/office/powerpoint/2010/main" val="1012700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looked at potential proteins that could be interacting with those selectively exported </a:t>
            </a:r>
            <a:r>
              <a:rPr lang="en-US" baseline="0" dirty="0" err="1" smtClean="0"/>
              <a:t>micrornas</a:t>
            </a:r>
            <a:r>
              <a:rPr lang="en-US" baseline="0" dirty="0" smtClean="0"/>
              <a:t>… Based on this criteria… From this analysis we found 5 proteins that could be potential export proteins. We then assessed these further by looking into the literature to determine if any of these proteins are more suited for the position.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13</a:t>
            </a:fld>
            <a:endParaRPr lang="en-AU"/>
          </a:p>
        </p:txBody>
      </p:sp>
    </p:spTree>
    <p:extLst>
      <p:ext uri="{BB962C8B-B14F-4D97-AF65-F5344CB8AC3E}">
        <p14:creationId xmlns:p14="http://schemas.microsoft.com/office/powerpoint/2010/main" val="3922168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Memebers</a:t>
            </a:r>
            <a:r>
              <a:rPr lang="en-US" baseline="0" dirty="0" smtClean="0"/>
              <a:t> of the </a:t>
            </a:r>
            <a:r>
              <a:rPr lang="en-US" baseline="0" dirty="0" err="1" smtClean="0"/>
              <a:t>hnRNP</a:t>
            </a:r>
            <a:r>
              <a:rPr lang="en-US" baseline="0" dirty="0" smtClean="0"/>
              <a:t> family appear to be involved with the export of </a:t>
            </a:r>
            <a:r>
              <a:rPr lang="en-US" baseline="0" dirty="0" err="1" smtClean="0"/>
              <a:t>mirs</a:t>
            </a:r>
            <a:r>
              <a:rPr lang="en-US" baseline="0" dirty="0" smtClean="0"/>
              <a:t> in other cell lines, which indicates that FUS or </a:t>
            </a:r>
            <a:r>
              <a:rPr lang="en-US" baseline="0" dirty="0" err="1" smtClean="0"/>
              <a:t>hnrnpk</a:t>
            </a:r>
            <a:r>
              <a:rPr lang="en-US" baseline="0" dirty="0" smtClean="0"/>
              <a:t> may be better suited for this role… Linker: together, this indicates that </a:t>
            </a:r>
            <a:r>
              <a:rPr lang="en-US" baseline="0" dirty="0" err="1" smtClean="0"/>
              <a:t>hnRNPK</a:t>
            </a:r>
            <a:r>
              <a:rPr lang="en-US" baseline="0" dirty="0" smtClean="0"/>
              <a:t> fulfills the criteria for export protein.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14</a:t>
            </a:fld>
            <a:endParaRPr lang="en-AU"/>
          </a:p>
        </p:txBody>
      </p:sp>
    </p:spTree>
    <p:extLst>
      <p:ext uri="{BB962C8B-B14F-4D97-AF65-F5344CB8AC3E}">
        <p14:creationId xmlns:p14="http://schemas.microsoft.com/office/powerpoint/2010/main" val="2711405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wanted to know what</a:t>
            </a:r>
            <a:r>
              <a:rPr lang="en-US" baseline="0" dirty="0" smtClean="0"/>
              <a:t> those punctate structures were… CD9 is a common marker used to determine…. Here we found that </a:t>
            </a:r>
            <a:r>
              <a:rPr lang="en-US" baseline="0" dirty="0" err="1" smtClean="0"/>
              <a:t>hnRNPK</a:t>
            </a:r>
            <a:r>
              <a:rPr lang="en-US" baseline="0" dirty="0" smtClean="0"/>
              <a:t> is found somewhat in forming exosomes, the smaller of the EVs </a:t>
            </a:r>
            <a:r>
              <a:rPr lang="en-US" baseline="0" dirty="0" err="1" smtClean="0"/>
              <a:t>suppopulations</a:t>
            </a:r>
            <a:r>
              <a:rPr lang="en-US" baseline="0" dirty="0" smtClean="0"/>
              <a:t>, that is not occurring in the cavin-1 cell lines, consistent with what the mass spectrometry data indicated.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15</a:t>
            </a:fld>
            <a:endParaRPr lang="en-AU"/>
          </a:p>
        </p:txBody>
      </p:sp>
    </p:spTree>
    <p:extLst>
      <p:ext uri="{BB962C8B-B14F-4D97-AF65-F5344CB8AC3E}">
        <p14:creationId xmlns:p14="http://schemas.microsoft.com/office/powerpoint/2010/main" val="1321231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wanted to know and confirm that </a:t>
            </a:r>
            <a:r>
              <a:rPr lang="en-US" baseline="0" dirty="0" err="1" smtClean="0"/>
              <a:t>hnRNPK</a:t>
            </a:r>
            <a:r>
              <a:rPr lang="en-US" baseline="0" dirty="0" smtClean="0"/>
              <a:t> actually interacts with its predicated targets. We attempted to do this in two separate ways: by looking at in situ </a:t>
            </a:r>
            <a:r>
              <a:rPr lang="en-US" baseline="0" dirty="0" err="1" smtClean="0"/>
              <a:t>colocalization</a:t>
            </a:r>
            <a:r>
              <a:rPr lang="en-US" baseline="0" dirty="0" smtClean="0"/>
              <a:t>, and binding interaction. So first we used a </a:t>
            </a:r>
            <a:r>
              <a:rPr lang="en-US" baseline="0" dirty="0" err="1" smtClean="0"/>
              <a:t>methology</a:t>
            </a:r>
            <a:r>
              <a:rPr lang="en-US" baseline="0" dirty="0" smtClean="0"/>
              <a:t> similar in concept to FISH, but slightly modified.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16</a:t>
            </a:fld>
            <a:endParaRPr lang="en-AU"/>
          </a:p>
        </p:txBody>
      </p:sp>
    </p:spTree>
    <p:extLst>
      <p:ext uri="{BB962C8B-B14F-4D97-AF65-F5344CB8AC3E}">
        <p14:creationId xmlns:p14="http://schemas.microsoft.com/office/powerpoint/2010/main" val="2730169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17</a:t>
            </a:fld>
            <a:endParaRPr lang="en-AU"/>
          </a:p>
        </p:txBody>
      </p:sp>
    </p:spTree>
    <p:extLst>
      <p:ext uri="{BB962C8B-B14F-4D97-AF65-F5344CB8AC3E}">
        <p14:creationId xmlns:p14="http://schemas.microsoft.com/office/powerpoint/2010/main" val="421198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An important biomarker in cancer progression is caveolin-1… Linker:</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kd</a:t>
            </a:r>
            <a:r>
              <a:rPr lang="en-AU" sz="1200" kern="1200" baseline="0" dirty="0" smtClean="0">
                <a:solidFill>
                  <a:schemeClr val="tx1"/>
                </a:solidFill>
                <a:effectLst/>
                <a:latin typeface="+mn-lt"/>
                <a:ea typeface="+mn-ea"/>
                <a:cs typeface="+mn-cs"/>
              </a:rPr>
              <a:t> or addition of cavin-1 was found to reduce this phenotype in prostate cancer cells.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3</a:t>
            </a:fld>
            <a:endParaRPr lang="en-AU"/>
          </a:p>
        </p:txBody>
      </p:sp>
    </p:spTree>
    <p:extLst>
      <p:ext uri="{BB962C8B-B14F-4D97-AF65-F5344CB8AC3E}">
        <p14:creationId xmlns:p14="http://schemas.microsoft.com/office/powerpoint/2010/main" val="4129688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One novel mechanism revealed in recent years is the role of extracellular vesicles in cancer progression. </a:t>
            </a:r>
          </a:p>
          <a:p>
            <a:r>
              <a:rPr lang="en-AU" baseline="0" dirty="0" smtClean="0"/>
              <a:t>While </a:t>
            </a:r>
            <a:r>
              <a:rPr lang="en-AU" baseline="0" dirty="0" smtClean="0"/>
              <a:t>we predominately investigated proteomic content, another interesting finding that indicated microRNAs may also be used in this role.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4</a:t>
            </a:fld>
            <a:endParaRPr lang="en-AU"/>
          </a:p>
        </p:txBody>
      </p:sp>
    </p:spTree>
    <p:extLst>
      <p:ext uri="{BB962C8B-B14F-4D97-AF65-F5344CB8AC3E}">
        <p14:creationId xmlns:p14="http://schemas.microsoft.com/office/powerpoint/2010/main" val="185508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Recently, vesicle contained microRNAs had been implemented in cancer progression. Alike protein, the EV transported microRNAs have been reported to modulate microenvironments and pre-metastatic niche formation, but through their canonical function. MicroRNAs are small non-coding RNAs that mediate post-transcriptional gene silencing through complementary base pairing to target protein transcripts or messenger RNA for degradation. This is particularly important when you consider that a single microRNA can target hundreds of protein transcripts and therefore modulates many vital cellular pathways. Hereby, being transported between cells could be viable from of intercellular communication, or a major source of disarray in disease states. Previous work using the PC3-cavin-1 cell model found that the prostate cancer cells did secrete oncogenic material, namely mir-148a, whereas the less tumorigenic cell did not. Interesting, this modification was not reflected by a change in cellular expression. This indicates that there is some form of export mechanism that populates the microRNA content of the EVs in prostate cancer. However what this</a:t>
            </a:r>
            <a:r>
              <a:rPr lang="en-AU" sz="1200" kern="1200" baseline="0" dirty="0" smtClean="0">
                <a:solidFill>
                  <a:schemeClr val="tx1"/>
                </a:solidFill>
                <a:effectLst/>
                <a:latin typeface="+mn-lt"/>
                <a:ea typeface="+mn-ea"/>
                <a:cs typeface="+mn-cs"/>
              </a:rPr>
              <a:t> is </a:t>
            </a:r>
            <a:r>
              <a:rPr lang="en-AU" sz="1200" kern="1200" baseline="0" dirty="0" err="1" smtClean="0">
                <a:solidFill>
                  <a:schemeClr val="tx1"/>
                </a:solidFill>
                <a:effectLst/>
                <a:latin typeface="+mn-lt"/>
                <a:ea typeface="+mn-ea"/>
                <a:cs typeface="+mn-cs"/>
              </a:rPr>
              <a:t>is</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unknwn</a:t>
            </a:r>
            <a:r>
              <a:rPr lang="en-AU" sz="1200" kern="1200" baseline="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5</a:t>
            </a:fld>
            <a:endParaRPr lang="en-AU"/>
          </a:p>
        </p:txBody>
      </p:sp>
    </p:spTree>
    <p:extLst>
      <p:ext uri="{BB962C8B-B14F-4D97-AF65-F5344CB8AC3E}">
        <p14:creationId xmlns:p14="http://schemas.microsoft.com/office/powerpoint/2010/main" val="3894200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6</a:t>
            </a:fld>
            <a:endParaRPr lang="en-AU"/>
          </a:p>
        </p:txBody>
      </p:sp>
    </p:spTree>
    <p:extLst>
      <p:ext uri="{BB962C8B-B14F-4D97-AF65-F5344CB8AC3E}">
        <p14:creationId xmlns:p14="http://schemas.microsoft.com/office/powerpoint/2010/main" val="347341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7</a:t>
            </a:fld>
            <a:endParaRPr lang="en-AU"/>
          </a:p>
        </p:txBody>
      </p:sp>
    </p:spTree>
    <p:extLst>
      <p:ext uri="{BB962C8B-B14F-4D97-AF65-F5344CB8AC3E}">
        <p14:creationId xmlns:p14="http://schemas.microsoft.com/office/powerpoint/2010/main" val="125677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8</a:t>
            </a:fld>
            <a:endParaRPr lang="en-AU"/>
          </a:p>
        </p:txBody>
      </p:sp>
    </p:spTree>
    <p:extLst>
      <p:ext uri="{BB962C8B-B14F-4D97-AF65-F5344CB8AC3E}">
        <p14:creationId xmlns:p14="http://schemas.microsoft.com/office/powerpoint/2010/main" val="2401803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9</a:t>
            </a:fld>
            <a:endParaRPr lang="en-AU"/>
          </a:p>
        </p:txBody>
      </p:sp>
    </p:spTree>
    <p:extLst>
      <p:ext uri="{BB962C8B-B14F-4D97-AF65-F5344CB8AC3E}">
        <p14:creationId xmlns:p14="http://schemas.microsoft.com/office/powerpoint/2010/main" val="2059477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10</a:t>
            </a:fld>
            <a:endParaRPr lang="en-AU"/>
          </a:p>
        </p:txBody>
      </p:sp>
    </p:spTree>
    <p:extLst>
      <p:ext uri="{BB962C8B-B14F-4D97-AF65-F5344CB8AC3E}">
        <p14:creationId xmlns:p14="http://schemas.microsoft.com/office/powerpoint/2010/main" val="2486399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0062725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3/11/2016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26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040976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3260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84328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96659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4670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014628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77376313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9291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41223302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44BD7C-F7E4-4602-B4BA-7731E171C526}" type="datetimeFigureOut">
              <a:rPr lang="en-AU" smtClean="0"/>
              <a:t>3/11/2016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6730277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3/11/2016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349484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61250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4537918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6591254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3/11/2016</a:t>
            </a:fld>
            <a:endParaRPr lang="en-A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8513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44BD7C-F7E4-4602-B4BA-7731E171C526}" type="datetimeFigureOut">
              <a:rPr lang="en-AU" smtClean="0"/>
              <a:t>3/11/2016</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91D9A5-0FC2-4DE2-AA57-A6836224DAB8}" type="slidenum">
              <a:rPr lang="en-AU" smtClean="0"/>
              <a:t>‹#›</a:t>
            </a:fld>
            <a:endParaRPr lang="en-AU"/>
          </a:p>
        </p:txBody>
      </p:sp>
    </p:spTree>
    <p:extLst>
      <p:ext uri="{BB962C8B-B14F-4D97-AF65-F5344CB8AC3E}">
        <p14:creationId xmlns:p14="http://schemas.microsoft.com/office/powerpoint/2010/main" val="3928828931"/>
      </p:ext>
    </p:extLst>
  </p:cSld>
  <p:clrMap bg1="dk1" tx1="lt1" bg2="dk2" tx2="lt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9406784" cy="3329581"/>
          </a:xfrm>
        </p:spPr>
        <p:txBody>
          <a:bodyPr>
            <a:normAutofit fontScale="90000"/>
          </a:bodyPr>
          <a:lstStyle/>
          <a:p>
            <a:r>
              <a:rPr lang="en-AU" dirty="0" smtClean="0"/>
              <a:t>Control of extracellular vesicle microRNA export in prostate cancer. </a:t>
            </a:r>
            <a:endParaRPr lang="en-AU" dirty="0"/>
          </a:p>
        </p:txBody>
      </p:sp>
      <p:sp>
        <p:nvSpPr>
          <p:cNvPr id="3" name="Subtitle 2"/>
          <p:cNvSpPr>
            <a:spLocks noGrp="1"/>
          </p:cNvSpPr>
          <p:nvPr>
            <p:ph type="subTitle" idx="1"/>
          </p:nvPr>
        </p:nvSpPr>
        <p:spPr>
          <a:xfrm>
            <a:off x="1412638" y="4037954"/>
            <a:ext cx="9440034" cy="2820046"/>
          </a:xfrm>
        </p:spPr>
        <p:txBody>
          <a:bodyPr>
            <a:normAutofit/>
          </a:bodyPr>
          <a:lstStyle/>
          <a:p>
            <a:endParaRPr lang="en-US" dirty="0" smtClean="0"/>
          </a:p>
          <a:p>
            <a:endParaRPr lang="en-US" dirty="0"/>
          </a:p>
          <a:p>
            <a:r>
              <a:rPr lang="en-US" cap="none" dirty="0" smtClean="0"/>
              <a:t>Harley Robinson. </a:t>
            </a:r>
          </a:p>
          <a:p>
            <a:r>
              <a:rPr lang="en-US" cap="none" dirty="0" smtClean="0"/>
              <a:t>Supervisor: </a:t>
            </a:r>
            <a:r>
              <a:rPr lang="en-US" cap="none" dirty="0" err="1" smtClean="0"/>
              <a:t>Assoc.Prof</a:t>
            </a:r>
            <a:r>
              <a:rPr lang="en-US" cap="none" dirty="0" smtClean="0"/>
              <a:t> Michelle Hill</a:t>
            </a:r>
          </a:p>
          <a:p>
            <a:r>
              <a:rPr lang="en-US" cap="none" dirty="0" smtClean="0"/>
              <a:t>Co-supervisor: Dr. Alexandre </a:t>
            </a:r>
            <a:r>
              <a:rPr lang="en-US" cap="none" dirty="0" err="1" smtClean="0"/>
              <a:t>Cristino</a:t>
            </a:r>
            <a:endParaRPr lang="en-AU" cap="none" dirty="0"/>
          </a:p>
        </p:txBody>
      </p:sp>
    </p:spTree>
    <p:extLst>
      <p:ext uri="{BB962C8B-B14F-4D97-AF65-F5344CB8AC3E}">
        <p14:creationId xmlns:p14="http://schemas.microsoft.com/office/powerpoint/2010/main" val="157987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82186" y="1695962"/>
            <a:ext cx="5390866" cy="3662541"/>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pPr algn="ctr"/>
            <a:endParaRPr lang="en-US" sz="2000" dirty="0"/>
          </a:p>
          <a:p>
            <a:pPr algn="ctr"/>
            <a:r>
              <a:rPr lang="en-AU" sz="2400" dirty="0" smtClean="0">
                <a:solidFill>
                  <a:srgbClr val="FFFF00"/>
                </a:solidFill>
              </a:rPr>
              <a:t>RNA-binding proteins bind to conserved RNA regions. </a:t>
            </a:r>
            <a:endParaRPr lang="en-US" sz="2400" dirty="0">
              <a:solidFill>
                <a:srgbClr val="FFFF00"/>
              </a:solidFill>
            </a:endParaRPr>
          </a:p>
          <a:p>
            <a:pPr algn="ctr"/>
            <a:endParaRPr lang="en-US" sz="2000" dirty="0" smtClean="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
        <p:nvSpPr>
          <p:cNvPr id="6" name="Title 1"/>
          <p:cNvSpPr>
            <a:spLocks noGrp="1"/>
          </p:cNvSpPr>
          <p:nvPr>
            <p:ph type="title"/>
          </p:nvPr>
        </p:nvSpPr>
        <p:spPr>
          <a:xfrm>
            <a:off x="646111" y="452718"/>
            <a:ext cx="9912352" cy="1400530"/>
          </a:xfrm>
        </p:spPr>
        <p:txBody>
          <a:bodyPr/>
          <a:lstStyle/>
          <a:p>
            <a:r>
              <a:rPr lang="en-AU" sz="3600" dirty="0" smtClean="0"/>
              <a:t>Aim 2. Identify candidate export protein</a:t>
            </a:r>
            <a:endParaRPr lang="en-AU" sz="3600" dirty="0"/>
          </a:p>
        </p:txBody>
      </p:sp>
      <p:pic>
        <p:nvPicPr>
          <p:cNvPr id="8" name="Picture 7"/>
          <p:cNvPicPr/>
          <p:nvPr/>
        </p:nvPicPr>
        <p:blipFill>
          <a:blip r:embed="rId3"/>
          <a:stretch>
            <a:fillRect/>
          </a:stretch>
        </p:blipFill>
        <p:spPr>
          <a:xfrm>
            <a:off x="772807" y="1444624"/>
            <a:ext cx="4803775" cy="4803775"/>
          </a:xfrm>
          <a:prstGeom prst="rect">
            <a:avLst/>
          </a:prstGeom>
        </p:spPr>
      </p:pic>
    </p:spTree>
    <p:extLst>
      <p:ext uri="{BB962C8B-B14F-4D97-AF65-F5344CB8AC3E}">
        <p14:creationId xmlns:p14="http://schemas.microsoft.com/office/powerpoint/2010/main" val="1136151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5716"/>
            <a:ext cx="9404723" cy="1400530"/>
          </a:xfrm>
        </p:spPr>
        <p:txBody>
          <a:bodyPr/>
          <a:lstStyle/>
          <a:p>
            <a:r>
              <a:rPr lang="en-AU" sz="3600" dirty="0" smtClean="0"/>
              <a:t>Expanding the sample set</a:t>
            </a:r>
            <a:endParaRPr lang="en-AU" sz="3600" dirty="0"/>
          </a:p>
        </p:txBody>
      </p:sp>
      <p:pic>
        <p:nvPicPr>
          <p:cNvPr id="4" name="Picture 3"/>
          <p:cNvPicPr/>
          <p:nvPr/>
        </p:nvPicPr>
        <p:blipFill rotWithShape="1">
          <a:blip r:embed="rId3"/>
          <a:srcRect l="10303" t="17128"/>
          <a:stretch/>
        </p:blipFill>
        <p:spPr>
          <a:xfrm>
            <a:off x="5965187" y="1736603"/>
            <a:ext cx="4998779" cy="4102868"/>
          </a:xfrm>
          <a:prstGeom prst="rect">
            <a:avLst/>
          </a:prstGeom>
        </p:spPr>
      </p:pic>
      <p:pic>
        <p:nvPicPr>
          <p:cNvPr id="5" name="Content Placeholder 3"/>
          <p:cNvPicPr>
            <a:picLocks/>
          </p:cNvPicPr>
          <p:nvPr/>
        </p:nvPicPr>
        <p:blipFill rotWithShape="1">
          <a:blip r:embed="rId4">
            <a:extLst>
              <a:ext uri="{28A0092B-C50C-407E-A947-70E740481C1C}">
                <a14:useLocalDpi xmlns:a14="http://schemas.microsoft.com/office/drawing/2010/main" val="0"/>
              </a:ext>
            </a:extLst>
          </a:blip>
          <a:srcRect r="47637"/>
          <a:stretch/>
        </p:blipFill>
        <p:spPr>
          <a:xfrm>
            <a:off x="646111" y="1732728"/>
            <a:ext cx="4542332" cy="4106743"/>
          </a:xfrm>
          <a:prstGeom prst="rect">
            <a:avLst/>
          </a:prstGeom>
        </p:spPr>
      </p:pic>
      <p:sp>
        <p:nvSpPr>
          <p:cNvPr id="7" name="Right Bracket 6"/>
          <p:cNvSpPr/>
          <p:nvPr/>
        </p:nvSpPr>
        <p:spPr>
          <a:xfrm>
            <a:off x="4881282" y="2514600"/>
            <a:ext cx="94130" cy="301416"/>
          </a:xfrm>
          <a:prstGeom prst="rightBracket">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ysClr val="windowText" lastClr="000000"/>
              </a:solidFill>
            </a:endParaRPr>
          </a:p>
        </p:txBody>
      </p:sp>
      <p:sp>
        <p:nvSpPr>
          <p:cNvPr id="8" name="Right Bracket 7"/>
          <p:cNvSpPr/>
          <p:nvPr/>
        </p:nvSpPr>
        <p:spPr>
          <a:xfrm>
            <a:off x="4579842" y="2747968"/>
            <a:ext cx="69357" cy="15187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Right Bracket 8"/>
          <p:cNvSpPr/>
          <p:nvPr/>
        </p:nvSpPr>
        <p:spPr>
          <a:xfrm>
            <a:off x="4305300" y="2816016"/>
            <a:ext cx="47625" cy="46247"/>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Right Bracket 9"/>
          <p:cNvSpPr/>
          <p:nvPr/>
        </p:nvSpPr>
        <p:spPr>
          <a:xfrm>
            <a:off x="3724275" y="3986213"/>
            <a:ext cx="71438" cy="11906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Right Bracket 10"/>
          <p:cNvSpPr/>
          <p:nvPr/>
        </p:nvSpPr>
        <p:spPr>
          <a:xfrm>
            <a:off x="3452813" y="3714750"/>
            <a:ext cx="66675" cy="176213"/>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 name="Right Bracket 11"/>
          <p:cNvSpPr/>
          <p:nvPr/>
        </p:nvSpPr>
        <p:spPr>
          <a:xfrm>
            <a:off x="3171825" y="3786188"/>
            <a:ext cx="45719" cy="23812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 name="Right Bracket 12"/>
          <p:cNvSpPr/>
          <p:nvPr/>
        </p:nvSpPr>
        <p:spPr>
          <a:xfrm>
            <a:off x="2871558" y="3465909"/>
            <a:ext cx="45719" cy="358379"/>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 name="Right Bracket 13"/>
          <p:cNvSpPr/>
          <p:nvPr/>
        </p:nvSpPr>
        <p:spPr>
          <a:xfrm>
            <a:off x="2576283" y="3905250"/>
            <a:ext cx="45719" cy="40957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5" name="Right Bracket 14"/>
          <p:cNvSpPr/>
          <p:nvPr/>
        </p:nvSpPr>
        <p:spPr>
          <a:xfrm>
            <a:off x="2290303" y="3343183"/>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6" name="Right Bracket 15"/>
          <p:cNvSpPr/>
          <p:nvPr/>
        </p:nvSpPr>
        <p:spPr>
          <a:xfrm>
            <a:off x="2014078" y="3669460"/>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7" name="Right Bracket 16"/>
          <p:cNvSpPr/>
          <p:nvPr/>
        </p:nvSpPr>
        <p:spPr>
          <a:xfrm>
            <a:off x="1733090" y="3423595"/>
            <a:ext cx="45719" cy="48165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cxnSp>
        <p:nvCxnSpPr>
          <p:cNvPr id="19" name="Straight Connector 18"/>
          <p:cNvCxnSpPr/>
          <p:nvPr/>
        </p:nvCxnSpPr>
        <p:spPr>
          <a:xfrm>
            <a:off x="4975412" y="2665308"/>
            <a:ext cx="1595781" cy="405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894668" y="6137715"/>
            <a:ext cx="7274748" cy="400110"/>
          </a:xfrm>
          <a:prstGeom prst="rect">
            <a:avLst/>
          </a:prstGeom>
          <a:noFill/>
        </p:spPr>
        <p:txBody>
          <a:bodyPr wrap="none" rtlCol="0">
            <a:spAutoFit/>
          </a:bodyPr>
          <a:lstStyle/>
          <a:p>
            <a:r>
              <a:rPr lang="en-AU" sz="2000" dirty="0" smtClean="0"/>
              <a:t>19 miRNAs selectively exported, most with links to cancer</a:t>
            </a:r>
            <a:r>
              <a:rPr lang="en-AU" dirty="0" smtClean="0"/>
              <a:t>.</a:t>
            </a:r>
            <a:endParaRPr lang="en-AU" dirty="0"/>
          </a:p>
        </p:txBody>
      </p:sp>
      <p:sp>
        <p:nvSpPr>
          <p:cNvPr id="18" name="Rectangle 17"/>
          <p:cNvSpPr/>
          <p:nvPr/>
        </p:nvSpPr>
        <p:spPr>
          <a:xfrm>
            <a:off x="6066787" y="3221454"/>
            <a:ext cx="1756413" cy="21379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6690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00" y="381214"/>
            <a:ext cx="10631385" cy="750899"/>
          </a:xfrm>
        </p:spPr>
        <p:txBody>
          <a:bodyPr/>
          <a:lstStyle/>
          <a:p>
            <a:r>
              <a:rPr lang="en-US" dirty="0" smtClean="0"/>
              <a:t>Motifs enriched in exported microRNAs</a:t>
            </a:r>
            <a:endParaRPr lang="en-AU" dirty="0"/>
          </a:p>
        </p:txBody>
      </p:sp>
      <p:pic>
        <p:nvPicPr>
          <p:cNvPr id="4" name="Content Placeholder 3"/>
          <p:cNvPicPr>
            <a:picLocks noGrp="1"/>
          </p:cNvPicPr>
          <p:nvPr>
            <p:ph idx="1"/>
          </p:nvPr>
        </p:nvPicPr>
        <p:blipFill rotWithShape="1">
          <a:blip r:embed="rId3"/>
          <a:srcRect l="3839" t="7167" r="2034"/>
          <a:stretch/>
        </p:blipFill>
        <p:spPr>
          <a:xfrm>
            <a:off x="270301" y="2303641"/>
            <a:ext cx="5715001" cy="4119186"/>
          </a:xfrm>
          <a:prstGeom prst="rect">
            <a:avLst/>
          </a:prstGeom>
        </p:spPr>
      </p:pic>
      <p:pic>
        <p:nvPicPr>
          <p:cNvPr id="3" name="Picture 2"/>
          <p:cNvPicPr>
            <a:picLocks noChangeAspect="1"/>
          </p:cNvPicPr>
          <p:nvPr/>
        </p:nvPicPr>
        <p:blipFill>
          <a:blip r:embed="rId4"/>
          <a:stretch>
            <a:fillRect/>
          </a:stretch>
        </p:blipFill>
        <p:spPr>
          <a:xfrm>
            <a:off x="6131736" y="2303641"/>
            <a:ext cx="5562600" cy="3105150"/>
          </a:xfrm>
          <a:prstGeom prst="rect">
            <a:avLst/>
          </a:prstGeom>
        </p:spPr>
      </p:pic>
      <p:sp>
        <p:nvSpPr>
          <p:cNvPr id="5" name="TextBox 4"/>
          <p:cNvSpPr txBox="1"/>
          <p:nvPr/>
        </p:nvSpPr>
        <p:spPr>
          <a:xfrm>
            <a:off x="6528372" y="5739068"/>
            <a:ext cx="4780476" cy="646331"/>
          </a:xfrm>
          <a:prstGeom prst="rect">
            <a:avLst/>
          </a:prstGeom>
          <a:noFill/>
        </p:spPr>
        <p:txBody>
          <a:bodyPr wrap="none" rtlCol="0">
            <a:spAutoFit/>
          </a:bodyPr>
          <a:lstStyle/>
          <a:p>
            <a:r>
              <a:rPr lang="en-US" dirty="0" smtClean="0"/>
              <a:t>Together, match 14/19 exported miRNAs.</a:t>
            </a:r>
          </a:p>
          <a:p>
            <a:r>
              <a:rPr lang="en-US" dirty="0" smtClean="0"/>
              <a:t>No matches to sampled microRNAs. </a:t>
            </a:r>
            <a:endParaRPr lang="en-AU" dirty="0"/>
          </a:p>
        </p:txBody>
      </p:sp>
      <p:sp>
        <p:nvSpPr>
          <p:cNvPr id="6" name="TextBox 5"/>
          <p:cNvSpPr txBox="1"/>
          <p:nvPr/>
        </p:nvSpPr>
        <p:spPr>
          <a:xfrm>
            <a:off x="5186685" y="2532972"/>
            <a:ext cx="798617" cy="369332"/>
          </a:xfrm>
          <a:prstGeom prst="rect">
            <a:avLst/>
          </a:prstGeom>
          <a:noFill/>
        </p:spPr>
        <p:txBody>
          <a:bodyPr wrap="none" rtlCol="0">
            <a:spAutoFit/>
          </a:bodyPr>
          <a:lstStyle/>
          <a:p>
            <a:r>
              <a:rPr lang="en-US" dirty="0" smtClean="0">
                <a:solidFill>
                  <a:schemeClr val="bg1"/>
                </a:solidFill>
              </a:rPr>
              <a:t>12/19</a:t>
            </a:r>
            <a:endParaRPr lang="en-AU" dirty="0">
              <a:solidFill>
                <a:schemeClr val="bg1"/>
              </a:solidFill>
            </a:endParaRPr>
          </a:p>
        </p:txBody>
      </p:sp>
      <p:sp>
        <p:nvSpPr>
          <p:cNvPr id="7" name="TextBox 6"/>
          <p:cNvSpPr txBox="1"/>
          <p:nvPr/>
        </p:nvSpPr>
        <p:spPr>
          <a:xfrm>
            <a:off x="10901686" y="2348306"/>
            <a:ext cx="670376" cy="369332"/>
          </a:xfrm>
          <a:prstGeom prst="rect">
            <a:avLst/>
          </a:prstGeom>
          <a:noFill/>
        </p:spPr>
        <p:txBody>
          <a:bodyPr wrap="none" rtlCol="0">
            <a:spAutoFit/>
          </a:bodyPr>
          <a:lstStyle/>
          <a:p>
            <a:r>
              <a:rPr lang="en-US" dirty="0" smtClean="0">
                <a:solidFill>
                  <a:schemeClr val="bg1"/>
                </a:solidFill>
              </a:rPr>
              <a:t>8/19</a:t>
            </a:r>
            <a:endParaRPr lang="en-AU" dirty="0">
              <a:solidFill>
                <a:schemeClr val="bg1"/>
              </a:solidFill>
            </a:endParaRPr>
          </a:p>
        </p:txBody>
      </p:sp>
      <p:sp>
        <p:nvSpPr>
          <p:cNvPr id="8" name="TextBox 7"/>
          <p:cNvSpPr txBox="1"/>
          <p:nvPr/>
        </p:nvSpPr>
        <p:spPr>
          <a:xfrm>
            <a:off x="368489" y="1419366"/>
            <a:ext cx="9578263" cy="369332"/>
          </a:xfrm>
          <a:prstGeom prst="rect">
            <a:avLst/>
          </a:prstGeom>
          <a:noFill/>
        </p:spPr>
        <p:txBody>
          <a:bodyPr wrap="none" rtlCol="0">
            <a:spAutoFit/>
          </a:bodyPr>
          <a:lstStyle/>
          <a:p>
            <a:r>
              <a:rPr lang="en-AU" dirty="0" smtClean="0"/>
              <a:t>Exported microRNAs share sub-sequences that RNA-binding export proteins bind to. </a:t>
            </a:r>
            <a:endParaRPr lang="en-AU" dirty="0"/>
          </a:p>
        </p:txBody>
      </p:sp>
    </p:spTree>
    <p:extLst>
      <p:ext uri="{BB962C8B-B14F-4D97-AF65-F5344CB8AC3E}">
        <p14:creationId xmlns:p14="http://schemas.microsoft.com/office/powerpoint/2010/main" val="3705903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12352" cy="1400530"/>
          </a:xfrm>
        </p:spPr>
        <p:txBody>
          <a:bodyPr/>
          <a:lstStyle/>
          <a:p>
            <a:r>
              <a:rPr lang="en-AU" sz="3600" dirty="0" smtClean="0"/>
              <a:t>Quantitative proteomics of EVs</a:t>
            </a:r>
            <a:endParaRPr lang="en-AU" sz="3600" dirty="0"/>
          </a:p>
        </p:txBody>
      </p:sp>
      <p:sp>
        <p:nvSpPr>
          <p:cNvPr id="3" name="Content Placeholder 2"/>
          <p:cNvSpPr>
            <a:spLocks noGrp="1"/>
          </p:cNvSpPr>
          <p:nvPr>
            <p:ph idx="1"/>
          </p:nvPr>
        </p:nvSpPr>
        <p:spPr>
          <a:xfrm>
            <a:off x="646111" y="1853248"/>
            <a:ext cx="5645643" cy="4195481"/>
          </a:xfrm>
        </p:spPr>
        <p:txBody>
          <a:bodyPr>
            <a:normAutofit/>
          </a:bodyPr>
          <a:lstStyle/>
          <a:p>
            <a:pPr marL="0" indent="0">
              <a:buNone/>
            </a:pPr>
            <a:r>
              <a:rPr lang="en-US" dirty="0" smtClean="0"/>
              <a:t>Export proteins should:</a:t>
            </a:r>
          </a:p>
          <a:p>
            <a:pPr lvl="1"/>
            <a:r>
              <a:rPr lang="en-US" dirty="0" smtClean="0">
                <a:solidFill>
                  <a:srgbClr val="FFFF00"/>
                </a:solidFill>
              </a:rPr>
              <a:t>Possess differential export due to cavin-1</a:t>
            </a:r>
          </a:p>
          <a:p>
            <a:pPr lvl="1"/>
            <a:r>
              <a:rPr lang="en-US" dirty="0" smtClean="0">
                <a:solidFill>
                  <a:srgbClr val="FFFF00"/>
                </a:solidFill>
              </a:rPr>
              <a:t>Possess RNA binding ability</a:t>
            </a:r>
            <a:endParaRPr lang="en-AU" dirty="0">
              <a:solidFill>
                <a:srgbClr val="FFFF00"/>
              </a:solidFill>
            </a:endParaRPr>
          </a:p>
          <a:p>
            <a:pPr lvl="1"/>
            <a:r>
              <a:rPr lang="en-US" dirty="0" smtClean="0"/>
              <a:t>Predicted to bind the exported </a:t>
            </a:r>
            <a:r>
              <a:rPr lang="en-US" dirty="0" err="1" smtClean="0"/>
              <a:t>miRs</a:t>
            </a:r>
            <a:r>
              <a:rPr lang="en-US" dirty="0" smtClean="0"/>
              <a:t>. </a:t>
            </a:r>
          </a:p>
          <a:p>
            <a:pPr marL="0" lvl="1" indent="0">
              <a:buNone/>
            </a:pPr>
            <a:endParaRPr lang="en-US" dirty="0"/>
          </a:p>
          <a:p>
            <a:pPr marL="0" lvl="1" indent="0">
              <a:buNone/>
            </a:pPr>
            <a:r>
              <a:rPr lang="en-US" dirty="0" smtClean="0"/>
              <a:t>MS/MS compared proteomic content of EVs from PC3 and PC3-cavin-1 cells. 				</a:t>
            </a:r>
            <a:r>
              <a:rPr lang="en-US" sz="1200" dirty="0" smtClean="0"/>
              <a:t>(</a:t>
            </a:r>
            <a:r>
              <a:rPr lang="en-US" sz="1200" dirty="0" err="1" smtClean="0"/>
              <a:t>Inder</a:t>
            </a:r>
            <a:r>
              <a:rPr lang="en-US" sz="1200" dirty="0" smtClean="0"/>
              <a:t> 2012)</a:t>
            </a:r>
          </a:p>
          <a:p>
            <a:pPr marL="0" lvl="1" indent="0">
              <a:buNone/>
            </a:pPr>
            <a:endParaRPr lang="en-US" dirty="0" smtClean="0"/>
          </a:p>
          <a:p>
            <a:pPr marL="0" lvl="1" indent="0">
              <a:buNone/>
            </a:pPr>
            <a:r>
              <a:rPr lang="en-US" dirty="0" smtClean="0"/>
              <a:t>Gene Ontology analysis for RNA binding. </a:t>
            </a:r>
          </a:p>
          <a:p>
            <a:pPr marL="457200" lvl="1" indent="0">
              <a:buNone/>
            </a:pPr>
            <a:endParaRPr lang="en-US" dirty="0"/>
          </a:p>
        </p:txBody>
      </p:sp>
      <p:pic>
        <p:nvPicPr>
          <p:cNvPr id="4" name="Picture 3"/>
          <p:cNvPicPr/>
          <p:nvPr/>
        </p:nvPicPr>
        <p:blipFill rotWithShape="1">
          <a:blip r:embed="rId3"/>
          <a:srcRect t="6033" r="339" b="972"/>
          <a:stretch/>
        </p:blipFill>
        <p:spPr bwMode="auto">
          <a:xfrm>
            <a:off x="6291754" y="2059111"/>
            <a:ext cx="5437183" cy="3246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6522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2" y="272391"/>
            <a:ext cx="10414122" cy="1400530"/>
          </a:xfrm>
        </p:spPr>
        <p:txBody>
          <a:bodyPr/>
          <a:lstStyle/>
          <a:p>
            <a:r>
              <a:rPr lang="en-US" sz="3600" dirty="0" smtClean="0">
                <a:solidFill>
                  <a:srgbClr val="FF0000"/>
                </a:solidFill>
              </a:rPr>
              <a:t>H</a:t>
            </a:r>
            <a:r>
              <a:rPr lang="en-US" sz="3600" dirty="0" smtClean="0"/>
              <a:t>eterogeneous </a:t>
            </a:r>
            <a:r>
              <a:rPr lang="en-US" sz="3600" dirty="0">
                <a:solidFill>
                  <a:srgbClr val="FF0000"/>
                </a:solidFill>
              </a:rPr>
              <a:t>N</a:t>
            </a:r>
            <a:r>
              <a:rPr lang="en-US" sz="3600" dirty="0" smtClean="0"/>
              <a:t>uclear </a:t>
            </a:r>
            <a:r>
              <a:rPr lang="en-US" sz="3600" dirty="0" err="1" smtClean="0">
                <a:solidFill>
                  <a:srgbClr val="FF0000"/>
                </a:solidFill>
              </a:rPr>
              <a:t>R</a:t>
            </a:r>
            <a:r>
              <a:rPr lang="en-US" sz="3600" dirty="0" err="1" smtClean="0"/>
              <a:t>ibo</a:t>
            </a:r>
            <a:r>
              <a:rPr lang="en-US" sz="3600" dirty="0" err="1" smtClean="0">
                <a:solidFill>
                  <a:srgbClr val="FF0000"/>
                </a:solidFill>
              </a:rPr>
              <a:t>N</a:t>
            </a:r>
            <a:r>
              <a:rPr lang="en-US" sz="3600" dirty="0" err="1" smtClean="0"/>
              <a:t>ucleo</a:t>
            </a:r>
            <a:r>
              <a:rPr lang="en-US" sz="3600" dirty="0" err="1">
                <a:solidFill>
                  <a:srgbClr val="FF0000"/>
                </a:solidFill>
              </a:rPr>
              <a:t>P</a:t>
            </a:r>
            <a:r>
              <a:rPr lang="en-US" sz="3600" dirty="0" err="1" smtClean="0"/>
              <a:t>rotein</a:t>
            </a:r>
            <a:r>
              <a:rPr lang="en-US" sz="3600" dirty="0" smtClean="0"/>
              <a:t> </a:t>
            </a:r>
            <a:r>
              <a:rPr lang="en-US" sz="3600" dirty="0" smtClean="0">
                <a:solidFill>
                  <a:srgbClr val="FF0000"/>
                </a:solidFill>
              </a:rPr>
              <a:t>K</a:t>
            </a:r>
            <a:r>
              <a:rPr lang="en-US" sz="3600" dirty="0" smtClean="0"/>
              <a:t> as a viable </a:t>
            </a:r>
            <a:r>
              <a:rPr lang="en-US" sz="3600" dirty="0" smtClean="0"/>
              <a:t>export protein</a:t>
            </a:r>
            <a:endParaRPr lang="en-AU" sz="3600" dirty="0"/>
          </a:p>
        </p:txBody>
      </p:sp>
      <p:sp>
        <p:nvSpPr>
          <p:cNvPr id="3" name="Content Placeholder 2"/>
          <p:cNvSpPr>
            <a:spLocks noGrp="1"/>
          </p:cNvSpPr>
          <p:nvPr>
            <p:ph idx="1"/>
          </p:nvPr>
        </p:nvSpPr>
        <p:spPr>
          <a:xfrm>
            <a:off x="541094" y="1813598"/>
            <a:ext cx="8409476" cy="4195481"/>
          </a:xfrm>
        </p:spPr>
        <p:txBody>
          <a:bodyPr>
            <a:normAutofit/>
          </a:bodyPr>
          <a:lstStyle/>
          <a:p>
            <a:r>
              <a:rPr lang="en-US" dirty="0" err="1" smtClean="0"/>
              <a:t>hnRNPK</a:t>
            </a:r>
            <a:r>
              <a:rPr lang="en-US" dirty="0" smtClean="0"/>
              <a:t> predicted to match to the selective exported motif (p=0.0435, via FIMO prediction)</a:t>
            </a:r>
            <a:r>
              <a:rPr lang="en-US" dirty="0" smtClean="0"/>
              <a:t>. </a:t>
            </a:r>
            <a:endParaRPr lang="en-US" sz="1200" dirty="0" smtClean="0"/>
          </a:p>
          <a:p>
            <a:pPr marL="457200" lvl="1" indent="0">
              <a:buNone/>
            </a:pPr>
            <a:endParaRPr lang="en-US" sz="1200" dirty="0" smtClean="0"/>
          </a:p>
          <a:p>
            <a:r>
              <a:rPr lang="en-US" dirty="0" err="1" smtClean="0"/>
              <a:t>hnRNPK</a:t>
            </a:r>
            <a:r>
              <a:rPr lang="en-US" dirty="0" smtClean="0"/>
              <a:t> usually complex with </a:t>
            </a:r>
            <a:r>
              <a:rPr lang="en-US" dirty="0" err="1" smtClean="0"/>
              <a:t>hnRNP</a:t>
            </a:r>
            <a:r>
              <a:rPr lang="en-US" dirty="0" smtClean="0"/>
              <a:t> members for regulation of mRNA metabolism and transport in/from the nucleus. </a:t>
            </a:r>
          </a:p>
          <a:p>
            <a:endParaRPr lang="en-US" dirty="0" smtClean="0"/>
          </a:p>
          <a:p>
            <a:r>
              <a:rPr lang="en-US" dirty="0" smtClean="0"/>
              <a:t>Overexpressed in cancer with aberrant cytoplasmic localization  </a:t>
            </a:r>
          </a:p>
          <a:p>
            <a:endParaRPr lang="en-US" dirty="0" smtClean="0"/>
          </a:p>
          <a:p>
            <a:r>
              <a:rPr lang="en-US" dirty="0" err="1" smtClean="0"/>
              <a:t>hnRNPK</a:t>
            </a:r>
            <a:r>
              <a:rPr lang="en-US" dirty="0" smtClean="0"/>
              <a:t> </a:t>
            </a:r>
            <a:r>
              <a:rPr lang="en-US" dirty="0"/>
              <a:t>commonly exported in cancer derived EVs </a:t>
            </a:r>
          </a:p>
          <a:p>
            <a:pPr marL="457200" lvl="1" indent="0">
              <a:buNone/>
            </a:pPr>
            <a:r>
              <a:rPr lang="en-US" sz="1400" dirty="0"/>
              <a:t>                                          (Zhang 2015, Ji 2013, </a:t>
            </a:r>
            <a:r>
              <a:rPr lang="en-US" sz="1400" dirty="0" err="1"/>
              <a:t>Welton</a:t>
            </a:r>
            <a:r>
              <a:rPr lang="en-US" sz="1400" dirty="0"/>
              <a:t> 2010, </a:t>
            </a:r>
            <a:r>
              <a:rPr lang="en-US" sz="1400" dirty="0" err="1"/>
              <a:t>Remteke</a:t>
            </a:r>
            <a:r>
              <a:rPr lang="en-US" sz="1400" dirty="0"/>
              <a:t> 2015</a:t>
            </a:r>
            <a:r>
              <a:rPr lang="en-US" sz="1400" dirty="0" smtClean="0"/>
              <a:t>)</a:t>
            </a:r>
            <a:endParaRPr lang="en-US" sz="1400" dirty="0"/>
          </a:p>
        </p:txBody>
      </p:sp>
      <p:pic>
        <p:nvPicPr>
          <p:cNvPr id="5" name="Picture 4"/>
          <p:cNvPicPr>
            <a:picLocks noChangeAspect="1"/>
          </p:cNvPicPr>
          <p:nvPr/>
        </p:nvPicPr>
        <p:blipFill>
          <a:blip r:embed="rId3"/>
          <a:stretch>
            <a:fillRect/>
          </a:stretch>
        </p:blipFill>
        <p:spPr>
          <a:xfrm>
            <a:off x="5888647" y="1672921"/>
            <a:ext cx="5857875" cy="3648075"/>
          </a:xfrm>
          <a:prstGeom prst="rect">
            <a:avLst/>
          </a:prstGeom>
        </p:spPr>
      </p:pic>
    </p:spTree>
    <p:extLst>
      <p:ext uri="{BB962C8B-B14F-4D97-AF65-F5344CB8AC3E}">
        <p14:creationId xmlns:p14="http://schemas.microsoft.com/office/powerpoint/2010/main" val="2921461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3"/>
          <p:cNvPicPr>
            <a:picLocks noChangeAspect="1"/>
          </p:cNvPicPr>
          <p:nvPr/>
        </p:nvPicPr>
        <p:blipFill>
          <a:blip r:embed="rId3"/>
          <a:stretch>
            <a:fillRect/>
          </a:stretch>
        </p:blipFill>
        <p:spPr>
          <a:xfrm>
            <a:off x="5827482" y="2030605"/>
            <a:ext cx="5013575" cy="3321605"/>
          </a:xfrm>
          <a:prstGeom prst="rect">
            <a:avLst/>
          </a:prstGeom>
        </p:spPr>
      </p:pic>
      <p:sp>
        <p:nvSpPr>
          <p:cNvPr id="2" name="Title 1"/>
          <p:cNvSpPr>
            <a:spLocks noGrp="1"/>
          </p:cNvSpPr>
          <p:nvPr>
            <p:ph type="title"/>
          </p:nvPr>
        </p:nvSpPr>
        <p:spPr/>
        <p:txBody>
          <a:bodyPr/>
          <a:lstStyle/>
          <a:p>
            <a:r>
              <a:rPr lang="en-US" dirty="0" err="1" smtClean="0"/>
              <a:t>hnRNPK</a:t>
            </a:r>
            <a:r>
              <a:rPr lang="en-US" dirty="0" smtClean="0"/>
              <a:t> changes between MVB and ER</a:t>
            </a:r>
            <a:endParaRPr lang="en-AU" dirty="0"/>
          </a:p>
        </p:txBody>
      </p:sp>
      <p:pic>
        <p:nvPicPr>
          <p:cNvPr id="4" name="Content Placeholder 3"/>
          <p:cNvPicPr>
            <a:picLocks noGrp="1" noChangeAspect="1"/>
          </p:cNvPicPr>
          <p:nvPr>
            <p:ph idx="1"/>
          </p:nvPr>
        </p:nvPicPr>
        <p:blipFill>
          <a:blip r:embed="rId4"/>
          <a:stretch>
            <a:fillRect/>
          </a:stretch>
        </p:blipFill>
        <p:spPr>
          <a:xfrm>
            <a:off x="865476" y="1908546"/>
            <a:ext cx="5106699" cy="3443664"/>
          </a:xfrm>
          <a:prstGeom prst="rect">
            <a:avLst/>
          </a:prstGeom>
        </p:spPr>
      </p:pic>
      <p:sp>
        <p:nvSpPr>
          <p:cNvPr id="3" name="TextBox 2"/>
          <p:cNvSpPr txBox="1"/>
          <p:nvPr/>
        </p:nvSpPr>
        <p:spPr>
          <a:xfrm>
            <a:off x="8958227" y="1262215"/>
            <a:ext cx="2185214" cy="646331"/>
          </a:xfrm>
          <a:prstGeom prst="rect">
            <a:avLst/>
          </a:prstGeom>
          <a:noFill/>
        </p:spPr>
        <p:txBody>
          <a:bodyPr wrap="none" rtlCol="0">
            <a:spAutoFit/>
          </a:bodyPr>
          <a:lstStyle/>
          <a:p>
            <a:r>
              <a:rPr lang="en-AU" dirty="0" smtClean="0"/>
              <a:t>CD9 is a MVB and</a:t>
            </a:r>
          </a:p>
          <a:p>
            <a:r>
              <a:rPr lang="en-AU" dirty="0" smtClean="0"/>
              <a:t>exosome marker</a:t>
            </a:r>
            <a:endParaRPr lang="en-AU" dirty="0"/>
          </a:p>
        </p:txBody>
      </p:sp>
      <p:sp>
        <p:nvSpPr>
          <p:cNvPr id="5" name="TextBox 4"/>
          <p:cNvSpPr txBox="1"/>
          <p:nvPr/>
        </p:nvSpPr>
        <p:spPr>
          <a:xfrm rot="16200000">
            <a:off x="744870" y="2783611"/>
            <a:ext cx="518213" cy="276999"/>
          </a:xfrm>
          <a:prstGeom prst="rect">
            <a:avLst/>
          </a:prstGeom>
          <a:solidFill>
            <a:schemeClr val="tx1"/>
          </a:solidFill>
        </p:spPr>
        <p:txBody>
          <a:bodyPr wrap="square" rtlCol="0">
            <a:spAutoFit/>
          </a:bodyPr>
          <a:lstStyle/>
          <a:p>
            <a:r>
              <a:rPr lang="en-US" sz="1200" dirty="0" smtClean="0">
                <a:solidFill>
                  <a:schemeClr val="bg1"/>
                </a:solidFill>
              </a:rPr>
              <a:t>PC3</a:t>
            </a:r>
            <a:endParaRPr lang="en-AU" sz="1200" dirty="0">
              <a:solidFill>
                <a:schemeClr val="bg1"/>
              </a:solidFill>
            </a:endParaRPr>
          </a:p>
        </p:txBody>
      </p:sp>
      <p:sp>
        <p:nvSpPr>
          <p:cNvPr id="7" name="TextBox 6"/>
          <p:cNvSpPr txBox="1"/>
          <p:nvPr/>
        </p:nvSpPr>
        <p:spPr>
          <a:xfrm rot="16200000">
            <a:off x="426336" y="4430115"/>
            <a:ext cx="1155280" cy="276999"/>
          </a:xfrm>
          <a:prstGeom prst="rect">
            <a:avLst/>
          </a:prstGeom>
          <a:solidFill>
            <a:schemeClr val="tx1"/>
          </a:solidFill>
        </p:spPr>
        <p:txBody>
          <a:bodyPr wrap="square" rtlCol="0">
            <a:spAutoFit/>
          </a:bodyPr>
          <a:lstStyle/>
          <a:p>
            <a:r>
              <a:rPr lang="en-US" sz="1200" dirty="0" smtClean="0">
                <a:solidFill>
                  <a:schemeClr val="bg1"/>
                </a:solidFill>
              </a:rPr>
              <a:t>PC3-Cavin-1</a:t>
            </a:r>
            <a:endParaRPr lang="en-AU" sz="1200" dirty="0">
              <a:solidFill>
                <a:schemeClr val="bg1"/>
              </a:solidFill>
            </a:endParaRPr>
          </a:p>
        </p:txBody>
      </p:sp>
    </p:spTree>
    <p:extLst>
      <p:ext uri="{BB962C8B-B14F-4D97-AF65-F5344CB8AC3E}">
        <p14:creationId xmlns:p14="http://schemas.microsoft.com/office/powerpoint/2010/main" val="3767449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11746" cy="1419625"/>
          </a:xfrm>
        </p:spPr>
        <p:txBody>
          <a:bodyPr/>
          <a:lstStyle/>
          <a:p>
            <a:r>
              <a:rPr lang="en-US" dirty="0" smtClean="0"/>
              <a:t>Aim 3. Investigate the interaction between export protein and microRNA.  </a:t>
            </a:r>
            <a:br>
              <a:rPr lang="en-US" dirty="0" smtClean="0"/>
            </a:br>
            <a:r>
              <a:rPr lang="en-US" dirty="0"/>
              <a:t/>
            </a:r>
            <a:br>
              <a:rPr lang="en-US" dirty="0"/>
            </a:br>
            <a:r>
              <a:rPr lang="en-US" sz="3600" dirty="0" smtClean="0">
                <a:solidFill>
                  <a:srgbClr val="FFFF00"/>
                </a:solidFill>
              </a:rPr>
              <a:t>microRNA in situ hybridization</a:t>
            </a:r>
            <a:endParaRPr lang="en-AU" sz="3600" dirty="0">
              <a:solidFill>
                <a:srgbClr val="FFFF00"/>
              </a:solidFill>
            </a:endParaRPr>
          </a:p>
        </p:txBody>
      </p:sp>
      <p:sp>
        <p:nvSpPr>
          <p:cNvPr id="3" name="Content Placeholder 2"/>
          <p:cNvSpPr>
            <a:spLocks noGrp="1"/>
          </p:cNvSpPr>
          <p:nvPr>
            <p:ph idx="1"/>
          </p:nvPr>
        </p:nvSpPr>
        <p:spPr>
          <a:xfrm>
            <a:off x="752459" y="3208939"/>
            <a:ext cx="6088794" cy="4195481"/>
          </a:xfrm>
        </p:spPr>
        <p:txBody>
          <a:bodyPr/>
          <a:lstStyle/>
          <a:p>
            <a:r>
              <a:rPr lang="en-US" dirty="0" smtClean="0"/>
              <a:t>Similar concept to FISH</a:t>
            </a:r>
          </a:p>
          <a:p>
            <a:endParaRPr lang="en-US" dirty="0" smtClean="0"/>
          </a:p>
          <a:p>
            <a:r>
              <a:rPr lang="en-US" dirty="0" smtClean="0"/>
              <a:t>Fluorophore tagged complimentary RNA hybridizes to target</a:t>
            </a:r>
          </a:p>
          <a:p>
            <a:endParaRPr lang="en-US" dirty="0" smtClean="0"/>
          </a:p>
          <a:p>
            <a:r>
              <a:rPr lang="en-US" dirty="0" smtClean="0"/>
              <a:t>In addition with IF for </a:t>
            </a:r>
            <a:r>
              <a:rPr lang="en-US" dirty="0" err="1" smtClean="0"/>
              <a:t>hnRNPK</a:t>
            </a:r>
            <a:r>
              <a:rPr lang="en-US" dirty="0" smtClean="0"/>
              <a:t> localization</a:t>
            </a:r>
            <a:endParaRPr lang="en-AU" dirty="0"/>
          </a:p>
        </p:txBody>
      </p:sp>
      <p:pic>
        <p:nvPicPr>
          <p:cNvPr id="4" name="Picture 3"/>
          <p:cNvPicPr>
            <a:picLocks noChangeAspect="1"/>
          </p:cNvPicPr>
          <p:nvPr/>
        </p:nvPicPr>
        <p:blipFill>
          <a:blip r:embed="rId3"/>
          <a:stretch>
            <a:fillRect/>
          </a:stretch>
        </p:blipFill>
        <p:spPr>
          <a:xfrm>
            <a:off x="7191426" y="3093254"/>
            <a:ext cx="3966431" cy="2711932"/>
          </a:xfrm>
          <a:prstGeom prst="rect">
            <a:avLst/>
          </a:prstGeom>
        </p:spPr>
      </p:pic>
    </p:spTree>
    <p:extLst>
      <p:ext uri="{BB962C8B-B14F-4D97-AF65-F5344CB8AC3E}">
        <p14:creationId xmlns:p14="http://schemas.microsoft.com/office/powerpoint/2010/main" val="2548243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728314" y="1412981"/>
            <a:ext cx="7322520" cy="4993939"/>
          </a:xfrm>
          <a:prstGeom prst="rect">
            <a:avLst/>
          </a:prstGeom>
        </p:spPr>
      </p:pic>
      <p:sp>
        <p:nvSpPr>
          <p:cNvPr id="2" name="Title 1"/>
          <p:cNvSpPr>
            <a:spLocks noGrp="1"/>
          </p:cNvSpPr>
          <p:nvPr>
            <p:ph type="title"/>
          </p:nvPr>
        </p:nvSpPr>
        <p:spPr/>
        <p:txBody>
          <a:bodyPr/>
          <a:lstStyle/>
          <a:p>
            <a:r>
              <a:rPr lang="en-AU" dirty="0" err="1" smtClean="0"/>
              <a:t>hnRNPK</a:t>
            </a:r>
            <a:r>
              <a:rPr lang="en-AU" dirty="0" smtClean="0"/>
              <a:t> co-localizes with miR-148a</a:t>
            </a:r>
            <a:endParaRPr lang="en-AU" dirty="0"/>
          </a:p>
        </p:txBody>
      </p:sp>
      <p:pic>
        <p:nvPicPr>
          <p:cNvPr id="3" name="Picture 2"/>
          <p:cNvPicPr>
            <a:picLocks noChangeAspect="1"/>
          </p:cNvPicPr>
          <p:nvPr/>
        </p:nvPicPr>
        <p:blipFill>
          <a:blip r:embed="rId4"/>
          <a:stretch>
            <a:fillRect/>
          </a:stretch>
        </p:blipFill>
        <p:spPr>
          <a:xfrm>
            <a:off x="273836" y="3101193"/>
            <a:ext cx="2041838" cy="1667980"/>
          </a:xfrm>
          <a:prstGeom prst="rect">
            <a:avLst/>
          </a:prstGeom>
        </p:spPr>
      </p:pic>
      <p:sp>
        <p:nvSpPr>
          <p:cNvPr id="5" name="TextBox 4"/>
          <p:cNvSpPr txBox="1"/>
          <p:nvPr/>
        </p:nvSpPr>
        <p:spPr>
          <a:xfrm>
            <a:off x="129051" y="2500313"/>
            <a:ext cx="1234633" cy="369332"/>
          </a:xfrm>
          <a:prstGeom prst="rect">
            <a:avLst/>
          </a:prstGeom>
          <a:noFill/>
        </p:spPr>
        <p:txBody>
          <a:bodyPr wrap="none" rtlCol="0">
            <a:spAutoFit/>
          </a:bodyPr>
          <a:lstStyle/>
          <a:p>
            <a:r>
              <a:rPr lang="en-AU" b="1" dirty="0" smtClean="0"/>
              <a:t>miR-148a</a:t>
            </a:r>
            <a:endParaRPr lang="en-AU" b="1" dirty="0"/>
          </a:p>
        </p:txBody>
      </p:sp>
      <p:cxnSp>
        <p:nvCxnSpPr>
          <p:cNvPr id="7" name="Straight Connector 6"/>
          <p:cNvCxnSpPr/>
          <p:nvPr/>
        </p:nvCxnSpPr>
        <p:spPr>
          <a:xfrm>
            <a:off x="471488" y="2869645"/>
            <a:ext cx="57150" cy="9308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rot="16200000">
            <a:off x="2594625" y="2634003"/>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9" name="TextBox 8"/>
          <p:cNvSpPr txBox="1"/>
          <p:nvPr/>
        </p:nvSpPr>
        <p:spPr>
          <a:xfrm rot="16200000">
            <a:off x="2123341" y="5198299"/>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1146595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97111" y="535726"/>
            <a:ext cx="369333" cy="3744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p:cNvSpPr/>
          <p:nvPr/>
        </p:nvSpPr>
        <p:spPr>
          <a:xfrm>
            <a:off x="6022948" y="529028"/>
            <a:ext cx="369333" cy="376828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Content Placeholder 3"/>
          <p:cNvPicPr>
            <a:picLocks noChangeAspect="1"/>
          </p:cNvPicPr>
          <p:nvPr/>
        </p:nvPicPr>
        <p:blipFill>
          <a:blip r:embed="rId2"/>
          <a:stretch>
            <a:fillRect/>
          </a:stretch>
        </p:blipFill>
        <p:spPr>
          <a:xfrm>
            <a:off x="658697" y="869654"/>
            <a:ext cx="5302665" cy="3427657"/>
          </a:xfrm>
          <a:prstGeom prst="rect">
            <a:avLst/>
          </a:prstGeom>
        </p:spPr>
      </p:pic>
      <p:sp>
        <p:nvSpPr>
          <p:cNvPr id="2" name="Title 1"/>
          <p:cNvSpPr>
            <a:spLocks noGrp="1"/>
          </p:cNvSpPr>
          <p:nvPr>
            <p:ph type="title"/>
          </p:nvPr>
        </p:nvSpPr>
        <p:spPr>
          <a:xfrm>
            <a:off x="6673233" y="4676764"/>
            <a:ext cx="4544515" cy="1400530"/>
          </a:xfrm>
        </p:spPr>
        <p:txBody>
          <a:bodyPr/>
          <a:lstStyle/>
          <a:p>
            <a:r>
              <a:rPr lang="en-US" sz="2400" dirty="0" smtClean="0"/>
              <a:t>Scrambled-148a </a:t>
            </a:r>
            <a:r>
              <a:rPr lang="en-US" sz="2400" dirty="0" smtClean="0"/>
              <a:t>as control. Won’t bind </a:t>
            </a:r>
            <a:r>
              <a:rPr lang="en-US" sz="2400" dirty="0" err="1" smtClean="0"/>
              <a:t>hnRNPK</a:t>
            </a:r>
            <a:r>
              <a:rPr lang="en-US" sz="2400" dirty="0" smtClean="0"/>
              <a:t> or localize to nucleolus </a:t>
            </a:r>
            <a:endParaRPr lang="en-AU" sz="2400" dirty="0"/>
          </a:p>
        </p:txBody>
      </p:sp>
      <p:pic>
        <p:nvPicPr>
          <p:cNvPr id="4" name="Content Placeholder 3"/>
          <p:cNvPicPr>
            <a:picLocks noGrp="1" noChangeAspect="1"/>
          </p:cNvPicPr>
          <p:nvPr>
            <p:ph idx="1"/>
          </p:nvPr>
        </p:nvPicPr>
        <p:blipFill>
          <a:blip r:embed="rId3"/>
          <a:stretch>
            <a:fillRect/>
          </a:stretch>
        </p:blipFill>
        <p:spPr>
          <a:xfrm>
            <a:off x="6393635" y="652123"/>
            <a:ext cx="5103713" cy="3662773"/>
          </a:xfrm>
          <a:prstGeom prst="rect">
            <a:avLst/>
          </a:prstGeom>
        </p:spPr>
      </p:pic>
      <p:pic>
        <p:nvPicPr>
          <p:cNvPr id="3" name="Picture 2"/>
          <p:cNvPicPr>
            <a:picLocks noChangeAspect="1"/>
          </p:cNvPicPr>
          <p:nvPr/>
        </p:nvPicPr>
        <p:blipFill>
          <a:blip r:embed="rId4"/>
          <a:stretch>
            <a:fillRect/>
          </a:stretch>
        </p:blipFill>
        <p:spPr>
          <a:xfrm>
            <a:off x="6502201" y="2645538"/>
            <a:ext cx="4951146" cy="1612336"/>
          </a:xfrm>
          <a:prstGeom prst="rect">
            <a:avLst/>
          </a:prstGeom>
        </p:spPr>
      </p:pic>
      <p:sp>
        <p:nvSpPr>
          <p:cNvPr id="7" name="TextBox 6"/>
          <p:cNvSpPr txBox="1"/>
          <p:nvPr/>
        </p:nvSpPr>
        <p:spPr>
          <a:xfrm rot="16200000">
            <a:off x="5850297" y="1409185"/>
            <a:ext cx="714635" cy="369332"/>
          </a:xfrm>
          <a:prstGeom prst="rect">
            <a:avLst/>
          </a:prstGeom>
          <a:solidFill>
            <a:schemeClr val="tx1"/>
          </a:solidFill>
        </p:spPr>
        <p:txBody>
          <a:bodyPr wrap="square" rtlCol="0">
            <a:spAutoFit/>
          </a:bodyPr>
          <a:lstStyle/>
          <a:p>
            <a:r>
              <a:rPr lang="en-US" dirty="0" smtClean="0">
                <a:solidFill>
                  <a:schemeClr val="bg1"/>
                </a:solidFill>
              </a:rPr>
              <a:t>PC3</a:t>
            </a:r>
            <a:endParaRPr lang="en-AU" dirty="0">
              <a:solidFill>
                <a:schemeClr val="bg1"/>
              </a:solidFill>
            </a:endParaRPr>
          </a:p>
        </p:txBody>
      </p:sp>
      <p:sp>
        <p:nvSpPr>
          <p:cNvPr id="8" name="TextBox 7"/>
          <p:cNvSpPr txBox="1"/>
          <p:nvPr/>
        </p:nvSpPr>
        <p:spPr>
          <a:xfrm rot="16200000">
            <a:off x="5416448" y="3229286"/>
            <a:ext cx="1582333" cy="369332"/>
          </a:xfrm>
          <a:prstGeom prst="rect">
            <a:avLst/>
          </a:prstGeom>
          <a:solidFill>
            <a:schemeClr val="tx1"/>
          </a:solidFill>
        </p:spPr>
        <p:txBody>
          <a:bodyPr wrap="square" rtlCol="0">
            <a:spAutoFit/>
          </a:bodyPr>
          <a:lstStyle/>
          <a:p>
            <a:r>
              <a:rPr lang="en-US" dirty="0" smtClean="0">
                <a:solidFill>
                  <a:schemeClr val="bg1"/>
                </a:solidFill>
              </a:rPr>
              <a:t>PC3-Cavin-1</a:t>
            </a:r>
            <a:endParaRPr lang="en-AU" dirty="0">
              <a:solidFill>
                <a:schemeClr val="bg1"/>
              </a:solidFill>
            </a:endParaRPr>
          </a:p>
        </p:txBody>
      </p:sp>
      <p:sp>
        <p:nvSpPr>
          <p:cNvPr id="12" name="TextBox 11"/>
          <p:cNvSpPr txBox="1"/>
          <p:nvPr/>
        </p:nvSpPr>
        <p:spPr>
          <a:xfrm rot="16200000">
            <a:off x="433949" y="1409185"/>
            <a:ext cx="714635" cy="369332"/>
          </a:xfrm>
          <a:prstGeom prst="rect">
            <a:avLst/>
          </a:prstGeom>
          <a:solidFill>
            <a:schemeClr val="tx1"/>
          </a:solidFill>
        </p:spPr>
        <p:txBody>
          <a:bodyPr wrap="square" rtlCol="0">
            <a:spAutoFit/>
          </a:bodyPr>
          <a:lstStyle/>
          <a:p>
            <a:r>
              <a:rPr lang="en-US" dirty="0" smtClean="0">
                <a:solidFill>
                  <a:schemeClr val="bg1"/>
                </a:solidFill>
              </a:rPr>
              <a:t>PC3</a:t>
            </a:r>
            <a:endParaRPr lang="en-AU" dirty="0">
              <a:solidFill>
                <a:schemeClr val="bg1"/>
              </a:solidFill>
            </a:endParaRPr>
          </a:p>
        </p:txBody>
      </p:sp>
      <p:sp>
        <p:nvSpPr>
          <p:cNvPr id="13" name="TextBox 12"/>
          <p:cNvSpPr txBox="1"/>
          <p:nvPr/>
        </p:nvSpPr>
        <p:spPr>
          <a:xfrm rot="16200000">
            <a:off x="17522" y="3268581"/>
            <a:ext cx="1582333" cy="369332"/>
          </a:xfrm>
          <a:prstGeom prst="rect">
            <a:avLst/>
          </a:prstGeom>
          <a:solidFill>
            <a:schemeClr val="tx1"/>
          </a:solidFill>
        </p:spPr>
        <p:txBody>
          <a:bodyPr wrap="square" rtlCol="0">
            <a:spAutoFit/>
          </a:bodyPr>
          <a:lstStyle/>
          <a:p>
            <a:r>
              <a:rPr lang="en-US" dirty="0" smtClean="0">
                <a:solidFill>
                  <a:schemeClr val="bg1"/>
                </a:solidFill>
              </a:rPr>
              <a:t>PC3-Cavin-1</a:t>
            </a:r>
            <a:endParaRPr lang="en-AU" dirty="0">
              <a:solidFill>
                <a:schemeClr val="bg1"/>
              </a:solidFill>
            </a:endParaRPr>
          </a:p>
        </p:txBody>
      </p:sp>
      <p:sp>
        <p:nvSpPr>
          <p:cNvPr id="14" name="Title 1"/>
          <p:cNvSpPr txBox="1">
            <a:spLocks/>
          </p:cNvSpPr>
          <p:nvPr/>
        </p:nvSpPr>
        <p:spPr>
          <a:xfrm>
            <a:off x="597111" y="4607301"/>
            <a:ext cx="5341070"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miR-589: ‘sampling’. </a:t>
            </a:r>
          </a:p>
          <a:p>
            <a:r>
              <a:rPr lang="en-US" sz="2400" dirty="0" smtClean="0"/>
              <a:t>No co-localization with </a:t>
            </a:r>
            <a:r>
              <a:rPr lang="en-US" sz="2400" dirty="0" err="1" smtClean="0"/>
              <a:t>hnRNPK</a:t>
            </a:r>
            <a:r>
              <a:rPr lang="en-US" sz="2400" dirty="0" smtClean="0"/>
              <a:t> or be found in puncta.</a:t>
            </a:r>
            <a:endParaRPr lang="en-AU" sz="2400" dirty="0"/>
          </a:p>
        </p:txBody>
      </p:sp>
      <p:sp>
        <p:nvSpPr>
          <p:cNvPr id="15" name="TextBox 14"/>
          <p:cNvSpPr txBox="1"/>
          <p:nvPr/>
        </p:nvSpPr>
        <p:spPr>
          <a:xfrm>
            <a:off x="663351" y="529331"/>
            <a:ext cx="5302665" cy="369332"/>
          </a:xfrm>
          <a:prstGeom prst="rect">
            <a:avLst/>
          </a:prstGeom>
          <a:solidFill>
            <a:schemeClr val="tx1"/>
          </a:solidFill>
        </p:spPr>
        <p:txBody>
          <a:bodyPr wrap="square" rtlCol="0">
            <a:spAutoFit/>
          </a:bodyPr>
          <a:lstStyle/>
          <a:p>
            <a:r>
              <a:rPr lang="en-US" dirty="0"/>
              <a:t> </a:t>
            </a:r>
            <a:r>
              <a:rPr lang="en-US" dirty="0" smtClean="0"/>
              <a:t>         </a:t>
            </a:r>
            <a:r>
              <a:rPr lang="en-US" dirty="0" err="1" smtClean="0">
                <a:solidFill>
                  <a:sysClr val="windowText" lastClr="000000"/>
                </a:solidFill>
              </a:rPr>
              <a:t>hnRNPK</a:t>
            </a:r>
            <a:r>
              <a:rPr lang="en-US" dirty="0" smtClean="0">
                <a:solidFill>
                  <a:sysClr val="windowText" lastClr="000000"/>
                </a:solidFill>
              </a:rPr>
              <a:t>	   Cy5-antimiR	     Merge</a:t>
            </a:r>
            <a:endParaRPr lang="en-AU" dirty="0"/>
          </a:p>
        </p:txBody>
      </p:sp>
      <p:sp>
        <p:nvSpPr>
          <p:cNvPr id="17" name="TextBox 16"/>
          <p:cNvSpPr txBox="1"/>
          <p:nvPr/>
        </p:nvSpPr>
        <p:spPr>
          <a:xfrm>
            <a:off x="6392281" y="531393"/>
            <a:ext cx="5117998" cy="369332"/>
          </a:xfrm>
          <a:prstGeom prst="rect">
            <a:avLst/>
          </a:prstGeom>
          <a:solidFill>
            <a:schemeClr val="tx1"/>
          </a:solidFill>
        </p:spPr>
        <p:txBody>
          <a:bodyPr wrap="square" rtlCol="0">
            <a:spAutoFit/>
          </a:bodyPr>
          <a:lstStyle/>
          <a:p>
            <a:r>
              <a:rPr lang="en-US" dirty="0"/>
              <a:t> </a:t>
            </a:r>
            <a:r>
              <a:rPr lang="en-US" dirty="0" smtClean="0"/>
              <a:t>         </a:t>
            </a:r>
            <a:r>
              <a:rPr lang="en-US" dirty="0" err="1" smtClean="0">
                <a:solidFill>
                  <a:sysClr val="windowText" lastClr="000000"/>
                </a:solidFill>
              </a:rPr>
              <a:t>hnRNPK</a:t>
            </a:r>
            <a:r>
              <a:rPr lang="en-US" dirty="0" smtClean="0">
                <a:solidFill>
                  <a:sysClr val="windowText" lastClr="000000"/>
                </a:solidFill>
              </a:rPr>
              <a:t>	   Cy5-antimiR	     Merge</a:t>
            </a:r>
            <a:endParaRPr lang="en-AU" dirty="0"/>
          </a:p>
        </p:txBody>
      </p:sp>
    </p:spTree>
    <p:extLst>
      <p:ext uri="{BB962C8B-B14F-4D97-AF65-F5344CB8AC3E}">
        <p14:creationId xmlns:p14="http://schemas.microsoft.com/office/powerpoint/2010/main" val="1597688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AU" dirty="0"/>
          </a:p>
        </p:txBody>
      </p:sp>
      <p:sp>
        <p:nvSpPr>
          <p:cNvPr id="8" name="Content Placeholder 7"/>
          <p:cNvSpPr>
            <a:spLocks noGrp="1"/>
          </p:cNvSpPr>
          <p:nvPr>
            <p:ph idx="1"/>
          </p:nvPr>
        </p:nvSpPr>
        <p:spPr>
          <a:xfrm>
            <a:off x="4866479" y="4449314"/>
            <a:ext cx="6838580" cy="1993287"/>
          </a:xfrm>
        </p:spPr>
        <p:txBody>
          <a:bodyPr/>
          <a:lstStyle/>
          <a:p>
            <a:r>
              <a:rPr lang="en-US" dirty="0" smtClean="0"/>
              <a:t>Confirm </a:t>
            </a:r>
            <a:r>
              <a:rPr lang="en-US" dirty="0" err="1" smtClean="0"/>
              <a:t>hnRNPK</a:t>
            </a:r>
            <a:r>
              <a:rPr lang="en-US" dirty="0" smtClean="0"/>
              <a:t>- miRNA interaction by </a:t>
            </a:r>
            <a:r>
              <a:rPr lang="en-US" dirty="0" err="1" smtClean="0"/>
              <a:t>hnRNPK</a:t>
            </a:r>
            <a:r>
              <a:rPr lang="en-US" dirty="0" smtClean="0"/>
              <a:t> knockout and miRNA mutagenesis </a:t>
            </a:r>
          </a:p>
          <a:p>
            <a:r>
              <a:rPr lang="en-US" dirty="0" smtClean="0"/>
              <a:t>Figure out the link between cavin-1 and </a:t>
            </a:r>
            <a:r>
              <a:rPr lang="en-US" dirty="0" err="1" smtClean="0"/>
              <a:t>hnRNPK</a:t>
            </a:r>
            <a:r>
              <a:rPr lang="en-US" dirty="0" smtClean="0"/>
              <a:t> subcellular localization</a:t>
            </a:r>
            <a:endParaRPr lang="en-AU" dirty="0"/>
          </a:p>
        </p:txBody>
      </p:sp>
      <p:pic>
        <p:nvPicPr>
          <p:cNvPr id="9" name="Picture 8"/>
          <p:cNvPicPr>
            <a:picLocks noChangeAspect="1"/>
          </p:cNvPicPr>
          <p:nvPr/>
        </p:nvPicPr>
        <p:blipFill>
          <a:blip r:embed="rId2"/>
          <a:stretch>
            <a:fillRect/>
          </a:stretch>
        </p:blipFill>
        <p:spPr>
          <a:xfrm>
            <a:off x="559970" y="1658853"/>
            <a:ext cx="3752850" cy="4467225"/>
          </a:xfrm>
          <a:prstGeom prst="rect">
            <a:avLst/>
          </a:prstGeom>
        </p:spPr>
      </p:pic>
      <p:sp>
        <p:nvSpPr>
          <p:cNvPr id="10" name="TextBox 9"/>
          <p:cNvSpPr txBox="1"/>
          <p:nvPr/>
        </p:nvSpPr>
        <p:spPr>
          <a:xfrm>
            <a:off x="4866479" y="1853248"/>
            <a:ext cx="6173485" cy="2123658"/>
          </a:xfrm>
          <a:prstGeom prst="rect">
            <a:avLst/>
          </a:prstGeom>
          <a:noFill/>
        </p:spPr>
        <p:txBody>
          <a:bodyPr wrap="none" rtlCol="0">
            <a:spAutoFit/>
          </a:bodyPr>
          <a:lstStyle/>
          <a:p>
            <a:r>
              <a:rPr lang="en-AU" sz="2200" dirty="0">
                <a:solidFill>
                  <a:srgbClr val="FFFF00"/>
                </a:solidFill>
              </a:rPr>
              <a:t>Mechanism: </a:t>
            </a:r>
          </a:p>
          <a:p>
            <a:r>
              <a:rPr lang="en-AU" sz="2200" dirty="0">
                <a:solidFill>
                  <a:srgbClr val="FFFF00"/>
                </a:solidFill>
              </a:rPr>
              <a:t>- </a:t>
            </a:r>
            <a:r>
              <a:rPr lang="en-AU" sz="2200" dirty="0" err="1" smtClean="0">
                <a:solidFill>
                  <a:srgbClr val="FFFF00"/>
                </a:solidFill>
              </a:rPr>
              <a:t>hnRNPK</a:t>
            </a:r>
            <a:r>
              <a:rPr lang="en-AU" sz="2200" dirty="0">
                <a:solidFill>
                  <a:srgbClr val="FFFF00"/>
                </a:solidFill>
              </a:rPr>
              <a:t> </a:t>
            </a:r>
            <a:r>
              <a:rPr lang="en-AU" sz="2200" dirty="0" smtClean="0">
                <a:solidFill>
                  <a:srgbClr val="FFFF00"/>
                </a:solidFill>
              </a:rPr>
              <a:t>translocate </a:t>
            </a:r>
            <a:r>
              <a:rPr lang="en-AU" sz="2200" dirty="0">
                <a:solidFill>
                  <a:srgbClr val="FFFF00"/>
                </a:solidFill>
              </a:rPr>
              <a:t>to MVB/EVs</a:t>
            </a:r>
          </a:p>
          <a:p>
            <a:r>
              <a:rPr lang="en-AU" sz="2200" dirty="0">
                <a:solidFill>
                  <a:srgbClr val="FFFF00"/>
                </a:solidFill>
              </a:rPr>
              <a:t>- </a:t>
            </a:r>
            <a:r>
              <a:rPr lang="en-AU" sz="2200" dirty="0" err="1">
                <a:solidFill>
                  <a:srgbClr val="FFFF00"/>
                </a:solidFill>
              </a:rPr>
              <a:t>hnRNPK</a:t>
            </a:r>
            <a:r>
              <a:rPr lang="en-AU" sz="2200" dirty="0">
                <a:solidFill>
                  <a:srgbClr val="FFFF00"/>
                </a:solidFill>
              </a:rPr>
              <a:t> </a:t>
            </a:r>
            <a:r>
              <a:rPr lang="en-AU" sz="2200" dirty="0" smtClean="0">
                <a:solidFill>
                  <a:srgbClr val="FFFF00"/>
                </a:solidFill>
              </a:rPr>
              <a:t>brings target miRNAs </a:t>
            </a:r>
            <a:r>
              <a:rPr lang="en-AU" sz="2200" dirty="0">
                <a:solidFill>
                  <a:srgbClr val="FFFF00"/>
                </a:solidFill>
              </a:rPr>
              <a:t>with it</a:t>
            </a:r>
          </a:p>
          <a:p>
            <a:r>
              <a:rPr lang="en-AU" sz="2200" dirty="0">
                <a:solidFill>
                  <a:srgbClr val="FFFF00"/>
                </a:solidFill>
              </a:rPr>
              <a:t>- addition of cavin-1 prevents </a:t>
            </a:r>
            <a:r>
              <a:rPr lang="en-AU" sz="2200" dirty="0" err="1">
                <a:solidFill>
                  <a:srgbClr val="FFFF00"/>
                </a:solidFill>
              </a:rPr>
              <a:t>hnRNPK</a:t>
            </a:r>
            <a:r>
              <a:rPr lang="en-AU" sz="2200" dirty="0">
                <a:solidFill>
                  <a:srgbClr val="FFFF00"/>
                </a:solidFill>
              </a:rPr>
              <a:t> in EVs</a:t>
            </a:r>
          </a:p>
          <a:p>
            <a:r>
              <a:rPr lang="en-AU" sz="2200" dirty="0">
                <a:solidFill>
                  <a:srgbClr val="FFFF00"/>
                </a:solidFill>
              </a:rPr>
              <a:t>	potentially by </a:t>
            </a:r>
            <a:r>
              <a:rPr lang="en-AU" sz="2200" dirty="0" smtClean="0">
                <a:solidFill>
                  <a:srgbClr val="FFFF00"/>
                </a:solidFill>
              </a:rPr>
              <a:t>sequestering </a:t>
            </a:r>
            <a:r>
              <a:rPr lang="en-AU" sz="2200" dirty="0">
                <a:solidFill>
                  <a:srgbClr val="FFFF00"/>
                </a:solidFill>
              </a:rPr>
              <a:t>to ER</a:t>
            </a:r>
          </a:p>
          <a:p>
            <a:r>
              <a:rPr lang="en-AU" sz="2200" dirty="0">
                <a:solidFill>
                  <a:srgbClr val="FFFF00"/>
                </a:solidFill>
              </a:rPr>
              <a:t>- Therefore reduces </a:t>
            </a:r>
            <a:r>
              <a:rPr lang="en-AU" sz="2200" dirty="0" smtClean="0">
                <a:solidFill>
                  <a:srgbClr val="FFFF00"/>
                </a:solidFill>
              </a:rPr>
              <a:t>miRNA </a:t>
            </a:r>
            <a:r>
              <a:rPr lang="en-AU" sz="2200" dirty="0">
                <a:solidFill>
                  <a:srgbClr val="FFFF00"/>
                </a:solidFill>
              </a:rPr>
              <a:t>export</a:t>
            </a:r>
          </a:p>
        </p:txBody>
      </p:sp>
    </p:spTree>
    <p:extLst>
      <p:ext uri="{BB962C8B-B14F-4D97-AF65-F5344CB8AC3E}">
        <p14:creationId xmlns:p14="http://schemas.microsoft.com/office/powerpoint/2010/main" val="88256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dirty="0" smtClean="0"/>
              <a:t>Prostate Cancer</a:t>
            </a:r>
            <a:endParaRPr lang="en-AU" dirty="0"/>
          </a:p>
        </p:txBody>
      </p:sp>
      <p:sp>
        <p:nvSpPr>
          <p:cNvPr id="3" name="Content Placeholder 2"/>
          <p:cNvSpPr>
            <a:spLocks noGrp="1"/>
          </p:cNvSpPr>
          <p:nvPr>
            <p:ph idx="1"/>
          </p:nvPr>
        </p:nvSpPr>
        <p:spPr>
          <a:xfrm>
            <a:off x="646111" y="2006784"/>
            <a:ext cx="6069014" cy="4058751"/>
          </a:xfrm>
        </p:spPr>
        <p:txBody>
          <a:bodyPr/>
          <a:lstStyle/>
          <a:p>
            <a:r>
              <a:rPr lang="en-AU" dirty="0" smtClean="0"/>
              <a:t>2</a:t>
            </a:r>
            <a:r>
              <a:rPr lang="en-AU" baseline="30000" dirty="0" smtClean="0"/>
              <a:t>nd</a:t>
            </a:r>
            <a:r>
              <a:rPr lang="en-AU" dirty="0" smtClean="0"/>
              <a:t> highest </a:t>
            </a:r>
            <a:r>
              <a:rPr lang="en-AU" dirty="0"/>
              <a:t>diagnosed cancer in men </a:t>
            </a:r>
            <a:r>
              <a:rPr lang="en-AU" dirty="0" smtClean="0"/>
              <a:t>worldwide</a:t>
            </a:r>
          </a:p>
          <a:p>
            <a:pPr marL="3657600" lvl="8" indent="0">
              <a:buNone/>
            </a:pPr>
            <a:r>
              <a:rPr lang="en-US" dirty="0" smtClean="0"/>
              <a:t>(SEER 2016)</a:t>
            </a:r>
            <a:endParaRPr lang="en-AU" dirty="0" smtClean="0"/>
          </a:p>
          <a:p>
            <a:endParaRPr lang="en-AU" dirty="0"/>
          </a:p>
          <a:p>
            <a:r>
              <a:rPr lang="en-AU" dirty="0"/>
              <a:t>Bone metastasis leads to poor outcome. </a:t>
            </a:r>
            <a:endParaRPr lang="en-AU" dirty="0" smtClean="0"/>
          </a:p>
          <a:p>
            <a:pPr marL="3657600" lvl="8" indent="0">
              <a:buNone/>
            </a:pPr>
            <a:r>
              <a:rPr lang="en-US" dirty="0" smtClean="0"/>
              <a:t>(Body </a:t>
            </a:r>
            <a:r>
              <a:rPr lang="en-US" i="1" dirty="0" smtClean="0"/>
              <a:t>et al </a:t>
            </a:r>
            <a:r>
              <a:rPr lang="en-US" dirty="0" smtClean="0"/>
              <a:t>2015)</a:t>
            </a:r>
            <a:endParaRPr lang="en-AU" dirty="0" smtClean="0"/>
          </a:p>
          <a:p>
            <a:endParaRPr lang="en-AU" dirty="0"/>
          </a:p>
          <a:p>
            <a:r>
              <a:rPr lang="en-AU" dirty="0"/>
              <a:t>Metastasis reduced 5 year survival to 29.3</a:t>
            </a:r>
            <a:r>
              <a:rPr lang="en-AU" dirty="0" smtClean="0"/>
              <a:t>% </a:t>
            </a:r>
          </a:p>
          <a:p>
            <a:pPr marL="3657600" lvl="8" indent="0">
              <a:buNone/>
            </a:pPr>
            <a:r>
              <a:rPr lang="en-AU" dirty="0" smtClean="0"/>
              <a:t>(SEER 2016)</a:t>
            </a:r>
            <a:endParaRPr lang="en-AU" dirty="0"/>
          </a:p>
        </p:txBody>
      </p:sp>
      <p:pic>
        <p:nvPicPr>
          <p:cNvPr id="5" name="Picture 4"/>
          <p:cNvPicPr>
            <a:picLocks noChangeAspect="1"/>
          </p:cNvPicPr>
          <p:nvPr/>
        </p:nvPicPr>
        <p:blipFill>
          <a:blip r:embed="rId3"/>
          <a:stretch>
            <a:fillRect/>
          </a:stretch>
        </p:blipFill>
        <p:spPr>
          <a:xfrm>
            <a:off x="6938109" y="1853248"/>
            <a:ext cx="4763126" cy="3637296"/>
          </a:xfrm>
          <a:prstGeom prst="rect">
            <a:avLst/>
          </a:prstGeom>
        </p:spPr>
      </p:pic>
      <p:sp>
        <p:nvSpPr>
          <p:cNvPr id="6" name="TextBox 5"/>
          <p:cNvSpPr txBox="1"/>
          <p:nvPr/>
        </p:nvSpPr>
        <p:spPr>
          <a:xfrm>
            <a:off x="7617547" y="1063541"/>
            <a:ext cx="5698920" cy="646331"/>
          </a:xfrm>
          <a:prstGeom prst="rect">
            <a:avLst/>
          </a:prstGeom>
          <a:noFill/>
        </p:spPr>
        <p:txBody>
          <a:bodyPr wrap="square" rtlCol="0">
            <a:spAutoFit/>
          </a:bodyPr>
          <a:lstStyle/>
          <a:p>
            <a:r>
              <a:rPr lang="en-US" dirty="0" smtClean="0"/>
              <a:t>5 Year Relative Survival: </a:t>
            </a:r>
          </a:p>
          <a:p>
            <a:r>
              <a:rPr lang="en-US" dirty="0" smtClean="0"/>
              <a:t>Prostate cancer by stage</a:t>
            </a:r>
            <a:endParaRPr lang="en-AU" dirty="0"/>
          </a:p>
        </p:txBody>
      </p:sp>
      <p:sp>
        <p:nvSpPr>
          <p:cNvPr id="7" name="TextBox 6"/>
          <p:cNvSpPr txBox="1"/>
          <p:nvPr/>
        </p:nvSpPr>
        <p:spPr>
          <a:xfrm>
            <a:off x="10700988" y="5566923"/>
            <a:ext cx="3976382" cy="253916"/>
          </a:xfrm>
          <a:prstGeom prst="rect">
            <a:avLst/>
          </a:prstGeom>
          <a:noFill/>
        </p:spPr>
        <p:txBody>
          <a:bodyPr wrap="square" rtlCol="0">
            <a:spAutoFit/>
          </a:bodyPr>
          <a:lstStyle/>
          <a:p>
            <a:r>
              <a:rPr lang="en-AU" sz="1050" dirty="0" smtClean="0"/>
              <a:t>(SEER 2016)</a:t>
            </a:r>
            <a:endParaRPr lang="en-AU" sz="1050" dirty="0"/>
          </a:p>
        </p:txBody>
      </p:sp>
    </p:spTree>
    <p:extLst>
      <p:ext uri="{BB962C8B-B14F-4D97-AF65-F5344CB8AC3E}">
        <p14:creationId xmlns:p14="http://schemas.microsoft.com/office/powerpoint/2010/main" val="299780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directions and significance:</a:t>
            </a:r>
            <a:endParaRPr lang="en-AU" dirty="0"/>
          </a:p>
        </p:txBody>
      </p:sp>
      <p:sp>
        <p:nvSpPr>
          <p:cNvPr id="3" name="Content Placeholder 2"/>
          <p:cNvSpPr>
            <a:spLocks noGrp="1"/>
          </p:cNvSpPr>
          <p:nvPr>
            <p:ph idx="1"/>
          </p:nvPr>
        </p:nvSpPr>
        <p:spPr/>
        <p:txBody>
          <a:bodyPr/>
          <a:lstStyle/>
          <a:p>
            <a:r>
              <a:rPr lang="en-US" dirty="0" smtClean="0"/>
              <a:t>Domain diagram for </a:t>
            </a:r>
            <a:r>
              <a:rPr lang="en-US" dirty="0" err="1" smtClean="0"/>
              <a:t>sumolyation</a:t>
            </a:r>
            <a:r>
              <a:rPr lang="en-US" dirty="0" smtClean="0"/>
              <a:t>. </a:t>
            </a:r>
          </a:p>
          <a:p>
            <a:r>
              <a:rPr lang="en-US" dirty="0" smtClean="0"/>
              <a:t>Biological significance: mechanistic relevance and disease progression. </a:t>
            </a:r>
          </a:p>
          <a:p>
            <a:endParaRPr lang="en-AU" dirty="0"/>
          </a:p>
        </p:txBody>
      </p:sp>
    </p:spTree>
    <p:extLst>
      <p:ext uri="{BB962C8B-B14F-4D97-AF65-F5344CB8AC3E}">
        <p14:creationId xmlns:p14="http://schemas.microsoft.com/office/powerpoint/2010/main" val="2437366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ACKKNOWLDGEEMTNFDI</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529028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11" y="376518"/>
            <a:ext cx="9404723" cy="1400530"/>
          </a:xfrm>
        </p:spPr>
        <p:txBody>
          <a:bodyPr/>
          <a:lstStyle/>
          <a:p>
            <a:r>
              <a:rPr lang="en-US" sz="3600" dirty="0" err="1"/>
              <a:t>hnRNPK</a:t>
            </a:r>
            <a:r>
              <a:rPr lang="en-US" sz="3600" dirty="0"/>
              <a:t> co-localizes with miR-148a, but does it bind?</a:t>
            </a:r>
          </a:p>
        </p:txBody>
      </p:sp>
      <p:sp>
        <p:nvSpPr>
          <p:cNvPr id="3" name="Content Placeholder 2"/>
          <p:cNvSpPr>
            <a:spLocks noGrp="1"/>
          </p:cNvSpPr>
          <p:nvPr>
            <p:ph idx="1"/>
          </p:nvPr>
        </p:nvSpPr>
        <p:spPr>
          <a:xfrm>
            <a:off x="753958" y="1777048"/>
            <a:ext cx="4863071" cy="1292723"/>
          </a:xfrm>
        </p:spPr>
        <p:txBody>
          <a:bodyPr/>
          <a:lstStyle/>
          <a:p>
            <a:r>
              <a:rPr lang="en-US" dirty="0" smtClean="0"/>
              <a:t>Crosslinked immunoprecipitation: pull down </a:t>
            </a:r>
            <a:r>
              <a:rPr lang="en-US" dirty="0" err="1" smtClean="0"/>
              <a:t>hnRNPK</a:t>
            </a:r>
            <a:r>
              <a:rPr lang="en-US" dirty="0" smtClean="0"/>
              <a:t> and its binders, including RNA.</a:t>
            </a:r>
          </a:p>
        </p:txBody>
      </p:sp>
      <p:pic>
        <p:nvPicPr>
          <p:cNvPr id="4" name="Picture 3"/>
          <p:cNvPicPr/>
          <p:nvPr/>
        </p:nvPicPr>
        <p:blipFill rotWithShape="1">
          <a:blip r:embed="rId2"/>
          <a:srcRect l="14311" t="8945" b="36635"/>
          <a:stretch/>
        </p:blipFill>
        <p:spPr>
          <a:xfrm>
            <a:off x="2155371" y="3019581"/>
            <a:ext cx="2473314" cy="2362200"/>
          </a:xfrm>
          <a:prstGeom prst="rect">
            <a:avLst/>
          </a:prstGeom>
        </p:spPr>
      </p:pic>
      <p:graphicFrame>
        <p:nvGraphicFramePr>
          <p:cNvPr id="5" name="Content Placeholder 6"/>
          <p:cNvGraphicFramePr>
            <a:graphicFrameLocks/>
          </p:cNvGraphicFramePr>
          <p:nvPr>
            <p:extLst>
              <p:ext uri="{D42A27DB-BD31-4B8C-83A1-F6EECF244321}">
                <p14:modId xmlns:p14="http://schemas.microsoft.com/office/powerpoint/2010/main" val="969606834"/>
              </p:ext>
            </p:extLst>
          </p:nvPr>
        </p:nvGraphicFramePr>
        <p:xfrm>
          <a:off x="6440715" y="2600257"/>
          <a:ext cx="4837607" cy="2383985"/>
        </p:xfrm>
        <a:graphic>
          <a:graphicData uri="http://schemas.openxmlformats.org/drawingml/2006/table">
            <a:tbl>
              <a:tblPr firstRow="1" firstCol="1" bandRow="1"/>
              <a:tblGrid>
                <a:gridCol w="1125284"/>
                <a:gridCol w="2137086"/>
                <a:gridCol w="1575237"/>
              </a:tblGrid>
              <a:tr h="476797">
                <a:tc>
                  <a:txBody>
                    <a:bodyPr/>
                    <a:lstStyle/>
                    <a:p>
                      <a:pP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RNA eluted (ng/µL)</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r>
              <a:tr h="476797">
                <a:tc>
                  <a:txBody>
                    <a:bodyPr/>
                    <a:lstStyle/>
                    <a:p>
                      <a:pPr algn="ctr">
                        <a:lnSpc>
                          <a:spcPct val="107000"/>
                        </a:lnSpc>
                        <a:spcAft>
                          <a:spcPts val="0"/>
                        </a:spcAft>
                      </a:pPr>
                      <a:r>
                        <a:rPr lang="en-AU" sz="1600" dirty="0" smtClean="0">
                          <a:effectLst/>
                          <a:latin typeface="Century Gothic" panose="020B0502020202020204" pitchFamily="34" charset="0"/>
                          <a:ea typeface="Calibri" panose="020F0502020204030204" pitchFamily="34" charset="0"/>
                          <a:cs typeface="Times New Roman" panose="02020603050405020304" pitchFamily="18" charset="0"/>
                        </a:rPr>
                        <a:t>replicate</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err="1">
                          <a:effectLst/>
                          <a:latin typeface="Century Gothic" panose="020B0502020202020204" pitchFamily="34" charset="0"/>
                          <a:ea typeface="Calibri" panose="020F0502020204030204" pitchFamily="34" charset="0"/>
                          <a:cs typeface="Times New Roman" panose="02020603050405020304" pitchFamily="18" charset="0"/>
                        </a:rPr>
                        <a:t>hnRNPK</a:t>
                      </a: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IP</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IgG Control</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11.78</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1.40</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smtClean="0">
                          <a:effectLst/>
                          <a:latin typeface="Century Gothic" panose="020B0502020202020204" pitchFamily="34" charset="0"/>
                          <a:ea typeface="Calibri" panose="020F0502020204030204" pitchFamily="34" charset="0"/>
                          <a:cs typeface="Times New Roman" panose="02020603050405020304" pitchFamily="18" charset="0"/>
                        </a:rPr>
                        <a:t>2</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4.20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3</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14.7</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0.80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rot="17949034">
            <a:off x="2899811" y="5757349"/>
            <a:ext cx="1356504" cy="369332"/>
          </a:xfrm>
          <a:prstGeom prst="rect">
            <a:avLst/>
          </a:prstGeom>
        </p:spPr>
        <p:txBody>
          <a:bodyPr wrap="square">
            <a:spAutoFit/>
          </a:bodyPr>
          <a:lstStyle/>
          <a:p>
            <a:r>
              <a:rPr lang="en-US" dirty="0" err="1"/>
              <a:t>hnRNPK</a:t>
            </a:r>
            <a:r>
              <a:rPr lang="en-US" dirty="0"/>
              <a:t> IP</a:t>
            </a:r>
            <a:endParaRPr lang="en-AU" dirty="0"/>
          </a:p>
        </p:txBody>
      </p:sp>
      <p:sp>
        <p:nvSpPr>
          <p:cNvPr id="7" name="Rectangle 6"/>
          <p:cNvSpPr/>
          <p:nvPr/>
        </p:nvSpPr>
        <p:spPr>
          <a:xfrm rot="17949034">
            <a:off x="3391468" y="5762366"/>
            <a:ext cx="1356504" cy="369332"/>
          </a:xfrm>
          <a:prstGeom prst="rect">
            <a:avLst/>
          </a:prstGeom>
        </p:spPr>
        <p:txBody>
          <a:bodyPr wrap="square">
            <a:spAutoFit/>
          </a:bodyPr>
          <a:lstStyle/>
          <a:p>
            <a:r>
              <a:rPr lang="en-US" dirty="0" smtClean="0"/>
              <a:t>rabbit IgG</a:t>
            </a:r>
            <a:endParaRPr lang="en-AU" dirty="0"/>
          </a:p>
        </p:txBody>
      </p:sp>
      <p:sp>
        <p:nvSpPr>
          <p:cNvPr id="9" name="Rectangle 8"/>
          <p:cNvSpPr/>
          <p:nvPr/>
        </p:nvSpPr>
        <p:spPr>
          <a:xfrm>
            <a:off x="569911" y="3579444"/>
            <a:ext cx="1529586" cy="646331"/>
          </a:xfrm>
          <a:prstGeom prst="rect">
            <a:avLst/>
          </a:prstGeom>
        </p:spPr>
        <p:txBody>
          <a:bodyPr wrap="none">
            <a:spAutoFit/>
          </a:bodyPr>
          <a:lstStyle/>
          <a:p>
            <a:r>
              <a:rPr lang="en-US" dirty="0" err="1" smtClean="0"/>
              <a:t>hnRNPK</a:t>
            </a:r>
            <a:endParaRPr lang="en-US" dirty="0" smtClean="0"/>
          </a:p>
          <a:p>
            <a:r>
              <a:rPr lang="en-US" dirty="0" smtClean="0"/>
              <a:t>immunoblot</a:t>
            </a:r>
            <a:endParaRPr lang="en-AU" dirty="0"/>
          </a:p>
        </p:txBody>
      </p:sp>
    </p:spTree>
    <p:extLst>
      <p:ext uri="{BB962C8B-B14F-4D97-AF65-F5344CB8AC3E}">
        <p14:creationId xmlns:p14="http://schemas.microsoft.com/office/powerpoint/2010/main" val="1995053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Caveolin-1 and Cavin-1 in Cancer;</a:t>
            </a:r>
            <a:endParaRPr lang="en-AU" dirty="0"/>
          </a:p>
        </p:txBody>
      </p:sp>
      <p:sp>
        <p:nvSpPr>
          <p:cNvPr id="3" name="Content Placeholder 2"/>
          <p:cNvSpPr>
            <a:spLocks noGrp="1"/>
          </p:cNvSpPr>
          <p:nvPr>
            <p:ph idx="1"/>
          </p:nvPr>
        </p:nvSpPr>
        <p:spPr>
          <a:xfrm>
            <a:off x="5080865" y="1718850"/>
            <a:ext cx="6422414" cy="4195481"/>
          </a:xfrm>
        </p:spPr>
        <p:txBody>
          <a:bodyPr>
            <a:normAutofit fontScale="92500"/>
          </a:bodyPr>
          <a:lstStyle/>
          <a:p>
            <a:r>
              <a:rPr lang="en-AU" dirty="0" smtClean="0"/>
              <a:t>Caveolin-1 biomarker for cancer progression.</a:t>
            </a:r>
          </a:p>
          <a:p>
            <a:pPr marL="3657600" lvl="8" indent="0">
              <a:buNone/>
            </a:pPr>
            <a:r>
              <a:rPr lang="en-AU" dirty="0" smtClean="0"/>
              <a:t>(Freeman 2012)</a:t>
            </a:r>
          </a:p>
          <a:p>
            <a:pPr marL="3657600" lvl="8" indent="0">
              <a:buNone/>
            </a:pPr>
            <a:endParaRPr lang="en-AU" dirty="0" smtClean="0"/>
          </a:p>
          <a:p>
            <a:r>
              <a:rPr lang="en-AU" dirty="0" smtClean="0"/>
              <a:t>Co-expressed </a:t>
            </a:r>
            <a:r>
              <a:rPr lang="en-AU" dirty="0"/>
              <a:t>with cavin-1 in healthy cells. </a:t>
            </a:r>
            <a:endParaRPr lang="en-AU" dirty="0" smtClean="0"/>
          </a:p>
          <a:p>
            <a:pPr marL="3657600" lvl="8" indent="0">
              <a:buNone/>
            </a:pPr>
            <a:r>
              <a:rPr lang="en-AU" dirty="0" smtClean="0"/>
              <a:t>(</a:t>
            </a:r>
            <a:r>
              <a:rPr lang="en-AU" dirty="0" err="1" smtClean="0"/>
              <a:t>Inder</a:t>
            </a:r>
            <a:r>
              <a:rPr lang="en-AU" dirty="0" smtClean="0"/>
              <a:t> 2012, Moon 2014)</a:t>
            </a:r>
          </a:p>
          <a:p>
            <a:pPr marL="3657600" lvl="8" indent="0">
              <a:buNone/>
            </a:pPr>
            <a:endParaRPr lang="en-AU" dirty="0"/>
          </a:p>
          <a:p>
            <a:r>
              <a:rPr lang="en-AU" dirty="0" smtClean="0"/>
              <a:t>Cav1 overexpression </a:t>
            </a:r>
            <a:r>
              <a:rPr lang="en-AU" dirty="0" smtClean="0"/>
              <a:t>in advanced prostate cancer, PC3, cells </a:t>
            </a:r>
            <a:r>
              <a:rPr lang="en-AU" dirty="0" smtClean="0"/>
              <a:t>linked </a:t>
            </a:r>
            <a:r>
              <a:rPr lang="en-AU" dirty="0" smtClean="0"/>
              <a:t>to metastasis.</a:t>
            </a:r>
          </a:p>
          <a:p>
            <a:pPr marL="3657600" lvl="8" indent="0">
              <a:buNone/>
            </a:pPr>
            <a:r>
              <a:rPr lang="en-AU" dirty="0" smtClean="0"/>
              <a:t>(Bennett 2009)</a:t>
            </a:r>
          </a:p>
          <a:p>
            <a:pPr marL="3657600" lvl="8" indent="0">
              <a:buNone/>
            </a:pPr>
            <a:endParaRPr lang="en-AU" dirty="0" smtClean="0"/>
          </a:p>
          <a:p>
            <a:r>
              <a:rPr lang="en-US" dirty="0" smtClean="0"/>
              <a:t>Knockdown or addition of cavin-1 </a:t>
            </a:r>
            <a:r>
              <a:rPr lang="en-US" dirty="0" smtClean="0"/>
              <a:t>in PC3 reduces aggressiveness.</a:t>
            </a:r>
            <a:r>
              <a:rPr lang="en-US" dirty="0" smtClean="0"/>
              <a:t>					</a:t>
            </a:r>
            <a:r>
              <a:rPr lang="en-US" sz="1400" dirty="0" smtClean="0"/>
              <a:t>(</a:t>
            </a:r>
            <a:r>
              <a:rPr lang="en-US" sz="1400" dirty="0" err="1" smtClean="0"/>
              <a:t>Sugie</a:t>
            </a:r>
            <a:r>
              <a:rPr lang="en-US" sz="1400" dirty="0" smtClean="0"/>
              <a:t> 2015, </a:t>
            </a:r>
            <a:r>
              <a:rPr lang="en-US" sz="1400" dirty="0" err="1" smtClean="0"/>
              <a:t>Inder</a:t>
            </a:r>
            <a:r>
              <a:rPr lang="en-US" sz="1400" dirty="0" smtClean="0"/>
              <a:t> 2014)</a:t>
            </a:r>
          </a:p>
          <a:p>
            <a:endParaRPr lang="en-AU" dirty="0"/>
          </a:p>
          <a:p>
            <a:endParaRPr lang="en-AU" dirty="0" smtClean="0"/>
          </a:p>
        </p:txBody>
      </p:sp>
      <p:pic>
        <p:nvPicPr>
          <p:cNvPr id="4" name="Picture 5"/>
          <p:cNvPicPr>
            <a:picLocks noChangeAspect="1" noChangeArrowheads="1"/>
          </p:cNvPicPr>
          <p:nvPr/>
        </p:nvPicPr>
        <p:blipFill>
          <a:blip r:embed="rId3" cstate="print"/>
          <a:srcRect b="3747"/>
          <a:stretch>
            <a:fillRect/>
          </a:stretch>
        </p:blipFill>
        <p:spPr bwMode="auto">
          <a:xfrm>
            <a:off x="992252" y="4001257"/>
            <a:ext cx="3742471" cy="1937613"/>
          </a:xfrm>
          <a:prstGeom prst="rect">
            <a:avLst/>
          </a:prstGeom>
          <a:noFill/>
          <a:ln w="9525">
            <a:noFill/>
            <a:miter lim="800000"/>
            <a:headEnd/>
            <a:tailEnd/>
          </a:ln>
        </p:spPr>
      </p:pic>
      <p:pic>
        <p:nvPicPr>
          <p:cNvPr id="5" name="Picture 6"/>
          <p:cNvPicPr>
            <a:picLocks noChangeAspect="1" noChangeArrowheads="1"/>
          </p:cNvPicPr>
          <p:nvPr/>
        </p:nvPicPr>
        <p:blipFill rotWithShape="1">
          <a:blip r:embed="rId4" cstate="print"/>
          <a:srcRect t="46731"/>
          <a:stretch/>
        </p:blipFill>
        <p:spPr bwMode="auto">
          <a:xfrm>
            <a:off x="992253" y="1719026"/>
            <a:ext cx="3742471" cy="1904764"/>
          </a:xfrm>
          <a:prstGeom prst="rect">
            <a:avLst/>
          </a:prstGeom>
          <a:noFill/>
          <a:ln w="9525">
            <a:noFill/>
            <a:miter lim="800000"/>
            <a:headEnd/>
            <a:tailEnd/>
          </a:ln>
        </p:spPr>
      </p:pic>
      <p:sp>
        <p:nvSpPr>
          <p:cNvPr id="6" name="TextBox 5"/>
          <p:cNvSpPr txBox="1"/>
          <p:nvPr/>
        </p:nvSpPr>
        <p:spPr>
          <a:xfrm>
            <a:off x="889234" y="1385304"/>
            <a:ext cx="1718740" cy="369332"/>
          </a:xfrm>
          <a:prstGeom prst="rect">
            <a:avLst/>
          </a:prstGeom>
          <a:noFill/>
        </p:spPr>
        <p:txBody>
          <a:bodyPr wrap="none" rtlCol="0">
            <a:spAutoFit/>
          </a:bodyPr>
          <a:lstStyle/>
          <a:p>
            <a:r>
              <a:rPr lang="en-US" dirty="0" smtClean="0"/>
              <a:t>Healthy Tissue</a:t>
            </a:r>
            <a:endParaRPr lang="en-AU" dirty="0"/>
          </a:p>
        </p:txBody>
      </p:sp>
      <p:sp>
        <p:nvSpPr>
          <p:cNvPr id="7" name="TextBox 6"/>
          <p:cNvSpPr txBox="1"/>
          <p:nvPr/>
        </p:nvSpPr>
        <p:spPr>
          <a:xfrm>
            <a:off x="889234" y="3631925"/>
            <a:ext cx="1000595" cy="369332"/>
          </a:xfrm>
          <a:prstGeom prst="rect">
            <a:avLst/>
          </a:prstGeom>
          <a:noFill/>
        </p:spPr>
        <p:txBody>
          <a:bodyPr wrap="none" rtlCol="0">
            <a:spAutoFit/>
          </a:bodyPr>
          <a:lstStyle/>
          <a:p>
            <a:r>
              <a:rPr lang="en-AU" dirty="0" smtClean="0"/>
              <a:t>Tumour</a:t>
            </a:r>
            <a:endParaRPr lang="en-AU" dirty="0"/>
          </a:p>
        </p:txBody>
      </p:sp>
      <p:sp>
        <p:nvSpPr>
          <p:cNvPr id="9" name="TextBox 8"/>
          <p:cNvSpPr txBox="1"/>
          <p:nvPr/>
        </p:nvSpPr>
        <p:spPr>
          <a:xfrm>
            <a:off x="2745904" y="5100506"/>
            <a:ext cx="300082" cy="369332"/>
          </a:xfrm>
          <a:prstGeom prst="rect">
            <a:avLst/>
          </a:prstGeom>
          <a:noFill/>
        </p:spPr>
        <p:txBody>
          <a:bodyPr wrap="none" rtlCol="0">
            <a:spAutoFit/>
          </a:bodyPr>
          <a:lstStyle/>
          <a:p>
            <a:r>
              <a:rPr lang="en-US" dirty="0" smtClean="0">
                <a:solidFill>
                  <a:schemeClr val="bg1"/>
                </a:solidFill>
                <a:latin typeface="Adobe Myungjo Std M" panose="02020600000000000000" pitchFamily="18" charset="-128"/>
                <a:ea typeface="Adobe Myungjo Std M" panose="02020600000000000000" pitchFamily="18" charset="-128"/>
              </a:rPr>
              <a:t>?</a:t>
            </a:r>
            <a:endParaRPr lang="en-AU" dirty="0">
              <a:solidFill>
                <a:schemeClr val="bg1"/>
              </a:solidFill>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2623019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Extracellular Vesicles in Cancer</a:t>
            </a:r>
            <a:endParaRPr lang="en-AU" dirty="0"/>
          </a:p>
        </p:txBody>
      </p:sp>
      <p:sp>
        <p:nvSpPr>
          <p:cNvPr id="3" name="Content Placeholder 2"/>
          <p:cNvSpPr>
            <a:spLocks noGrp="1"/>
          </p:cNvSpPr>
          <p:nvPr>
            <p:ph idx="1"/>
          </p:nvPr>
        </p:nvSpPr>
        <p:spPr>
          <a:xfrm>
            <a:off x="5348472" y="1853248"/>
            <a:ext cx="6471493" cy="4195481"/>
          </a:xfrm>
        </p:spPr>
        <p:txBody>
          <a:bodyPr>
            <a:normAutofit/>
          </a:bodyPr>
          <a:lstStyle/>
          <a:p>
            <a:pPr marL="342900" lvl="8" indent="-342900"/>
            <a:r>
              <a:rPr lang="en-AU" sz="2000" dirty="0"/>
              <a:t>Cancer derived EVs have roles in tumour microenvironment modifications. </a:t>
            </a:r>
            <a:r>
              <a:rPr lang="en-AU" dirty="0"/>
              <a:t>	</a:t>
            </a:r>
            <a:r>
              <a:rPr lang="en-AU" sz="1400" dirty="0"/>
              <a:t>(Webber </a:t>
            </a:r>
            <a:r>
              <a:rPr lang="en-AU" sz="1400" dirty="0" smtClean="0"/>
              <a:t>2015</a:t>
            </a:r>
            <a:r>
              <a:rPr lang="en-US" dirty="0" smtClean="0"/>
              <a:t>, </a:t>
            </a:r>
            <a:r>
              <a:rPr lang="en-US" dirty="0" err="1" smtClean="0"/>
              <a:t>Neviani</a:t>
            </a:r>
            <a:r>
              <a:rPr lang="en-US" dirty="0" smtClean="0"/>
              <a:t> </a:t>
            </a:r>
            <a:r>
              <a:rPr lang="en-US" i="1" dirty="0"/>
              <a:t>et al </a:t>
            </a:r>
            <a:r>
              <a:rPr lang="en-US" dirty="0"/>
              <a:t>2015</a:t>
            </a:r>
            <a:r>
              <a:rPr lang="en-US" dirty="0" smtClean="0"/>
              <a:t>)</a:t>
            </a:r>
            <a:endParaRPr lang="en-AU" dirty="0" smtClean="0"/>
          </a:p>
          <a:p>
            <a:endParaRPr lang="en-AU" dirty="0"/>
          </a:p>
          <a:p>
            <a:r>
              <a:rPr lang="en-AU" dirty="0" smtClean="0"/>
              <a:t>Intercellular </a:t>
            </a:r>
            <a:r>
              <a:rPr lang="en-AU" dirty="0" smtClean="0"/>
              <a:t>communication by transfer of cytoplasmic </a:t>
            </a:r>
            <a:r>
              <a:rPr lang="en-AU" dirty="0"/>
              <a:t>material 		</a:t>
            </a:r>
            <a:r>
              <a:rPr lang="en-AU" sz="1600" dirty="0"/>
              <a:t>	</a:t>
            </a:r>
            <a:r>
              <a:rPr lang="en-AU" sz="1600" dirty="0" smtClean="0"/>
              <a:t>(</a:t>
            </a:r>
            <a:r>
              <a:rPr lang="en-AU" sz="1600" dirty="0" err="1" smtClean="0"/>
              <a:t>Zaborowski</a:t>
            </a:r>
            <a:r>
              <a:rPr lang="en-AU" sz="1600" dirty="0" smtClean="0"/>
              <a:t> </a:t>
            </a:r>
            <a:r>
              <a:rPr lang="en-AU" sz="1600" dirty="0"/>
              <a:t>2015)</a:t>
            </a:r>
          </a:p>
          <a:p>
            <a:pPr marL="0" indent="0">
              <a:buNone/>
            </a:pPr>
            <a:endParaRPr lang="en-AU" dirty="0"/>
          </a:p>
          <a:p>
            <a:r>
              <a:rPr lang="en-AU" dirty="0" smtClean="0"/>
              <a:t>Cavin-1 modulated EV protein </a:t>
            </a:r>
            <a:r>
              <a:rPr lang="en-AU" dirty="0" smtClean="0"/>
              <a:t>and microRNA content.					</a:t>
            </a:r>
            <a:r>
              <a:rPr lang="en-AU" sz="1100" dirty="0" smtClean="0"/>
              <a:t>	(</a:t>
            </a:r>
            <a:r>
              <a:rPr lang="en-AU" sz="1100" dirty="0" err="1" smtClean="0"/>
              <a:t>Inder</a:t>
            </a:r>
            <a:r>
              <a:rPr lang="en-AU" sz="1100" dirty="0" smtClean="0"/>
              <a:t> 2014</a:t>
            </a:r>
            <a:r>
              <a:rPr lang="en-AU" sz="1100" dirty="0" smtClean="0"/>
              <a:t>)</a:t>
            </a:r>
          </a:p>
          <a:p>
            <a:endParaRPr lang="en-US" sz="1100" dirty="0"/>
          </a:p>
          <a:p>
            <a:endParaRPr lang="en-AU" dirty="0"/>
          </a:p>
        </p:txBody>
      </p:sp>
      <p:pic>
        <p:nvPicPr>
          <p:cNvPr id="7" name="Picture 6"/>
          <p:cNvPicPr>
            <a:picLocks noChangeAspect="1"/>
          </p:cNvPicPr>
          <p:nvPr/>
        </p:nvPicPr>
        <p:blipFill>
          <a:blip r:embed="rId3"/>
          <a:stretch>
            <a:fillRect/>
          </a:stretch>
        </p:blipFill>
        <p:spPr>
          <a:xfrm>
            <a:off x="646111" y="1292095"/>
            <a:ext cx="4295166" cy="5013244"/>
          </a:xfrm>
          <a:prstGeom prst="rect">
            <a:avLst/>
          </a:prstGeom>
        </p:spPr>
      </p:pic>
    </p:spTree>
    <p:extLst>
      <p:ext uri="{BB962C8B-B14F-4D97-AF65-F5344CB8AC3E}">
        <p14:creationId xmlns:p14="http://schemas.microsoft.com/office/powerpoint/2010/main" val="3639836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1566" cy="1400530"/>
          </a:xfrm>
        </p:spPr>
        <p:txBody>
          <a:bodyPr/>
          <a:lstStyle/>
          <a:p>
            <a:r>
              <a:rPr lang="en-AU" dirty="0" smtClean="0"/>
              <a:t>Cargo loading by sampling or export</a:t>
            </a:r>
            <a:endParaRPr lang="en-AU" dirty="0"/>
          </a:p>
        </p:txBody>
      </p:sp>
      <p:sp>
        <p:nvSpPr>
          <p:cNvPr id="3" name="Content Placeholder 2"/>
          <p:cNvSpPr>
            <a:spLocks noGrp="1"/>
          </p:cNvSpPr>
          <p:nvPr>
            <p:ph idx="1"/>
          </p:nvPr>
        </p:nvSpPr>
        <p:spPr>
          <a:xfrm>
            <a:off x="1059350" y="1683390"/>
            <a:ext cx="6038850" cy="4195481"/>
          </a:xfrm>
        </p:spPr>
        <p:txBody>
          <a:bodyPr>
            <a:normAutofit/>
          </a:bodyPr>
          <a:lstStyle/>
          <a:p>
            <a:r>
              <a:rPr lang="en-US" dirty="0" smtClean="0"/>
              <a:t>Put </a:t>
            </a:r>
            <a:r>
              <a:rPr lang="en-US" dirty="0" err="1" smtClean="0"/>
              <a:t>smapled</a:t>
            </a:r>
            <a:r>
              <a:rPr lang="en-US" dirty="0" smtClean="0"/>
              <a:t> </a:t>
            </a:r>
            <a:r>
              <a:rPr lang="en-US" dirty="0" err="1" smtClean="0"/>
              <a:t>microrna</a:t>
            </a:r>
            <a:r>
              <a:rPr lang="en-US" dirty="0" smtClean="0"/>
              <a:t> in. </a:t>
            </a:r>
          </a:p>
          <a:p>
            <a:r>
              <a:rPr lang="en-US" dirty="0" smtClean="0"/>
              <a:t>Put in diagram</a:t>
            </a:r>
            <a:endParaRPr lang="en-AU"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3876"/>
          <a:stretch/>
        </p:blipFill>
        <p:spPr>
          <a:xfrm>
            <a:off x="7792792" y="1456196"/>
            <a:ext cx="3048124" cy="2324359"/>
          </a:xfrm>
          <a:prstGeom prst="rect">
            <a:avLst/>
          </a:prstGeom>
        </p:spPr>
      </p:pic>
      <p:sp>
        <p:nvSpPr>
          <p:cNvPr id="5" name="TextBox 4"/>
          <p:cNvSpPr txBox="1"/>
          <p:nvPr/>
        </p:nvSpPr>
        <p:spPr>
          <a:xfrm>
            <a:off x="9823986" y="5878871"/>
            <a:ext cx="1207382" cy="307777"/>
          </a:xfrm>
          <a:prstGeom prst="rect">
            <a:avLst/>
          </a:prstGeom>
          <a:noFill/>
        </p:spPr>
        <p:txBody>
          <a:bodyPr wrap="none" rtlCol="0">
            <a:spAutoFit/>
          </a:bodyPr>
          <a:lstStyle/>
          <a:p>
            <a:r>
              <a:rPr lang="en-US" sz="1400" dirty="0" smtClean="0"/>
              <a:t>(</a:t>
            </a:r>
            <a:r>
              <a:rPr lang="en-US" sz="1400" dirty="0" err="1" smtClean="0"/>
              <a:t>Inder</a:t>
            </a:r>
            <a:r>
              <a:rPr lang="en-US" sz="1400" dirty="0" smtClean="0"/>
              <a:t> 2014)</a:t>
            </a:r>
            <a:endParaRPr lang="en-AU" sz="1400" dirty="0"/>
          </a:p>
        </p:txBody>
      </p:sp>
      <p:pic>
        <p:nvPicPr>
          <p:cNvPr id="6" name="Picture 5"/>
          <p:cNvPicPr>
            <a:picLocks noChangeAspect="1"/>
          </p:cNvPicPr>
          <p:nvPr/>
        </p:nvPicPr>
        <p:blipFill>
          <a:blip r:embed="rId4"/>
          <a:stretch>
            <a:fillRect/>
          </a:stretch>
        </p:blipFill>
        <p:spPr>
          <a:xfrm>
            <a:off x="646111" y="3083920"/>
            <a:ext cx="4800600" cy="4638675"/>
          </a:xfrm>
          <a:prstGeom prst="rect">
            <a:avLst/>
          </a:prstGeom>
        </p:spPr>
      </p:pic>
    </p:spTree>
    <p:extLst>
      <p:ext uri="{BB962C8B-B14F-4D97-AF65-F5344CB8AC3E}">
        <p14:creationId xmlns:p14="http://schemas.microsoft.com/office/powerpoint/2010/main" val="1443629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5" name="TextBox 4"/>
          <p:cNvSpPr txBox="1"/>
          <p:nvPr/>
        </p:nvSpPr>
        <p:spPr>
          <a:xfrm>
            <a:off x="5653586" y="1108133"/>
            <a:ext cx="5390866" cy="4832092"/>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r>
              <a:rPr lang="en-US" sz="2400" dirty="0" smtClean="0"/>
              <a:t>Aims: </a:t>
            </a:r>
          </a:p>
          <a:p>
            <a:endParaRPr lang="en-US" sz="2000" dirty="0" smtClean="0"/>
          </a:p>
          <a:p>
            <a:pPr marL="342900" indent="-342900">
              <a:buAutoNum type="arabicPeriod"/>
            </a:pPr>
            <a:r>
              <a:rPr lang="en-US" sz="2000" dirty="0" smtClean="0"/>
              <a:t>Identify </a:t>
            </a:r>
            <a:r>
              <a:rPr lang="en-US" sz="2000" dirty="0" err="1" smtClean="0"/>
              <a:t>miRs</a:t>
            </a:r>
            <a:r>
              <a:rPr lang="en-US" sz="2000" dirty="0" smtClean="0"/>
              <a:t> exported in this system</a:t>
            </a:r>
          </a:p>
          <a:p>
            <a:pPr marL="342900" indent="-342900">
              <a:buAutoNum type="arabicPeriod"/>
            </a:pPr>
            <a:endParaRPr lang="en-US" sz="2000" dirty="0" smtClean="0"/>
          </a:p>
          <a:p>
            <a:pPr marL="342900" indent="-342900">
              <a:buAutoNum type="arabicPeriod"/>
            </a:pPr>
            <a:r>
              <a:rPr lang="en-US" sz="2000" dirty="0" smtClean="0"/>
              <a:t>Identify candidate export protein</a:t>
            </a:r>
          </a:p>
          <a:p>
            <a:pPr marL="342900" indent="-342900">
              <a:buAutoNum type="arabicPeriod"/>
            </a:pPr>
            <a:endParaRPr lang="en-US" sz="2000" dirty="0" smtClean="0"/>
          </a:p>
          <a:p>
            <a:pPr marL="342900" indent="-342900">
              <a:buAutoNum type="arabicPeriod"/>
            </a:pPr>
            <a:r>
              <a:rPr lang="en-US" sz="2000" dirty="0" smtClean="0"/>
              <a:t>Investigate the interaction between export protein and </a:t>
            </a:r>
            <a:r>
              <a:rPr lang="en-US" sz="2000" dirty="0" err="1" smtClean="0"/>
              <a:t>miR</a:t>
            </a:r>
            <a:endParaRPr lang="en-AU" sz="2000" dirty="0"/>
          </a:p>
        </p:txBody>
      </p:sp>
      <p:pic>
        <p:nvPicPr>
          <p:cNvPr id="7" name="Picture 6"/>
          <p:cNvPicPr/>
          <p:nvPr/>
        </p:nvPicPr>
        <p:blipFill>
          <a:blip r:embed="rId3"/>
          <a:stretch>
            <a:fillRect/>
          </a:stretch>
        </p:blipFill>
        <p:spPr>
          <a:xfrm>
            <a:off x="544697" y="1229183"/>
            <a:ext cx="4803775" cy="4803775"/>
          </a:xfrm>
          <a:prstGeom prst="rect">
            <a:avLst/>
          </a:prstGeom>
        </p:spPr>
      </p:pic>
      <p:sp>
        <p:nvSpPr>
          <p:cNvPr id="3" name="TextBox 2"/>
          <p:cNvSpPr txBox="1"/>
          <p:nvPr/>
        </p:nvSpPr>
        <p:spPr>
          <a:xfrm>
            <a:off x="682622" y="1777048"/>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Tree>
    <p:extLst>
      <p:ext uri="{BB962C8B-B14F-4D97-AF65-F5344CB8AC3E}">
        <p14:creationId xmlns:p14="http://schemas.microsoft.com/office/powerpoint/2010/main" val="3062626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434" y="637218"/>
            <a:ext cx="10695967" cy="1400530"/>
          </a:xfrm>
        </p:spPr>
        <p:txBody>
          <a:bodyPr/>
          <a:lstStyle/>
          <a:p>
            <a:r>
              <a:rPr lang="en-US" sz="3600" dirty="0" smtClean="0"/>
              <a:t>Aim 1. Identify miRNAs exported in this system</a:t>
            </a:r>
            <a:endParaRPr lang="en-AU" sz="3600" dirty="0"/>
          </a:p>
        </p:txBody>
      </p:sp>
      <p:sp>
        <p:nvSpPr>
          <p:cNvPr id="3" name="Content Placeholder 2"/>
          <p:cNvSpPr>
            <a:spLocks noGrp="1"/>
          </p:cNvSpPr>
          <p:nvPr>
            <p:ph idx="1"/>
          </p:nvPr>
        </p:nvSpPr>
        <p:spPr>
          <a:xfrm>
            <a:off x="860590" y="2021888"/>
            <a:ext cx="4306889" cy="3713026"/>
          </a:xfrm>
        </p:spPr>
        <p:txBody>
          <a:bodyPr>
            <a:normAutofit/>
          </a:bodyPr>
          <a:lstStyle/>
          <a:p>
            <a:r>
              <a:rPr lang="en-US" dirty="0" smtClean="0"/>
              <a:t>Selective vs sampling export.</a:t>
            </a:r>
          </a:p>
          <a:p>
            <a:endParaRPr lang="en-US" dirty="0" smtClean="0"/>
          </a:p>
          <a:p>
            <a:r>
              <a:rPr lang="en-US" dirty="0" smtClean="0"/>
              <a:t>3 replicates prepared by Jayde </a:t>
            </a:r>
            <a:r>
              <a:rPr lang="en-US" dirty="0" err="1" smtClean="0"/>
              <a:t>Ruelcke</a:t>
            </a:r>
            <a:endParaRPr lang="en-US" dirty="0" smtClean="0"/>
          </a:p>
          <a:p>
            <a:endParaRPr lang="en-US" dirty="0" smtClean="0"/>
          </a:p>
          <a:p>
            <a:r>
              <a:rPr lang="en-US" dirty="0"/>
              <a:t>RNA-</a:t>
            </a:r>
            <a:r>
              <a:rPr lang="en-US" dirty="0" err="1"/>
              <a:t>seq</a:t>
            </a:r>
            <a:r>
              <a:rPr lang="en-US" dirty="0"/>
              <a:t> </a:t>
            </a:r>
            <a:r>
              <a:rPr lang="en-US" dirty="0" smtClean="0"/>
              <a:t>by Nicole Cloonan</a:t>
            </a:r>
            <a:endParaRPr lang="en-US" dirty="0"/>
          </a:p>
          <a:p>
            <a:endParaRPr lang="en-AU" dirty="0"/>
          </a:p>
          <a:p>
            <a:r>
              <a:rPr lang="en-US" dirty="0" smtClean="0"/>
              <a:t>DESeq2 analysis for R.</a:t>
            </a:r>
          </a:p>
          <a:p>
            <a:pPr marL="0" indent="0">
              <a:buNone/>
            </a:pPr>
            <a:endParaRPr lang="en-US" dirty="0" smtClean="0"/>
          </a:p>
        </p:txBody>
      </p:sp>
      <p:pic>
        <p:nvPicPr>
          <p:cNvPr id="4" name="Picture 3"/>
          <p:cNvPicPr>
            <a:picLocks noChangeAspect="1"/>
          </p:cNvPicPr>
          <p:nvPr/>
        </p:nvPicPr>
        <p:blipFill>
          <a:blip r:embed="rId3"/>
          <a:stretch>
            <a:fillRect/>
          </a:stretch>
        </p:blipFill>
        <p:spPr>
          <a:xfrm>
            <a:off x="5780635" y="2248763"/>
            <a:ext cx="5579026" cy="3486150"/>
          </a:xfrm>
          <a:prstGeom prst="rect">
            <a:avLst/>
          </a:prstGeom>
        </p:spPr>
      </p:pic>
      <p:sp>
        <p:nvSpPr>
          <p:cNvPr id="5" name="TextBox 4"/>
          <p:cNvSpPr txBox="1"/>
          <p:nvPr/>
        </p:nvSpPr>
        <p:spPr>
          <a:xfrm>
            <a:off x="7200900" y="2877387"/>
            <a:ext cx="2757486" cy="307777"/>
          </a:xfrm>
          <a:prstGeom prst="rect">
            <a:avLst/>
          </a:prstGeom>
          <a:noFill/>
        </p:spPr>
        <p:txBody>
          <a:bodyPr wrap="none" rtlCol="0">
            <a:spAutoFit/>
          </a:bodyPr>
          <a:lstStyle/>
          <a:p>
            <a:r>
              <a:rPr lang="en-US" sz="1400" dirty="0" smtClean="0">
                <a:solidFill>
                  <a:schemeClr val="bg1"/>
                </a:solidFill>
              </a:rPr>
              <a:t>Analyses differences in export</a:t>
            </a:r>
            <a:endParaRPr lang="en-AU" sz="1400" dirty="0">
              <a:solidFill>
                <a:schemeClr val="bg1"/>
              </a:solidFill>
            </a:endParaRPr>
          </a:p>
        </p:txBody>
      </p:sp>
      <p:sp>
        <p:nvSpPr>
          <p:cNvPr id="6" name="TextBox 5"/>
          <p:cNvSpPr txBox="1"/>
          <p:nvPr/>
        </p:nvSpPr>
        <p:spPr>
          <a:xfrm>
            <a:off x="7267575" y="4991937"/>
            <a:ext cx="3095719" cy="307777"/>
          </a:xfrm>
          <a:prstGeom prst="rect">
            <a:avLst/>
          </a:prstGeom>
          <a:noFill/>
        </p:spPr>
        <p:txBody>
          <a:bodyPr wrap="none" rtlCol="0">
            <a:spAutoFit/>
          </a:bodyPr>
          <a:lstStyle/>
          <a:p>
            <a:r>
              <a:rPr lang="en-US" sz="1400" dirty="0" smtClean="0">
                <a:solidFill>
                  <a:schemeClr val="bg1"/>
                </a:solidFill>
              </a:rPr>
              <a:t>Analyses differences in expression</a:t>
            </a:r>
            <a:endParaRPr lang="en-AU" sz="1400" dirty="0">
              <a:solidFill>
                <a:schemeClr val="bg1"/>
              </a:solidFill>
            </a:endParaRPr>
          </a:p>
        </p:txBody>
      </p:sp>
    </p:spTree>
    <p:extLst>
      <p:ext uri="{BB962C8B-B14F-4D97-AF65-F5344CB8AC3E}">
        <p14:creationId xmlns:p14="http://schemas.microsoft.com/office/powerpoint/2010/main" val="3670688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64794"/>
            <a:ext cx="9404723" cy="1400530"/>
          </a:xfrm>
        </p:spPr>
        <p:txBody>
          <a:bodyPr/>
          <a:lstStyle/>
          <a:p>
            <a:r>
              <a:rPr lang="en-AU" dirty="0" smtClean="0"/>
              <a:t>MicroRNAs are selectively exported</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r="47637"/>
          <a:stretch/>
        </p:blipFill>
        <p:spPr>
          <a:xfrm>
            <a:off x="1246010" y="1765324"/>
            <a:ext cx="4542332" cy="4106743"/>
          </a:xfrm>
          <a:prstGeom prst="rect">
            <a:avLst/>
          </a:prstGeom>
        </p:spPr>
      </p:pic>
      <p:sp>
        <p:nvSpPr>
          <p:cNvPr id="5" name="TextBox 4"/>
          <p:cNvSpPr txBox="1"/>
          <p:nvPr/>
        </p:nvSpPr>
        <p:spPr>
          <a:xfrm>
            <a:off x="6389222" y="2368758"/>
            <a:ext cx="4817659" cy="3631763"/>
          </a:xfrm>
          <a:prstGeom prst="rect">
            <a:avLst/>
          </a:prstGeom>
          <a:noFill/>
        </p:spPr>
        <p:txBody>
          <a:bodyPr wrap="square" rtlCol="0">
            <a:spAutoFit/>
          </a:bodyPr>
          <a:lstStyle/>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95 </a:t>
            </a:r>
            <a:r>
              <a:rPr lang="en-AU" sz="2000" dirty="0" err="1" smtClean="0">
                <a:solidFill>
                  <a:prstClr val="white"/>
                </a:solidFill>
                <a:ea typeface="+mj-ea"/>
                <a:cs typeface="+mj-cs"/>
              </a:rPr>
              <a:t>miRs</a:t>
            </a:r>
            <a:r>
              <a:rPr lang="en-AU" sz="2000" dirty="0" smtClean="0">
                <a:solidFill>
                  <a:prstClr val="white"/>
                </a:solidFill>
                <a:ea typeface="+mj-ea"/>
                <a:cs typeface="+mj-cs"/>
              </a:rPr>
              <a:t> detected in EVs. </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12 </a:t>
            </a:r>
            <a:r>
              <a:rPr lang="en-AU" sz="2000" dirty="0" err="1">
                <a:solidFill>
                  <a:prstClr val="white"/>
                </a:solidFill>
                <a:ea typeface="+mj-ea"/>
                <a:cs typeface="+mj-cs"/>
              </a:rPr>
              <a:t>miRs</a:t>
            </a:r>
            <a:r>
              <a:rPr lang="en-AU" sz="2000" dirty="0">
                <a:solidFill>
                  <a:prstClr val="white"/>
                </a:solidFill>
                <a:ea typeface="+mj-ea"/>
                <a:cs typeface="+mj-cs"/>
              </a:rPr>
              <a:t> significantly modified </a:t>
            </a:r>
            <a:r>
              <a:rPr lang="en-AU" sz="2000" dirty="0" smtClean="0">
                <a:solidFill>
                  <a:prstClr val="white"/>
                </a:solidFill>
                <a:ea typeface="+mj-ea"/>
                <a:cs typeface="+mj-cs"/>
              </a:rPr>
              <a:t>in EVs by </a:t>
            </a:r>
            <a:r>
              <a:rPr lang="en-AU" sz="2000" dirty="0">
                <a:solidFill>
                  <a:prstClr val="white"/>
                </a:solidFill>
                <a:ea typeface="+mj-ea"/>
                <a:cs typeface="+mj-cs"/>
              </a:rPr>
              <a:t>cavin-1 </a:t>
            </a:r>
            <a:r>
              <a:rPr lang="en-AU" sz="2000" dirty="0" smtClean="0">
                <a:solidFill>
                  <a:prstClr val="white"/>
                </a:solidFill>
                <a:ea typeface="+mj-ea"/>
                <a:cs typeface="+mj-cs"/>
              </a:rPr>
              <a:t>expression. </a:t>
            </a: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Both sampling and selective export occurring. </a:t>
            </a: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p:txBody>
      </p:sp>
      <p:sp>
        <p:nvSpPr>
          <p:cNvPr id="3" name="TextBox 2"/>
          <p:cNvSpPr txBox="1"/>
          <p:nvPr/>
        </p:nvSpPr>
        <p:spPr>
          <a:xfrm>
            <a:off x="1246010" y="5924321"/>
            <a:ext cx="4222631" cy="646331"/>
          </a:xfrm>
          <a:prstGeom prst="rect">
            <a:avLst/>
          </a:prstGeom>
          <a:noFill/>
        </p:spPr>
        <p:txBody>
          <a:bodyPr wrap="none" rtlCol="0">
            <a:spAutoFit/>
          </a:bodyPr>
          <a:lstStyle/>
          <a:p>
            <a:r>
              <a:rPr lang="en-AU" dirty="0" smtClean="0"/>
              <a:t>* p ≤ 0.05 from Wald p-value test</a:t>
            </a:r>
          </a:p>
          <a:p>
            <a:r>
              <a:rPr lang="en-AU" dirty="0" smtClean="0"/>
              <a:t>Used to compare between cell lines</a:t>
            </a:r>
            <a:endParaRPr lang="en-AU" dirty="0"/>
          </a:p>
        </p:txBody>
      </p:sp>
    </p:spTree>
    <p:extLst>
      <p:ext uri="{BB962C8B-B14F-4D97-AF65-F5344CB8AC3E}">
        <p14:creationId xmlns:p14="http://schemas.microsoft.com/office/powerpoint/2010/main" val="1837289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RT-qPCR validation</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l="51542"/>
          <a:stretch/>
        </p:blipFill>
        <p:spPr>
          <a:xfrm>
            <a:off x="6946763" y="1853248"/>
            <a:ext cx="4149129" cy="3737466"/>
          </a:xfrm>
          <a:prstGeom prst="rect">
            <a:avLst/>
          </a:prstGeom>
        </p:spPr>
      </p:pic>
      <p:graphicFrame>
        <p:nvGraphicFramePr>
          <p:cNvPr id="5" name="Diagram 4"/>
          <p:cNvGraphicFramePr/>
          <p:nvPr>
            <p:extLst>
              <p:ext uri="{D42A27DB-BD31-4B8C-83A1-F6EECF244321}">
                <p14:modId xmlns:p14="http://schemas.microsoft.com/office/powerpoint/2010/main" val="1406263077"/>
              </p:ext>
            </p:extLst>
          </p:nvPr>
        </p:nvGraphicFramePr>
        <p:xfrm>
          <a:off x="646111" y="1781379"/>
          <a:ext cx="5367827" cy="38812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8" name="Elbow Connector 7"/>
          <p:cNvCxnSpPr/>
          <p:nvPr/>
        </p:nvCxnSpPr>
        <p:spPr>
          <a:xfrm flipV="1">
            <a:off x="5540993" y="3848667"/>
            <a:ext cx="1405770" cy="1323834"/>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604505" y="5642274"/>
            <a:ext cx="2491387" cy="369332"/>
          </a:xfrm>
          <a:prstGeom prst="rect">
            <a:avLst/>
          </a:prstGeom>
          <a:noFill/>
        </p:spPr>
        <p:txBody>
          <a:bodyPr wrap="none" rtlCol="0">
            <a:spAutoFit/>
          </a:bodyPr>
          <a:lstStyle/>
          <a:p>
            <a:pPr algn="r"/>
            <a:r>
              <a:rPr lang="en-AU" dirty="0" smtClean="0"/>
              <a:t>Mann-Whitney </a:t>
            </a:r>
            <a:r>
              <a:rPr lang="en-AU" dirty="0" smtClean="0"/>
              <a:t>U test</a:t>
            </a:r>
            <a:endParaRPr lang="en-AU" dirty="0"/>
          </a:p>
        </p:txBody>
      </p:sp>
      <p:sp>
        <p:nvSpPr>
          <p:cNvPr id="6" name="TextBox 5"/>
          <p:cNvSpPr txBox="1"/>
          <p:nvPr/>
        </p:nvSpPr>
        <p:spPr>
          <a:xfrm>
            <a:off x="1863969" y="5662583"/>
            <a:ext cx="3190297" cy="369332"/>
          </a:xfrm>
          <a:prstGeom prst="rect">
            <a:avLst/>
          </a:prstGeom>
          <a:noFill/>
        </p:spPr>
        <p:txBody>
          <a:bodyPr wrap="none" rtlCol="0">
            <a:spAutoFit/>
          </a:bodyPr>
          <a:lstStyle/>
          <a:p>
            <a:r>
              <a:rPr lang="en-AU" dirty="0" smtClean="0"/>
              <a:t>Normalized to miR-125a-3p</a:t>
            </a:r>
            <a:endParaRPr lang="en-AU" dirty="0"/>
          </a:p>
        </p:txBody>
      </p:sp>
    </p:spTree>
    <p:extLst>
      <p:ext uri="{BB962C8B-B14F-4D97-AF65-F5344CB8AC3E}">
        <p14:creationId xmlns:p14="http://schemas.microsoft.com/office/powerpoint/2010/main" val="10803283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9291</TotalTime>
  <Words>1291</Words>
  <Application>Microsoft Office PowerPoint</Application>
  <PresentationFormat>Widescreen</PresentationFormat>
  <Paragraphs>200</Paragraphs>
  <Slides>22</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Adobe Myungjo Std M</vt:lpstr>
      <vt:lpstr>Arial</vt:lpstr>
      <vt:lpstr>Calibri</vt:lpstr>
      <vt:lpstr>Century Gothic</vt:lpstr>
      <vt:lpstr>Times New Roman</vt:lpstr>
      <vt:lpstr>Wingdings 3</vt:lpstr>
      <vt:lpstr>Ion</vt:lpstr>
      <vt:lpstr>Control of extracellular vesicle microRNA export in prostate cancer. </vt:lpstr>
      <vt:lpstr>Prostate Cancer</vt:lpstr>
      <vt:lpstr>Caveolin-1 and Cavin-1 in Cancer;</vt:lpstr>
      <vt:lpstr>Extracellular Vesicles in Cancer</vt:lpstr>
      <vt:lpstr>Cargo loading by sampling or export</vt:lpstr>
      <vt:lpstr>PowerPoint Presentation</vt:lpstr>
      <vt:lpstr>Aim 1. Identify miRNAs exported in this system</vt:lpstr>
      <vt:lpstr>MicroRNAs are selectively exported</vt:lpstr>
      <vt:lpstr>RT-qPCR validation</vt:lpstr>
      <vt:lpstr>Aim 2. Identify candidate export protein</vt:lpstr>
      <vt:lpstr>Expanding the sample set</vt:lpstr>
      <vt:lpstr>Motifs enriched in exported microRNAs</vt:lpstr>
      <vt:lpstr>Quantitative proteomics of EVs</vt:lpstr>
      <vt:lpstr>Heterogeneous Nuclear RiboNucleoProtein K as a viable export protein</vt:lpstr>
      <vt:lpstr>hnRNPK changes between MVB and ER</vt:lpstr>
      <vt:lpstr>Aim 3. Investigate the interaction between export protein and microRNA.    microRNA in situ hybridization</vt:lpstr>
      <vt:lpstr>hnRNPK co-localizes with miR-148a</vt:lpstr>
      <vt:lpstr>Scrambled-148a as control. Won’t bind hnRNPK or localize to nucleolus </vt:lpstr>
      <vt:lpstr>Conclusion:</vt:lpstr>
      <vt:lpstr>Future directions and significance:</vt:lpstr>
      <vt:lpstr>ACKKNOWLDGEEMTNFDI</vt:lpstr>
      <vt:lpstr>hnRNPK co-localizes with miR-148a, but does it bind?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Selectively Exported MicroRNA</dc:title>
  <dc:creator>Microsoft account</dc:creator>
  <cp:lastModifiedBy>Harley Robinson </cp:lastModifiedBy>
  <cp:revision>161</cp:revision>
  <dcterms:created xsi:type="dcterms:W3CDTF">2016-09-13T09:36:59Z</dcterms:created>
  <dcterms:modified xsi:type="dcterms:W3CDTF">2016-11-03T05:42:37Z</dcterms:modified>
</cp:coreProperties>
</file>