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50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8" r:id="rId8"/>
    <p:sldId id="263" r:id="rId9"/>
    <p:sldId id="267" r:id="rId10"/>
    <p:sldId id="264" r:id="rId11"/>
    <p:sldId id="269" r:id="rId12"/>
    <p:sldId id="271" r:id="rId13"/>
    <p:sldId id="265" r:id="rId14"/>
    <p:sldId id="273" r:id="rId15"/>
    <p:sldId id="272" r:id="rId16"/>
    <p:sldId id="266" r:id="rId17"/>
    <p:sldId id="270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40" d="100"/>
          <a:sy n="40" d="100"/>
        </p:scale>
        <p:origin x="72" y="6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2B9887-EF61-4F00-93DD-31949B706F82}" type="datetimeFigureOut">
              <a:rPr lang="en-AU" smtClean="0"/>
              <a:t>17/09/2016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82D425-CBC1-4781-96EE-045961DC3F3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47920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miRTarBase</a:t>
            </a:r>
            <a:r>
              <a:rPr lang="en-US" dirty="0" smtClean="0"/>
              <a:t>&gt; </a:t>
            </a:r>
            <a:r>
              <a:rPr lang="en-US" dirty="0" err="1" smtClean="0"/>
              <a:t>reactome</a:t>
            </a:r>
            <a:r>
              <a:rPr lang="en-US" dirty="0" smtClean="0"/>
              <a:t>.</a:t>
            </a:r>
            <a:endParaRPr lang="en-AU" dirty="0" smtClean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82D425-CBC1-4781-96EE-045961DC3F34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291905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FIMO: find individual motif</a:t>
            </a:r>
            <a:r>
              <a:rPr lang="en-US" baseline="0" dirty="0" smtClean="0"/>
              <a:t> occurrences. 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82D425-CBC1-4781-96EE-045961DC3F34}" type="slidenum">
              <a:rPr lang="en-AU" smtClean="0"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465844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96DFF08F-DC6B-4601-B491-B0F83F6DD2DA}" type="datetimeFigureOut">
              <a:rPr lang="en-US" smtClean="0"/>
              <a:t>9/17/2016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2090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9/17/2016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285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9/17/2016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2092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9/17/2016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467157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9/17/2016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3267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9/17/2016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1875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9/17/2016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25472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6658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395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502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890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7997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9/17/2016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4493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9/17/2016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455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9/17/2016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584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445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305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9/17/2016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94114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3" y="1493838"/>
            <a:ext cx="8791575" cy="2387600"/>
          </a:xfrm>
        </p:spPr>
        <p:txBody>
          <a:bodyPr>
            <a:normAutofit/>
          </a:bodyPr>
          <a:lstStyle/>
          <a:p>
            <a:r>
              <a:rPr lang="en-AU" cap="none" dirty="0" smtClean="0"/>
              <a:t>Control of extracellular vesicle microRNA export in prostate cancer. </a:t>
            </a:r>
            <a:endParaRPr lang="en-AU" cap="non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3" y="4745038"/>
            <a:ext cx="8791575" cy="1655762"/>
          </a:xfrm>
        </p:spPr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38038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212911"/>
            <a:ext cx="9905998" cy="1478570"/>
          </a:xfrm>
        </p:spPr>
        <p:txBody>
          <a:bodyPr/>
          <a:lstStyle/>
          <a:p>
            <a:r>
              <a:rPr lang="en-US" cap="none" dirty="0" err="1" smtClean="0"/>
              <a:t>HnRNPK</a:t>
            </a:r>
            <a:r>
              <a:rPr lang="en-US" cap="none" dirty="0" smtClean="0"/>
              <a:t> and its subcellular localization</a:t>
            </a:r>
            <a:endParaRPr lang="en-AU" cap="none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1053" y="1691481"/>
            <a:ext cx="6810375" cy="465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10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0069" y="267262"/>
            <a:ext cx="8994228" cy="6209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331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0827" y="1020539"/>
            <a:ext cx="9905998" cy="1478570"/>
          </a:xfrm>
        </p:spPr>
        <p:txBody>
          <a:bodyPr/>
          <a:lstStyle/>
          <a:p>
            <a:r>
              <a:rPr lang="en-US" cap="none" dirty="0" err="1" smtClean="0"/>
              <a:t>miR</a:t>
            </a:r>
            <a:r>
              <a:rPr lang="en-US" cap="none" dirty="0" smtClean="0"/>
              <a:t>-ISH</a:t>
            </a:r>
            <a:endParaRPr lang="en-AU" cap="none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46088" y="1186353"/>
            <a:ext cx="6602495" cy="4758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968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1261" y="-358944"/>
            <a:ext cx="9905998" cy="1478570"/>
          </a:xfrm>
        </p:spPr>
        <p:txBody>
          <a:bodyPr/>
          <a:lstStyle/>
          <a:p>
            <a:r>
              <a:rPr lang="en-US" cap="none" dirty="0" err="1" smtClean="0"/>
              <a:t>HnRNPk</a:t>
            </a:r>
            <a:r>
              <a:rPr lang="en-US" cap="none" dirty="0" smtClean="0"/>
              <a:t> co-localize </a:t>
            </a:r>
            <a:r>
              <a:rPr lang="en-US" cap="none" smtClean="0"/>
              <a:t>with miR-148a </a:t>
            </a:r>
            <a:endParaRPr lang="en-AU" cap="none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14073" y="756691"/>
            <a:ext cx="8420374" cy="5767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749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3403" y="2183524"/>
            <a:ext cx="7579390" cy="2745353"/>
          </a:xfrm>
          <a:prstGeom prst="rect">
            <a:avLst/>
          </a:prstGeom>
        </p:spPr>
      </p:pic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376834" y="1095703"/>
            <a:ext cx="6594172" cy="4445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032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RNA </a:t>
            </a:r>
            <a:r>
              <a:rPr lang="en-US" cap="none" dirty="0" smtClean="0"/>
              <a:t>Immunoprecipitation</a:t>
            </a:r>
            <a:endParaRPr lang="en-A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5052" y="2185383"/>
            <a:ext cx="6198914" cy="3104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511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586987"/>
            <a:ext cx="9905998" cy="1478570"/>
          </a:xfrm>
        </p:spPr>
        <p:txBody>
          <a:bodyPr/>
          <a:lstStyle/>
          <a:p>
            <a:r>
              <a:rPr lang="en-US" cap="none" dirty="0" err="1" smtClean="0"/>
              <a:t>HnRNPK</a:t>
            </a:r>
            <a:r>
              <a:rPr lang="en-US" cap="none" dirty="0" smtClean="0"/>
              <a:t> IP</a:t>
            </a:r>
            <a:endParaRPr lang="en-AU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9175" y="2136744"/>
            <a:ext cx="9905999" cy="3541714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3 replicates of </a:t>
            </a:r>
            <a:r>
              <a:rPr lang="en-US" dirty="0" err="1" smtClean="0"/>
              <a:t>hnRNPK</a:t>
            </a:r>
            <a:r>
              <a:rPr lang="en-US" dirty="0" smtClean="0"/>
              <a:t> IP for RNA binding 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2222" y="1179123"/>
            <a:ext cx="2979683" cy="4082067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8490761"/>
              </p:ext>
            </p:extLst>
          </p:nvPr>
        </p:nvGraphicFramePr>
        <p:xfrm>
          <a:off x="1141413" y="2971800"/>
          <a:ext cx="5929587" cy="187160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76529"/>
                <a:gridCol w="1976529"/>
                <a:gridCol w="1976529"/>
              </a:tblGrid>
              <a:tr h="388243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RNA eluted (ng/</a:t>
                      </a:r>
                      <a:r>
                        <a:rPr lang="en-US" dirty="0" err="1" smtClean="0"/>
                        <a:t>uL</a:t>
                      </a:r>
                      <a:r>
                        <a:rPr lang="en-US" dirty="0" smtClean="0"/>
                        <a:t>)</a:t>
                      </a:r>
                      <a:endParaRPr lang="en-A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Replicate</a:t>
                      </a:r>
                      <a:endParaRPr lang="en-A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hnRNPK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Rb</a:t>
                      </a:r>
                      <a:r>
                        <a:rPr lang="en-US" baseline="0" dirty="0" smtClean="0"/>
                        <a:t> IgG</a:t>
                      </a:r>
                      <a:endParaRPr lang="en-A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11.78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1.40</a:t>
                      </a:r>
                      <a:endParaRPr lang="en-A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4.20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0.20</a:t>
                      </a:r>
                      <a:endParaRPr lang="en-A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14.7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0.80</a:t>
                      </a:r>
                      <a:endParaRPr lang="en-A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788943" y="809791"/>
            <a:ext cx="2356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Western of IP result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86070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9714" y="1095703"/>
            <a:ext cx="8829396" cy="4703379"/>
          </a:xfrm>
        </p:spPr>
      </p:pic>
      <p:sp>
        <p:nvSpPr>
          <p:cNvPr id="5" name="Rectangle 4"/>
          <p:cNvSpPr/>
          <p:nvPr/>
        </p:nvSpPr>
        <p:spPr>
          <a:xfrm>
            <a:off x="1679714" y="725213"/>
            <a:ext cx="2956035" cy="38389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TextBox 5"/>
          <p:cNvSpPr txBox="1"/>
          <p:nvPr/>
        </p:nvSpPr>
        <p:spPr>
          <a:xfrm>
            <a:off x="2522484" y="726371"/>
            <a:ext cx="1387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Control (IgG)</a:t>
            </a:r>
            <a:endParaRPr lang="en-AU" dirty="0"/>
          </a:p>
        </p:txBody>
      </p:sp>
      <p:sp>
        <p:nvSpPr>
          <p:cNvPr id="7" name="Rectangle 6"/>
          <p:cNvSpPr/>
          <p:nvPr/>
        </p:nvSpPr>
        <p:spPr>
          <a:xfrm>
            <a:off x="4690929" y="725213"/>
            <a:ext cx="5818181" cy="3838903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TextBox 7"/>
          <p:cNvSpPr txBox="1"/>
          <p:nvPr/>
        </p:nvSpPr>
        <p:spPr>
          <a:xfrm>
            <a:off x="7001244" y="725213"/>
            <a:ext cx="962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hnRNPK</a:t>
            </a:r>
            <a:r>
              <a:rPr lang="en-US" dirty="0" smtClean="0"/>
              <a:t> </a:t>
            </a:r>
            <a:endParaRPr lang="en-AU" dirty="0"/>
          </a:p>
        </p:txBody>
      </p:sp>
      <p:sp>
        <p:nvSpPr>
          <p:cNvPr id="9" name="Rectangle 8"/>
          <p:cNvSpPr/>
          <p:nvPr/>
        </p:nvSpPr>
        <p:spPr>
          <a:xfrm>
            <a:off x="1679714" y="4564116"/>
            <a:ext cx="5920305" cy="161596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TextBox 9"/>
          <p:cNvSpPr txBox="1"/>
          <p:nvPr/>
        </p:nvSpPr>
        <p:spPr>
          <a:xfrm>
            <a:off x="4099035" y="5799082"/>
            <a:ext cx="1517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Total Cell RNA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54240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cap="none" dirty="0" smtClean="0"/>
              <a:t>Prostate Cancer</a:t>
            </a:r>
            <a:endParaRPr lang="en-AU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1983" y="2125300"/>
            <a:ext cx="5142429" cy="3541714"/>
          </a:xfrm>
        </p:spPr>
        <p:txBody>
          <a:bodyPr/>
          <a:lstStyle/>
          <a:p>
            <a:r>
              <a:rPr lang="en-AU" dirty="0" smtClean="0"/>
              <a:t>Highest diagnosed cancer in men worldwide</a:t>
            </a:r>
          </a:p>
          <a:p>
            <a:r>
              <a:rPr lang="en-AU" dirty="0" smtClean="0"/>
              <a:t>Bone metastasis leads to poor outcome. </a:t>
            </a:r>
          </a:p>
          <a:p>
            <a:r>
              <a:rPr lang="en-AU" dirty="0"/>
              <a:t>Metastasis reduced 5 year survival to 29.3%</a:t>
            </a:r>
          </a:p>
          <a:p>
            <a:endParaRPr lang="en-AU" dirty="0"/>
          </a:p>
        </p:txBody>
      </p:sp>
      <p:grpSp>
        <p:nvGrpSpPr>
          <p:cNvPr id="4" name="Group 3"/>
          <p:cNvGrpSpPr/>
          <p:nvPr/>
        </p:nvGrpSpPr>
        <p:grpSpPr>
          <a:xfrm>
            <a:off x="5951622" y="1138990"/>
            <a:ext cx="5487408" cy="5389325"/>
            <a:chOff x="4282838" y="1532127"/>
            <a:chExt cx="4742580" cy="5126201"/>
          </a:xfrm>
        </p:grpSpPr>
        <p:sp>
          <p:nvSpPr>
            <p:cNvPr id="5" name="Rectangle 4"/>
            <p:cNvSpPr/>
            <p:nvPr/>
          </p:nvSpPr>
          <p:spPr>
            <a:xfrm>
              <a:off x="7380312" y="6381329"/>
              <a:ext cx="1512168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AU" sz="1200" dirty="0" err="1" smtClean="0"/>
                <a:t>Ferlay</a:t>
              </a:r>
              <a:r>
                <a:rPr lang="en-AU" sz="1200" dirty="0" smtClean="0"/>
                <a:t> J et al. (2012). </a:t>
              </a:r>
              <a:endParaRPr lang="en-AU" sz="1200" dirty="0"/>
            </a:p>
          </p:txBody>
        </p:sp>
        <p:pic>
          <p:nvPicPr>
            <p:cNvPr id="6" name="Picture 6" descr="http://globocan.iarc.fr/old/Factsheets/populations/graphs/bc9001.png"/>
            <p:cNvPicPr>
              <a:picLocks noChangeAspect="1" noChangeArrowheads="1"/>
            </p:cNvPicPr>
            <p:nvPr/>
          </p:nvPicPr>
          <p:blipFill>
            <a:blip r:embed="rId2" cstate="print"/>
            <a:srcRect l="607" r="3030"/>
            <a:stretch>
              <a:fillRect/>
            </a:stretch>
          </p:blipFill>
          <p:spPr bwMode="auto">
            <a:xfrm>
              <a:off x="4283968" y="1556792"/>
              <a:ext cx="4741450" cy="4824537"/>
            </a:xfrm>
            <a:prstGeom prst="rect">
              <a:avLst/>
            </a:prstGeom>
            <a:noFill/>
          </p:spPr>
        </p:pic>
        <p:grpSp>
          <p:nvGrpSpPr>
            <p:cNvPr id="7" name="Group 6"/>
            <p:cNvGrpSpPr/>
            <p:nvPr/>
          </p:nvGrpSpPr>
          <p:grpSpPr>
            <a:xfrm>
              <a:off x="4282838" y="1532127"/>
              <a:ext cx="1700519" cy="432048"/>
              <a:chOff x="4282838" y="1532127"/>
              <a:chExt cx="1700519" cy="432048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4282838" y="1532127"/>
                <a:ext cx="1076520" cy="43204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0" name="Rectangle 9"/>
              <p:cNvSpPr/>
              <p:nvPr/>
            </p:nvSpPr>
            <p:spPr>
              <a:xfrm flipV="1">
                <a:off x="5320883" y="1532127"/>
                <a:ext cx="662474" cy="11772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1" name="Rectangle 10"/>
              <p:cNvSpPr/>
              <p:nvPr/>
            </p:nvSpPr>
            <p:spPr>
              <a:xfrm rot="5400000">
                <a:off x="5328393" y="1588887"/>
                <a:ext cx="355819" cy="291634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8" name="Straight Arrow Connector 7"/>
            <p:cNvCxnSpPr/>
            <p:nvPr/>
          </p:nvCxnSpPr>
          <p:spPr>
            <a:xfrm>
              <a:off x="4283968" y="1988840"/>
              <a:ext cx="1152128" cy="0"/>
            </a:xfrm>
            <a:prstGeom prst="straightConnector1">
              <a:avLst/>
            </a:prstGeom>
            <a:ln w="76200"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67348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331257"/>
            <a:ext cx="9905998" cy="1478570"/>
          </a:xfrm>
        </p:spPr>
        <p:txBody>
          <a:bodyPr/>
          <a:lstStyle/>
          <a:p>
            <a:r>
              <a:rPr lang="en-AU" sz="3200" cap="none" dirty="0" smtClean="0"/>
              <a:t>Caveolin-1</a:t>
            </a:r>
            <a:r>
              <a:rPr lang="en-AU" cap="none" dirty="0" smtClean="0"/>
              <a:t>: Biomarker of Progression </a:t>
            </a:r>
            <a:endParaRPr lang="en-AU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957137"/>
            <a:ext cx="6462546" cy="3834064"/>
          </a:xfrm>
        </p:spPr>
        <p:txBody>
          <a:bodyPr>
            <a:normAutofit fontScale="85000" lnSpcReduction="20000"/>
          </a:bodyPr>
          <a:lstStyle/>
          <a:p>
            <a:r>
              <a:rPr lang="en-AU" dirty="0" smtClean="0"/>
              <a:t>Caveolin-1 overexpressed in prostate cancer</a:t>
            </a:r>
          </a:p>
          <a:p>
            <a:endParaRPr lang="en-AU" dirty="0" smtClean="0"/>
          </a:p>
          <a:p>
            <a:r>
              <a:rPr lang="en-AU" dirty="0" smtClean="0"/>
              <a:t>Knockout caveolin-1 in prostate cancer reduces metastatic phenotype. </a:t>
            </a:r>
          </a:p>
          <a:p>
            <a:endParaRPr lang="en-AU" dirty="0" smtClean="0"/>
          </a:p>
          <a:p>
            <a:r>
              <a:rPr lang="en-AU" dirty="0" smtClean="0"/>
              <a:t>Cavin-1 expression also truncates metastasis. </a:t>
            </a:r>
          </a:p>
          <a:p>
            <a:endParaRPr lang="en-AU" dirty="0" smtClean="0"/>
          </a:p>
          <a:p>
            <a:r>
              <a:rPr lang="en-AU" dirty="0" smtClean="0"/>
              <a:t>Use model to assess the role of </a:t>
            </a:r>
            <a:r>
              <a:rPr lang="en-AU" dirty="0" err="1" smtClean="0"/>
              <a:t>caveolin</a:t>
            </a:r>
            <a:r>
              <a:rPr lang="en-AU" dirty="0" smtClean="0"/>
              <a:t> in cancer. </a:t>
            </a:r>
          </a:p>
          <a:p>
            <a:pPr marL="0" indent="0">
              <a:buNone/>
            </a:pPr>
            <a:endParaRPr lang="en-AU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 cstate="print"/>
          <a:srcRect b="3747"/>
          <a:stretch>
            <a:fillRect/>
          </a:stretch>
        </p:blipFill>
        <p:spPr bwMode="auto">
          <a:xfrm>
            <a:off x="8070293" y="1419379"/>
            <a:ext cx="3742471" cy="1937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6"/>
          <p:cNvPicPr>
            <a:picLocks noChangeAspect="1" noChangeArrowheads="1"/>
          </p:cNvPicPr>
          <p:nvPr/>
        </p:nvPicPr>
        <p:blipFill rotWithShape="1">
          <a:blip r:embed="rId3" cstate="print"/>
          <a:srcRect t="2092" b="3364"/>
          <a:stretch/>
        </p:blipFill>
        <p:spPr bwMode="auto">
          <a:xfrm>
            <a:off x="8070293" y="3356992"/>
            <a:ext cx="3742471" cy="33806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84171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2866" y="201423"/>
            <a:ext cx="9905998" cy="1478570"/>
          </a:xfrm>
        </p:spPr>
        <p:txBody>
          <a:bodyPr/>
          <a:lstStyle/>
          <a:p>
            <a:r>
              <a:rPr lang="en-AU" cap="none" dirty="0" smtClean="0"/>
              <a:t>EVs and microRNAs in </a:t>
            </a:r>
            <a:r>
              <a:rPr lang="en-AU" cap="none" dirty="0" err="1" smtClean="0"/>
              <a:t>PCa</a:t>
            </a:r>
            <a:r>
              <a:rPr lang="en-AU" cap="none" dirty="0" smtClean="0"/>
              <a:t>.</a:t>
            </a:r>
            <a:endParaRPr lang="en-AU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72111" y="1480488"/>
            <a:ext cx="6109617" cy="4496218"/>
          </a:xfrm>
        </p:spPr>
        <p:txBody>
          <a:bodyPr>
            <a:normAutofit fontScale="92500"/>
          </a:bodyPr>
          <a:lstStyle/>
          <a:p>
            <a:r>
              <a:rPr lang="en-AU" dirty="0"/>
              <a:t>EVs transfer biological material </a:t>
            </a:r>
            <a:r>
              <a:rPr lang="en-AU" dirty="0" err="1"/>
              <a:t>intercellularly</a:t>
            </a:r>
            <a:r>
              <a:rPr lang="en-AU" dirty="0"/>
              <a:t>. </a:t>
            </a:r>
            <a:endParaRPr lang="en-AU" dirty="0" smtClean="0"/>
          </a:p>
          <a:p>
            <a:endParaRPr lang="en-AU" dirty="0"/>
          </a:p>
          <a:p>
            <a:r>
              <a:rPr lang="en-AU" dirty="0"/>
              <a:t>C</a:t>
            </a:r>
            <a:r>
              <a:rPr lang="en-AU" dirty="0" smtClean="0"/>
              <a:t>avin-1 expressed in PC3 cell line modifies EV content.  </a:t>
            </a:r>
          </a:p>
          <a:p>
            <a:endParaRPr lang="en-AU" dirty="0" smtClean="0"/>
          </a:p>
          <a:p>
            <a:r>
              <a:rPr lang="en-AU" dirty="0" smtClean="0"/>
              <a:t>reduced EV export of </a:t>
            </a:r>
            <a:r>
              <a:rPr lang="en-AU" dirty="0" err="1" smtClean="0"/>
              <a:t>oncomiR</a:t>
            </a:r>
            <a:r>
              <a:rPr lang="en-AU" dirty="0" smtClean="0"/>
              <a:t>: miR-148a</a:t>
            </a:r>
          </a:p>
          <a:p>
            <a:endParaRPr lang="en-AU" dirty="0"/>
          </a:p>
          <a:p>
            <a:r>
              <a:rPr lang="en-AU" dirty="0" smtClean="0"/>
              <a:t>But how?</a:t>
            </a:r>
          </a:p>
          <a:p>
            <a:endParaRPr lang="en-AU" dirty="0" smtClean="0"/>
          </a:p>
          <a:p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866" y="1749601"/>
            <a:ext cx="4107931" cy="3637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283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4139"/>
            <a:ext cx="9905998" cy="1478570"/>
          </a:xfrm>
        </p:spPr>
        <p:txBody>
          <a:bodyPr/>
          <a:lstStyle/>
          <a:p>
            <a:r>
              <a:rPr lang="en-AU" cap="none" dirty="0" smtClean="0"/>
              <a:t>Hypothesis and Aims: </a:t>
            </a:r>
            <a:endParaRPr lang="en-AU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796716"/>
            <a:ext cx="9905999" cy="3994485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AU" dirty="0" smtClean="0"/>
              <a:t>Cavin-1 expression attenuates EV export of microRNAs by manipulating RNA-binding protein export. </a:t>
            </a:r>
          </a:p>
          <a:p>
            <a:pPr marL="0" indent="0" algn="ctr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 smtClean="0"/>
              <a:t>Aims: </a:t>
            </a:r>
          </a:p>
          <a:p>
            <a:pPr marL="898525"/>
            <a:r>
              <a:rPr lang="en-AU" dirty="0" smtClean="0"/>
              <a:t> Identify additional </a:t>
            </a:r>
            <a:r>
              <a:rPr lang="en-AU" dirty="0" err="1" smtClean="0"/>
              <a:t>miRs</a:t>
            </a:r>
            <a:r>
              <a:rPr lang="en-AU" dirty="0" smtClean="0"/>
              <a:t> that are modified by cavin-1</a:t>
            </a:r>
          </a:p>
          <a:p>
            <a:pPr marL="898525"/>
            <a:r>
              <a:rPr lang="en-AU" dirty="0"/>
              <a:t> </a:t>
            </a:r>
            <a:r>
              <a:rPr lang="en-AU" dirty="0" smtClean="0"/>
              <a:t>Identify RNA-binding proteins modified by cavin-1in EVs</a:t>
            </a:r>
          </a:p>
          <a:p>
            <a:pPr marL="898525"/>
            <a:r>
              <a:rPr lang="en-AU" dirty="0" smtClean="0"/>
              <a:t> Investigate the interaction between escort protein and microRNA.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793074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5945" y="618519"/>
            <a:ext cx="4703617" cy="1478570"/>
          </a:xfrm>
        </p:spPr>
        <p:txBody>
          <a:bodyPr>
            <a:normAutofit fontScale="90000"/>
          </a:bodyPr>
          <a:lstStyle/>
          <a:p>
            <a:r>
              <a:rPr lang="en-AU" cap="none" dirty="0" smtClean="0"/>
              <a:t>MicroRNAs differentially exported</a:t>
            </a:r>
            <a:endParaRPr lang="en-AU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097089"/>
            <a:ext cx="4023301" cy="3950786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Are other </a:t>
            </a:r>
            <a:r>
              <a:rPr lang="en-US" dirty="0" err="1" smtClean="0"/>
              <a:t>miRs</a:t>
            </a:r>
            <a:r>
              <a:rPr lang="en-US" dirty="0" smtClean="0"/>
              <a:t> modified?</a:t>
            </a:r>
          </a:p>
          <a:p>
            <a:endParaRPr lang="en-US" dirty="0" smtClean="0"/>
          </a:p>
          <a:p>
            <a:r>
              <a:rPr lang="en-AU" dirty="0" smtClean="0"/>
              <a:t>5miRs significantly attenuated by cavin-1</a:t>
            </a:r>
          </a:p>
          <a:p>
            <a:endParaRPr lang="en-AU" dirty="0" smtClean="0"/>
          </a:p>
          <a:p>
            <a:r>
              <a:rPr lang="en-AU" dirty="0" smtClean="0"/>
              <a:t>Down-</a:t>
            </a:r>
            <a:r>
              <a:rPr lang="en-AU" dirty="0" err="1" smtClean="0"/>
              <a:t>reg</a:t>
            </a:r>
            <a:r>
              <a:rPr lang="en-AU" dirty="0" smtClean="0"/>
              <a:t> </a:t>
            </a:r>
            <a:r>
              <a:rPr lang="en-AU" dirty="0" err="1" smtClean="0"/>
              <a:t>miRs</a:t>
            </a:r>
            <a:r>
              <a:rPr lang="en-AU" dirty="0" smtClean="0"/>
              <a:t> share roles in cancer progression. </a:t>
            </a:r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9562" y="265501"/>
            <a:ext cx="5882698" cy="6112253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 flipH="1">
            <a:off x="8726905" y="618519"/>
            <a:ext cx="16042" cy="3006997"/>
          </a:xfrm>
          <a:prstGeom prst="line">
            <a:avLst/>
          </a:prstGeom>
          <a:ln>
            <a:solidFill>
              <a:schemeClr val="bg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11028947" y="618519"/>
            <a:ext cx="16042" cy="3006997"/>
          </a:xfrm>
          <a:prstGeom prst="line">
            <a:avLst/>
          </a:prstGeom>
          <a:ln>
            <a:solidFill>
              <a:schemeClr val="bg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6168044" y="4738256"/>
            <a:ext cx="1363287" cy="163949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7769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78570"/>
          </a:xfrm>
        </p:spPr>
        <p:txBody>
          <a:bodyPr/>
          <a:lstStyle/>
          <a:p>
            <a:r>
              <a:rPr lang="en-US" cap="none" dirty="0" err="1"/>
              <a:t>m</a:t>
            </a:r>
            <a:r>
              <a:rPr lang="en-US" cap="none" dirty="0" err="1" smtClean="0"/>
              <a:t>iR</a:t>
            </a:r>
            <a:r>
              <a:rPr lang="en-US" cap="none" dirty="0" smtClean="0"/>
              <a:t> targeted pathways</a:t>
            </a:r>
            <a:endParaRPr lang="en-AU" cap="none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14" y="1330036"/>
            <a:ext cx="12102995" cy="5010005"/>
          </a:xfr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319006"/>
              </p:ext>
            </p:extLst>
          </p:nvPr>
        </p:nvGraphicFramePr>
        <p:xfrm>
          <a:off x="345089" y="1148281"/>
          <a:ext cx="6709980" cy="5191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354990"/>
                <a:gridCol w="3354990"/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 dirty="0">
                          <a:effectLst/>
                        </a:rPr>
                        <a:t>Pathway name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 dirty="0">
                          <a:effectLst/>
                        </a:rPr>
                        <a:t>Entities FDR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 dirty="0">
                          <a:effectLst/>
                        </a:rPr>
                        <a:t>Endosomal/</a:t>
                      </a:r>
                      <a:r>
                        <a:rPr lang="en-AU" sz="1100" u="none" strike="noStrike" dirty="0" err="1">
                          <a:effectLst/>
                        </a:rPr>
                        <a:t>Vacuolar</a:t>
                      </a:r>
                      <a:r>
                        <a:rPr lang="en-AU" sz="1100" u="none" strike="noStrike" dirty="0">
                          <a:effectLst/>
                        </a:rPr>
                        <a:t> pathway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9.99E-10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Antigen Presentation: Folding, assembly and peptide loading of class I MHC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2.31E-09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Interferon alpha/beta signaling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1.50E-07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ER-Phagosome pathway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2.63E-06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Antigen processing-Cross presentation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6.95E-06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Interferon gamma signaling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3.89E-05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Class I MHC mediated antigen processing &amp; presentation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3.57E-04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Intrinsic Pathway for Apoptosis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0.003287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Apoptosis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0.012709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Activation of BH3-only proteins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0.022553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Programmed Cell Death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0.023677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Regulation of TP53 Expression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0.078783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Interferon Signaling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 dirty="0">
                          <a:effectLst/>
                        </a:rPr>
                        <a:t>0.093491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2080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203700"/>
            <a:ext cx="9905998" cy="1478570"/>
          </a:xfrm>
        </p:spPr>
        <p:txBody>
          <a:bodyPr/>
          <a:lstStyle/>
          <a:p>
            <a:r>
              <a:rPr lang="en-AU" cap="none" dirty="0" smtClean="0"/>
              <a:t>Exported microRNAs share motif</a:t>
            </a:r>
            <a:endParaRPr lang="en-AU" cap="none" dirty="0"/>
          </a:p>
        </p:txBody>
      </p:sp>
      <p:cxnSp>
        <p:nvCxnSpPr>
          <p:cNvPr id="7" name="Elbow Connector 6"/>
          <p:cNvCxnSpPr/>
          <p:nvPr/>
        </p:nvCxnSpPr>
        <p:spPr>
          <a:xfrm>
            <a:off x="4392181" y="1488402"/>
            <a:ext cx="1546167" cy="86268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Elbow Connector 7"/>
          <p:cNvCxnSpPr/>
          <p:nvPr/>
        </p:nvCxnSpPr>
        <p:spPr>
          <a:xfrm flipV="1">
            <a:off x="4392181" y="2660300"/>
            <a:ext cx="1546167" cy="104726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938980" y="1593390"/>
            <a:ext cx="309470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miR-148a-3p: 	AGUGCA</a:t>
            </a:r>
          </a:p>
          <a:p>
            <a:r>
              <a:rPr lang="en-US" dirty="0" smtClean="0"/>
              <a:t>miR-148b-3p: 	AGUGCA</a:t>
            </a:r>
          </a:p>
          <a:p>
            <a:r>
              <a:rPr lang="en-US" dirty="0" smtClean="0"/>
              <a:t>miR-429: 		</a:t>
            </a:r>
            <a:r>
              <a:rPr lang="en-AU" dirty="0" smtClean="0"/>
              <a:t>UGCAAU</a:t>
            </a:r>
            <a:r>
              <a:rPr lang="en-US" dirty="0" smtClean="0"/>
              <a:t> </a:t>
            </a:r>
          </a:p>
          <a:p>
            <a:r>
              <a:rPr lang="en-US" dirty="0" smtClean="0"/>
              <a:t>miR-32-5p:	AUUGCA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miR-17-5p:	AGUGCU</a:t>
            </a:r>
          </a:p>
          <a:p>
            <a:r>
              <a:rPr lang="en-US" dirty="0" smtClean="0"/>
              <a:t>miR-20b-5p: 	AGUGCU</a:t>
            </a:r>
          </a:p>
          <a:p>
            <a:r>
              <a:rPr lang="en-US" dirty="0" smtClean="0"/>
              <a:t>miR-30e-5p: 	UGUAAA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987" y="1709576"/>
            <a:ext cx="3879942" cy="179895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4" name="TextBox 13"/>
          <p:cNvSpPr txBox="1"/>
          <p:nvPr/>
        </p:nvSpPr>
        <p:spPr>
          <a:xfrm>
            <a:off x="8996996" y="1558670"/>
            <a:ext cx="299546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miR-30a-3p: 	UGUAAA</a:t>
            </a:r>
          </a:p>
          <a:p>
            <a:r>
              <a:rPr lang="en-US" dirty="0"/>
              <a:t>miR-16-2-3p:	UGUGCU</a:t>
            </a:r>
          </a:p>
          <a:p>
            <a:r>
              <a:rPr lang="en-US" dirty="0"/>
              <a:t>miR-125a-3p: 	AGUGGA</a:t>
            </a:r>
          </a:p>
          <a:p>
            <a:r>
              <a:rPr lang="en-US" dirty="0"/>
              <a:t>miR-147b: 	</a:t>
            </a:r>
            <a:r>
              <a:rPr lang="en-US" dirty="0" smtClean="0"/>
              <a:t>UGUGCG</a:t>
            </a:r>
            <a:endParaRPr lang="en-US" dirty="0"/>
          </a:p>
          <a:p>
            <a:r>
              <a:rPr lang="en-US" dirty="0"/>
              <a:t>miR-10b-5p: 	</a:t>
            </a:r>
            <a:r>
              <a:rPr lang="en-US" dirty="0" smtClean="0"/>
              <a:t>UGUAGA</a:t>
            </a:r>
          </a:p>
          <a:p>
            <a:endParaRPr lang="en-US" dirty="0"/>
          </a:p>
          <a:p>
            <a:r>
              <a:rPr lang="en-US" dirty="0" smtClean="0"/>
              <a:t>Matches 12/19 Diff. </a:t>
            </a:r>
            <a:r>
              <a:rPr lang="en-US" dirty="0" err="1" smtClean="0"/>
              <a:t>miRs</a:t>
            </a:r>
            <a:endParaRPr lang="en-US" dirty="0"/>
          </a:p>
        </p:txBody>
      </p:sp>
      <p:pic>
        <p:nvPicPr>
          <p:cNvPr id="16" name="Picture 15"/>
          <p:cNvPicPr/>
          <p:nvPr/>
        </p:nvPicPr>
        <p:blipFill>
          <a:blip r:embed="rId3"/>
          <a:stretch>
            <a:fillRect/>
          </a:stretch>
        </p:blipFill>
        <p:spPr>
          <a:xfrm>
            <a:off x="6594014" y="4109273"/>
            <a:ext cx="4879340" cy="1790700"/>
          </a:xfrm>
          <a:prstGeom prst="rect">
            <a:avLst/>
          </a:prstGeom>
        </p:spPr>
      </p:pic>
      <p:cxnSp>
        <p:nvCxnSpPr>
          <p:cNvPr id="22" name="Elbow Connector 21"/>
          <p:cNvCxnSpPr/>
          <p:nvPr/>
        </p:nvCxnSpPr>
        <p:spPr>
          <a:xfrm rot="10800000" flipV="1">
            <a:off x="5938350" y="4060285"/>
            <a:ext cx="1007884" cy="93614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/>
          <p:nvPr/>
        </p:nvCxnSpPr>
        <p:spPr>
          <a:xfrm rot="10800000">
            <a:off x="5938349" y="5135511"/>
            <a:ext cx="1030562" cy="83265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141413" y="4077704"/>
            <a:ext cx="36301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miR-22-3p: 	</a:t>
            </a:r>
            <a:r>
              <a:rPr lang="en-AU" dirty="0" smtClean="0"/>
              <a:t>UGAAGAACU</a:t>
            </a:r>
            <a:endParaRPr lang="en-US" dirty="0" smtClean="0"/>
          </a:p>
          <a:p>
            <a:r>
              <a:rPr lang="en-US" dirty="0" smtClean="0"/>
              <a:t>miR-148b-3p: 	</a:t>
            </a:r>
            <a:r>
              <a:rPr lang="en-AU" dirty="0"/>
              <a:t>CACAGAACU</a:t>
            </a:r>
            <a:endParaRPr lang="en-US" dirty="0" smtClean="0"/>
          </a:p>
          <a:p>
            <a:r>
              <a:rPr lang="en-US" dirty="0" smtClean="0"/>
              <a:t>miR-148a-3p:	</a:t>
            </a:r>
            <a:r>
              <a:rPr lang="en-AU" dirty="0"/>
              <a:t>UACAGAACU</a:t>
            </a:r>
            <a:endParaRPr lang="en-US" dirty="0" smtClean="0"/>
          </a:p>
          <a:p>
            <a:r>
              <a:rPr lang="en-US" dirty="0" smtClean="0"/>
              <a:t>miR-30a-5p:	</a:t>
            </a:r>
            <a:r>
              <a:rPr lang="en-AU" dirty="0"/>
              <a:t>UAAACAUCC</a:t>
            </a:r>
            <a:endParaRPr lang="en-US" dirty="0" smtClean="0"/>
          </a:p>
          <a:p>
            <a:r>
              <a:rPr lang="en-US" dirty="0" smtClean="0"/>
              <a:t>miR-30e-5p:	</a:t>
            </a:r>
            <a:r>
              <a:rPr lang="en-AU" dirty="0"/>
              <a:t>UAAACAUCC</a:t>
            </a:r>
            <a:endParaRPr lang="en-US" dirty="0" smtClean="0"/>
          </a:p>
          <a:p>
            <a:r>
              <a:rPr lang="en-US" dirty="0" smtClean="0"/>
              <a:t>miR-151a-3p:	</a:t>
            </a:r>
            <a:r>
              <a:rPr lang="en-AU" dirty="0"/>
              <a:t>UGAAGCUCC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4760785" y="4628507"/>
            <a:ext cx="11640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Matches </a:t>
            </a:r>
            <a:r>
              <a:rPr lang="en-US" dirty="0"/>
              <a:t>6</a:t>
            </a:r>
            <a:r>
              <a:rPr lang="en-US" dirty="0" smtClean="0"/>
              <a:t>/19 Diff. </a:t>
            </a:r>
            <a:r>
              <a:rPr lang="en-US" dirty="0" err="1" smtClean="0"/>
              <a:t>miRs</a:t>
            </a:r>
            <a:endParaRPr lang="en-AU" dirty="0"/>
          </a:p>
        </p:txBody>
      </p:sp>
      <p:sp>
        <p:nvSpPr>
          <p:cNvPr id="31" name="TextBox 30"/>
          <p:cNvSpPr txBox="1"/>
          <p:nvPr/>
        </p:nvSpPr>
        <p:spPr>
          <a:xfrm>
            <a:off x="3549276" y="6050666"/>
            <a:ext cx="65215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Together, motifs match to 14/19 differentially exported </a:t>
            </a:r>
            <a:r>
              <a:rPr lang="en-US" sz="2000" dirty="0" err="1" smtClean="0"/>
              <a:t>miRs</a:t>
            </a:r>
            <a:r>
              <a:rPr lang="en-US" sz="2000" dirty="0" smtClean="0"/>
              <a:t>. </a:t>
            </a:r>
            <a:endParaRPr lang="en-AU" sz="2000" dirty="0"/>
          </a:p>
        </p:txBody>
      </p:sp>
    </p:spTree>
    <p:extLst>
      <p:ext uri="{BB962C8B-B14F-4D97-AF65-F5344CB8AC3E}">
        <p14:creationId xmlns:p14="http://schemas.microsoft.com/office/powerpoint/2010/main" val="2793909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377886"/>
            <a:ext cx="9905998" cy="1478570"/>
          </a:xfrm>
        </p:spPr>
        <p:txBody>
          <a:bodyPr/>
          <a:lstStyle/>
          <a:p>
            <a:r>
              <a:rPr lang="en-US" cap="none" dirty="0" smtClean="0"/>
              <a:t>Differentially exported </a:t>
            </a:r>
            <a:r>
              <a:rPr lang="en-US" cap="none" dirty="0" err="1" smtClean="0"/>
              <a:t>hnRNPK</a:t>
            </a:r>
            <a:r>
              <a:rPr lang="en-US" cap="none" dirty="0" smtClean="0"/>
              <a:t> binds similar motif</a:t>
            </a:r>
            <a:endParaRPr lang="en-AU" cap="none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41413" y="2249668"/>
            <a:ext cx="5051076" cy="358181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716043" y="1697736"/>
            <a:ext cx="433136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hnRNPK</a:t>
            </a:r>
            <a:r>
              <a:rPr lang="en-US" sz="2400" dirty="0" smtClean="0"/>
              <a:t>:</a:t>
            </a:r>
          </a:p>
          <a:p>
            <a:endParaRPr lang="en-AU" sz="2400" dirty="0"/>
          </a:p>
          <a:p>
            <a:pPr marL="285750" indent="-285750">
              <a:buFontTx/>
              <a:buChar char="-"/>
            </a:pPr>
            <a:r>
              <a:rPr lang="en-US" sz="2000" dirty="0" smtClean="0"/>
              <a:t>Protein family previously implicated in related function</a:t>
            </a:r>
          </a:p>
          <a:p>
            <a:pPr marL="285750" indent="-285750">
              <a:buFontTx/>
              <a:buChar char="-"/>
            </a:pPr>
            <a:endParaRPr lang="en-US" sz="2000" dirty="0" smtClean="0"/>
          </a:p>
          <a:p>
            <a:pPr marL="285750" indent="-285750">
              <a:buFontTx/>
              <a:buChar char="-"/>
            </a:pPr>
            <a:r>
              <a:rPr lang="en-US" sz="2000" dirty="0" smtClean="0"/>
              <a:t>Known to bind to </a:t>
            </a:r>
            <a:r>
              <a:rPr lang="en-US" sz="2000" dirty="0" err="1" smtClean="0"/>
              <a:t>miRs</a:t>
            </a:r>
            <a:endParaRPr lang="en-US" sz="2000" dirty="0" smtClean="0"/>
          </a:p>
          <a:p>
            <a:pPr marL="285750" indent="-285750">
              <a:buFontTx/>
              <a:buChar char="-"/>
            </a:pPr>
            <a:endParaRPr lang="en-US" sz="2000" dirty="0" smtClean="0"/>
          </a:p>
          <a:p>
            <a:pPr marL="285750" indent="-285750">
              <a:buFontTx/>
              <a:buChar char="-"/>
            </a:pPr>
            <a:r>
              <a:rPr lang="en-US" sz="2000" dirty="0" smtClean="0"/>
              <a:t>Binds AGUGUG region on miR-122-5p (found by </a:t>
            </a:r>
            <a:r>
              <a:rPr lang="en-US" sz="2000" dirty="0" err="1" smtClean="0"/>
              <a:t>mut</a:t>
            </a:r>
            <a:r>
              <a:rPr lang="en-US" sz="2000" dirty="0" smtClean="0"/>
              <a:t>. assay)</a:t>
            </a:r>
          </a:p>
          <a:p>
            <a:pPr marL="285750" indent="-285750">
              <a:buFontTx/>
              <a:buChar char="-"/>
            </a:pPr>
            <a:endParaRPr lang="en-US" sz="2000" dirty="0" smtClean="0"/>
          </a:p>
          <a:p>
            <a:pPr marL="285750" indent="-285750">
              <a:buFontTx/>
              <a:buChar char="-"/>
            </a:pPr>
            <a:r>
              <a:rPr lang="en-US" sz="2000" dirty="0" smtClean="0">
                <a:solidFill>
                  <a:srgbClr val="FF0000"/>
                </a:solidFill>
              </a:rPr>
              <a:t>Region matches to AGUGCA motif (p= 0.0593, using FIMO)</a:t>
            </a:r>
          </a:p>
          <a:p>
            <a:endParaRPr lang="en-US" sz="1600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2919458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2249</TotalTime>
  <Words>383</Words>
  <Application>Microsoft Office PowerPoint</Application>
  <PresentationFormat>Widescreen</PresentationFormat>
  <Paragraphs>124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Trebuchet MS</vt:lpstr>
      <vt:lpstr>Tw Cen MT</vt:lpstr>
      <vt:lpstr>Circuit</vt:lpstr>
      <vt:lpstr>Control of extracellular vesicle microRNA export in prostate cancer. </vt:lpstr>
      <vt:lpstr>Prostate Cancer</vt:lpstr>
      <vt:lpstr>Caveolin-1: Biomarker of Progression </vt:lpstr>
      <vt:lpstr>EVs and microRNAs in PCa.</vt:lpstr>
      <vt:lpstr>Hypothesis and Aims: </vt:lpstr>
      <vt:lpstr>MicroRNAs differentially exported</vt:lpstr>
      <vt:lpstr>miR targeted pathways</vt:lpstr>
      <vt:lpstr>Exported microRNAs share motif</vt:lpstr>
      <vt:lpstr>Differentially exported hnRNPK binds similar motif</vt:lpstr>
      <vt:lpstr>HnRNPK and its subcellular localization</vt:lpstr>
      <vt:lpstr>PowerPoint Presentation</vt:lpstr>
      <vt:lpstr>miR-ISH</vt:lpstr>
      <vt:lpstr>HnRNPk co-localize with miR-148a </vt:lpstr>
      <vt:lpstr>PowerPoint Presentation</vt:lpstr>
      <vt:lpstr>RNA Immunoprecipitation</vt:lpstr>
      <vt:lpstr>HnRNPK IP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89</cp:revision>
  <dcterms:created xsi:type="dcterms:W3CDTF">2016-08-23T08:27:43Z</dcterms:created>
  <dcterms:modified xsi:type="dcterms:W3CDTF">2016-09-17T04:55:55Z</dcterms:modified>
</cp:coreProperties>
</file>