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66" r:id="rId3"/>
    <p:sldId id="258" r:id="rId4"/>
    <p:sldId id="259" r:id="rId5"/>
    <p:sldId id="272" r:id="rId6"/>
    <p:sldId id="260" r:id="rId7"/>
    <p:sldId id="261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44" autoAdjust="0"/>
    <p:restoredTop sz="93716" autoAdjust="0"/>
  </p:normalViewPr>
  <p:slideViewPr>
    <p:cSldViewPr snapToGrid="0">
      <p:cViewPr>
        <p:scale>
          <a:sx n="70" d="100"/>
          <a:sy n="70" d="100"/>
        </p:scale>
        <p:origin x="594" y="-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21FBDF-C287-422C-92BB-131BF3E59FE0}" type="datetimeFigureOut">
              <a:rPr lang="en-AU" smtClean="0"/>
              <a:t>15/03/2016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E92962-0362-434D-A7A6-86BA8729338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06230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RISC-</a:t>
            </a:r>
            <a:r>
              <a:rPr lang="en-US" baseline="0" dirty="0" smtClean="0"/>
              <a:t> RNA induced silencing complex. </a:t>
            </a:r>
          </a:p>
          <a:p>
            <a:r>
              <a:rPr lang="en-US" baseline="0" dirty="0" err="1" smtClean="0"/>
              <a:t>Risc</a:t>
            </a:r>
            <a:r>
              <a:rPr lang="en-US" baseline="0" dirty="0" smtClean="0"/>
              <a:t> associated proteins: </a:t>
            </a:r>
            <a:r>
              <a:rPr lang="en-US" baseline="0" dirty="0" err="1" smtClean="0"/>
              <a:t>argonates</a:t>
            </a:r>
            <a:r>
              <a:rPr lang="en-US" baseline="0" dirty="0" smtClean="0"/>
              <a:t>, Dicer, 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E92962-0362-434D-A7A6-86BA87293389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93286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hnRNP</a:t>
            </a:r>
            <a:r>
              <a:rPr lang="en-US" dirty="0" smtClean="0"/>
              <a:t>- 30 </a:t>
            </a:r>
            <a:r>
              <a:rPr lang="en-US" dirty="0" err="1" smtClean="0"/>
              <a:t>exoMiRS</a:t>
            </a:r>
            <a:r>
              <a:rPr lang="en-US" baseline="0" dirty="0" smtClean="0"/>
              <a:t> out of 2587 total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E92962-0362-434D-A7A6-86BA87293389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132223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dirty="0" smtClean="0"/>
              <a:t>GO:0003723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E92962-0362-434D-A7A6-86BA87293389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821511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E92962-0362-434D-A7A6-86BA87293389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0009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6A5F5-722B-4365-93E1-21E835194C29}" type="datetimeFigureOut">
              <a:rPr lang="en-AU" smtClean="0"/>
              <a:t>15/03/2016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F6DB6-6A4C-4595-B4F8-5A6F017CFE6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82143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6A5F5-722B-4365-93E1-21E835194C29}" type="datetimeFigureOut">
              <a:rPr lang="en-AU" smtClean="0"/>
              <a:t>15/03/2016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F6DB6-6A4C-4595-B4F8-5A6F017CFE6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4823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6A5F5-722B-4365-93E1-21E835194C29}" type="datetimeFigureOut">
              <a:rPr lang="en-AU" smtClean="0"/>
              <a:t>15/03/2016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F6DB6-6A4C-4595-B4F8-5A6F017CFE6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92777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6A5F5-722B-4365-93E1-21E835194C29}" type="datetimeFigureOut">
              <a:rPr lang="en-AU" smtClean="0"/>
              <a:t>15/03/2016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F6DB6-6A4C-4595-B4F8-5A6F017CFE6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33788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6A5F5-722B-4365-93E1-21E835194C29}" type="datetimeFigureOut">
              <a:rPr lang="en-AU" smtClean="0"/>
              <a:t>15/03/2016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F6DB6-6A4C-4595-B4F8-5A6F017CFE6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20431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6A5F5-722B-4365-93E1-21E835194C29}" type="datetimeFigureOut">
              <a:rPr lang="en-AU" smtClean="0"/>
              <a:t>15/03/2016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F6DB6-6A4C-4595-B4F8-5A6F017CFE6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99498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6A5F5-722B-4365-93E1-21E835194C29}" type="datetimeFigureOut">
              <a:rPr lang="en-AU" smtClean="0"/>
              <a:t>15/03/2016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F6DB6-6A4C-4595-B4F8-5A6F017CFE6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91395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6A5F5-722B-4365-93E1-21E835194C29}" type="datetimeFigureOut">
              <a:rPr lang="en-AU" smtClean="0"/>
              <a:t>15/03/2016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F6DB6-6A4C-4595-B4F8-5A6F017CFE6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80918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6A5F5-722B-4365-93E1-21E835194C29}" type="datetimeFigureOut">
              <a:rPr lang="en-AU" smtClean="0"/>
              <a:t>15/03/2016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F6DB6-6A4C-4595-B4F8-5A6F017CFE6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70152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6A5F5-722B-4365-93E1-21E835194C29}" type="datetimeFigureOut">
              <a:rPr lang="en-AU" smtClean="0"/>
              <a:t>15/03/2016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F6DB6-6A4C-4595-B4F8-5A6F017CFE6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64130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6A5F5-722B-4365-93E1-21E835194C29}" type="datetimeFigureOut">
              <a:rPr lang="en-AU" smtClean="0"/>
              <a:t>15/03/2016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F6DB6-6A4C-4595-B4F8-5A6F017CFE6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88877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b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06A5F5-722B-4365-93E1-21E835194C29}" type="datetimeFigureOut">
              <a:rPr lang="en-AU" smtClean="0"/>
              <a:t>15/03/2016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EF6DB6-6A4C-4595-B4F8-5A6F017CFE6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99229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1000" b="-3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Selective export of microRNA via extracellular vesicles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US" dirty="0" smtClean="0"/>
              <a:t>Harley Robinson</a:t>
            </a:r>
          </a:p>
          <a:p>
            <a:pPr algn="l"/>
            <a:endParaRPr lang="en-US" dirty="0"/>
          </a:p>
          <a:p>
            <a:pPr algn="l"/>
            <a:r>
              <a:rPr lang="en-US" dirty="0" smtClean="0"/>
              <a:t>Supervisor: </a:t>
            </a:r>
            <a:r>
              <a:rPr lang="en-US" dirty="0" err="1" smtClean="0"/>
              <a:t>Dr</a:t>
            </a:r>
            <a:r>
              <a:rPr lang="en-US" dirty="0" smtClean="0"/>
              <a:t> Michelle Hill</a:t>
            </a:r>
          </a:p>
          <a:p>
            <a:pPr algn="l"/>
            <a:r>
              <a:rPr lang="en-US" dirty="0" smtClean="0"/>
              <a:t>Co-supervisor: </a:t>
            </a:r>
            <a:r>
              <a:rPr lang="en-US" dirty="0" err="1" smtClean="0"/>
              <a:t>Dr</a:t>
            </a:r>
            <a:r>
              <a:rPr lang="en-US" dirty="0" smtClean="0"/>
              <a:t> Alex </a:t>
            </a:r>
            <a:r>
              <a:rPr lang="en-US" dirty="0" err="1" smtClean="0"/>
              <a:t>Cristino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46946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Aim 1: Analysis of </a:t>
            </a:r>
            <a:r>
              <a:rPr lang="en-US" b="1" dirty="0" err="1" smtClean="0">
                <a:solidFill>
                  <a:schemeClr val="bg1"/>
                </a:solidFill>
              </a:rPr>
              <a:t>miRNA</a:t>
            </a:r>
            <a:r>
              <a:rPr lang="en-US" b="1" dirty="0" smtClean="0">
                <a:solidFill>
                  <a:schemeClr val="bg1"/>
                </a:solidFill>
              </a:rPr>
              <a:t> export. Cont. </a:t>
            </a:r>
            <a:endParaRPr lang="en-AU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 smtClean="0"/>
              <a:t>Method 2: RT-</a:t>
            </a:r>
            <a:r>
              <a:rPr lang="en-AU" dirty="0" err="1" smtClean="0"/>
              <a:t>qPCR</a:t>
            </a:r>
            <a:endParaRPr lang="en-AU" dirty="0" smtClean="0"/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239" y="2900362"/>
            <a:ext cx="9507185" cy="1543051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3800962" y="4494293"/>
            <a:ext cx="539026" cy="4575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179428" y="4971634"/>
            <a:ext cx="9813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Using kits</a:t>
            </a:r>
            <a:endParaRPr lang="en-AU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5907186" y="4951887"/>
            <a:ext cx="22785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Addition of poly-A tail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cDNA conversion  </a:t>
            </a:r>
            <a:endParaRPr lang="en-AU" sz="16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7544693" y="4459158"/>
            <a:ext cx="0" cy="4927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502014" y="4951887"/>
            <a:ext cx="226848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Average triplicates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</a:t>
            </a:r>
            <a:r>
              <a:rPr lang="en-US" sz="1600" dirty="0" smtClean="0"/>
              <a:t>ompare GFP to Cavin-1 to find Fold Change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T-Test</a:t>
            </a:r>
            <a:endParaRPr lang="en-AU" sz="1600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9428788" y="4494293"/>
            <a:ext cx="0" cy="4927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5060117" y="4509536"/>
            <a:ext cx="530828" cy="4396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7831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4000" b="1" dirty="0" smtClean="0">
                <a:solidFill>
                  <a:schemeClr val="bg1"/>
                </a:solidFill>
              </a:rPr>
              <a:t>Aim 2: Identify candidate </a:t>
            </a:r>
            <a:r>
              <a:rPr lang="en-AU" sz="4000" b="1" dirty="0" err="1" smtClean="0">
                <a:solidFill>
                  <a:schemeClr val="bg1"/>
                </a:solidFill>
              </a:rPr>
              <a:t>miR</a:t>
            </a:r>
            <a:r>
              <a:rPr lang="en-AU" sz="4000" b="1" dirty="0" smtClean="0">
                <a:solidFill>
                  <a:schemeClr val="bg1"/>
                </a:solidFill>
              </a:rPr>
              <a:t> binding proteins.</a:t>
            </a:r>
            <a:endParaRPr lang="en-AU" sz="40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3140"/>
            <a:ext cx="5729216" cy="459382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AU" sz="2200" dirty="0" smtClean="0"/>
              <a:t>Method 1: Computational analysis. </a:t>
            </a:r>
          </a:p>
          <a:p>
            <a:pPr marL="0" indent="0">
              <a:buNone/>
            </a:pPr>
            <a:endParaRPr lang="en-AU" sz="2200" dirty="0" smtClean="0"/>
          </a:p>
          <a:p>
            <a:pPr>
              <a:lnSpc>
                <a:spcPct val="100000"/>
              </a:lnSpc>
            </a:pPr>
            <a:r>
              <a:rPr lang="en-AU" sz="2200" dirty="0" smtClean="0"/>
              <a:t>Previous proteomics data collected for the lipid raft, total membrane and EVs using tandem mass spectrometry for PC3 GFP and PC3 cavin-1 cells. </a:t>
            </a:r>
          </a:p>
          <a:p>
            <a:pPr marL="0" indent="0">
              <a:lnSpc>
                <a:spcPct val="100000"/>
              </a:lnSpc>
              <a:buNone/>
            </a:pPr>
            <a:endParaRPr lang="en-AU" sz="2200" dirty="0" smtClean="0"/>
          </a:p>
          <a:p>
            <a:pPr>
              <a:lnSpc>
                <a:spcPct val="100000"/>
              </a:lnSpc>
            </a:pPr>
            <a:r>
              <a:rPr lang="en-US" sz="2200" dirty="0" smtClean="0"/>
              <a:t>Identifying proteins enriched in the EV fraction correlating to an increase of </a:t>
            </a:r>
            <a:r>
              <a:rPr lang="en-US" sz="2200" dirty="0" err="1" smtClean="0"/>
              <a:t>miR</a:t>
            </a:r>
            <a:r>
              <a:rPr lang="en-US" sz="2200" dirty="0" smtClean="0"/>
              <a:t> export.</a:t>
            </a:r>
          </a:p>
          <a:p>
            <a:pPr>
              <a:lnSpc>
                <a:spcPct val="100000"/>
              </a:lnSpc>
            </a:pPr>
            <a:endParaRPr lang="en-US" sz="2200" dirty="0" smtClean="0"/>
          </a:p>
          <a:p>
            <a:pPr>
              <a:lnSpc>
                <a:spcPct val="100000"/>
              </a:lnSpc>
            </a:pPr>
            <a:r>
              <a:rPr lang="en-US" sz="2200" dirty="0" smtClean="0"/>
              <a:t>Perform Gene Ontology analyses to identify molecular function: RNA-binding ability. </a:t>
            </a:r>
            <a:endParaRPr lang="en-AU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2153" y="2222784"/>
            <a:ext cx="5239481" cy="296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16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3600" b="1" dirty="0" smtClean="0">
                <a:solidFill>
                  <a:schemeClr val="bg1"/>
                </a:solidFill>
              </a:rPr>
              <a:t>Aim 2: </a:t>
            </a:r>
            <a:r>
              <a:rPr lang="en-AU" sz="3600" b="1" dirty="0">
                <a:solidFill>
                  <a:schemeClr val="bg1"/>
                </a:solidFill>
              </a:rPr>
              <a:t>Identify candidate </a:t>
            </a:r>
            <a:r>
              <a:rPr lang="en-AU" sz="3600" b="1" dirty="0" err="1">
                <a:solidFill>
                  <a:schemeClr val="bg1"/>
                </a:solidFill>
              </a:rPr>
              <a:t>miR</a:t>
            </a:r>
            <a:r>
              <a:rPr lang="en-AU" sz="3600" b="1" dirty="0">
                <a:solidFill>
                  <a:schemeClr val="bg1"/>
                </a:solidFill>
              </a:rPr>
              <a:t> binding proteins</a:t>
            </a:r>
            <a:r>
              <a:rPr lang="en-AU" sz="3600" b="1" dirty="0" smtClean="0">
                <a:solidFill>
                  <a:schemeClr val="bg1"/>
                </a:solidFill>
              </a:rPr>
              <a:t>. cont.</a:t>
            </a:r>
            <a:endParaRPr lang="en-AU" sz="36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5760"/>
            <a:ext cx="10515600" cy="4351338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en-AU" sz="2400" dirty="0" smtClean="0"/>
              <a:t>Method 2: Motif discovery. </a:t>
            </a:r>
          </a:p>
          <a:p>
            <a:pPr marL="0" indent="0">
              <a:buNone/>
            </a:pPr>
            <a:endParaRPr lang="en-AU" sz="2400" dirty="0" smtClean="0"/>
          </a:p>
          <a:p>
            <a:r>
              <a:rPr lang="en-US" sz="2400" dirty="0"/>
              <a:t> </a:t>
            </a:r>
            <a:r>
              <a:rPr lang="en-US" sz="2400" dirty="0" smtClean="0"/>
              <a:t> Literature search for known binding 	motif of candidate protein. 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Alternatively…</a:t>
            </a:r>
          </a:p>
          <a:p>
            <a:r>
              <a:rPr lang="en-US" sz="2400" dirty="0" smtClean="0"/>
              <a:t>Gibbs sampling to find shared motif in exported miRNAs</a:t>
            </a:r>
          </a:p>
          <a:p>
            <a:pPr marL="627063" indent="0"/>
            <a:r>
              <a:rPr lang="en-US" sz="2400" dirty="0"/>
              <a:t>	</a:t>
            </a:r>
            <a:r>
              <a:rPr lang="en-US" sz="2400" dirty="0" smtClean="0"/>
              <a:t>Probability based algorithm.</a:t>
            </a:r>
          </a:p>
          <a:p>
            <a:pPr marL="0" indent="0">
              <a:buNone/>
            </a:pPr>
            <a:r>
              <a:rPr lang="en-US" sz="2400" dirty="0"/>
              <a:t>	</a:t>
            </a:r>
          </a:p>
          <a:p>
            <a:pPr marL="0" indent="0">
              <a:buNone/>
            </a:pPr>
            <a:r>
              <a:rPr lang="en-US" sz="2400" dirty="0" smtClean="0"/>
              <a:t>Expect a motif shared between all the exported miRNAs. </a:t>
            </a:r>
            <a:endParaRPr lang="en-AU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9415" y="3276430"/>
            <a:ext cx="1474722" cy="144972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33139" y="5128394"/>
            <a:ext cx="4387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en-US" dirty="0" smtClean="0">
                <a:latin typeface="+mj-lt"/>
              </a:rPr>
              <a:t>miR-198; GGUCCAGAGG</a:t>
            </a:r>
            <a:r>
              <a:rPr lang="en-US" altLang="en-US" dirty="0" smtClean="0">
                <a:solidFill>
                  <a:srgbClr val="FF0000"/>
                </a:solidFill>
                <a:latin typeface="+mj-lt"/>
              </a:rPr>
              <a:t>GGAG</a:t>
            </a:r>
            <a:r>
              <a:rPr lang="en-US" altLang="en-US" dirty="0" smtClean="0">
                <a:latin typeface="+mj-lt"/>
              </a:rPr>
              <a:t>AUAGGUUC</a:t>
            </a:r>
            <a:endParaRPr lang="en-AU" altLang="en-US" dirty="0" smtClean="0"/>
          </a:p>
          <a:p>
            <a:r>
              <a:rPr lang="en-US" altLang="en-US" dirty="0" smtClean="0">
                <a:latin typeface="+mj-lt"/>
              </a:rPr>
              <a:t>miR-887; CUUG</a:t>
            </a:r>
            <a:r>
              <a:rPr lang="en-US" altLang="en-US" dirty="0" smtClean="0">
                <a:solidFill>
                  <a:srgbClr val="FF0000"/>
                </a:solidFill>
                <a:latin typeface="+mj-lt"/>
              </a:rPr>
              <a:t>GGAG</a:t>
            </a:r>
            <a:r>
              <a:rPr lang="en-US" altLang="en-US" dirty="0" smtClean="0">
                <a:latin typeface="+mj-lt"/>
              </a:rPr>
              <a:t>CCCUGUUAGACUC</a:t>
            </a:r>
            <a:r>
              <a:rPr lang="en-US" altLang="en-US" sz="1400" dirty="0" smtClean="0">
                <a:latin typeface="+mj-lt"/>
              </a:rPr>
              <a:t> </a:t>
            </a:r>
            <a:r>
              <a:rPr lang="en-US" altLang="en-US" dirty="0" smtClean="0">
                <a:latin typeface="+mj-lt"/>
              </a:rPr>
              <a:t>                     </a:t>
            </a:r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2041071" y="4726157"/>
            <a:ext cx="348344" cy="40223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864137" y="4726157"/>
            <a:ext cx="348344" cy="40223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7229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smtClean="0">
                <a:solidFill>
                  <a:schemeClr val="bg1"/>
                </a:solidFill>
              </a:rPr>
              <a:t>Aim 3: Verification of </a:t>
            </a:r>
            <a:r>
              <a:rPr lang="en-AU" b="1" dirty="0" err="1" smtClean="0">
                <a:solidFill>
                  <a:schemeClr val="bg1"/>
                </a:solidFill>
              </a:rPr>
              <a:t>miR</a:t>
            </a:r>
            <a:r>
              <a:rPr lang="en-AU" b="1" dirty="0" smtClean="0">
                <a:solidFill>
                  <a:schemeClr val="bg1"/>
                </a:solidFill>
              </a:rPr>
              <a:t> Candidate. </a:t>
            </a:r>
            <a:endParaRPr lang="en-AU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 smtClean="0"/>
              <a:t>Method 1: Pull down assay</a:t>
            </a:r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950" y="2397125"/>
            <a:ext cx="9944100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43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16999"/>
            <a:ext cx="10515600" cy="1325563"/>
          </a:xfrm>
        </p:spPr>
        <p:txBody>
          <a:bodyPr/>
          <a:lstStyle/>
          <a:p>
            <a:r>
              <a:rPr lang="en-AU" b="1" dirty="0" smtClean="0">
                <a:solidFill>
                  <a:schemeClr val="bg1"/>
                </a:solidFill>
              </a:rPr>
              <a:t>Aim 3: </a:t>
            </a:r>
            <a:r>
              <a:rPr lang="en-AU" b="1" dirty="0">
                <a:solidFill>
                  <a:schemeClr val="bg1"/>
                </a:solidFill>
              </a:rPr>
              <a:t>Verification of </a:t>
            </a:r>
            <a:r>
              <a:rPr lang="en-AU" b="1" dirty="0" err="1">
                <a:solidFill>
                  <a:schemeClr val="bg1"/>
                </a:solidFill>
              </a:rPr>
              <a:t>miR</a:t>
            </a:r>
            <a:r>
              <a:rPr lang="en-AU" b="1" dirty="0">
                <a:solidFill>
                  <a:schemeClr val="bg1"/>
                </a:solidFill>
              </a:rPr>
              <a:t> </a:t>
            </a:r>
            <a:r>
              <a:rPr lang="en-AU" b="1" dirty="0" smtClean="0">
                <a:solidFill>
                  <a:schemeClr val="bg1"/>
                </a:solidFill>
              </a:rPr>
              <a:t>Candidate. Cont. </a:t>
            </a:r>
            <a:endParaRPr lang="en-AU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AU" sz="2400" dirty="0" smtClean="0"/>
              <a:t>Method 2: Co-localisation by Immunofluorescence Confocal Microscopy</a:t>
            </a:r>
            <a:endParaRPr lang="en-AU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19638"/>
            <a:ext cx="7315200" cy="32956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293769" y="3380804"/>
            <a:ext cx="36337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Cells transfected with biotinylated</a:t>
            </a:r>
            <a:r>
              <a:rPr lang="en-AU" dirty="0" smtClean="0"/>
              <a:t> miRNAs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Co-localized miRNA + protein will be visualized as yellow.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200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smtClean="0">
                <a:solidFill>
                  <a:schemeClr val="bg1"/>
                </a:solidFill>
              </a:rPr>
              <a:t>Significance</a:t>
            </a:r>
            <a:endParaRPr lang="en-AU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01627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27547" y="457531"/>
            <a:ext cx="11400430" cy="1215310"/>
          </a:xfrm>
          <a:noFill/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	microRNAs</a:t>
            </a:r>
            <a:endParaRPr lang="en-AU" b="1" dirty="0">
              <a:solidFill>
                <a:schemeClr val="bg1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488106" y="1690688"/>
            <a:ext cx="3584777" cy="463033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20486" y="1690688"/>
            <a:ext cx="659761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 smtClean="0"/>
              <a:t>Important regulatory function</a:t>
            </a:r>
          </a:p>
          <a:p>
            <a:pPr marL="342900" indent="-342900">
              <a:buFontTx/>
              <a:buChar char="-"/>
            </a:pPr>
            <a:endParaRPr lang="en-US" sz="22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 smtClean="0"/>
              <a:t>Binding to target mRNA decreases protein function by RISC inhibition and </a:t>
            </a:r>
            <a:r>
              <a:rPr lang="en-US" sz="2200" dirty="0" smtClean="0"/>
              <a:t>degradation </a:t>
            </a:r>
            <a:r>
              <a:rPr lang="en-US" sz="1200" dirty="0" smtClean="0"/>
              <a:t>(Gregory </a:t>
            </a:r>
            <a:r>
              <a:rPr lang="en-US" sz="1200" i="1" dirty="0" smtClean="0"/>
              <a:t>et al. </a:t>
            </a:r>
            <a:r>
              <a:rPr lang="en-US" sz="1200" dirty="0" smtClean="0"/>
              <a:t>2005)</a:t>
            </a:r>
            <a:endParaRPr lang="en-US" sz="2200" dirty="0" smtClean="0"/>
          </a:p>
          <a:p>
            <a:endParaRPr lang="en-US" sz="22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 smtClean="0"/>
              <a:t>Export of microRNAs (</a:t>
            </a:r>
            <a:r>
              <a:rPr lang="en-US" sz="2200" dirty="0" err="1" smtClean="0"/>
              <a:t>miRs</a:t>
            </a:r>
            <a:r>
              <a:rPr lang="en-US" sz="2200" dirty="0" smtClean="0"/>
              <a:t>, miRNAs) regulates pathways in the recipient cells attributed to:</a:t>
            </a: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en-US" sz="2200" dirty="0" smtClean="0"/>
              <a:t> Cardiac </a:t>
            </a:r>
            <a:r>
              <a:rPr lang="en-US" sz="2200" dirty="0" smtClean="0"/>
              <a:t>homeostasis </a:t>
            </a:r>
            <a:r>
              <a:rPr lang="en-US" sz="1200" dirty="0" smtClean="0"/>
              <a:t>(Simons &amp; Simons 2002)</a:t>
            </a:r>
            <a:endParaRPr lang="en-US" sz="2200" dirty="0" smtClean="0"/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en-US" sz="2200" dirty="0" smtClean="0"/>
              <a:t>Diabetes </a:t>
            </a:r>
            <a:r>
              <a:rPr lang="en-US" sz="1200" dirty="0" smtClean="0"/>
              <a:t>(Cohen </a:t>
            </a:r>
            <a:r>
              <a:rPr lang="en-US" sz="1200" i="1" dirty="0" smtClean="0"/>
              <a:t>et al </a:t>
            </a:r>
            <a:r>
              <a:rPr lang="en-US" sz="1200" dirty="0" smtClean="0"/>
              <a:t>2003)</a:t>
            </a:r>
            <a:endParaRPr lang="en-US" sz="2200" dirty="0"/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en-US" sz="2200" dirty="0"/>
              <a:t>C</a:t>
            </a:r>
            <a:r>
              <a:rPr lang="en-US" sz="2200" dirty="0" smtClean="0"/>
              <a:t>ancer metastasis </a:t>
            </a:r>
            <a:r>
              <a:rPr lang="en-US" sz="1200" dirty="0" smtClean="0"/>
              <a:t>(Falcone </a:t>
            </a:r>
            <a:r>
              <a:rPr lang="en-US" sz="1200" i="1" dirty="0" smtClean="0"/>
              <a:t>et al</a:t>
            </a:r>
            <a:r>
              <a:rPr lang="en-US" sz="1200" dirty="0" smtClean="0"/>
              <a:t> 2015)</a:t>
            </a:r>
            <a:endParaRPr lang="en-AU" sz="2200" dirty="0"/>
          </a:p>
        </p:txBody>
      </p:sp>
    </p:spTree>
    <p:extLst>
      <p:ext uri="{BB962C8B-B14F-4D97-AF65-F5344CB8AC3E}">
        <p14:creationId xmlns:p14="http://schemas.microsoft.com/office/powerpoint/2010/main" val="3347801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7963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Extracellular Vesicles</a:t>
            </a:r>
            <a:endParaRPr lang="en-AU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84012" y="1820094"/>
            <a:ext cx="6038850" cy="435133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Composed of </a:t>
            </a:r>
            <a:r>
              <a:rPr lang="en-US" sz="2400" dirty="0" err="1"/>
              <a:t>m</a:t>
            </a:r>
            <a:r>
              <a:rPr lang="en-US" sz="2400" dirty="0" err="1" smtClean="0"/>
              <a:t>icrovesicles</a:t>
            </a:r>
            <a:r>
              <a:rPr lang="en-US" sz="2400" dirty="0" smtClean="0"/>
              <a:t> and exosomes.     </a:t>
            </a:r>
          </a:p>
          <a:p>
            <a:pPr>
              <a:lnSpc>
                <a:spcPct val="100000"/>
              </a:lnSpc>
              <a:buFontTx/>
              <a:buChar char="-"/>
            </a:pPr>
            <a:endParaRPr lang="en-US" sz="2400" dirty="0"/>
          </a:p>
          <a:p>
            <a:r>
              <a:rPr lang="en-US" sz="2400" dirty="0" smtClean="0"/>
              <a:t>Content regulate </a:t>
            </a:r>
            <a:r>
              <a:rPr lang="en-US" sz="2400" dirty="0"/>
              <a:t>processes in </a:t>
            </a:r>
            <a:r>
              <a:rPr lang="en-US" sz="2400" dirty="0" smtClean="0"/>
              <a:t>recipient </a:t>
            </a:r>
            <a:r>
              <a:rPr lang="en-US" sz="2400" dirty="0"/>
              <a:t>cells. </a:t>
            </a:r>
            <a:endParaRPr lang="en-US" sz="2400" dirty="0" smtClean="0"/>
          </a:p>
          <a:p>
            <a:pPr>
              <a:buFontTx/>
              <a:buChar char="-"/>
            </a:pPr>
            <a:endParaRPr lang="en-US" sz="2400" dirty="0"/>
          </a:p>
          <a:p>
            <a:r>
              <a:rPr lang="en-US" sz="2400" dirty="0" smtClean="0"/>
              <a:t>Surface contains homing proteins to allow for cell specific delivery </a:t>
            </a:r>
          </a:p>
          <a:p>
            <a:pPr>
              <a:buFontTx/>
              <a:buChar char="-"/>
            </a:pPr>
            <a:endParaRPr lang="en-US" sz="2400" dirty="0"/>
          </a:p>
          <a:p>
            <a:r>
              <a:rPr lang="en-US" sz="2400" dirty="0" smtClean="0"/>
              <a:t>Important for intercellular communication.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33526"/>
            <a:ext cx="4553228" cy="492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630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643" y="29098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Current miRNA Cargo Loading Mechanisms.</a:t>
            </a:r>
            <a:endParaRPr lang="en-AU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9767" y="2048136"/>
            <a:ext cx="6870680" cy="371244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AU" dirty="0" smtClean="0"/>
              <a:t>Previously considered non-selective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miRNAs within EVs increase as the cell increases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No longer considered true. </a:t>
            </a:r>
          </a:p>
          <a:p>
            <a:pPr marL="0" indent="0">
              <a:lnSpc>
                <a:spcPct val="100000"/>
              </a:lnSpc>
              <a:buNone/>
            </a:pPr>
            <a:endParaRPr lang="en-AU" dirty="0" smtClean="0"/>
          </a:p>
          <a:p>
            <a:pPr>
              <a:lnSpc>
                <a:spcPct val="100000"/>
              </a:lnSpc>
            </a:pPr>
            <a:r>
              <a:rPr lang="en-AU" dirty="0" err="1" smtClean="0"/>
              <a:t>Sumoylated</a:t>
            </a:r>
            <a:r>
              <a:rPr lang="en-AU" dirty="0" smtClean="0"/>
              <a:t> </a:t>
            </a:r>
            <a:r>
              <a:rPr lang="en-AU" dirty="0" err="1" smtClean="0"/>
              <a:t>hnRNP</a:t>
            </a:r>
            <a:r>
              <a:rPr lang="en-AU" dirty="0" smtClean="0"/>
              <a:t> A2B1 involved in miRNA export via </a:t>
            </a:r>
            <a:r>
              <a:rPr lang="en-AU" dirty="0" err="1" smtClean="0"/>
              <a:t>exosomes</a:t>
            </a:r>
            <a:r>
              <a:rPr lang="en-AU" dirty="0"/>
              <a:t>. </a:t>
            </a:r>
            <a:r>
              <a:rPr lang="en-AU" sz="1700" dirty="0"/>
              <a:t>(</a:t>
            </a:r>
            <a:r>
              <a:rPr lang="en-AU" sz="1700" dirty="0" err="1"/>
              <a:t>Villarroya-Beltri</a:t>
            </a:r>
            <a:r>
              <a:rPr lang="en-AU" sz="1700" dirty="0"/>
              <a:t> </a:t>
            </a:r>
            <a:r>
              <a:rPr lang="en-AU" sz="1700" i="1" dirty="0"/>
              <a:t>et al</a:t>
            </a:r>
            <a:r>
              <a:rPr lang="en-AU" sz="1700" dirty="0"/>
              <a:t> 2013) 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dirty="0" smtClean="0"/>
              <a:t>Regulation still unknown</a:t>
            </a:r>
          </a:p>
          <a:p>
            <a:pPr marL="0" indent="0">
              <a:buNone/>
            </a:pPr>
            <a:endParaRPr lang="en-AU" sz="2400" dirty="0" smtClean="0"/>
          </a:p>
          <a:p>
            <a:pPr marL="0" indent="0">
              <a:buNone/>
            </a:pPr>
            <a:endParaRPr lang="en-AU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4298" y="1973180"/>
            <a:ext cx="4122714" cy="333345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922967" y="5391249"/>
            <a:ext cx="3023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(</a:t>
            </a:r>
            <a:r>
              <a:rPr lang="en-AU" dirty="0" err="1" smtClean="0"/>
              <a:t>Villarroya-Beltri</a:t>
            </a:r>
            <a:r>
              <a:rPr lang="en-AU" dirty="0" smtClean="0"/>
              <a:t> </a:t>
            </a:r>
            <a:r>
              <a:rPr lang="en-AU" i="1" dirty="0" smtClean="0"/>
              <a:t>et al</a:t>
            </a:r>
            <a:r>
              <a:rPr lang="en-AU" dirty="0" smtClean="0"/>
              <a:t> 2013)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24551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6592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Lipid Rafts Affecting Cargo Sorting</a:t>
            </a:r>
            <a:endParaRPr lang="en-AU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sz="2400" dirty="0" smtClean="0"/>
              <a:t>Sorting may be impacted by lipid raft composition. </a:t>
            </a:r>
          </a:p>
          <a:p>
            <a:r>
              <a:rPr lang="en-US" sz="2400" dirty="0" smtClean="0"/>
              <a:t>Both type of EVs contain cholesterol, sphingolipid and ceramide enriched </a:t>
            </a:r>
            <a:r>
              <a:rPr lang="en-US" sz="2400" dirty="0" err="1" smtClean="0"/>
              <a:t>microdomains</a:t>
            </a:r>
            <a:r>
              <a:rPr lang="en-US" sz="2400" dirty="0" smtClean="0"/>
              <a:t>. </a:t>
            </a:r>
          </a:p>
          <a:p>
            <a:pPr marL="0" indent="0">
              <a:buNone/>
            </a:pPr>
            <a:endParaRPr lang="en-AU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6617"/>
          <a:stretch/>
        </p:blipFill>
        <p:spPr>
          <a:xfrm>
            <a:off x="838200" y="3349625"/>
            <a:ext cx="3756918" cy="25939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89153" y="3349625"/>
            <a:ext cx="6570134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Depletion of cholesterol, ceramide and sphingolipid modified EV protein content. </a:t>
            </a:r>
            <a:r>
              <a:rPr lang="en-US" dirty="0" smtClean="0"/>
              <a:t>(</a:t>
            </a:r>
            <a:r>
              <a:rPr lang="en-US" dirty="0" err="1" smtClean="0"/>
              <a:t>Leyt</a:t>
            </a:r>
            <a:r>
              <a:rPr lang="en-US" dirty="0" smtClean="0"/>
              <a:t> </a:t>
            </a:r>
            <a:r>
              <a:rPr lang="en-US" i="1" dirty="0" smtClean="0"/>
              <a:t>et al </a:t>
            </a:r>
            <a:r>
              <a:rPr lang="en-US" dirty="0" smtClean="0"/>
              <a:t>2007; </a:t>
            </a:r>
            <a:r>
              <a:rPr lang="en-US" dirty="0" err="1" smtClean="0"/>
              <a:t>Trajkovic</a:t>
            </a:r>
            <a:r>
              <a:rPr lang="en-US" dirty="0" smtClean="0"/>
              <a:t> </a:t>
            </a:r>
            <a:r>
              <a:rPr lang="en-US" i="1" dirty="0" smtClean="0"/>
              <a:t>et al</a:t>
            </a:r>
            <a:r>
              <a:rPr lang="en-US" dirty="0" smtClean="0"/>
              <a:t> 2008; </a:t>
            </a:r>
            <a:r>
              <a:rPr lang="en-US" dirty="0" err="1" smtClean="0"/>
              <a:t>Phuyal</a:t>
            </a:r>
            <a:r>
              <a:rPr lang="en-US" dirty="0" smtClean="0"/>
              <a:t> </a:t>
            </a:r>
            <a:r>
              <a:rPr lang="en-US" i="1" dirty="0" smtClean="0"/>
              <a:t>et al</a:t>
            </a:r>
            <a:r>
              <a:rPr lang="en-US" dirty="0" smtClean="0"/>
              <a:t> 2014)</a:t>
            </a: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Re-distribution of lipid raft cholesterol correlates to protein and miRNA EV content. </a:t>
            </a:r>
            <a:r>
              <a:rPr lang="en-US" dirty="0" smtClean="0"/>
              <a:t>(</a:t>
            </a:r>
            <a:r>
              <a:rPr lang="en-US" dirty="0" err="1" smtClean="0"/>
              <a:t>Inder</a:t>
            </a:r>
            <a:r>
              <a:rPr lang="en-US" dirty="0" smtClean="0"/>
              <a:t> </a:t>
            </a:r>
            <a:r>
              <a:rPr lang="en-US" i="1" dirty="0" smtClean="0"/>
              <a:t>et al</a:t>
            </a:r>
            <a:r>
              <a:rPr lang="en-US" dirty="0" smtClean="0"/>
              <a:t> 2012, 2014</a:t>
            </a:r>
            <a:r>
              <a:rPr lang="en-US" dirty="0" smtClean="0"/>
              <a:t>)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sz="2200" dirty="0"/>
          </a:p>
        </p:txBody>
      </p:sp>
    </p:spTree>
    <p:extLst>
      <p:ext uri="{BB962C8B-B14F-4D97-AF65-F5344CB8AC3E}">
        <p14:creationId xmlns:p14="http://schemas.microsoft.com/office/powerpoint/2010/main" val="3489603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Advanced Prostate Cancer Cell Line: PC3</a:t>
            </a:r>
            <a:endParaRPr lang="en-AU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6955"/>
            <a:ext cx="6643977" cy="4619625"/>
          </a:xfrm>
        </p:spPr>
        <p:txBody>
          <a:bodyPr>
            <a:normAutofit/>
          </a:bodyPr>
          <a:lstStyle/>
          <a:p>
            <a:r>
              <a:rPr lang="en-AU" sz="2400" dirty="0" smtClean="0"/>
              <a:t>Increased Caveolin-1 expression without Cavins.</a:t>
            </a:r>
          </a:p>
          <a:p>
            <a:pPr marL="0" indent="0">
              <a:buNone/>
            </a:pPr>
            <a:endParaRPr lang="en-AU" sz="2400" dirty="0" smtClean="0"/>
          </a:p>
          <a:p>
            <a:r>
              <a:rPr lang="en-AU" sz="2400" dirty="0" smtClean="0"/>
              <a:t>When </a:t>
            </a:r>
            <a:r>
              <a:rPr lang="en-AU" sz="2400" dirty="0"/>
              <a:t>accompanied by </a:t>
            </a:r>
            <a:r>
              <a:rPr lang="en-AU" sz="2400" dirty="0" smtClean="0"/>
              <a:t>Cavin-1 </a:t>
            </a:r>
            <a:r>
              <a:rPr lang="en-AU" sz="2400" dirty="0"/>
              <a:t>it will form caveolae, utilised in Endocytosis. </a:t>
            </a:r>
          </a:p>
          <a:p>
            <a:pPr marL="0" indent="0">
              <a:buNone/>
            </a:pPr>
            <a:endParaRPr lang="en-AU" sz="2400" dirty="0" smtClean="0"/>
          </a:p>
          <a:p>
            <a:r>
              <a:rPr lang="en-AU" sz="2400" dirty="0" smtClean="0"/>
              <a:t>Caveolin-1 is a cholesterol transporter</a:t>
            </a:r>
          </a:p>
          <a:p>
            <a:pPr marL="0" indent="0">
              <a:buNone/>
            </a:pPr>
            <a:endParaRPr lang="en-AU" sz="2400" dirty="0" smtClean="0"/>
          </a:p>
          <a:p>
            <a:r>
              <a:rPr lang="en-AU" sz="2400" dirty="0" smtClean="0"/>
              <a:t>Caveolin-1 is a proposed biomarker for cancer.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9474" y="1690688"/>
            <a:ext cx="3533425" cy="4359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67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15541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Cavins and lipid rafts</a:t>
            </a:r>
            <a:endParaRPr lang="en-AU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41104"/>
            <a:ext cx="10515600" cy="4582275"/>
          </a:xfrm>
        </p:spPr>
        <p:txBody>
          <a:bodyPr>
            <a:normAutofit/>
          </a:bodyPr>
          <a:lstStyle/>
          <a:p>
            <a:r>
              <a:rPr lang="en-AU" sz="2200" dirty="0" smtClean="0"/>
              <a:t>Introduction </a:t>
            </a:r>
            <a:r>
              <a:rPr lang="en-AU" sz="2200" dirty="0"/>
              <a:t>of Cavin-1 results in modulated </a:t>
            </a:r>
            <a:r>
              <a:rPr lang="en-AU" sz="2200" dirty="0" smtClean="0"/>
              <a:t>cholesterol </a:t>
            </a:r>
            <a:r>
              <a:rPr lang="en-AU" sz="2200" dirty="0"/>
              <a:t>re-distribution, EV protein content and </a:t>
            </a:r>
            <a:r>
              <a:rPr lang="en-AU" sz="2200" dirty="0" err="1"/>
              <a:t>miR</a:t>
            </a:r>
            <a:r>
              <a:rPr lang="en-AU" sz="2200" dirty="0"/>
              <a:t> content. </a:t>
            </a:r>
            <a:endParaRPr lang="en-AU" sz="2200" dirty="0" smtClean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/>
          </a:p>
          <a:p>
            <a:pPr>
              <a:lnSpc>
                <a:spcPct val="150000"/>
              </a:lnSpc>
            </a:pPr>
            <a:r>
              <a:rPr lang="en-US" sz="2200" dirty="0" smtClean="0"/>
              <a:t>RNA-binding proteins appear to be enriched within lipid rafts.</a:t>
            </a:r>
          </a:p>
          <a:p>
            <a:pPr>
              <a:lnSpc>
                <a:spcPct val="150000"/>
              </a:lnSpc>
            </a:pPr>
            <a:r>
              <a:rPr lang="en-US" sz="2200" dirty="0" smtClean="0"/>
              <a:t>Hereby,  modulation of miRNA export could be lipid raft dependent. </a:t>
            </a:r>
            <a:endParaRPr lang="en-AU" sz="2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92"/>
          <a:stretch/>
        </p:blipFill>
        <p:spPr>
          <a:xfrm>
            <a:off x="1302389" y="2466271"/>
            <a:ext cx="9429631" cy="232586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751929" y="4792133"/>
            <a:ext cx="30843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 smtClean="0"/>
              <a:t>(</a:t>
            </a:r>
            <a:r>
              <a:rPr lang="en-AU" sz="1600" dirty="0" err="1" smtClean="0"/>
              <a:t>Inder</a:t>
            </a:r>
            <a:r>
              <a:rPr lang="en-AU" sz="1600" dirty="0" smtClean="0"/>
              <a:t> et al 2012; </a:t>
            </a:r>
            <a:r>
              <a:rPr lang="en-AU" sz="1600" dirty="0" err="1" smtClean="0"/>
              <a:t>Inder</a:t>
            </a:r>
            <a:r>
              <a:rPr lang="en-AU" sz="1600" dirty="0" smtClean="0"/>
              <a:t> et al 2014)</a:t>
            </a:r>
            <a:endParaRPr lang="en-AU" sz="1600" dirty="0"/>
          </a:p>
        </p:txBody>
      </p:sp>
    </p:spTree>
    <p:extLst>
      <p:ext uri="{BB962C8B-B14F-4D97-AF65-F5344CB8AC3E}">
        <p14:creationId xmlns:p14="http://schemas.microsoft.com/office/powerpoint/2010/main" val="122657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Hypotheses and Aims:</a:t>
            </a:r>
            <a:endParaRPr lang="en-AU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39870"/>
            <a:ext cx="10515600" cy="39812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2400" dirty="0" smtClean="0"/>
              <a:t>It is hypothesised that the introduction of Cavin-1 to a PC3 model will modify the EV miRNA content by activity of RNA binding proteins within lipid rafts. </a:t>
            </a:r>
          </a:p>
          <a:p>
            <a:pPr marL="0" indent="0">
              <a:buNone/>
            </a:pPr>
            <a:endParaRPr lang="en-AU" sz="2400" dirty="0" smtClean="0"/>
          </a:p>
          <a:p>
            <a:pPr marL="0" indent="0">
              <a:buNone/>
            </a:pPr>
            <a:r>
              <a:rPr lang="en-AU" sz="2400" dirty="0" smtClean="0"/>
              <a:t>Aims:</a:t>
            </a:r>
          </a:p>
          <a:p>
            <a:pPr marL="542925" indent="-276225"/>
            <a:r>
              <a:rPr lang="en-AU" sz="2400" dirty="0" smtClean="0"/>
              <a:t>Identify the miRNAs that are selectively exported</a:t>
            </a:r>
          </a:p>
          <a:p>
            <a:pPr marL="542925" indent="-276225"/>
            <a:r>
              <a:rPr lang="en-AU" sz="2400" dirty="0" smtClean="0"/>
              <a:t>Identify RNA-binding proteins correlated to the miRNA export</a:t>
            </a:r>
          </a:p>
          <a:p>
            <a:pPr marL="542925" indent="-276225"/>
            <a:r>
              <a:rPr lang="en-AU" sz="2400" dirty="0" smtClean="0"/>
              <a:t>Verify candidate miRNA escort proteins ability to bind to miRNAs and transport to EVs.</a:t>
            </a:r>
          </a:p>
        </p:txBody>
      </p:sp>
    </p:spTree>
    <p:extLst>
      <p:ext uri="{BB962C8B-B14F-4D97-AF65-F5344CB8AC3E}">
        <p14:creationId xmlns:p14="http://schemas.microsoft.com/office/powerpoint/2010/main" val="2339122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Aim 1: Analysis of </a:t>
            </a:r>
            <a:r>
              <a:rPr lang="en-US" b="1" dirty="0" err="1" smtClean="0">
                <a:solidFill>
                  <a:schemeClr val="bg1"/>
                </a:solidFill>
              </a:rPr>
              <a:t>miRNA</a:t>
            </a:r>
            <a:r>
              <a:rPr lang="en-US" b="1" dirty="0" smtClean="0">
                <a:solidFill>
                  <a:schemeClr val="bg1"/>
                </a:solidFill>
              </a:rPr>
              <a:t> export</a:t>
            </a:r>
            <a:endParaRPr lang="en-AU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83051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2200" dirty="0" smtClean="0"/>
              <a:t>Method 1: Bioinformatics</a:t>
            </a:r>
          </a:p>
          <a:p>
            <a:r>
              <a:rPr lang="en-AU" sz="2200" dirty="0" smtClean="0"/>
              <a:t>Previous miRNA-</a:t>
            </a:r>
            <a:r>
              <a:rPr lang="en-AU" sz="2200" dirty="0" err="1" smtClean="0"/>
              <a:t>seq</a:t>
            </a:r>
            <a:r>
              <a:rPr lang="en-AU" sz="2200" dirty="0" smtClean="0"/>
              <a:t> data compiled for cell and EV fraction of PC3 GFP cells and PC3 cavin-1 transfected cells. </a:t>
            </a:r>
          </a:p>
          <a:p>
            <a:pPr marL="0" indent="0">
              <a:buNone/>
            </a:pPr>
            <a:endParaRPr lang="en-AU" sz="2200" dirty="0" smtClean="0"/>
          </a:p>
          <a:p>
            <a:r>
              <a:rPr lang="en-AU" sz="2200" dirty="0" smtClean="0"/>
              <a:t>Using R packages to find fold change differences between Cavin-1 and GFP</a:t>
            </a:r>
          </a:p>
          <a:p>
            <a:endParaRPr lang="en-AU" sz="2200" dirty="0" smtClean="0"/>
          </a:p>
          <a:p>
            <a:pPr>
              <a:lnSpc>
                <a:spcPct val="100000"/>
              </a:lnSpc>
            </a:pPr>
            <a:endParaRPr lang="en-US" sz="2200" dirty="0" smtClean="0"/>
          </a:p>
          <a:p>
            <a:pPr marL="0" indent="0">
              <a:lnSpc>
                <a:spcPct val="100000"/>
              </a:lnSpc>
              <a:buNone/>
            </a:pPr>
            <a:endParaRPr lang="en-AU" sz="2200" dirty="0"/>
          </a:p>
          <a:p>
            <a:r>
              <a:rPr lang="en-AU" sz="2200" dirty="0" smtClean="0"/>
              <a:t>Compare FC of cavin-1/GFP between cell and EV to find differentially exported </a:t>
            </a:r>
            <a:r>
              <a:rPr lang="en-AU" sz="2200" dirty="0" err="1" smtClean="0"/>
              <a:t>miRs</a:t>
            </a:r>
            <a:r>
              <a:rPr lang="en-AU" sz="2200" dirty="0" smtClean="0"/>
              <a:t>. </a:t>
            </a:r>
            <a:endParaRPr lang="en-AU" sz="22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4409672"/>
              </p:ext>
            </p:extLst>
          </p:nvPr>
        </p:nvGraphicFramePr>
        <p:xfrm>
          <a:off x="2037507" y="4191675"/>
          <a:ext cx="7551554" cy="66865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73759"/>
                <a:gridCol w="1339594"/>
                <a:gridCol w="980085"/>
                <a:gridCol w="1441803"/>
                <a:gridCol w="1094547"/>
                <a:gridCol w="718807"/>
                <a:gridCol w="718807"/>
                <a:gridCol w="784152"/>
              </a:tblGrid>
              <a:tr h="218653">
                <a:tc>
                  <a:txBody>
                    <a:bodyPr/>
                    <a:lstStyle/>
                    <a:p>
                      <a:pPr algn="l" fontAlgn="b"/>
                      <a:endParaRPr lang="en-AU" sz="14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microRNA</a:t>
                      </a:r>
                      <a:endParaRPr lang="en-AU" sz="14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baseMean</a:t>
                      </a:r>
                      <a:endParaRPr lang="en-AU" sz="14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log2FoldChange</a:t>
                      </a:r>
                      <a:endParaRPr lang="en-AU" sz="14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u="none" strike="noStrike">
                          <a:solidFill>
                            <a:schemeClr val="bg1"/>
                          </a:solidFill>
                          <a:effectLst/>
                        </a:rPr>
                        <a:t>lfcSE</a:t>
                      </a:r>
                      <a:endParaRPr lang="en-AU" sz="1400" b="0" i="0" u="none" strike="noStrike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u="none" strike="noStrike">
                          <a:solidFill>
                            <a:schemeClr val="bg1"/>
                          </a:solidFill>
                          <a:effectLst/>
                        </a:rPr>
                        <a:t>stat</a:t>
                      </a:r>
                      <a:endParaRPr lang="en-AU" sz="1400" b="0" i="0" u="none" strike="noStrike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u="none" strike="noStrike">
                          <a:solidFill>
                            <a:schemeClr val="bg1"/>
                          </a:solidFill>
                          <a:effectLst/>
                        </a:rPr>
                        <a:t>pvalue</a:t>
                      </a:r>
                      <a:endParaRPr lang="en-AU" sz="1400" b="0" i="0" u="none" strike="noStrike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padj</a:t>
                      </a:r>
                      <a:endParaRPr lang="en-AU" sz="14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</a:tr>
              <a:tr h="218653"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u="none" strike="noStrike">
                          <a:solidFill>
                            <a:schemeClr val="bg1"/>
                          </a:solidFill>
                          <a:effectLst/>
                        </a:rPr>
                        <a:t>Cell</a:t>
                      </a:r>
                      <a:endParaRPr lang="en-AU" sz="1400" b="0" i="0" u="none" strike="noStrike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hsa</a:t>
                      </a:r>
                      <a:r>
                        <a:rPr lang="en-AU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-</a:t>
                      </a:r>
                      <a:r>
                        <a:rPr lang="en-AU" sz="14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miR</a:t>
                      </a:r>
                      <a:r>
                        <a:rPr lang="en-AU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-X</a:t>
                      </a:r>
                      <a:endParaRPr lang="en-AU" sz="14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58.297218</a:t>
                      </a:r>
                      <a:endParaRPr lang="en-AU" sz="14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2.229358867</a:t>
                      </a:r>
                      <a:endParaRPr lang="en-AU" sz="14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0.471440906</a:t>
                      </a:r>
                      <a:endParaRPr lang="en-AU" sz="14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4.72882</a:t>
                      </a:r>
                      <a:endParaRPr lang="en-AU" sz="14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2.26E-06</a:t>
                      </a:r>
                      <a:endParaRPr lang="en-AU" sz="14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0.000276</a:t>
                      </a:r>
                      <a:endParaRPr lang="en-AU" sz="14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</a:tr>
              <a:tr h="218653"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u="none" strike="noStrike">
                          <a:solidFill>
                            <a:schemeClr val="bg1"/>
                          </a:solidFill>
                          <a:effectLst/>
                        </a:rPr>
                        <a:t>EV</a:t>
                      </a:r>
                      <a:endParaRPr lang="en-AU" sz="1400" b="0" i="0" u="none" strike="noStrike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hsa</a:t>
                      </a:r>
                      <a:r>
                        <a:rPr lang="en-AU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-</a:t>
                      </a:r>
                      <a:r>
                        <a:rPr lang="en-AU" sz="14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miR</a:t>
                      </a:r>
                      <a:r>
                        <a:rPr lang="en-AU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-X</a:t>
                      </a:r>
                      <a:endParaRPr lang="en-AU" sz="14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22.9440875</a:t>
                      </a:r>
                      <a:endParaRPr lang="en-AU" sz="14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5.311894876</a:t>
                      </a:r>
                      <a:endParaRPr lang="en-AU" sz="14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0.562070815</a:t>
                      </a:r>
                      <a:endParaRPr lang="en-AU" sz="14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9.45058</a:t>
                      </a:r>
                      <a:endParaRPr lang="en-AU" sz="14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3.90E-05</a:t>
                      </a:r>
                      <a:endParaRPr lang="en-AU" sz="14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0.002001</a:t>
                      </a:r>
                      <a:endParaRPr lang="en-AU" sz="14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6726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4088</TotalTime>
  <Words>673</Words>
  <Application>Microsoft Office PowerPoint</Application>
  <PresentationFormat>Widescreen</PresentationFormat>
  <Paragraphs>144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Office Theme</vt:lpstr>
      <vt:lpstr>Selective export of microRNA via extracellular vesicles</vt:lpstr>
      <vt:lpstr> microRNAs</vt:lpstr>
      <vt:lpstr>Extracellular Vesicles</vt:lpstr>
      <vt:lpstr>Current miRNA Cargo Loading Mechanisms.</vt:lpstr>
      <vt:lpstr>Lipid Rafts Affecting Cargo Sorting</vt:lpstr>
      <vt:lpstr>Advanced Prostate Cancer Cell Line: PC3</vt:lpstr>
      <vt:lpstr>Cavins and lipid rafts</vt:lpstr>
      <vt:lpstr>Hypotheses and Aims:</vt:lpstr>
      <vt:lpstr>Aim 1: Analysis of miRNA export</vt:lpstr>
      <vt:lpstr>Aim 1: Analysis of miRNA export. Cont. </vt:lpstr>
      <vt:lpstr>Aim 2: Identify candidate miR binding proteins.</vt:lpstr>
      <vt:lpstr>Aim 2: Identify candidate miR binding proteins. cont.</vt:lpstr>
      <vt:lpstr>Aim 3: Verification of miR Candidate. </vt:lpstr>
      <vt:lpstr>Aim 3: Verification of miR Candidate. Cont. </vt:lpstr>
      <vt:lpstr>Significance</vt:lpstr>
    </vt:vector>
  </TitlesOfParts>
  <Company>UQ Diamantina Institute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Selective export of microRNA via extracellular vesicles</dc:title>
  <dc:creator>Harley Robinson</dc:creator>
  <cp:lastModifiedBy>Microsoft account</cp:lastModifiedBy>
  <cp:revision>94</cp:revision>
  <dcterms:created xsi:type="dcterms:W3CDTF">2016-03-07T05:42:49Z</dcterms:created>
  <dcterms:modified xsi:type="dcterms:W3CDTF">2016-03-15T20:11:14Z</dcterms:modified>
</cp:coreProperties>
</file>