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2" r:id="rId1"/>
  </p:sldMasterIdLst>
  <p:notesMasterIdLst>
    <p:notesMasterId r:id="rId28"/>
  </p:notesMasterIdLst>
  <p:sldIdLst>
    <p:sldId id="256" r:id="rId2"/>
    <p:sldId id="257" r:id="rId3"/>
    <p:sldId id="258" r:id="rId4"/>
    <p:sldId id="259" r:id="rId5"/>
    <p:sldId id="260" r:id="rId6"/>
    <p:sldId id="261" r:id="rId7"/>
    <p:sldId id="270" r:id="rId8"/>
    <p:sldId id="262" r:id="rId9"/>
    <p:sldId id="269" r:id="rId10"/>
    <p:sldId id="281" r:id="rId11"/>
    <p:sldId id="263" r:id="rId12"/>
    <p:sldId id="271" r:id="rId13"/>
    <p:sldId id="264" r:id="rId14"/>
    <p:sldId id="273" r:id="rId15"/>
    <p:sldId id="275" r:id="rId16"/>
    <p:sldId id="266" r:id="rId17"/>
    <p:sldId id="277" r:id="rId18"/>
    <p:sldId id="278" r:id="rId19"/>
    <p:sldId id="282" r:id="rId20"/>
    <p:sldId id="283" r:id="rId21"/>
    <p:sldId id="267" r:id="rId22"/>
    <p:sldId id="272" r:id="rId23"/>
    <p:sldId id="284" r:id="rId24"/>
    <p:sldId id="285" r:id="rId25"/>
    <p:sldId id="286"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ley Robinson " initials="HR" lastIdx="1" clrIdx="0">
    <p:extLst>
      <p:ext uri="{19B8F6BF-5375-455C-9EA6-DF929625EA0E}">
        <p15:presenceInfo xmlns:p15="http://schemas.microsoft.com/office/powerpoint/2012/main" userId="S-1-5-21-157896902-3385474465-166438253-72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79" autoAdjust="0"/>
    <p:restoredTop sz="78442" autoAdjust="0"/>
  </p:normalViewPr>
  <p:slideViewPr>
    <p:cSldViewPr snapToGrid="0">
      <p:cViewPr>
        <p:scale>
          <a:sx n="60" d="100"/>
          <a:sy n="60" d="100"/>
        </p:scale>
        <p:origin x="42" y="48"/>
      </p:cViewPr>
      <p:guideLst/>
    </p:cSldViewPr>
  </p:slideViewPr>
  <p:notesTextViewPr>
    <p:cViewPr>
      <p:scale>
        <a:sx n="125" d="100"/>
        <a:sy n="125" d="100"/>
      </p:scale>
      <p:origin x="0" y="-804"/>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E3A3D-69A5-4984-AEE1-E6BFBD974437}" type="doc">
      <dgm:prSet loTypeId="urn:microsoft.com/office/officeart/2005/8/layout/vProcess5" loCatId="process" qsTypeId="urn:microsoft.com/office/officeart/2005/8/quickstyle/simple1" qsCatId="simple" csTypeId="urn:microsoft.com/office/officeart/2005/8/colors/accent1_2" csCatId="accent1" phldr="1"/>
      <dgm:spPr/>
    </dgm:pt>
    <dgm:pt modelId="{F144B903-A589-4F71-AA21-AA1AAECD833D}">
      <dgm:prSet phldrT="[Text]"/>
      <dgm:spPr/>
      <dgm:t>
        <a:bodyPr/>
        <a:lstStyle/>
        <a:p>
          <a:r>
            <a:rPr lang="en-US" dirty="0" smtClean="0">
              <a:solidFill>
                <a:schemeClr val="bg1"/>
              </a:solidFill>
            </a:rPr>
            <a:t>EV and cell collection</a:t>
          </a:r>
          <a:endParaRPr lang="en-AU" dirty="0">
            <a:solidFill>
              <a:schemeClr val="bg1"/>
            </a:solidFill>
          </a:endParaRPr>
        </a:p>
      </dgm:t>
    </dgm:pt>
    <dgm:pt modelId="{829AA757-4A6F-4910-B503-EFBAD8650C19}" type="parTrans" cxnId="{7561152C-4986-44CD-9D31-53FA414840ED}">
      <dgm:prSet/>
      <dgm:spPr/>
      <dgm:t>
        <a:bodyPr/>
        <a:lstStyle/>
        <a:p>
          <a:endParaRPr lang="en-AU"/>
        </a:p>
      </dgm:t>
    </dgm:pt>
    <dgm:pt modelId="{315DE6A6-D894-497C-90BC-5B193E877242}" type="sibTrans" cxnId="{7561152C-4986-44CD-9D31-53FA414840ED}">
      <dgm:prSet/>
      <dgm:spPr>
        <a:solidFill>
          <a:schemeClr val="bg2">
            <a:lumMod val="50000"/>
            <a:lumOff val="50000"/>
            <a:alpha val="90000"/>
          </a:schemeClr>
        </a:solidFill>
      </dgm:spPr>
      <dgm:t>
        <a:bodyPr/>
        <a:lstStyle/>
        <a:p>
          <a:endParaRPr lang="en-AU"/>
        </a:p>
      </dgm:t>
    </dgm:pt>
    <dgm:pt modelId="{B7BD2436-952D-4123-88C2-E94260E3A9A5}">
      <dgm:prSet phldrT="[Text]"/>
      <dgm:spPr/>
      <dgm:t>
        <a:bodyPr/>
        <a:lstStyle/>
        <a:p>
          <a:r>
            <a:rPr lang="en-US" dirty="0" smtClean="0">
              <a:solidFill>
                <a:schemeClr val="bg1"/>
              </a:solidFill>
            </a:rPr>
            <a:t>RNA extraction</a:t>
          </a:r>
          <a:endParaRPr lang="en-AU" dirty="0">
            <a:solidFill>
              <a:schemeClr val="bg1"/>
            </a:solidFill>
          </a:endParaRPr>
        </a:p>
      </dgm:t>
    </dgm:pt>
    <dgm:pt modelId="{DF443CFF-5D94-4858-8E4E-FBAB9BAC349B}" type="parTrans" cxnId="{FFDC5AD1-237F-470F-A925-BD3176C07E85}">
      <dgm:prSet/>
      <dgm:spPr/>
      <dgm:t>
        <a:bodyPr/>
        <a:lstStyle/>
        <a:p>
          <a:endParaRPr lang="en-AU"/>
        </a:p>
      </dgm:t>
    </dgm:pt>
    <dgm:pt modelId="{E12751A6-FC10-4A8F-A7CA-F1DC4E160A08}" type="sibTrans" cxnId="{FFDC5AD1-237F-470F-A925-BD3176C07E85}">
      <dgm:prSet/>
      <dgm:spPr>
        <a:solidFill>
          <a:schemeClr val="bg2">
            <a:lumMod val="50000"/>
            <a:lumOff val="50000"/>
            <a:alpha val="90000"/>
          </a:schemeClr>
        </a:solidFill>
      </dgm:spPr>
      <dgm:t>
        <a:bodyPr/>
        <a:lstStyle/>
        <a:p>
          <a:endParaRPr lang="en-AU"/>
        </a:p>
      </dgm:t>
    </dgm:pt>
    <dgm:pt modelId="{D1F51DA7-F9A7-4317-92CD-8B8C67DD150E}">
      <dgm:prSet phldrT="[Text]"/>
      <dgm:spPr/>
      <dgm:t>
        <a:bodyPr/>
        <a:lstStyle/>
        <a:p>
          <a:r>
            <a:rPr lang="en-US" dirty="0" smtClean="0">
              <a:solidFill>
                <a:schemeClr val="bg1"/>
              </a:solidFill>
            </a:rPr>
            <a:t>cDNA synthesis and poly-A tailing</a:t>
          </a:r>
          <a:endParaRPr lang="en-AU" dirty="0">
            <a:solidFill>
              <a:schemeClr val="bg1"/>
            </a:solidFill>
          </a:endParaRPr>
        </a:p>
      </dgm:t>
    </dgm:pt>
    <dgm:pt modelId="{61059BE2-4193-4F76-81C9-81CD0B6A62A2}" type="parTrans" cxnId="{696A0980-380E-46CA-A569-B76614BCB2D5}">
      <dgm:prSet/>
      <dgm:spPr/>
      <dgm:t>
        <a:bodyPr/>
        <a:lstStyle/>
        <a:p>
          <a:endParaRPr lang="en-AU"/>
        </a:p>
      </dgm:t>
    </dgm:pt>
    <dgm:pt modelId="{6C27A8E2-8796-4088-87BD-B7AC18B81D1F}" type="sibTrans" cxnId="{696A0980-380E-46CA-A569-B76614BCB2D5}">
      <dgm:prSet/>
      <dgm:spPr>
        <a:solidFill>
          <a:schemeClr val="bg2">
            <a:lumMod val="50000"/>
            <a:lumOff val="50000"/>
            <a:alpha val="90000"/>
          </a:schemeClr>
        </a:solidFill>
      </dgm:spPr>
      <dgm:t>
        <a:bodyPr/>
        <a:lstStyle/>
        <a:p>
          <a:endParaRPr lang="en-AU"/>
        </a:p>
      </dgm:t>
    </dgm:pt>
    <dgm:pt modelId="{39F55482-F6CF-47E4-BAAC-2A22040F9A1E}">
      <dgm:prSet/>
      <dgm:spPr/>
      <dgm:t>
        <a:bodyPr/>
        <a:lstStyle/>
        <a:p>
          <a:r>
            <a:rPr lang="en-US" dirty="0" smtClean="0">
              <a:solidFill>
                <a:schemeClr val="bg1"/>
              </a:solidFill>
            </a:rPr>
            <a:t>RT-qPCR</a:t>
          </a:r>
          <a:endParaRPr lang="en-AU" dirty="0">
            <a:solidFill>
              <a:schemeClr val="bg1"/>
            </a:solidFill>
          </a:endParaRPr>
        </a:p>
      </dgm:t>
    </dgm:pt>
    <dgm:pt modelId="{DBD7EC3E-CA52-4CC6-8277-9077F372CB81}" type="parTrans" cxnId="{9CC7E083-9808-49B8-8B40-7377E0B4B5CB}">
      <dgm:prSet/>
      <dgm:spPr/>
      <dgm:t>
        <a:bodyPr/>
        <a:lstStyle/>
        <a:p>
          <a:endParaRPr lang="en-AU"/>
        </a:p>
      </dgm:t>
    </dgm:pt>
    <dgm:pt modelId="{A143A7AF-6C8B-409A-8CC5-D60FDF027217}" type="sibTrans" cxnId="{9CC7E083-9808-49B8-8B40-7377E0B4B5CB}">
      <dgm:prSet/>
      <dgm:spPr>
        <a:solidFill>
          <a:schemeClr val="bg2">
            <a:lumMod val="50000"/>
            <a:lumOff val="50000"/>
            <a:alpha val="90000"/>
          </a:schemeClr>
        </a:solidFill>
      </dgm:spPr>
      <dgm:t>
        <a:bodyPr/>
        <a:lstStyle/>
        <a:p>
          <a:endParaRPr lang="en-AU"/>
        </a:p>
      </dgm:t>
    </dgm:pt>
    <dgm:pt modelId="{684836CF-9083-450E-A1FA-D26577A6A0E9}">
      <dgm:prSet/>
      <dgm:spPr/>
      <dgm:t>
        <a:bodyPr/>
        <a:lstStyle/>
        <a:p>
          <a:r>
            <a:rPr lang="en-US" dirty="0" smtClean="0">
              <a:solidFill>
                <a:schemeClr val="bg1"/>
              </a:solidFill>
            </a:rPr>
            <a:t>Delta </a:t>
          </a:r>
          <a:r>
            <a:rPr lang="en-US" dirty="0" err="1" smtClean="0">
              <a:solidFill>
                <a:schemeClr val="bg1"/>
              </a:solidFill>
            </a:rPr>
            <a:t>delta</a:t>
          </a:r>
          <a:r>
            <a:rPr lang="en-US" dirty="0" smtClean="0">
              <a:solidFill>
                <a:schemeClr val="bg1"/>
              </a:solidFill>
            </a:rPr>
            <a:t> CT analysis</a:t>
          </a:r>
          <a:endParaRPr lang="en-AU" dirty="0">
            <a:solidFill>
              <a:schemeClr val="bg1"/>
            </a:solidFill>
          </a:endParaRPr>
        </a:p>
      </dgm:t>
    </dgm:pt>
    <dgm:pt modelId="{2E359D97-E4AD-485F-8B73-B391A13BE006}" type="parTrans" cxnId="{1003D551-CFBD-4A36-B5ED-49C0B5ABC90B}">
      <dgm:prSet/>
      <dgm:spPr/>
      <dgm:t>
        <a:bodyPr/>
        <a:lstStyle/>
        <a:p>
          <a:endParaRPr lang="en-AU"/>
        </a:p>
      </dgm:t>
    </dgm:pt>
    <dgm:pt modelId="{B64919E7-DAE9-427A-8DA8-78ED0C3D6E4F}" type="sibTrans" cxnId="{1003D551-CFBD-4A36-B5ED-49C0B5ABC90B}">
      <dgm:prSet/>
      <dgm:spPr/>
      <dgm:t>
        <a:bodyPr/>
        <a:lstStyle/>
        <a:p>
          <a:endParaRPr lang="en-AU"/>
        </a:p>
      </dgm:t>
    </dgm:pt>
    <dgm:pt modelId="{EC9E55B2-D5E5-43E6-9574-BD580C0C7A8B}" type="pres">
      <dgm:prSet presAssocID="{6D4E3A3D-69A5-4984-AEE1-E6BFBD974437}" presName="outerComposite" presStyleCnt="0">
        <dgm:presLayoutVars>
          <dgm:chMax val="5"/>
          <dgm:dir/>
          <dgm:resizeHandles val="exact"/>
        </dgm:presLayoutVars>
      </dgm:prSet>
      <dgm:spPr/>
    </dgm:pt>
    <dgm:pt modelId="{EDF2CDF0-C1AA-4D39-954E-26DC0E27057E}" type="pres">
      <dgm:prSet presAssocID="{6D4E3A3D-69A5-4984-AEE1-E6BFBD974437}" presName="dummyMaxCanvas" presStyleCnt="0">
        <dgm:presLayoutVars/>
      </dgm:prSet>
      <dgm:spPr/>
    </dgm:pt>
    <dgm:pt modelId="{B5AB1BF9-4ACD-4891-81A7-FE6469FA1B42}" type="pres">
      <dgm:prSet presAssocID="{6D4E3A3D-69A5-4984-AEE1-E6BFBD974437}" presName="FiveNodes_1" presStyleLbl="node1" presStyleIdx="0" presStyleCnt="5">
        <dgm:presLayoutVars>
          <dgm:bulletEnabled val="1"/>
        </dgm:presLayoutVars>
      </dgm:prSet>
      <dgm:spPr/>
      <dgm:t>
        <a:bodyPr/>
        <a:lstStyle/>
        <a:p>
          <a:endParaRPr lang="en-AU"/>
        </a:p>
      </dgm:t>
    </dgm:pt>
    <dgm:pt modelId="{142466EF-5655-42A9-8BF0-F1624F077F06}" type="pres">
      <dgm:prSet presAssocID="{6D4E3A3D-69A5-4984-AEE1-E6BFBD974437}" presName="FiveNodes_2" presStyleLbl="node1" presStyleIdx="1" presStyleCnt="5">
        <dgm:presLayoutVars>
          <dgm:bulletEnabled val="1"/>
        </dgm:presLayoutVars>
      </dgm:prSet>
      <dgm:spPr/>
      <dgm:t>
        <a:bodyPr/>
        <a:lstStyle/>
        <a:p>
          <a:endParaRPr lang="en-AU"/>
        </a:p>
      </dgm:t>
    </dgm:pt>
    <dgm:pt modelId="{537E957E-2D49-43EA-8008-F973EA99ED84}" type="pres">
      <dgm:prSet presAssocID="{6D4E3A3D-69A5-4984-AEE1-E6BFBD974437}" presName="FiveNodes_3" presStyleLbl="node1" presStyleIdx="2" presStyleCnt="5">
        <dgm:presLayoutVars>
          <dgm:bulletEnabled val="1"/>
        </dgm:presLayoutVars>
      </dgm:prSet>
      <dgm:spPr/>
      <dgm:t>
        <a:bodyPr/>
        <a:lstStyle/>
        <a:p>
          <a:endParaRPr lang="en-AU"/>
        </a:p>
      </dgm:t>
    </dgm:pt>
    <dgm:pt modelId="{6EF6A664-D7FA-4909-AC1A-B05262E61B69}" type="pres">
      <dgm:prSet presAssocID="{6D4E3A3D-69A5-4984-AEE1-E6BFBD974437}" presName="FiveNodes_4" presStyleLbl="node1" presStyleIdx="3" presStyleCnt="5">
        <dgm:presLayoutVars>
          <dgm:bulletEnabled val="1"/>
        </dgm:presLayoutVars>
      </dgm:prSet>
      <dgm:spPr/>
      <dgm:t>
        <a:bodyPr/>
        <a:lstStyle/>
        <a:p>
          <a:endParaRPr lang="en-AU"/>
        </a:p>
      </dgm:t>
    </dgm:pt>
    <dgm:pt modelId="{1F4391CF-DC44-49F5-9A28-B44F80DF4D55}" type="pres">
      <dgm:prSet presAssocID="{6D4E3A3D-69A5-4984-AEE1-E6BFBD974437}" presName="FiveNodes_5" presStyleLbl="node1" presStyleIdx="4" presStyleCnt="5">
        <dgm:presLayoutVars>
          <dgm:bulletEnabled val="1"/>
        </dgm:presLayoutVars>
      </dgm:prSet>
      <dgm:spPr/>
      <dgm:t>
        <a:bodyPr/>
        <a:lstStyle/>
        <a:p>
          <a:endParaRPr lang="en-AU"/>
        </a:p>
      </dgm:t>
    </dgm:pt>
    <dgm:pt modelId="{7C7A3F0C-3A09-40A9-B3A8-9BCA2A046C7A}" type="pres">
      <dgm:prSet presAssocID="{6D4E3A3D-69A5-4984-AEE1-E6BFBD974437}" presName="FiveConn_1-2" presStyleLbl="fgAccFollowNode1" presStyleIdx="0" presStyleCnt="4">
        <dgm:presLayoutVars>
          <dgm:bulletEnabled val="1"/>
        </dgm:presLayoutVars>
      </dgm:prSet>
      <dgm:spPr/>
      <dgm:t>
        <a:bodyPr/>
        <a:lstStyle/>
        <a:p>
          <a:endParaRPr lang="en-AU"/>
        </a:p>
      </dgm:t>
    </dgm:pt>
    <dgm:pt modelId="{09B2B401-8928-462C-B29D-38127C77AA4D}" type="pres">
      <dgm:prSet presAssocID="{6D4E3A3D-69A5-4984-AEE1-E6BFBD974437}" presName="FiveConn_2-3" presStyleLbl="fgAccFollowNode1" presStyleIdx="1" presStyleCnt="4">
        <dgm:presLayoutVars>
          <dgm:bulletEnabled val="1"/>
        </dgm:presLayoutVars>
      </dgm:prSet>
      <dgm:spPr/>
      <dgm:t>
        <a:bodyPr/>
        <a:lstStyle/>
        <a:p>
          <a:endParaRPr lang="en-AU"/>
        </a:p>
      </dgm:t>
    </dgm:pt>
    <dgm:pt modelId="{94FDD53F-9ABA-4238-8C87-E414C334E987}" type="pres">
      <dgm:prSet presAssocID="{6D4E3A3D-69A5-4984-AEE1-E6BFBD974437}" presName="FiveConn_3-4" presStyleLbl="fgAccFollowNode1" presStyleIdx="2" presStyleCnt="4">
        <dgm:presLayoutVars>
          <dgm:bulletEnabled val="1"/>
        </dgm:presLayoutVars>
      </dgm:prSet>
      <dgm:spPr/>
      <dgm:t>
        <a:bodyPr/>
        <a:lstStyle/>
        <a:p>
          <a:endParaRPr lang="en-AU"/>
        </a:p>
      </dgm:t>
    </dgm:pt>
    <dgm:pt modelId="{112B86F2-18EA-41BC-AA1E-EB607F094174}" type="pres">
      <dgm:prSet presAssocID="{6D4E3A3D-69A5-4984-AEE1-E6BFBD974437}" presName="FiveConn_4-5" presStyleLbl="fgAccFollowNode1" presStyleIdx="3" presStyleCnt="4">
        <dgm:presLayoutVars>
          <dgm:bulletEnabled val="1"/>
        </dgm:presLayoutVars>
      </dgm:prSet>
      <dgm:spPr/>
      <dgm:t>
        <a:bodyPr/>
        <a:lstStyle/>
        <a:p>
          <a:endParaRPr lang="en-AU"/>
        </a:p>
      </dgm:t>
    </dgm:pt>
    <dgm:pt modelId="{814E2D1B-8446-4303-9B7A-2EC11DDBA6B0}" type="pres">
      <dgm:prSet presAssocID="{6D4E3A3D-69A5-4984-AEE1-E6BFBD974437}" presName="FiveNodes_1_text" presStyleLbl="node1" presStyleIdx="4" presStyleCnt="5">
        <dgm:presLayoutVars>
          <dgm:bulletEnabled val="1"/>
        </dgm:presLayoutVars>
      </dgm:prSet>
      <dgm:spPr/>
      <dgm:t>
        <a:bodyPr/>
        <a:lstStyle/>
        <a:p>
          <a:endParaRPr lang="en-AU"/>
        </a:p>
      </dgm:t>
    </dgm:pt>
    <dgm:pt modelId="{CA177E4B-EFC7-4A95-995D-EB7F356FDF55}" type="pres">
      <dgm:prSet presAssocID="{6D4E3A3D-69A5-4984-AEE1-E6BFBD974437}" presName="FiveNodes_2_text" presStyleLbl="node1" presStyleIdx="4" presStyleCnt="5">
        <dgm:presLayoutVars>
          <dgm:bulletEnabled val="1"/>
        </dgm:presLayoutVars>
      </dgm:prSet>
      <dgm:spPr/>
      <dgm:t>
        <a:bodyPr/>
        <a:lstStyle/>
        <a:p>
          <a:endParaRPr lang="en-AU"/>
        </a:p>
      </dgm:t>
    </dgm:pt>
    <dgm:pt modelId="{70E7B4E2-5541-40D1-84B6-82422B671A20}" type="pres">
      <dgm:prSet presAssocID="{6D4E3A3D-69A5-4984-AEE1-E6BFBD974437}" presName="FiveNodes_3_text" presStyleLbl="node1" presStyleIdx="4" presStyleCnt="5">
        <dgm:presLayoutVars>
          <dgm:bulletEnabled val="1"/>
        </dgm:presLayoutVars>
      </dgm:prSet>
      <dgm:spPr/>
      <dgm:t>
        <a:bodyPr/>
        <a:lstStyle/>
        <a:p>
          <a:endParaRPr lang="en-AU"/>
        </a:p>
      </dgm:t>
    </dgm:pt>
    <dgm:pt modelId="{7A7B5E34-AFC1-42A0-BCF5-E34EB6A8A4EC}" type="pres">
      <dgm:prSet presAssocID="{6D4E3A3D-69A5-4984-AEE1-E6BFBD974437}" presName="FiveNodes_4_text" presStyleLbl="node1" presStyleIdx="4" presStyleCnt="5">
        <dgm:presLayoutVars>
          <dgm:bulletEnabled val="1"/>
        </dgm:presLayoutVars>
      </dgm:prSet>
      <dgm:spPr/>
      <dgm:t>
        <a:bodyPr/>
        <a:lstStyle/>
        <a:p>
          <a:endParaRPr lang="en-AU"/>
        </a:p>
      </dgm:t>
    </dgm:pt>
    <dgm:pt modelId="{C640AC21-83B8-41D9-8EF9-D019106EA0A7}" type="pres">
      <dgm:prSet presAssocID="{6D4E3A3D-69A5-4984-AEE1-E6BFBD974437}" presName="FiveNodes_5_text" presStyleLbl="node1" presStyleIdx="4" presStyleCnt="5">
        <dgm:presLayoutVars>
          <dgm:bulletEnabled val="1"/>
        </dgm:presLayoutVars>
      </dgm:prSet>
      <dgm:spPr/>
      <dgm:t>
        <a:bodyPr/>
        <a:lstStyle/>
        <a:p>
          <a:endParaRPr lang="en-AU"/>
        </a:p>
      </dgm:t>
    </dgm:pt>
  </dgm:ptLst>
  <dgm:cxnLst>
    <dgm:cxn modelId="{6DFEDD7E-C989-441C-9647-BEC16E148FB5}" type="presOf" srcId="{6D4E3A3D-69A5-4984-AEE1-E6BFBD974437}" destId="{EC9E55B2-D5E5-43E6-9574-BD580C0C7A8B}" srcOrd="0" destOrd="0" presId="urn:microsoft.com/office/officeart/2005/8/layout/vProcess5"/>
    <dgm:cxn modelId="{20AAD808-DCD1-4EDA-A0FD-D167951E25C1}" type="presOf" srcId="{D1F51DA7-F9A7-4317-92CD-8B8C67DD150E}" destId="{70E7B4E2-5541-40D1-84B6-82422B671A20}" srcOrd="1" destOrd="0" presId="urn:microsoft.com/office/officeart/2005/8/layout/vProcess5"/>
    <dgm:cxn modelId="{3C1430F0-A374-4AEC-9E86-B8D56F8EFD9C}" type="presOf" srcId="{F144B903-A589-4F71-AA21-AA1AAECD833D}" destId="{814E2D1B-8446-4303-9B7A-2EC11DDBA6B0}" srcOrd="1" destOrd="0" presId="urn:microsoft.com/office/officeart/2005/8/layout/vProcess5"/>
    <dgm:cxn modelId="{5FBA6CEC-6D8A-4ECF-BA15-5C0A65639F53}" type="presOf" srcId="{A143A7AF-6C8B-409A-8CC5-D60FDF027217}" destId="{112B86F2-18EA-41BC-AA1E-EB607F094174}" srcOrd="0" destOrd="0" presId="urn:microsoft.com/office/officeart/2005/8/layout/vProcess5"/>
    <dgm:cxn modelId="{74DFDA59-6752-455C-B57D-E7CBAB6CE1E8}" type="presOf" srcId="{F144B903-A589-4F71-AA21-AA1AAECD833D}" destId="{B5AB1BF9-4ACD-4891-81A7-FE6469FA1B42}" srcOrd="0" destOrd="0" presId="urn:microsoft.com/office/officeart/2005/8/layout/vProcess5"/>
    <dgm:cxn modelId="{9CC7E083-9808-49B8-8B40-7377E0B4B5CB}" srcId="{6D4E3A3D-69A5-4984-AEE1-E6BFBD974437}" destId="{39F55482-F6CF-47E4-BAAC-2A22040F9A1E}" srcOrd="3" destOrd="0" parTransId="{DBD7EC3E-CA52-4CC6-8277-9077F372CB81}" sibTransId="{A143A7AF-6C8B-409A-8CC5-D60FDF027217}"/>
    <dgm:cxn modelId="{0BE77A12-95D9-4662-8A35-E3AD3D405827}" type="presOf" srcId="{39F55482-F6CF-47E4-BAAC-2A22040F9A1E}" destId="{7A7B5E34-AFC1-42A0-BCF5-E34EB6A8A4EC}" srcOrd="1" destOrd="0" presId="urn:microsoft.com/office/officeart/2005/8/layout/vProcess5"/>
    <dgm:cxn modelId="{6DB55979-2599-4E7F-925E-31731D016EC7}" type="presOf" srcId="{E12751A6-FC10-4A8F-A7CA-F1DC4E160A08}" destId="{09B2B401-8928-462C-B29D-38127C77AA4D}" srcOrd="0" destOrd="0" presId="urn:microsoft.com/office/officeart/2005/8/layout/vProcess5"/>
    <dgm:cxn modelId="{1003D551-CFBD-4A36-B5ED-49C0B5ABC90B}" srcId="{6D4E3A3D-69A5-4984-AEE1-E6BFBD974437}" destId="{684836CF-9083-450E-A1FA-D26577A6A0E9}" srcOrd="4" destOrd="0" parTransId="{2E359D97-E4AD-485F-8B73-B391A13BE006}" sibTransId="{B64919E7-DAE9-427A-8DA8-78ED0C3D6E4F}"/>
    <dgm:cxn modelId="{7561152C-4986-44CD-9D31-53FA414840ED}" srcId="{6D4E3A3D-69A5-4984-AEE1-E6BFBD974437}" destId="{F144B903-A589-4F71-AA21-AA1AAECD833D}" srcOrd="0" destOrd="0" parTransId="{829AA757-4A6F-4910-B503-EFBAD8650C19}" sibTransId="{315DE6A6-D894-497C-90BC-5B193E877242}"/>
    <dgm:cxn modelId="{8AD82013-E6B3-4ED9-BB27-C077613C5C5E}" type="presOf" srcId="{B7BD2436-952D-4123-88C2-E94260E3A9A5}" destId="{142466EF-5655-42A9-8BF0-F1624F077F06}" srcOrd="0" destOrd="0" presId="urn:microsoft.com/office/officeart/2005/8/layout/vProcess5"/>
    <dgm:cxn modelId="{01010751-D700-4898-BDC1-0D301BC0800D}" type="presOf" srcId="{684836CF-9083-450E-A1FA-D26577A6A0E9}" destId="{1F4391CF-DC44-49F5-9A28-B44F80DF4D55}" srcOrd="0" destOrd="0" presId="urn:microsoft.com/office/officeart/2005/8/layout/vProcess5"/>
    <dgm:cxn modelId="{50A2B3C8-A306-4C3E-B8AA-65CE9364EA25}" type="presOf" srcId="{6C27A8E2-8796-4088-87BD-B7AC18B81D1F}" destId="{94FDD53F-9ABA-4238-8C87-E414C334E987}" srcOrd="0" destOrd="0" presId="urn:microsoft.com/office/officeart/2005/8/layout/vProcess5"/>
    <dgm:cxn modelId="{448D1329-B5A7-4FCE-8EF4-6FEE6E919E56}" type="presOf" srcId="{39F55482-F6CF-47E4-BAAC-2A22040F9A1E}" destId="{6EF6A664-D7FA-4909-AC1A-B05262E61B69}" srcOrd="0" destOrd="0" presId="urn:microsoft.com/office/officeart/2005/8/layout/vProcess5"/>
    <dgm:cxn modelId="{D0B345A5-DB22-441A-BC6E-EADEFD443D7E}" type="presOf" srcId="{D1F51DA7-F9A7-4317-92CD-8B8C67DD150E}" destId="{537E957E-2D49-43EA-8008-F973EA99ED84}" srcOrd="0" destOrd="0" presId="urn:microsoft.com/office/officeart/2005/8/layout/vProcess5"/>
    <dgm:cxn modelId="{FFDC5AD1-237F-470F-A925-BD3176C07E85}" srcId="{6D4E3A3D-69A5-4984-AEE1-E6BFBD974437}" destId="{B7BD2436-952D-4123-88C2-E94260E3A9A5}" srcOrd="1" destOrd="0" parTransId="{DF443CFF-5D94-4858-8E4E-FBAB9BAC349B}" sibTransId="{E12751A6-FC10-4A8F-A7CA-F1DC4E160A08}"/>
    <dgm:cxn modelId="{8B158D8C-5BE2-4DC3-A7B1-5C6FDB64E566}" type="presOf" srcId="{B7BD2436-952D-4123-88C2-E94260E3A9A5}" destId="{CA177E4B-EFC7-4A95-995D-EB7F356FDF55}" srcOrd="1" destOrd="0" presId="urn:microsoft.com/office/officeart/2005/8/layout/vProcess5"/>
    <dgm:cxn modelId="{9080F42E-18BE-447B-ADB5-CFAE59B58658}" type="presOf" srcId="{315DE6A6-D894-497C-90BC-5B193E877242}" destId="{7C7A3F0C-3A09-40A9-B3A8-9BCA2A046C7A}" srcOrd="0" destOrd="0" presId="urn:microsoft.com/office/officeart/2005/8/layout/vProcess5"/>
    <dgm:cxn modelId="{696A0980-380E-46CA-A569-B76614BCB2D5}" srcId="{6D4E3A3D-69A5-4984-AEE1-E6BFBD974437}" destId="{D1F51DA7-F9A7-4317-92CD-8B8C67DD150E}" srcOrd="2" destOrd="0" parTransId="{61059BE2-4193-4F76-81C9-81CD0B6A62A2}" sibTransId="{6C27A8E2-8796-4088-87BD-B7AC18B81D1F}"/>
    <dgm:cxn modelId="{FB264E9F-BB1E-47C3-B277-7571FFBF1F87}" type="presOf" srcId="{684836CF-9083-450E-A1FA-D26577A6A0E9}" destId="{C640AC21-83B8-41D9-8EF9-D019106EA0A7}" srcOrd="1" destOrd="0" presId="urn:microsoft.com/office/officeart/2005/8/layout/vProcess5"/>
    <dgm:cxn modelId="{8911D481-D42F-4FF4-AF67-2BEA9DB7DA3A}" type="presParOf" srcId="{EC9E55B2-D5E5-43E6-9574-BD580C0C7A8B}" destId="{EDF2CDF0-C1AA-4D39-954E-26DC0E27057E}" srcOrd="0" destOrd="0" presId="urn:microsoft.com/office/officeart/2005/8/layout/vProcess5"/>
    <dgm:cxn modelId="{2E9BA727-C8AB-4957-853A-15FFBE4FD88D}" type="presParOf" srcId="{EC9E55B2-D5E5-43E6-9574-BD580C0C7A8B}" destId="{B5AB1BF9-4ACD-4891-81A7-FE6469FA1B42}" srcOrd="1" destOrd="0" presId="urn:microsoft.com/office/officeart/2005/8/layout/vProcess5"/>
    <dgm:cxn modelId="{355A1DEE-CC13-424A-B6C8-D22F0866937E}" type="presParOf" srcId="{EC9E55B2-D5E5-43E6-9574-BD580C0C7A8B}" destId="{142466EF-5655-42A9-8BF0-F1624F077F06}" srcOrd="2" destOrd="0" presId="urn:microsoft.com/office/officeart/2005/8/layout/vProcess5"/>
    <dgm:cxn modelId="{39DD8ACD-4C0F-4684-A30E-D9C9C0413185}" type="presParOf" srcId="{EC9E55B2-D5E5-43E6-9574-BD580C0C7A8B}" destId="{537E957E-2D49-43EA-8008-F973EA99ED84}" srcOrd="3" destOrd="0" presId="urn:microsoft.com/office/officeart/2005/8/layout/vProcess5"/>
    <dgm:cxn modelId="{E1C41FEF-85A3-4051-BEB2-BCCA2BAEE140}" type="presParOf" srcId="{EC9E55B2-D5E5-43E6-9574-BD580C0C7A8B}" destId="{6EF6A664-D7FA-4909-AC1A-B05262E61B69}" srcOrd="4" destOrd="0" presId="urn:microsoft.com/office/officeart/2005/8/layout/vProcess5"/>
    <dgm:cxn modelId="{41EDBE62-DCAD-46B4-A2C7-023DA187CA53}" type="presParOf" srcId="{EC9E55B2-D5E5-43E6-9574-BD580C0C7A8B}" destId="{1F4391CF-DC44-49F5-9A28-B44F80DF4D55}" srcOrd="5" destOrd="0" presId="urn:microsoft.com/office/officeart/2005/8/layout/vProcess5"/>
    <dgm:cxn modelId="{00437351-D340-4F3E-9E82-45C5F97B780B}" type="presParOf" srcId="{EC9E55B2-D5E5-43E6-9574-BD580C0C7A8B}" destId="{7C7A3F0C-3A09-40A9-B3A8-9BCA2A046C7A}" srcOrd="6" destOrd="0" presId="urn:microsoft.com/office/officeart/2005/8/layout/vProcess5"/>
    <dgm:cxn modelId="{1D01D6D0-03E9-4247-8AED-C4C293B53FC6}" type="presParOf" srcId="{EC9E55B2-D5E5-43E6-9574-BD580C0C7A8B}" destId="{09B2B401-8928-462C-B29D-38127C77AA4D}" srcOrd="7" destOrd="0" presId="urn:microsoft.com/office/officeart/2005/8/layout/vProcess5"/>
    <dgm:cxn modelId="{BEAE15B8-8E10-4C25-8B09-D22278712FD7}" type="presParOf" srcId="{EC9E55B2-D5E5-43E6-9574-BD580C0C7A8B}" destId="{94FDD53F-9ABA-4238-8C87-E414C334E987}" srcOrd="8" destOrd="0" presId="urn:microsoft.com/office/officeart/2005/8/layout/vProcess5"/>
    <dgm:cxn modelId="{9316EFCE-356F-45CA-BA3D-80DCCE6ECCE3}" type="presParOf" srcId="{EC9E55B2-D5E5-43E6-9574-BD580C0C7A8B}" destId="{112B86F2-18EA-41BC-AA1E-EB607F094174}" srcOrd="9" destOrd="0" presId="urn:microsoft.com/office/officeart/2005/8/layout/vProcess5"/>
    <dgm:cxn modelId="{3EB7FEE9-043A-40EE-8EF4-3BC8F2AE3847}" type="presParOf" srcId="{EC9E55B2-D5E5-43E6-9574-BD580C0C7A8B}" destId="{814E2D1B-8446-4303-9B7A-2EC11DDBA6B0}" srcOrd="10" destOrd="0" presId="urn:microsoft.com/office/officeart/2005/8/layout/vProcess5"/>
    <dgm:cxn modelId="{9A3D9F88-1C29-4637-B0B0-660BE0D1BA99}" type="presParOf" srcId="{EC9E55B2-D5E5-43E6-9574-BD580C0C7A8B}" destId="{CA177E4B-EFC7-4A95-995D-EB7F356FDF55}" srcOrd="11" destOrd="0" presId="urn:microsoft.com/office/officeart/2005/8/layout/vProcess5"/>
    <dgm:cxn modelId="{4D2A7C0A-1522-46E8-9043-C71D334EC223}" type="presParOf" srcId="{EC9E55B2-D5E5-43E6-9574-BD580C0C7A8B}" destId="{70E7B4E2-5541-40D1-84B6-82422B671A20}" srcOrd="12" destOrd="0" presId="urn:microsoft.com/office/officeart/2005/8/layout/vProcess5"/>
    <dgm:cxn modelId="{CC61C2DA-A803-4DD7-9B8E-9927A34CCF7E}" type="presParOf" srcId="{EC9E55B2-D5E5-43E6-9574-BD580C0C7A8B}" destId="{7A7B5E34-AFC1-42A0-BCF5-E34EB6A8A4EC}" srcOrd="13" destOrd="0" presId="urn:microsoft.com/office/officeart/2005/8/layout/vProcess5"/>
    <dgm:cxn modelId="{21C203F0-BC89-4F59-A230-85F162A140D5}" type="presParOf" srcId="{EC9E55B2-D5E5-43E6-9574-BD580C0C7A8B}" destId="{C640AC21-83B8-41D9-8EF9-D019106EA0A7}"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E5000E-192F-403F-ADCA-404E7EB2D3D2}" type="doc">
      <dgm:prSet loTypeId="urn:microsoft.com/office/officeart/2005/8/layout/process1" loCatId="process" qsTypeId="urn:microsoft.com/office/officeart/2005/8/quickstyle/simple1" qsCatId="simple" csTypeId="urn:microsoft.com/office/officeart/2005/8/colors/accent1_2" csCatId="accent1" phldr="1"/>
      <dgm:spPr/>
    </dgm:pt>
    <dgm:pt modelId="{8BF9B097-0FB3-40EF-BB6C-27B8535A4AF9}">
      <dgm:prSet phldrT="[Text]"/>
      <dgm:spPr>
        <a:solidFill>
          <a:srgbClr val="FFC000"/>
        </a:solidFill>
      </dgm:spPr>
      <dgm:t>
        <a:bodyPr/>
        <a:lstStyle/>
        <a:p>
          <a:r>
            <a:rPr lang="en-AU" dirty="0" smtClean="0">
              <a:solidFill>
                <a:sysClr val="windowText" lastClr="000000"/>
              </a:solidFill>
            </a:rPr>
            <a:t>Quality control</a:t>
          </a:r>
          <a:endParaRPr lang="en-AU" dirty="0">
            <a:solidFill>
              <a:sysClr val="windowText" lastClr="000000"/>
            </a:solidFill>
          </a:endParaRPr>
        </a:p>
      </dgm:t>
    </dgm:pt>
    <dgm:pt modelId="{E6A847B7-5BA7-497A-A3A7-4F37B4124324}" type="parTrans" cxnId="{DAAD22F7-7F18-43FA-9E31-34445A745B5B}">
      <dgm:prSet/>
      <dgm:spPr/>
      <dgm:t>
        <a:bodyPr/>
        <a:lstStyle/>
        <a:p>
          <a:endParaRPr lang="en-AU"/>
        </a:p>
      </dgm:t>
    </dgm:pt>
    <dgm:pt modelId="{994FD2CF-A2B2-4B04-A781-3A3E6EE44C09}" type="sibTrans" cxnId="{DAAD22F7-7F18-43FA-9E31-34445A745B5B}">
      <dgm:prSet/>
      <dgm:spPr/>
      <dgm:t>
        <a:bodyPr/>
        <a:lstStyle/>
        <a:p>
          <a:endParaRPr lang="en-AU"/>
        </a:p>
      </dgm:t>
    </dgm:pt>
    <dgm:pt modelId="{463D5342-7D37-4715-A90E-0CDBB165E8DD}">
      <dgm:prSet phldrT="[Text]"/>
      <dgm:spPr>
        <a:solidFill>
          <a:srgbClr val="FFC000"/>
        </a:solidFill>
      </dgm:spPr>
      <dgm:t>
        <a:bodyPr/>
        <a:lstStyle/>
        <a:p>
          <a:r>
            <a:rPr lang="en-AU" dirty="0" smtClean="0">
              <a:solidFill>
                <a:sysClr val="windowText" lastClr="000000"/>
              </a:solidFill>
            </a:rPr>
            <a:t>Normalise across replicates to negative binomial dist. </a:t>
          </a:r>
          <a:endParaRPr lang="en-AU" dirty="0">
            <a:solidFill>
              <a:sysClr val="windowText" lastClr="000000"/>
            </a:solidFill>
          </a:endParaRPr>
        </a:p>
      </dgm:t>
    </dgm:pt>
    <dgm:pt modelId="{1CF25472-2595-4AEA-90C1-E4940BE07398}" type="parTrans" cxnId="{478BD1D4-73A8-45AD-93C9-7C12EB755A01}">
      <dgm:prSet/>
      <dgm:spPr/>
      <dgm:t>
        <a:bodyPr/>
        <a:lstStyle/>
        <a:p>
          <a:endParaRPr lang="en-AU"/>
        </a:p>
      </dgm:t>
    </dgm:pt>
    <dgm:pt modelId="{63A8304B-896C-4DAF-A710-38CEB57955FA}" type="sibTrans" cxnId="{478BD1D4-73A8-45AD-93C9-7C12EB755A01}">
      <dgm:prSet/>
      <dgm:spPr/>
      <dgm:t>
        <a:bodyPr/>
        <a:lstStyle/>
        <a:p>
          <a:endParaRPr lang="en-AU"/>
        </a:p>
      </dgm:t>
    </dgm:pt>
    <dgm:pt modelId="{B36A3671-2D02-4548-B2D1-445CB7449A08}">
      <dgm:prSet phldrT="[Text]"/>
      <dgm:spPr>
        <a:solidFill>
          <a:srgbClr val="FFC000"/>
        </a:solidFill>
      </dgm:spPr>
      <dgm:t>
        <a:bodyPr/>
        <a:lstStyle/>
        <a:p>
          <a:r>
            <a:rPr lang="en-AU" dirty="0" smtClean="0">
              <a:solidFill>
                <a:sysClr val="windowText" lastClr="000000"/>
              </a:solidFill>
            </a:rPr>
            <a:t>Diff. Analysis: </a:t>
          </a:r>
        </a:p>
        <a:p>
          <a:r>
            <a:rPr lang="en-AU" dirty="0" smtClean="0">
              <a:solidFill>
                <a:sysClr val="windowText" lastClr="000000"/>
              </a:solidFill>
            </a:rPr>
            <a:t>Log2FoldChange, Standard Error, and Wald test </a:t>
          </a:r>
          <a:r>
            <a:rPr lang="en-AU" dirty="0" err="1" smtClean="0">
              <a:solidFill>
                <a:sysClr val="windowText" lastClr="000000"/>
              </a:solidFill>
            </a:rPr>
            <a:t>pvalue</a:t>
          </a:r>
          <a:r>
            <a:rPr lang="en-AU" dirty="0" smtClean="0">
              <a:solidFill>
                <a:sysClr val="windowText" lastClr="000000"/>
              </a:solidFill>
            </a:rPr>
            <a:t>. </a:t>
          </a:r>
          <a:endParaRPr lang="en-AU" dirty="0">
            <a:solidFill>
              <a:sysClr val="windowText" lastClr="000000"/>
            </a:solidFill>
          </a:endParaRPr>
        </a:p>
      </dgm:t>
    </dgm:pt>
    <dgm:pt modelId="{21D5E90D-7D18-47C6-84CE-9EAAD85D1122}" type="parTrans" cxnId="{DEC381A9-1A2B-47AF-A504-4F70D7D53249}">
      <dgm:prSet/>
      <dgm:spPr/>
      <dgm:t>
        <a:bodyPr/>
        <a:lstStyle/>
        <a:p>
          <a:endParaRPr lang="en-AU"/>
        </a:p>
      </dgm:t>
    </dgm:pt>
    <dgm:pt modelId="{45A5C415-9E5C-42F9-AC6C-828994F793C7}" type="sibTrans" cxnId="{DEC381A9-1A2B-47AF-A504-4F70D7D53249}">
      <dgm:prSet/>
      <dgm:spPr/>
      <dgm:t>
        <a:bodyPr/>
        <a:lstStyle/>
        <a:p>
          <a:endParaRPr lang="en-AU"/>
        </a:p>
      </dgm:t>
    </dgm:pt>
    <dgm:pt modelId="{5C37AB55-1041-4E20-8BE2-8BE66E55FBFA}" type="pres">
      <dgm:prSet presAssocID="{15E5000E-192F-403F-ADCA-404E7EB2D3D2}" presName="Name0" presStyleCnt="0">
        <dgm:presLayoutVars>
          <dgm:dir/>
          <dgm:resizeHandles val="exact"/>
        </dgm:presLayoutVars>
      </dgm:prSet>
      <dgm:spPr/>
    </dgm:pt>
    <dgm:pt modelId="{D4618C8A-C072-46A8-AE54-93B142EA1900}" type="pres">
      <dgm:prSet presAssocID="{8BF9B097-0FB3-40EF-BB6C-27B8535A4AF9}" presName="node" presStyleLbl="node1" presStyleIdx="0" presStyleCnt="3">
        <dgm:presLayoutVars>
          <dgm:bulletEnabled val="1"/>
        </dgm:presLayoutVars>
      </dgm:prSet>
      <dgm:spPr/>
    </dgm:pt>
    <dgm:pt modelId="{DE7D8DC8-EC05-4D86-9D49-5DEF92DDE6DE}" type="pres">
      <dgm:prSet presAssocID="{994FD2CF-A2B2-4B04-A781-3A3E6EE44C09}" presName="sibTrans" presStyleLbl="sibTrans2D1" presStyleIdx="0" presStyleCnt="2"/>
      <dgm:spPr/>
    </dgm:pt>
    <dgm:pt modelId="{ECB4C247-ED7B-40D1-B3EE-A09177B5AD60}" type="pres">
      <dgm:prSet presAssocID="{994FD2CF-A2B2-4B04-A781-3A3E6EE44C09}" presName="connectorText" presStyleLbl="sibTrans2D1" presStyleIdx="0" presStyleCnt="2"/>
      <dgm:spPr/>
    </dgm:pt>
    <dgm:pt modelId="{577B1228-E716-45B6-AEDF-868AD5BDF882}" type="pres">
      <dgm:prSet presAssocID="{463D5342-7D37-4715-A90E-0CDBB165E8DD}" presName="node" presStyleLbl="node1" presStyleIdx="1" presStyleCnt="3">
        <dgm:presLayoutVars>
          <dgm:bulletEnabled val="1"/>
        </dgm:presLayoutVars>
      </dgm:prSet>
      <dgm:spPr/>
      <dgm:t>
        <a:bodyPr/>
        <a:lstStyle/>
        <a:p>
          <a:endParaRPr lang="en-AU"/>
        </a:p>
      </dgm:t>
    </dgm:pt>
    <dgm:pt modelId="{ECFF489A-5185-4E1A-8587-5DF74B3F6ACE}" type="pres">
      <dgm:prSet presAssocID="{63A8304B-896C-4DAF-A710-38CEB57955FA}" presName="sibTrans" presStyleLbl="sibTrans2D1" presStyleIdx="1" presStyleCnt="2"/>
      <dgm:spPr/>
    </dgm:pt>
    <dgm:pt modelId="{95D20B63-CCC7-4018-B2D6-9E87866CB674}" type="pres">
      <dgm:prSet presAssocID="{63A8304B-896C-4DAF-A710-38CEB57955FA}" presName="connectorText" presStyleLbl="sibTrans2D1" presStyleIdx="1" presStyleCnt="2"/>
      <dgm:spPr/>
    </dgm:pt>
    <dgm:pt modelId="{C416EA4D-9528-4420-AE2C-3BE51F5978E1}" type="pres">
      <dgm:prSet presAssocID="{B36A3671-2D02-4548-B2D1-445CB7449A08}" presName="node" presStyleLbl="node1" presStyleIdx="2" presStyleCnt="3">
        <dgm:presLayoutVars>
          <dgm:bulletEnabled val="1"/>
        </dgm:presLayoutVars>
      </dgm:prSet>
      <dgm:spPr/>
      <dgm:t>
        <a:bodyPr/>
        <a:lstStyle/>
        <a:p>
          <a:endParaRPr lang="en-AU"/>
        </a:p>
      </dgm:t>
    </dgm:pt>
  </dgm:ptLst>
  <dgm:cxnLst>
    <dgm:cxn modelId="{00109B4F-D488-4593-8028-CC0F20666972}" type="presOf" srcId="{B36A3671-2D02-4548-B2D1-445CB7449A08}" destId="{C416EA4D-9528-4420-AE2C-3BE51F5978E1}" srcOrd="0" destOrd="0" presId="urn:microsoft.com/office/officeart/2005/8/layout/process1"/>
    <dgm:cxn modelId="{30DD72D0-5852-4650-A6F9-175C1EDEB005}" type="presOf" srcId="{8BF9B097-0FB3-40EF-BB6C-27B8535A4AF9}" destId="{D4618C8A-C072-46A8-AE54-93B142EA1900}" srcOrd="0" destOrd="0" presId="urn:microsoft.com/office/officeart/2005/8/layout/process1"/>
    <dgm:cxn modelId="{428626FB-CEDC-4377-99A7-3B2851F38601}" type="presOf" srcId="{63A8304B-896C-4DAF-A710-38CEB57955FA}" destId="{95D20B63-CCC7-4018-B2D6-9E87866CB674}" srcOrd="1" destOrd="0" presId="urn:microsoft.com/office/officeart/2005/8/layout/process1"/>
    <dgm:cxn modelId="{69AF368F-5545-4C4C-8C2A-FD73908FF930}" type="presOf" srcId="{994FD2CF-A2B2-4B04-A781-3A3E6EE44C09}" destId="{DE7D8DC8-EC05-4D86-9D49-5DEF92DDE6DE}" srcOrd="0" destOrd="0" presId="urn:microsoft.com/office/officeart/2005/8/layout/process1"/>
    <dgm:cxn modelId="{7ACB7F66-EC77-410D-B6CA-04F719684953}" type="presOf" srcId="{63A8304B-896C-4DAF-A710-38CEB57955FA}" destId="{ECFF489A-5185-4E1A-8587-5DF74B3F6ACE}" srcOrd="0" destOrd="0" presId="urn:microsoft.com/office/officeart/2005/8/layout/process1"/>
    <dgm:cxn modelId="{DAAD22F7-7F18-43FA-9E31-34445A745B5B}" srcId="{15E5000E-192F-403F-ADCA-404E7EB2D3D2}" destId="{8BF9B097-0FB3-40EF-BB6C-27B8535A4AF9}" srcOrd="0" destOrd="0" parTransId="{E6A847B7-5BA7-497A-A3A7-4F37B4124324}" sibTransId="{994FD2CF-A2B2-4B04-A781-3A3E6EE44C09}"/>
    <dgm:cxn modelId="{DEC381A9-1A2B-47AF-A504-4F70D7D53249}" srcId="{15E5000E-192F-403F-ADCA-404E7EB2D3D2}" destId="{B36A3671-2D02-4548-B2D1-445CB7449A08}" srcOrd="2" destOrd="0" parTransId="{21D5E90D-7D18-47C6-84CE-9EAAD85D1122}" sibTransId="{45A5C415-9E5C-42F9-AC6C-828994F793C7}"/>
    <dgm:cxn modelId="{167D9406-E4F7-4672-B7A7-BB7E897EBD6E}" type="presOf" srcId="{15E5000E-192F-403F-ADCA-404E7EB2D3D2}" destId="{5C37AB55-1041-4E20-8BE2-8BE66E55FBFA}" srcOrd="0" destOrd="0" presId="urn:microsoft.com/office/officeart/2005/8/layout/process1"/>
    <dgm:cxn modelId="{545F8D8A-F4D9-4DEC-8F12-82829650B6E2}" type="presOf" srcId="{463D5342-7D37-4715-A90E-0CDBB165E8DD}" destId="{577B1228-E716-45B6-AEDF-868AD5BDF882}" srcOrd="0" destOrd="0" presId="urn:microsoft.com/office/officeart/2005/8/layout/process1"/>
    <dgm:cxn modelId="{478BD1D4-73A8-45AD-93C9-7C12EB755A01}" srcId="{15E5000E-192F-403F-ADCA-404E7EB2D3D2}" destId="{463D5342-7D37-4715-A90E-0CDBB165E8DD}" srcOrd="1" destOrd="0" parTransId="{1CF25472-2595-4AEA-90C1-E4940BE07398}" sibTransId="{63A8304B-896C-4DAF-A710-38CEB57955FA}"/>
    <dgm:cxn modelId="{97476FF0-69C9-4D62-9908-55A1B043D36D}" type="presOf" srcId="{994FD2CF-A2B2-4B04-A781-3A3E6EE44C09}" destId="{ECB4C247-ED7B-40D1-B3EE-A09177B5AD60}" srcOrd="1" destOrd="0" presId="urn:microsoft.com/office/officeart/2005/8/layout/process1"/>
    <dgm:cxn modelId="{275FE6B9-9928-474B-820D-6D370005BCFF}" type="presParOf" srcId="{5C37AB55-1041-4E20-8BE2-8BE66E55FBFA}" destId="{D4618C8A-C072-46A8-AE54-93B142EA1900}" srcOrd="0" destOrd="0" presId="urn:microsoft.com/office/officeart/2005/8/layout/process1"/>
    <dgm:cxn modelId="{7810BD19-AF64-451E-847C-0449DE8AE522}" type="presParOf" srcId="{5C37AB55-1041-4E20-8BE2-8BE66E55FBFA}" destId="{DE7D8DC8-EC05-4D86-9D49-5DEF92DDE6DE}" srcOrd="1" destOrd="0" presId="urn:microsoft.com/office/officeart/2005/8/layout/process1"/>
    <dgm:cxn modelId="{5612F30D-D8F2-4BD5-9666-5CE3553B94CE}" type="presParOf" srcId="{DE7D8DC8-EC05-4D86-9D49-5DEF92DDE6DE}" destId="{ECB4C247-ED7B-40D1-B3EE-A09177B5AD60}" srcOrd="0" destOrd="0" presId="urn:microsoft.com/office/officeart/2005/8/layout/process1"/>
    <dgm:cxn modelId="{F85E1028-EDC1-49DC-B0EC-C3B54B55DF4D}" type="presParOf" srcId="{5C37AB55-1041-4E20-8BE2-8BE66E55FBFA}" destId="{577B1228-E716-45B6-AEDF-868AD5BDF882}" srcOrd="2" destOrd="0" presId="urn:microsoft.com/office/officeart/2005/8/layout/process1"/>
    <dgm:cxn modelId="{98EBED12-64F5-458E-8677-7E78B82B701F}" type="presParOf" srcId="{5C37AB55-1041-4E20-8BE2-8BE66E55FBFA}" destId="{ECFF489A-5185-4E1A-8587-5DF74B3F6ACE}" srcOrd="3" destOrd="0" presId="urn:microsoft.com/office/officeart/2005/8/layout/process1"/>
    <dgm:cxn modelId="{6EEFCAB5-8D1D-401F-A104-61040B00A6D8}" type="presParOf" srcId="{ECFF489A-5185-4E1A-8587-5DF74B3F6ACE}" destId="{95D20B63-CCC7-4018-B2D6-9E87866CB674}" srcOrd="0" destOrd="0" presId="urn:microsoft.com/office/officeart/2005/8/layout/process1"/>
    <dgm:cxn modelId="{DD133C98-B3A9-4F01-898F-29F41CF38945}" type="presParOf" srcId="{5C37AB55-1041-4E20-8BE2-8BE66E55FBFA}" destId="{C416EA4D-9528-4420-AE2C-3BE51F5978E1}"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AB1BF9-4ACD-4891-81A7-FE6469FA1B42}">
      <dsp:nvSpPr>
        <dsp:cNvPr id="0" name=""/>
        <dsp:cNvSpPr/>
      </dsp:nvSpPr>
      <dsp:spPr>
        <a:xfrm>
          <a:off x="0" y="0"/>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EV and cell collection</a:t>
          </a:r>
          <a:endParaRPr lang="en-AU" sz="1800" kern="1200" dirty="0">
            <a:solidFill>
              <a:schemeClr val="bg1"/>
            </a:solidFill>
          </a:endParaRPr>
        </a:p>
      </dsp:txBody>
      <dsp:txXfrm>
        <a:off x="20462" y="20462"/>
        <a:ext cx="3297626" cy="657692"/>
      </dsp:txXfrm>
    </dsp:sp>
    <dsp:sp modelId="{142466EF-5655-42A9-8BF0-F1624F077F06}">
      <dsp:nvSpPr>
        <dsp:cNvPr id="0" name=""/>
        <dsp:cNvSpPr/>
      </dsp:nvSpPr>
      <dsp:spPr>
        <a:xfrm>
          <a:off x="308650" y="795646"/>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RNA extraction</a:t>
          </a:r>
          <a:endParaRPr lang="en-AU" sz="1800" kern="1200" dirty="0">
            <a:solidFill>
              <a:schemeClr val="bg1"/>
            </a:solidFill>
          </a:endParaRPr>
        </a:p>
      </dsp:txBody>
      <dsp:txXfrm>
        <a:off x="329112" y="816108"/>
        <a:ext cx="3329551" cy="657692"/>
      </dsp:txXfrm>
    </dsp:sp>
    <dsp:sp modelId="{537E957E-2D49-43EA-8008-F973EA99ED84}">
      <dsp:nvSpPr>
        <dsp:cNvPr id="0" name=""/>
        <dsp:cNvSpPr/>
      </dsp:nvSpPr>
      <dsp:spPr>
        <a:xfrm>
          <a:off x="617300" y="1591293"/>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cDNA synthesis and poly-A tailing</a:t>
          </a:r>
          <a:endParaRPr lang="en-AU" sz="1800" kern="1200" dirty="0">
            <a:solidFill>
              <a:schemeClr val="bg1"/>
            </a:solidFill>
          </a:endParaRPr>
        </a:p>
      </dsp:txBody>
      <dsp:txXfrm>
        <a:off x="637762" y="1611755"/>
        <a:ext cx="3329551" cy="657692"/>
      </dsp:txXfrm>
    </dsp:sp>
    <dsp:sp modelId="{6EF6A664-D7FA-4909-AC1A-B05262E61B69}">
      <dsp:nvSpPr>
        <dsp:cNvPr id="0" name=""/>
        <dsp:cNvSpPr/>
      </dsp:nvSpPr>
      <dsp:spPr>
        <a:xfrm>
          <a:off x="925950" y="2386940"/>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RT-qPCR</a:t>
          </a:r>
          <a:endParaRPr lang="en-AU" sz="1800" kern="1200" dirty="0">
            <a:solidFill>
              <a:schemeClr val="bg1"/>
            </a:solidFill>
          </a:endParaRPr>
        </a:p>
      </dsp:txBody>
      <dsp:txXfrm>
        <a:off x="946412" y="2407402"/>
        <a:ext cx="3329551" cy="657692"/>
      </dsp:txXfrm>
    </dsp:sp>
    <dsp:sp modelId="{1F4391CF-DC44-49F5-9A28-B44F80DF4D55}">
      <dsp:nvSpPr>
        <dsp:cNvPr id="0" name=""/>
        <dsp:cNvSpPr/>
      </dsp:nvSpPr>
      <dsp:spPr>
        <a:xfrm>
          <a:off x="1234600" y="3182587"/>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Delta </a:t>
          </a:r>
          <a:r>
            <a:rPr lang="en-US" sz="1800" kern="1200" dirty="0" err="1" smtClean="0">
              <a:solidFill>
                <a:schemeClr val="bg1"/>
              </a:solidFill>
            </a:rPr>
            <a:t>delta</a:t>
          </a:r>
          <a:r>
            <a:rPr lang="en-US" sz="1800" kern="1200" dirty="0" smtClean="0">
              <a:solidFill>
                <a:schemeClr val="bg1"/>
              </a:solidFill>
            </a:rPr>
            <a:t> CT analysis</a:t>
          </a:r>
          <a:endParaRPr lang="en-AU" sz="1800" kern="1200" dirty="0">
            <a:solidFill>
              <a:schemeClr val="bg1"/>
            </a:solidFill>
          </a:endParaRPr>
        </a:p>
      </dsp:txBody>
      <dsp:txXfrm>
        <a:off x="1255062" y="3203049"/>
        <a:ext cx="3329551" cy="657692"/>
      </dsp:txXfrm>
    </dsp:sp>
    <dsp:sp modelId="{7C7A3F0C-3A09-40A9-B3A8-9BCA2A046C7A}">
      <dsp:nvSpPr>
        <dsp:cNvPr id="0" name=""/>
        <dsp:cNvSpPr/>
      </dsp:nvSpPr>
      <dsp:spPr>
        <a:xfrm>
          <a:off x="3679125" y="510378"/>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3781297" y="510378"/>
        <a:ext cx="249756" cy="341710"/>
      </dsp:txXfrm>
    </dsp:sp>
    <dsp:sp modelId="{09B2B401-8928-462C-B29D-38127C77AA4D}">
      <dsp:nvSpPr>
        <dsp:cNvPr id="0" name=""/>
        <dsp:cNvSpPr/>
      </dsp:nvSpPr>
      <dsp:spPr>
        <a:xfrm>
          <a:off x="3987775" y="1306025"/>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089947" y="1306025"/>
        <a:ext cx="249756" cy="341710"/>
      </dsp:txXfrm>
    </dsp:sp>
    <dsp:sp modelId="{94FDD53F-9ABA-4238-8C87-E414C334E987}">
      <dsp:nvSpPr>
        <dsp:cNvPr id="0" name=""/>
        <dsp:cNvSpPr/>
      </dsp:nvSpPr>
      <dsp:spPr>
        <a:xfrm>
          <a:off x="4296426" y="2090028"/>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398598" y="2090028"/>
        <a:ext cx="249756" cy="341710"/>
      </dsp:txXfrm>
    </dsp:sp>
    <dsp:sp modelId="{112B86F2-18EA-41BC-AA1E-EB607F094174}">
      <dsp:nvSpPr>
        <dsp:cNvPr id="0" name=""/>
        <dsp:cNvSpPr/>
      </dsp:nvSpPr>
      <dsp:spPr>
        <a:xfrm>
          <a:off x="4605076" y="2893437"/>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707248" y="2893437"/>
        <a:ext cx="249756" cy="3417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618C8A-C072-46A8-AE54-93B142EA1900}">
      <dsp:nvSpPr>
        <dsp:cNvPr id="0" name=""/>
        <dsp:cNvSpPr/>
      </dsp:nvSpPr>
      <dsp:spPr>
        <a:xfrm>
          <a:off x="8422" y="605499"/>
          <a:ext cx="2517273" cy="1510364"/>
        </a:xfrm>
        <a:prstGeom prst="roundRect">
          <a:avLst>
            <a:gd name="adj" fmla="val 10000"/>
          </a:avLst>
        </a:prstGeom>
        <a:solidFill>
          <a:srgbClr val="FFC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AU" sz="1900" kern="1200" dirty="0" smtClean="0">
              <a:solidFill>
                <a:sysClr val="windowText" lastClr="000000"/>
              </a:solidFill>
            </a:rPr>
            <a:t>Quality control</a:t>
          </a:r>
          <a:endParaRPr lang="en-AU" sz="1900" kern="1200" dirty="0">
            <a:solidFill>
              <a:sysClr val="windowText" lastClr="000000"/>
            </a:solidFill>
          </a:endParaRPr>
        </a:p>
      </dsp:txBody>
      <dsp:txXfrm>
        <a:off x="52659" y="649736"/>
        <a:ext cx="2428799" cy="1421890"/>
      </dsp:txXfrm>
    </dsp:sp>
    <dsp:sp modelId="{DE7D8DC8-EC05-4D86-9D49-5DEF92DDE6DE}">
      <dsp:nvSpPr>
        <dsp:cNvPr id="0" name=""/>
        <dsp:cNvSpPr/>
      </dsp:nvSpPr>
      <dsp:spPr>
        <a:xfrm>
          <a:off x="2777423" y="1048540"/>
          <a:ext cx="533662" cy="624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AU" sz="1500" kern="1200"/>
        </a:p>
      </dsp:txBody>
      <dsp:txXfrm>
        <a:off x="2777423" y="1173397"/>
        <a:ext cx="373563" cy="374569"/>
      </dsp:txXfrm>
    </dsp:sp>
    <dsp:sp modelId="{577B1228-E716-45B6-AEDF-868AD5BDF882}">
      <dsp:nvSpPr>
        <dsp:cNvPr id="0" name=""/>
        <dsp:cNvSpPr/>
      </dsp:nvSpPr>
      <dsp:spPr>
        <a:xfrm>
          <a:off x="3532605" y="605499"/>
          <a:ext cx="2517273" cy="1510364"/>
        </a:xfrm>
        <a:prstGeom prst="roundRect">
          <a:avLst>
            <a:gd name="adj" fmla="val 10000"/>
          </a:avLst>
        </a:prstGeom>
        <a:solidFill>
          <a:srgbClr val="FFC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AU" sz="1900" kern="1200" dirty="0" smtClean="0">
              <a:solidFill>
                <a:sysClr val="windowText" lastClr="000000"/>
              </a:solidFill>
            </a:rPr>
            <a:t>Normalise across replicates to negative binomial dist. </a:t>
          </a:r>
          <a:endParaRPr lang="en-AU" sz="1900" kern="1200" dirty="0">
            <a:solidFill>
              <a:sysClr val="windowText" lastClr="000000"/>
            </a:solidFill>
          </a:endParaRPr>
        </a:p>
      </dsp:txBody>
      <dsp:txXfrm>
        <a:off x="3576842" y="649736"/>
        <a:ext cx="2428799" cy="1421890"/>
      </dsp:txXfrm>
    </dsp:sp>
    <dsp:sp modelId="{ECFF489A-5185-4E1A-8587-5DF74B3F6ACE}">
      <dsp:nvSpPr>
        <dsp:cNvPr id="0" name=""/>
        <dsp:cNvSpPr/>
      </dsp:nvSpPr>
      <dsp:spPr>
        <a:xfrm>
          <a:off x="6301606" y="1048540"/>
          <a:ext cx="533662" cy="624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AU" sz="1500" kern="1200"/>
        </a:p>
      </dsp:txBody>
      <dsp:txXfrm>
        <a:off x="6301606" y="1173397"/>
        <a:ext cx="373563" cy="374569"/>
      </dsp:txXfrm>
    </dsp:sp>
    <dsp:sp modelId="{C416EA4D-9528-4420-AE2C-3BE51F5978E1}">
      <dsp:nvSpPr>
        <dsp:cNvPr id="0" name=""/>
        <dsp:cNvSpPr/>
      </dsp:nvSpPr>
      <dsp:spPr>
        <a:xfrm>
          <a:off x="7056788" y="605499"/>
          <a:ext cx="2517273" cy="1510364"/>
        </a:xfrm>
        <a:prstGeom prst="roundRect">
          <a:avLst>
            <a:gd name="adj" fmla="val 10000"/>
          </a:avLst>
        </a:prstGeom>
        <a:solidFill>
          <a:srgbClr val="FFC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AU" sz="1900" kern="1200" dirty="0" smtClean="0">
              <a:solidFill>
                <a:sysClr val="windowText" lastClr="000000"/>
              </a:solidFill>
            </a:rPr>
            <a:t>Diff. Analysis: </a:t>
          </a:r>
        </a:p>
        <a:p>
          <a:pPr lvl="0" algn="ctr" defTabSz="844550">
            <a:lnSpc>
              <a:spcPct val="90000"/>
            </a:lnSpc>
            <a:spcBef>
              <a:spcPct val="0"/>
            </a:spcBef>
            <a:spcAft>
              <a:spcPct val="35000"/>
            </a:spcAft>
          </a:pPr>
          <a:r>
            <a:rPr lang="en-AU" sz="1900" kern="1200" dirty="0" smtClean="0">
              <a:solidFill>
                <a:sysClr val="windowText" lastClr="000000"/>
              </a:solidFill>
            </a:rPr>
            <a:t>Log2FoldChange, Standard Error, and Wald test </a:t>
          </a:r>
          <a:r>
            <a:rPr lang="en-AU" sz="1900" kern="1200" dirty="0" err="1" smtClean="0">
              <a:solidFill>
                <a:sysClr val="windowText" lastClr="000000"/>
              </a:solidFill>
            </a:rPr>
            <a:t>pvalue</a:t>
          </a:r>
          <a:r>
            <a:rPr lang="en-AU" sz="1900" kern="1200" dirty="0" smtClean="0">
              <a:solidFill>
                <a:sysClr val="windowText" lastClr="000000"/>
              </a:solidFill>
            </a:rPr>
            <a:t>. </a:t>
          </a:r>
          <a:endParaRPr lang="en-AU" sz="1900" kern="1200" dirty="0">
            <a:solidFill>
              <a:sysClr val="windowText" lastClr="000000"/>
            </a:solidFill>
          </a:endParaRPr>
        </a:p>
      </dsp:txBody>
      <dsp:txXfrm>
        <a:off x="7101025" y="649736"/>
        <a:ext cx="2428799" cy="142189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09EE5-A3A6-46CD-82C4-C5653BD8F5FF}" type="datetimeFigureOut">
              <a:rPr lang="en-AU" smtClean="0"/>
              <a:t>5/11/2016</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9C5DC-A60F-40B4-9CE1-5FE03EE7A3A5}" type="slidenum">
              <a:rPr lang="en-AU" smtClean="0"/>
              <a:t>‹#›</a:t>
            </a:fld>
            <a:endParaRPr lang="en-AU"/>
          </a:p>
        </p:txBody>
      </p:sp>
    </p:spTree>
    <p:extLst>
      <p:ext uri="{BB962C8B-B14F-4D97-AF65-F5344CB8AC3E}">
        <p14:creationId xmlns:p14="http://schemas.microsoft.com/office/powerpoint/2010/main" val="3886653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Diagnostics,</a:t>
            </a:r>
            <a:r>
              <a:rPr lang="en-AU" baseline="0" dirty="0" smtClean="0"/>
              <a:t> advanced= increased mortalities due to additional comorbidities. Need to identify biomarkers and processes that contribute to metastatic progression. </a:t>
            </a:r>
            <a:r>
              <a:rPr lang="en-AU" baseline="0" dirty="0" smtClean="0"/>
              <a:t> 25s</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a:t>
            </a:fld>
            <a:endParaRPr lang="en-AU"/>
          </a:p>
        </p:txBody>
      </p:sp>
    </p:spTree>
    <p:extLst>
      <p:ext uri="{BB962C8B-B14F-4D97-AF65-F5344CB8AC3E}">
        <p14:creationId xmlns:p14="http://schemas.microsoft.com/office/powerpoint/2010/main" val="191731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We now</a:t>
            </a:r>
            <a:r>
              <a:rPr lang="en-US" baseline="0" dirty="0" smtClean="0"/>
              <a:t> know which </a:t>
            </a:r>
            <a:r>
              <a:rPr lang="en-US" baseline="0" dirty="0" err="1" smtClean="0"/>
              <a:t>micrornas</a:t>
            </a:r>
            <a:r>
              <a:rPr lang="en-US" baseline="0" dirty="0" smtClean="0"/>
              <a:t> are being selectively exported from this system, some of which are validated, that can be used to understand mechanism overall. Next we wanted to understand whether these microRNAs possess similarities to explain their export.  90s</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11</a:t>
            </a:fld>
            <a:endParaRPr lang="en-AU"/>
          </a:p>
        </p:txBody>
      </p:sp>
    </p:spTree>
    <p:extLst>
      <p:ext uri="{BB962C8B-B14F-4D97-AF65-F5344CB8AC3E}">
        <p14:creationId xmlns:p14="http://schemas.microsoft.com/office/powerpoint/2010/main" val="1561023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the 19 </a:t>
            </a:r>
            <a:r>
              <a:rPr lang="en-US" dirty="0" err="1" smtClean="0"/>
              <a:t>micrornas</a:t>
            </a:r>
            <a:r>
              <a:rPr lang="en-US" dirty="0" smtClean="0"/>
              <a:t> that were selectively</a:t>
            </a:r>
            <a:r>
              <a:rPr lang="en-US" baseline="0" dirty="0" smtClean="0"/>
              <a:t> exported, from last analysis. </a:t>
            </a:r>
          </a:p>
          <a:p>
            <a:r>
              <a:rPr lang="en-US" baseline="0" dirty="0" smtClean="0"/>
              <a:t>MEME: 4-10 nucleotides in length.</a:t>
            </a:r>
          </a:p>
          <a:p>
            <a:r>
              <a:rPr lang="en-US" baseline="0" dirty="0" smtClean="0"/>
              <a:t>x/19 is how many of the </a:t>
            </a:r>
            <a:r>
              <a:rPr lang="en-US" baseline="0" dirty="0" err="1" smtClean="0"/>
              <a:t>miRs</a:t>
            </a:r>
            <a:r>
              <a:rPr lang="en-US" baseline="0" dirty="0" smtClean="0"/>
              <a:t> contained that motif. 60s</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12</a:t>
            </a:fld>
            <a:endParaRPr lang="en-AU"/>
          </a:p>
        </p:txBody>
      </p:sp>
    </p:spTree>
    <p:extLst>
      <p:ext uri="{BB962C8B-B14F-4D97-AF65-F5344CB8AC3E}">
        <p14:creationId xmlns:p14="http://schemas.microsoft.com/office/powerpoint/2010/main" val="1012700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60s Next we</a:t>
            </a:r>
            <a:r>
              <a:rPr lang="en-US" baseline="0" dirty="0" smtClean="0"/>
              <a:t> looked at potential proteins that could be interacting with those selectively exported </a:t>
            </a:r>
            <a:r>
              <a:rPr lang="en-US" baseline="0" dirty="0" err="1" smtClean="0"/>
              <a:t>micrornas</a:t>
            </a:r>
            <a:r>
              <a:rPr lang="en-US" baseline="0" dirty="0" smtClean="0"/>
              <a:t>… Based on this criteria… From this analysis we found 5 proteins that could be potential export proteins. We then assessed these further by looking into the literature to determine if any of these proteins are more suited for the position.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13</a:t>
            </a:fld>
            <a:endParaRPr lang="en-AU"/>
          </a:p>
        </p:txBody>
      </p:sp>
    </p:spTree>
    <p:extLst>
      <p:ext uri="{BB962C8B-B14F-4D97-AF65-F5344CB8AC3E}">
        <p14:creationId xmlns:p14="http://schemas.microsoft.com/office/powerpoint/2010/main" val="3922168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60s. Interestingly,</a:t>
            </a:r>
            <a:r>
              <a:rPr lang="en-AU" baseline="0" dirty="0" smtClean="0"/>
              <a:t> </a:t>
            </a:r>
            <a:r>
              <a:rPr lang="en-AU" baseline="0" dirty="0" err="1" smtClean="0"/>
              <a:t>hnRNPK</a:t>
            </a:r>
            <a:r>
              <a:rPr lang="en-AU" baseline="0" dirty="0" smtClean="0"/>
              <a:t> is commonly found </a:t>
            </a:r>
            <a:r>
              <a:rPr lang="en-AU" baseline="0" dirty="0" smtClean="0"/>
              <a:t>to exhibit ABNORMAL cytoplasmic localisation in advanced cancers where usually </a:t>
            </a:r>
            <a:r>
              <a:rPr lang="en-AU" baseline="0" dirty="0" err="1" smtClean="0"/>
              <a:t>hnRNPK</a:t>
            </a:r>
            <a:r>
              <a:rPr lang="en-AU" baseline="0" dirty="0" smtClean="0"/>
              <a:t> is a nuclear protein. For </a:t>
            </a:r>
            <a:r>
              <a:rPr lang="en-AU" baseline="0" dirty="0" smtClean="0"/>
              <a:t>this reason we wanted to assess the localization of </a:t>
            </a:r>
            <a:r>
              <a:rPr lang="en-AU" baseline="0" dirty="0" err="1" smtClean="0"/>
              <a:t>hnRNPK</a:t>
            </a:r>
            <a:r>
              <a:rPr lang="en-AU" baseline="0" dirty="0" smtClean="0"/>
              <a:t> in our cells. This found that </a:t>
            </a:r>
            <a:r>
              <a:rPr lang="en-AU" baseline="0" dirty="0" err="1" smtClean="0"/>
              <a:t>hnRNPk</a:t>
            </a:r>
            <a:r>
              <a:rPr lang="en-AU" baseline="0" dirty="0" smtClean="0"/>
              <a:t> localized to MVBs in the PC3 cell line, consistent with the MS data, that does not occur in the cavin-1 positive cell lines. In contrast, </a:t>
            </a:r>
            <a:r>
              <a:rPr lang="en-AU" baseline="0" dirty="0" err="1" smtClean="0"/>
              <a:t>hnRNPK</a:t>
            </a:r>
            <a:r>
              <a:rPr lang="en-AU" baseline="0" dirty="0" smtClean="0"/>
              <a:t> seems to prefer localization to Endoplasmic Reticulum. While this reveals that a distinct subcellular localization is occurring due to the expression of cavin-1, </a:t>
            </a:r>
            <a:r>
              <a:rPr lang="en-AU" baseline="0" dirty="0" err="1" smtClean="0"/>
              <a:t>hnRNPK</a:t>
            </a:r>
            <a:r>
              <a:rPr lang="en-AU" baseline="0" dirty="0" smtClean="0"/>
              <a:t> localization to the ER has never been observed before. Further work is needed to determine whether this is a result of the cell model/system or a usual </a:t>
            </a:r>
            <a:r>
              <a:rPr lang="en-AU" baseline="0" dirty="0" err="1" smtClean="0"/>
              <a:t>hnRNPK</a:t>
            </a:r>
            <a:r>
              <a:rPr lang="en-AU" baseline="0" dirty="0" smtClean="0"/>
              <a:t> activity that simply hasn’t been seen. These results indicate a change in localization is mediating the activity of the export mechanism.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14</a:t>
            </a:fld>
            <a:endParaRPr lang="en-AU"/>
          </a:p>
        </p:txBody>
      </p:sp>
    </p:spTree>
    <p:extLst>
      <p:ext uri="{BB962C8B-B14F-4D97-AF65-F5344CB8AC3E}">
        <p14:creationId xmlns:p14="http://schemas.microsoft.com/office/powerpoint/2010/main" val="1321231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30s. Next</a:t>
            </a:r>
            <a:r>
              <a:rPr lang="en-US" dirty="0" smtClean="0"/>
              <a:t>, we</a:t>
            </a:r>
            <a:r>
              <a:rPr lang="en-US" baseline="0" dirty="0" smtClean="0"/>
              <a:t> wanted to know and confirm that hnRNPK actually interacts with its predicated targets. We attempted to do this </a:t>
            </a:r>
            <a:r>
              <a:rPr lang="en-US" baseline="0" dirty="0" smtClean="0"/>
              <a:t>by </a:t>
            </a:r>
            <a:r>
              <a:rPr lang="en-US" baseline="0" dirty="0" smtClean="0"/>
              <a:t>looking at in situ </a:t>
            </a:r>
            <a:r>
              <a:rPr lang="en-US" baseline="0" dirty="0" err="1" smtClean="0"/>
              <a:t>colocalization</a:t>
            </a:r>
            <a:r>
              <a:rPr lang="en-US" baseline="0" dirty="0" smtClean="0"/>
              <a:t> using a modified method. This uses a fluorophore tagged hybridization probe that targets the microRNAs. In combination with </a:t>
            </a:r>
            <a:r>
              <a:rPr lang="en-US" baseline="0" dirty="0" err="1" smtClean="0"/>
              <a:t>immunofluorosence</a:t>
            </a:r>
            <a:r>
              <a:rPr lang="en-US" baseline="0" dirty="0" smtClean="0"/>
              <a:t> for </a:t>
            </a:r>
            <a:r>
              <a:rPr lang="en-US" baseline="0" dirty="0" err="1" smtClean="0"/>
              <a:t>hnRNPK</a:t>
            </a:r>
            <a:r>
              <a:rPr lang="en-US" baseline="0" dirty="0" smtClean="0"/>
              <a:t> we can determine if miRNA and protein interact.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15</a:t>
            </a:fld>
            <a:endParaRPr lang="en-AU"/>
          </a:p>
        </p:txBody>
      </p:sp>
    </p:spTree>
    <p:extLst>
      <p:ext uri="{BB962C8B-B14F-4D97-AF65-F5344CB8AC3E}">
        <p14:creationId xmlns:p14="http://schemas.microsoft.com/office/powerpoint/2010/main" val="2730169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60s. Here</a:t>
            </a:r>
            <a:r>
              <a:rPr lang="en-AU" baseline="0" dirty="0" smtClean="0"/>
              <a:t> we looked at the </a:t>
            </a:r>
            <a:r>
              <a:rPr lang="en-AU" baseline="0" dirty="0" err="1" smtClean="0"/>
              <a:t>colocalization</a:t>
            </a:r>
            <a:r>
              <a:rPr lang="en-AU" baseline="0" dirty="0" smtClean="0"/>
              <a:t> ability of </a:t>
            </a:r>
            <a:r>
              <a:rPr lang="en-AU" baseline="0" dirty="0" err="1" smtClean="0"/>
              <a:t>hnRNPK</a:t>
            </a:r>
            <a:r>
              <a:rPr lang="en-AU" baseline="0" dirty="0" smtClean="0"/>
              <a:t> and mir-148a. This microRNA was found to be abundantly exported in the PC3 cell line, reduced in the PC3 cavin-1 and predicted to bind to the </a:t>
            </a:r>
            <a:r>
              <a:rPr lang="en-AU" baseline="0" dirty="0" err="1" smtClean="0"/>
              <a:t>hnRNPK</a:t>
            </a:r>
            <a:r>
              <a:rPr lang="en-AU" baseline="0" dirty="0" smtClean="0"/>
              <a:t>. We found from our in situ data </a:t>
            </a:r>
            <a:r>
              <a:rPr lang="en-AU" baseline="0" dirty="0" err="1" smtClean="0"/>
              <a:t>hnRNPK</a:t>
            </a:r>
            <a:r>
              <a:rPr lang="en-AU" baseline="0" dirty="0" smtClean="0"/>
              <a:t> and miR-148a do indeed </a:t>
            </a:r>
            <a:r>
              <a:rPr lang="en-AU" baseline="0" dirty="0" err="1" smtClean="0"/>
              <a:t>colocalize</a:t>
            </a:r>
            <a:r>
              <a:rPr lang="en-AU" baseline="0" dirty="0" smtClean="0"/>
              <a:t> in the PC3 cells to puncta, which we assume to be forming exosomes or MVBs. This is consistent with the binding information, RNA-</a:t>
            </a:r>
            <a:r>
              <a:rPr lang="en-AU" baseline="0" dirty="0" err="1" smtClean="0"/>
              <a:t>seq</a:t>
            </a:r>
            <a:r>
              <a:rPr lang="en-AU" baseline="0" dirty="0" smtClean="0"/>
              <a:t> and MS data. In contrast, HNRNPK in the cavin-1 cells, while changing subcellular localization also no longer associate to their targets. This may indicate not only a change in localization but also a change in binding ability that could be mediating the export activity of </a:t>
            </a:r>
            <a:r>
              <a:rPr lang="en-AU" baseline="0" dirty="0" err="1" smtClean="0"/>
              <a:t>hnRNPK</a:t>
            </a:r>
            <a:r>
              <a:rPr lang="en-AU" baseline="0" dirty="0" smtClean="0"/>
              <a:t>. Yet how this occurring is yet to be determined.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16</a:t>
            </a:fld>
            <a:endParaRPr lang="en-AU"/>
          </a:p>
        </p:txBody>
      </p:sp>
    </p:spTree>
    <p:extLst>
      <p:ext uri="{BB962C8B-B14F-4D97-AF65-F5344CB8AC3E}">
        <p14:creationId xmlns:p14="http://schemas.microsoft.com/office/powerpoint/2010/main" val="4211983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900" dirty="0" smtClean="0"/>
              <a:t>Next</a:t>
            </a:r>
            <a:r>
              <a:rPr lang="en-AU" sz="900" baseline="0" dirty="0" smtClean="0"/>
              <a:t> I wanted to observe the normal localization of microRNAs when not undergoing selective export and also whether </a:t>
            </a:r>
            <a:r>
              <a:rPr lang="en-AU" sz="900" baseline="0" dirty="0" err="1" smtClean="0"/>
              <a:t>hnRNPk</a:t>
            </a:r>
            <a:r>
              <a:rPr lang="en-AU" sz="900" baseline="0" dirty="0" smtClean="0"/>
              <a:t> </a:t>
            </a:r>
            <a:r>
              <a:rPr lang="en-AU" sz="900" baseline="0" dirty="0" err="1" smtClean="0"/>
              <a:t>colocalizes</a:t>
            </a:r>
            <a:r>
              <a:rPr lang="en-AU" sz="900" baseline="0" dirty="0" smtClean="0"/>
              <a:t> to them. As expected from the binding predictions, </a:t>
            </a:r>
            <a:r>
              <a:rPr lang="en-AU" sz="900" baseline="0" dirty="0" err="1" smtClean="0"/>
              <a:t>hnRNPK</a:t>
            </a:r>
            <a:r>
              <a:rPr lang="en-AU" sz="900" baseline="0" dirty="0" smtClean="0"/>
              <a:t> doesn’t </a:t>
            </a:r>
            <a:r>
              <a:rPr lang="en-AU" sz="900" baseline="0" dirty="0" err="1" smtClean="0"/>
              <a:t>colocalize</a:t>
            </a:r>
            <a:r>
              <a:rPr lang="en-AU" sz="900" baseline="0" dirty="0" smtClean="0"/>
              <a:t> to sampled microRNAs, and these sampled microRNAs don’t enrich in punctate structures. Hereby, </a:t>
            </a:r>
            <a:r>
              <a:rPr lang="en-AU" sz="900" baseline="0" dirty="0" err="1" smtClean="0"/>
              <a:t>hnRNPK</a:t>
            </a:r>
            <a:r>
              <a:rPr lang="en-AU" sz="900" baseline="0" dirty="0" smtClean="0"/>
              <a:t> is believed to only localize with selectively export microRNAs, however further studies are required with the other selectively exported microRNAs.  25s</a:t>
            </a:r>
            <a:endParaRPr lang="en-AU" sz="900" dirty="0"/>
          </a:p>
        </p:txBody>
      </p:sp>
      <p:sp>
        <p:nvSpPr>
          <p:cNvPr id="4" name="Slide Number Placeholder 3"/>
          <p:cNvSpPr>
            <a:spLocks noGrp="1"/>
          </p:cNvSpPr>
          <p:nvPr>
            <p:ph type="sldNum" sz="quarter" idx="10"/>
          </p:nvPr>
        </p:nvSpPr>
        <p:spPr/>
        <p:txBody>
          <a:bodyPr/>
          <a:lstStyle/>
          <a:p>
            <a:fld id="{3879C5DC-A60F-40B4-9CE1-5FE03EE7A3A5}" type="slidenum">
              <a:rPr lang="en-AU" smtClean="0"/>
              <a:t>17</a:t>
            </a:fld>
            <a:endParaRPr lang="en-AU"/>
          </a:p>
        </p:txBody>
      </p:sp>
    </p:spTree>
    <p:extLst>
      <p:ext uri="{BB962C8B-B14F-4D97-AF65-F5344CB8AC3E}">
        <p14:creationId xmlns:p14="http://schemas.microsoft.com/office/powerpoint/2010/main" val="4158564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25s. Ultimately, from this study, we identified</a:t>
            </a:r>
            <a:r>
              <a:rPr lang="en-AU" baseline="0" dirty="0" smtClean="0"/>
              <a:t> a viable export protein to mediate the microRNA content of EVs, and </a:t>
            </a:r>
            <a:r>
              <a:rPr lang="en-AU" baseline="0" dirty="0" err="1" smtClean="0"/>
              <a:t>idenfitied</a:t>
            </a:r>
            <a:r>
              <a:rPr lang="en-AU" baseline="0" dirty="0" smtClean="0"/>
              <a:t> some of its targets. Additionally, we found that the expression of tumour suppressor cavin-1 modulates its activity, though exactly how this is occurring is yet to be determined. Ultimately, this regulation is thought to mediate the export of oncogenic microRNAs by modulating export of </a:t>
            </a:r>
            <a:r>
              <a:rPr lang="en-AU" baseline="0" dirty="0" err="1" smtClean="0"/>
              <a:t>hnRNPK</a:t>
            </a:r>
            <a:r>
              <a:rPr lang="en-AU" baseline="0" dirty="0" smtClean="0"/>
              <a: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18</a:t>
            </a:fld>
            <a:endParaRPr lang="en-AU"/>
          </a:p>
        </p:txBody>
      </p:sp>
    </p:spTree>
    <p:extLst>
      <p:ext uri="{BB962C8B-B14F-4D97-AF65-F5344CB8AC3E}">
        <p14:creationId xmlns:p14="http://schemas.microsoft.com/office/powerpoint/2010/main" val="126966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90s</a:t>
            </a:r>
            <a:r>
              <a:rPr lang="en-AU" baseline="0" dirty="0" smtClean="0"/>
              <a:t>. </a:t>
            </a:r>
            <a:r>
              <a:rPr lang="en-AU" dirty="0" smtClean="0"/>
              <a:t>However,</a:t>
            </a:r>
            <a:r>
              <a:rPr lang="en-AU" baseline="0" dirty="0" smtClean="0"/>
              <a:t> there is still plenty that needs to completed. Ideally we need to confirm the interaction between </a:t>
            </a:r>
            <a:r>
              <a:rPr lang="en-AU" baseline="0" dirty="0" err="1" smtClean="0"/>
              <a:t>hnRNPK</a:t>
            </a:r>
            <a:r>
              <a:rPr lang="en-AU" baseline="0" dirty="0" smtClean="0"/>
              <a:t> and the selectively exported microRNAs. Throughout the year I optimised a pull-down assay to detect RNA targets of </a:t>
            </a:r>
            <a:r>
              <a:rPr lang="en-AU" baseline="0" dirty="0" err="1" smtClean="0"/>
              <a:t>hnRNPK</a:t>
            </a:r>
            <a:r>
              <a:rPr lang="en-AU" baseline="0" dirty="0" smtClean="0"/>
              <a:t>. Now completing this pull down will confirm that </a:t>
            </a:r>
            <a:r>
              <a:rPr lang="en-AU" baseline="0" dirty="0" err="1" smtClean="0"/>
              <a:t>hnRNPK</a:t>
            </a:r>
            <a:r>
              <a:rPr lang="en-AU" baseline="0" dirty="0" smtClean="0"/>
              <a:t> directly binds to miRNAs and verifies the motif discovery predictions. But more importantly, we’d like to figure out what it is about cavin-1 that mediates the activity of </a:t>
            </a:r>
            <a:r>
              <a:rPr lang="en-AU" baseline="0" dirty="0" err="1" smtClean="0"/>
              <a:t>hnRNPK</a:t>
            </a:r>
            <a:r>
              <a:rPr lang="en-AU" baseline="0" dirty="0" smtClean="0"/>
              <a:t>. We have hypothesis that may explain this, one of which involves post translational modifications. HNRNPK has 4 </a:t>
            </a:r>
            <a:r>
              <a:rPr lang="en-AU" baseline="0" dirty="0" err="1" smtClean="0"/>
              <a:t>RNAbinding</a:t>
            </a:r>
            <a:r>
              <a:rPr lang="en-AU" baseline="0" dirty="0" smtClean="0"/>
              <a:t> domains as shown here. In some disease states, one of these domain is </a:t>
            </a:r>
            <a:r>
              <a:rPr lang="en-AU" baseline="0" dirty="0" err="1" smtClean="0"/>
              <a:t>sumolyated</a:t>
            </a:r>
            <a:r>
              <a:rPr lang="en-AU" baseline="0" dirty="0" smtClean="0"/>
              <a:t> which results in localization changes and hinders its ability </a:t>
            </a:r>
            <a:r>
              <a:rPr lang="en-AU" baseline="0" dirty="0" err="1" smtClean="0"/>
              <a:t>tobind</a:t>
            </a:r>
            <a:r>
              <a:rPr lang="en-AU" baseline="0" dirty="0" smtClean="0"/>
              <a:t> to RNA targets. This may explain why </a:t>
            </a:r>
            <a:r>
              <a:rPr lang="en-AU" baseline="0" dirty="0" err="1" smtClean="0"/>
              <a:t>hnRNPK</a:t>
            </a:r>
            <a:r>
              <a:rPr lang="en-AU" baseline="0" dirty="0" smtClean="0"/>
              <a:t> in the cavin-1 PC3 cells changes localization and no longer </a:t>
            </a:r>
            <a:r>
              <a:rPr lang="en-AU" baseline="0" dirty="0" err="1" smtClean="0"/>
              <a:t>colocalizes</a:t>
            </a:r>
            <a:r>
              <a:rPr lang="en-AU" baseline="0" dirty="0" smtClean="0"/>
              <a:t> with its targets. However this needs to be investigated. Determining this will add to the current knowledge of extracellular vesicle cargo regulation, microRNA regulation and the underlying processes that mediate aggressiveness of advanced prostate cancers.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19</a:t>
            </a:fld>
            <a:endParaRPr lang="en-AU"/>
          </a:p>
        </p:txBody>
      </p:sp>
    </p:spTree>
    <p:extLst>
      <p:ext uri="{BB962C8B-B14F-4D97-AF65-F5344CB8AC3E}">
        <p14:creationId xmlns:p14="http://schemas.microsoft.com/office/powerpoint/2010/main" val="1600778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20</a:t>
            </a:fld>
            <a:endParaRPr lang="en-AU"/>
          </a:p>
        </p:txBody>
      </p:sp>
    </p:spTree>
    <p:extLst>
      <p:ext uri="{BB962C8B-B14F-4D97-AF65-F5344CB8AC3E}">
        <p14:creationId xmlns:p14="http://schemas.microsoft.com/office/powerpoint/2010/main" val="2926423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An important biomarker in cancer progression is caveolin-1… Linker:</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kd</a:t>
            </a:r>
            <a:r>
              <a:rPr lang="en-AU" sz="1200" kern="1200" baseline="0" dirty="0" smtClean="0">
                <a:solidFill>
                  <a:schemeClr val="tx1"/>
                </a:solidFill>
                <a:effectLst/>
                <a:latin typeface="+mn-lt"/>
                <a:ea typeface="+mn-ea"/>
                <a:cs typeface="+mn-cs"/>
              </a:rPr>
              <a:t> or addition of cavin-1 was found to reduce this phenotype in prostate cancer cells. </a:t>
            </a:r>
            <a:r>
              <a:rPr lang="en-AU" sz="1200" kern="1200" baseline="0" dirty="0" smtClean="0">
                <a:solidFill>
                  <a:schemeClr val="tx1"/>
                </a:solidFill>
                <a:effectLst/>
                <a:latin typeface="+mn-lt"/>
                <a:ea typeface="+mn-ea"/>
                <a:cs typeface="+mn-cs"/>
              </a:rPr>
              <a:t>60s</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3</a:t>
            </a:fld>
            <a:endParaRPr lang="en-AU"/>
          </a:p>
        </p:txBody>
      </p:sp>
    </p:spTree>
    <p:extLst>
      <p:ext uri="{BB962C8B-B14F-4D97-AF65-F5344CB8AC3E}">
        <p14:creationId xmlns:p14="http://schemas.microsoft.com/office/powerpoint/2010/main" val="4129688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Memebers</a:t>
            </a:r>
            <a:r>
              <a:rPr lang="en-US" baseline="0" dirty="0" smtClean="0"/>
              <a:t> of the </a:t>
            </a:r>
            <a:r>
              <a:rPr lang="en-US" baseline="0" dirty="0" err="1" smtClean="0"/>
              <a:t>hnRNP</a:t>
            </a:r>
            <a:r>
              <a:rPr lang="en-US" baseline="0" dirty="0" smtClean="0"/>
              <a:t> family appear to be involved with the export of </a:t>
            </a:r>
            <a:r>
              <a:rPr lang="en-US" baseline="0" dirty="0" err="1" smtClean="0"/>
              <a:t>mirs</a:t>
            </a:r>
            <a:r>
              <a:rPr lang="en-US" baseline="0" dirty="0" smtClean="0"/>
              <a:t> in other cell lines, which indicates that FUS or </a:t>
            </a:r>
            <a:r>
              <a:rPr lang="en-US" baseline="0" dirty="0" err="1" smtClean="0"/>
              <a:t>hnrnpk</a:t>
            </a:r>
            <a:r>
              <a:rPr lang="en-US" baseline="0" dirty="0" smtClean="0"/>
              <a:t> may be better suited for this role… Linker: together, this indicates that hnRNPK fulfills the criteria for export protein.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22</a:t>
            </a:fld>
            <a:endParaRPr lang="en-AU"/>
          </a:p>
        </p:txBody>
      </p:sp>
    </p:spTree>
    <p:extLst>
      <p:ext uri="{BB962C8B-B14F-4D97-AF65-F5344CB8AC3E}">
        <p14:creationId xmlns:p14="http://schemas.microsoft.com/office/powerpoint/2010/main" val="2711405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24</a:t>
            </a:fld>
            <a:endParaRPr lang="en-AU"/>
          </a:p>
        </p:txBody>
      </p:sp>
    </p:spTree>
    <p:extLst>
      <p:ext uri="{BB962C8B-B14F-4D97-AF65-F5344CB8AC3E}">
        <p14:creationId xmlns:p14="http://schemas.microsoft.com/office/powerpoint/2010/main" val="3192105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smtClean="0"/>
              <a:t>45s. One </a:t>
            </a:r>
            <a:r>
              <a:rPr lang="en-AU" baseline="0" dirty="0" smtClean="0"/>
              <a:t>novel mechanism revealed in recent years is the role of extracellular vesicles in cancer progression. </a:t>
            </a:r>
          </a:p>
        </p:txBody>
      </p:sp>
      <p:sp>
        <p:nvSpPr>
          <p:cNvPr id="4" name="Slide Number Placeholder 3"/>
          <p:cNvSpPr>
            <a:spLocks noGrp="1"/>
          </p:cNvSpPr>
          <p:nvPr>
            <p:ph type="sldNum" sz="quarter" idx="10"/>
          </p:nvPr>
        </p:nvSpPr>
        <p:spPr/>
        <p:txBody>
          <a:bodyPr/>
          <a:lstStyle/>
          <a:p>
            <a:fld id="{3879C5DC-A60F-40B4-9CE1-5FE03EE7A3A5}" type="slidenum">
              <a:rPr lang="en-AU" smtClean="0"/>
              <a:t>4</a:t>
            </a:fld>
            <a:endParaRPr lang="en-AU"/>
          </a:p>
        </p:txBody>
      </p:sp>
    </p:spTree>
    <p:extLst>
      <p:ext uri="{BB962C8B-B14F-4D97-AF65-F5344CB8AC3E}">
        <p14:creationId xmlns:p14="http://schemas.microsoft.com/office/powerpoint/2010/main" val="185508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60s. While</a:t>
            </a:r>
            <a:r>
              <a:rPr lang="en-US" baseline="0" dirty="0" smtClean="0"/>
              <a:t> </a:t>
            </a:r>
            <a:r>
              <a:rPr lang="en-US" baseline="0" dirty="0" smtClean="0"/>
              <a:t>protein content of </a:t>
            </a:r>
            <a:r>
              <a:rPr lang="en-US" baseline="0" dirty="0" err="1" smtClean="0"/>
              <a:t>Evs</a:t>
            </a:r>
            <a:r>
              <a:rPr lang="en-US" baseline="0" dirty="0" smtClean="0"/>
              <a:t> is commonly researched and regulation is understood, the same cannot be said for microRNAs. Previously microRNAs were thought to only be contained in </a:t>
            </a:r>
            <a:r>
              <a:rPr lang="en-US" baseline="0" dirty="0" err="1" smtClean="0"/>
              <a:t>Evs</a:t>
            </a:r>
            <a:r>
              <a:rPr lang="en-US" baseline="0" dirty="0" smtClean="0"/>
              <a:t> due to random uptake, or </a:t>
            </a:r>
            <a:r>
              <a:rPr lang="en-US" baseline="0" dirty="0" smtClean="0"/>
              <a:t>sampling which where the forming EVs engulfs surrounding microRNAs. Because </a:t>
            </a:r>
            <a:r>
              <a:rPr lang="en-US" baseline="0" dirty="0" smtClean="0"/>
              <a:t>of this, </a:t>
            </a:r>
            <a:r>
              <a:rPr lang="en-US" baseline="0" dirty="0" smtClean="0"/>
              <a:t>EV content would be proportionate to the cellular concentration of these microRNAs, as </a:t>
            </a:r>
            <a:r>
              <a:rPr lang="en-US" baseline="0" dirty="0" smtClean="0"/>
              <a:t>shown by miR-125a in our study. In contrast, recent studies had found that some microRNAs don’t display this activity. Rather, these microRNAs can change EV concentration disproportionally to the cellular concentration, as observed by miR-148a. This is believed to occur due to the regulation of EXPORT PROTEINS, where the EVs can become enriched in specific </a:t>
            </a:r>
            <a:r>
              <a:rPr lang="en-US" baseline="0" dirty="0" err="1" smtClean="0"/>
              <a:t>miR</a:t>
            </a:r>
            <a:r>
              <a:rPr lang="en-US" baseline="0" dirty="0" smtClean="0"/>
              <a:t> species. Prevention of this export will then modify the </a:t>
            </a:r>
            <a:r>
              <a:rPr lang="en-US" baseline="0" dirty="0" smtClean="0"/>
              <a:t>EV cargo and affect the biological action induced by the EVs. </a:t>
            </a:r>
            <a:r>
              <a:rPr lang="en-US" baseline="0" dirty="0" smtClean="0"/>
              <a:t>However what this export mechanism is and how it works is unknown.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5</a:t>
            </a:fld>
            <a:endParaRPr lang="en-AU"/>
          </a:p>
        </p:txBody>
      </p:sp>
    </p:spTree>
    <p:extLst>
      <p:ext uri="{BB962C8B-B14F-4D97-AF65-F5344CB8AC3E}">
        <p14:creationId xmlns:p14="http://schemas.microsoft.com/office/powerpoint/2010/main" val="3894200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45s</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6</a:t>
            </a:fld>
            <a:endParaRPr lang="en-AU"/>
          </a:p>
        </p:txBody>
      </p:sp>
    </p:spTree>
    <p:extLst>
      <p:ext uri="{BB962C8B-B14F-4D97-AF65-F5344CB8AC3E}">
        <p14:creationId xmlns:p14="http://schemas.microsoft.com/office/powerpoint/2010/main" val="347341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40s</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7</a:t>
            </a:fld>
            <a:endParaRPr lang="en-AU"/>
          </a:p>
        </p:txBody>
      </p:sp>
    </p:spTree>
    <p:extLst>
      <p:ext uri="{BB962C8B-B14F-4D97-AF65-F5344CB8AC3E}">
        <p14:creationId xmlns:p14="http://schemas.microsoft.com/office/powerpoint/2010/main" val="125677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40s</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8</a:t>
            </a:fld>
            <a:endParaRPr lang="en-AU"/>
          </a:p>
        </p:txBody>
      </p:sp>
    </p:spTree>
    <p:extLst>
      <p:ext uri="{BB962C8B-B14F-4D97-AF65-F5344CB8AC3E}">
        <p14:creationId xmlns:p14="http://schemas.microsoft.com/office/powerpoint/2010/main" val="2401803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45s</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9</a:t>
            </a:fld>
            <a:endParaRPr lang="en-AU"/>
          </a:p>
        </p:txBody>
      </p:sp>
    </p:spTree>
    <p:extLst>
      <p:ext uri="{BB962C8B-B14F-4D97-AF65-F5344CB8AC3E}">
        <p14:creationId xmlns:p14="http://schemas.microsoft.com/office/powerpoint/2010/main" val="2059477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20sec</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10</a:t>
            </a:fld>
            <a:endParaRPr lang="en-AU"/>
          </a:p>
        </p:txBody>
      </p:sp>
    </p:spTree>
    <p:extLst>
      <p:ext uri="{BB962C8B-B14F-4D97-AF65-F5344CB8AC3E}">
        <p14:creationId xmlns:p14="http://schemas.microsoft.com/office/powerpoint/2010/main" val="2486399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5/11/2016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00627251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5/11/2016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267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5/11/2016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040976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5/11/2016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73260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5/11/2016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84328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5/11/2016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96659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5/11/2016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46701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5/11/2016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014628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5/11/2016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77376313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5/11/2016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9291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5/11/2016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412233027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44BD7C-F7E4-4602-B4BA-7731E171C526}" type="datetimeFigureOut">
              <a:rPr lang="en-AU" smtClean="0"/>
              <a:t>5/11/2016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6730277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5/11/2016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3494847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644BD7C-F7E4-4602-B4BA-7731E171C526}" type="datetimeFigureOut">
              <a:rPr lang="en-AU" smtClean="0"/>
              <a:t>5/11/2016</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61250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644BD7C-F7E4-4602-B4BA-7731E171C526}" type="datetimeFigureOut">
              <a:rPr lang="en-AU" smtClean="0"/>
              <a:t>5/11/2016</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4537918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644BD7C-F7E4-4602-B4BA-7731E171C526}" type="datetimeFigureOut">
              <a:rPr lang="en-AU" smtClean="0"/>
              <a:t>5/11/2016</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6591254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5/11/2016</a:t>
            </a:fld>
            <a:endParaRPr lang="en-A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8513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644BD7C-F7E4-4602-B4BA-7731E171C526}" type="datetimeFigureOut">
              <a:rPr lang="en-AU" smtClean="0"/>
              <a:t>5/11/2016</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91D9A5-0FC2-4DE2-AA57-A6836224DAB8}" type="slidenum">
              <a:rPr lang="en-AU" smtClean="0"/>
              <a:t>‹#›</a:t>
            </a:fld>
            <a:endParaRPr lang="en-AU"/>
          </a:p>
        </p:txBody>
      </p:sp>
    </p:spTree>
    <p:extLst>
      <p:ext uri="{BB962C8B-B14F-4D97-AF65-F5344CB8AC3E}">
        <p14:creationId xmlns:p14="http://schemas.microsoft.com/office/powerpoint/2010/main" val="3928828931"/>
      </p:ext>
    </p:extLst>
  </p:cSld>
  <p:clrMap bg1="dk1" tx1="lt1" bg2="dk2" tx2="lt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jpe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13.png"/><Relationship Id="rId4" Type="http://schemas.openxmlformats.org/officeDocument/2006/relationships/diagramLayout" Target="../diagrams/layout2.xml"/><Relationship Id="rId9"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5.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9406784" cy="3329581"/>
          </a:xfrm>
        </p:spPr>
        <p:txBody>
          <a:bodyPr>
            <a:normAutofit fontScale="90000"/>
          </a:bodyPr>
          <a:lstStyle/>
          <a:p>
            <a:r>
              <a:rPr lang="en-AU" dirty="0" smtClean="0"/>
              <a:t>Control of extracellular vesicle microRNA export in prostate cancer. </a:t>
            </a:r>
            <a:endParaRPr lang="en-AU" dirty="0"/>
          </a:p>
        </p:txBody>
      </p:sp>
      <p:sp>
        <p:nvSpPr>
          <p:cNvPr id="3" name="Subtitle 2"/>
          <p:cNvSpPr>
            <a:spLocks noGrp="1"/>
          </p:cNvSpPr>
          <p:nvPr>
            <p:ph type="subTitle" idx="1"/>
          </p:nvPr>
        </p:nvSpPr>
        <p:spPr>
          <a:xfrm>
            <a:off x="1412638" y="4037954"/>
            <a:ext cx="9440034" cy="2820046"/>
          </a:xfrm>
        </p:spPr>
        <p:txBody>
          <a:bodyPr>
            <a:normAutofit/>
          </a:bodyPr>
          <a:lstStyle/>
          <a:p>
            <a:endParaRPr lang="en-US" dirty="0" smtClean="0"/>
          </a:p>
          <a:p>
            <a:endParaRPr lang="en-US" dirty="0"/>
          </a:p>
          <a:p>
            <a:r>
              <a:rPr lang="en-US" cap="none" dirty="0" smtClean="0"/>
              <a:t>Harley Robinson. </a:t>
            </a:r>
          </a:p>
          <a:p>
            <a:r>
              <a:rPr lang="en-US" cap="none" dirty="0" smtClean="0"/>
              <a:t>Supervisor: </a:t>
            </a:r>
            <a:r>
              <a:rPr lang="en-US" cap="none" dirty="0" err="1" smtClean="0"/>
              <a:t>Assoc.Prof</a:t>
            </a:r>
            <a:r>
              <a:rPr lang="en-US" cap="none" dirty="0" smtClean="0"/>
              <a:t> Michelle Hill</a:t>
            </a:r>
          </a:p>
          <a:p>
            <a:r>
              <a:rPr lang="en-US" cap="none" dirty="0" smtClean="0"/>
              <a:t>Co-supervisor: Dr. Alexandre </a:t>
            </a:r>
            <a:r>
              <a:rPr lang="en-US" cap="none" dirty="0" err="1" smtClean="0"/>
              <a:t>Cristino</a:t>
            </a:r>
            <a:endParaRPr lang="en-AU" cap="none" dirty="0"/>
          </a:p>
        </p:txBody>
      </p:sp>
    </p:spTree>
    <p:extLst>
      <p:ext uri="{BB962C8B-B14F-4D97-AF65-F5344CB8AC3E}">
        <p14:creationId xmlns:p14="http://schemas.microsoft.com/office/powerpoint/2010/main" val="1579877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882186" y="1695962"/>
            <a:ext cx="5390866" cy="3662541"/>
          </a:xfrm>
          <a:prstGeom prst="rect">
            <a:avLst/>
          </a:prstGeom>
          <a:noFill/>
        </p:spPr>
        <p:txBody>
          <a:bodyPr wrap="square" rtlCol="0">
            <a:spAutoFit/>
          </a:bodyPr>
          <a:lstStyle/>
          <a:p>
            <a:r>
              <a:rPr lang="en-US" sz="2400" dirty="0" smtClean="0"/>
              <a:t>Hypothesis: </a:t>
            </a:r>
          </a:p>
          <a:p>
            <a:endParaRPr lang="en-US" sz="2000" dirty="0" smtClean="0"/>
          </a:p>
          <a:p>
            <a:pPr algn="ctr"/>
            <a:r>
              <a:rPr lang="en-AU" sz="2000" dirty="0"/>
              <a:t>Cavin-1 expression in PC3 cell limits the </a:t>
            </a:r>
            <a:r>
              <a:rPr lang="en-AU" sz="2000" dirty="0" smtClean="0"/>
              <a:t>extracellular </a:t>
            </a:r>
            <a:r>
              <a:rPr lang="en-AU" sz="2000" dirty="0"/>
              <a:t>vesicle export of a subset of microRNAs by modulating the export of their RNA-binding </a:t>
            </a:r>
            <a:r>
              <a:rPr lang="en-AU" sz="2000" dirty="0" smtClean="0"/>
              <a:t>proteins</a:t>
            </a:r>
          </a:p>
          <a:p>
            <a:pPr algn="ctr"/>
            <a:endParaRPr lang="en-US" sz="2000" dirty="0" smtClean="0"/>
          </a:p>
          <a:p>
            <a:pPr algn="ctr"/>
            <a:endParaRPr lang="en-US" sz="2000" dirty="0"/>
          </a:p>
          <a:p>
            <a:pPr algn="ctr"/>
            <a:r>
              <a:rPr lang="en-AU" sz="2400" dirty="0" smtClean="0">
                <a:solidFill>
                  <a:srgbClr val="FFFF00"/>
                </a:solidFill>
              </a:rPr>
              <a:t>RNA-binding proteins bind to conserved RNA regions. </a:t>
            </a:r>
            <a:endParaRPr lang="en-US" sz="2400" dirty="0">
              <a:solidFill>
                <a:srgbClr val="FFFF00"/>
              </a:solidFill>
            </a:endParaRPr>
          </a:p>
          <a:p>
            <a:pPr algn="ctr"/>
            <a:endParaRPr lang="en-US" sz="2000" dirty="0" smtClean="0"/>
          </a:p>
        </p:txBody>
      </p:sp>
      <p:sp>
        <p:nvSpPr>
          <p:cNvPr id="3" name="TextBox 2"/>
          <p:cNvSpPr txBox="1"/>
          <p:nvPr/>
        </p:nvSpPr>
        <p:spPr>
          <a:xfrm>
            <a:off x="3772557" y="5180113"/>
            <a:ext cx="1301959" cy="369332"/>
          </a:xfrm>
          <a:prstGeom prst="rect">
            <a:avLst/>
          </a:prstGeom>
          <a:noFill/>
        </p:spPr>
        <p:txBody>
          <a:bodyPr wrap="none" rtlCol="0">
            <a:spAutoFit/>
          </a:bodyPr>
          <a:lstStyle/>
          <a:p>
            <a:r>
              <a:rPr lang="en-AU" dirty="0" err="1" smtClean="0">
                <a:solidFill>
                  <a:schemeClr val="bg1"/>
                </a:solidFill>
              </a:rPr>
              <a:t>Caveolin</a:t>
            </a:r>
            <a:r>
              <a:rPr lang="en-AU" sz="1400" dirty="0">
                <a:solidFill>
                  <a:schemeClr val="bg1"/>
                </a:solidFill>
              </a:rPr>
              <a:t>+</a:t>
            </a:r>
          </a:p>
        </p:txBody>
      </p:sp>
      <p:sp>
        <p:nvSpPr>
          <p:cNvPr id="6" name="Title 1"/>
          <p:cNvSpPr>
            <a:spLocks noGrp="1"/>
          </p:cNvSpPr>
          <p:nvPr>
            <p:ph type="title"/>
          </p:nvPr>
        </p:nvSpPr>
        <p:spPr>
          <a:xfrm>
            <a:off x="646111" y="452718"/>
            <a:ext cx="9912352" cy="1400530"/>
          </a:xfrm>
        </p:spPr>
        <p:txBody>
          <a:bodyPr/>
          <a:lstStyle/>
          <a:p>
            <a:r>
              <a:rPr lang="en-AU" sz="3600" dirty="0" smtClean="0"/>
              <a:t>Aim 2. Identify candidate export protein</a:t>
            </a:r>
            <a:endParaRPr lang="en-AU" sz="3600" dirty="0"/>
          </a:p>
        </p:txBody>
      </p:sp>
      <p:pic>
        <p:nvPicPr>
          <p:cNvPr id="8" name="Picture 7"/>
          <p:cNvPicPr/>
          <p:nvPr/>
        </p:nvPicPr>
        <p:blipFill>
          <a:blip r:embed="rId3"/>
          <a:stretch>
            <a:fillRect/>
          </a:stretch>
        </p:blipFill>
        <p:spPr>
          <a:xfrm>
            <a:off x="772807" y="1444624"/>
            <a:ext cx="4803775" cy="4803775"/>
          </a:xfrm>
          <a:prstGeom prst="rect">
            <a:avLst/>
          </a:prstGeom>
        </p:spPr>
      </p:pic>
      <p:sp>
        <p:nvSpPr>
          <p:cNvPr id="2" name="Oval 1"/>
          <p:cNvSpPr/>
          <p:nvPr/>
        </p:nvSpPr>
        <p:spPr>
          <a:xfrm>
            <a:off x="772807" y="4039737"/>
            <a:ext cx="1219766" cy="131876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36151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15716"/>
            <a:ext cx="9404723" cy="1400530"/>
          </a:xfrm>
        </p:spPr>
        <p:txBody>
          <a:bodyPr/>
          <a:lstStyle/>
          <a:p>
            <a:r>
              <a:rPr lang="en-AU" sz="3600" dirty="0" smtClean="0"/>
              <a:t>Expanding the sample set</a:t>
            </a:r>
            <a:endParaRPr lang="en-AU" sz="3600" dirty="0"/>
          </a:p>
        </p:txBody>
      </p:sp>
      <p:pic>
        <p:nvPicPr>
          <p:cNvPr id="4" name="Picture 3"/>
          <p:cNvPicPr/>
          <p:nvPr/>
        </p:nvPicPr>
        <p:blipFill rotWithShape="1">
          <a:blip r:embed="rId3"/>
          <a:srcRect l="10303" t="17128"/>
          <a:stretch/>
        </p:blipFill>
        <p:spPr>
          <a:xfrm>
            <a:off x="5965187" y="1736603"/>
            <a:ext cx="4998779" cy="4102868"/>
          </a:xfrm>
          <a:prstGeom prst="rect">
            <a:avLst/>
          </a:prstGeom>
        </p:spPr>
      </p:pic>
      <p:pic>
        <p:nvPicPr>
          <p:cNvPr id="5" name="Content Placeholder 3"/>
          <p:cNvPicPr>
            <a:picLocks/>
          </p:cNvPicPr>
          <p:nvPr/>
        </p:nvPicPr>
        <p:blipFill rotWithShape="1">
          <a:blip r:embed="rId4">
            <a:extLst>
              <a:ext uri="{28A0092B-C50C-407E-A947-70E740481C1C}">
                <a14:useLocalDpi xmlns:a14="http://schemas.microsoft.com/office/drawing/2010/main" val="0"/>
              </a:ext>
            </a:extLst>
          </a:blip>
          <a:srcRect r="47637"/>
          <a:stretch/>
        </p:blipFill>
        <p:spPr>
          <a:xfrm>
            <a:off x="646111" y="1732728"/>
            <a:ext cx="4542332" cy="4106743"/>
          </a:xfrm>
          <a:prstGeom prst="rect">
            <a:avLst/>
          </a:prstGeom>
        </p:spPr>
      </p:pic>
      <p:sp>
        <p:nvSpPr>
          <p:cNvPr id="7" name="Right Bracket 6"/>
          <p:cNvSpPr/>
          <p:nvPr/>
        </p:nvSpPr>
        <p:spPr>
          <a:xfrm>
            <a:off x="4881282" y="2514600"/>
            <a:ext cx="94130" cy="301416"/>
          </a:xfrm>
          <a:prstGeom prst="rightBracket">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solidFill>
                <a:sysClr val="windowText" lastClr="000000"/>
              </a:solidFill>
            </a:endParaRPr>
          </a:p>
        </p:txBody>
      </p:sp>
      <p:sp>
        <p:nvSpPr>
          <p:cNvPr id="8" name="Right Bracket 7"/>
          <p:cNvSpPr/>
          <p:nvPr/>
        </p:nvSpPr>
        <p:spPr>
          <a:xfrm>
            <a:off x="4579842" y="2747968"/>
            <a:ext cx="69357" cy="15187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Right Bracket 8"/>
          <p:cNvSpPr/>
          <p:nvPr/>
        </p:nvSpPr>
        <p:spPr>
          <a:xfrm>
            <a:off x="4305300" y="2816016"/>
            <a:ext cx="47625" cy="46247"/>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 name="Right Bracket 9"/>
          <p:cNvSpPr/>
          <p:nvPr/>
        </p:nvSpPr>
        <p:spPr>
          <a:xfrm>
            <a:off x="3724275" y="3986213"/>
            <a:ext cx="71438" cy="11906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1" name="Right Bracket 10"/>
          <p:cNvSpPr/>
          <p:nvPr/>
        </p:nvSpPr>
        <p:spPr>
          <a:xfrm>
            <a:off x="3452813" y="3714750"/>
            <a:ext cx="66675" cy="176213"/>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2" name="Right Bracket 11"/>
          <p:cNvSpPr/>
          <p:nvPr/>
        </p:nvSpPr>
        <p:spPr>
          <a:xfrm>
            <a:off x="3171825" y="3786188"/>
            <a:ext cx="45719" cy="23812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3" name="Right Bracket 12"/>
          <p:cNvSpPr/>
          <p:nvPr/>
        </p:nvSpPr>
        <p:spPr>
          <a:xfrm>
            <a:off x="2871558" y="3465909"/>
            <a:ext cx="45719" cy="358379"/>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4" name="Right Bracket 13"/>
          <p:cNvSpPr/>
          <p:nvPr/>
        </p:nvSpPr>
        <p:spPr>
          <a:xfrm>
            <a:off x="2576283" y="3905250"/>
            <a:ext cx="45719" cy="40957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5" name="Right Bracket 14"/>
          <p:cNvSpPr/>
          <p:nvPr/>
        </p:nvSpPr>
        <p:spPr>
          <a:xfrm>
            <a:off x="2290303" y="3343183"/>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6" name="Right Bracket 15"/>
          <p:cNvSpPr/>
          <p:nvPr/>
        </p:nvSpPr>
        <p:spPr>
          <a:xfrm>
            <a:off x="2014078" y="3669460"/>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7" name="Right Bracket 16"/>
          <p:cNvSpPr/>
          <p:nvPr/>
        </p:nvSpPr>
        <p:spPr>
          <a:xfrm>
            <a:off x="1733090" y="3423595"/>
            <a:ext cx="45719" cy="48165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cxnSp>
        <p:nvCxnSpPr>
          <p:cNvPr id="19" name="Straight Connector 18"/>
          <p:cNvCxnSpPr/>
          <p:nvPr/>
        </p:nvCxnSpPr>
        <p:spPr>
          <a:xfrm>
            <a:off x="4975412" y="2665308"/>
            <a:ext cx="1595781" cy="4054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910166" y="5990179"/>
            <a:ext cx="7204216" cy="677108"/>
          </a:xfrm>
          <a:prstGeom prst="rect">
            <a:avLst/>
          </a:prstGeom>
          <a:noFill/>
        </p:spPr>
        <p:txBody>
          <a:bodyPr wrap="none" rtlCol="0">
            <a:spAutoFit/>
          </a:bodyPr>
          <a:lstStyle/>
          <a:p>
            <a:r>
              <a:rPr lang="en-AU" sz="2000" dirty="0" smtClean="0"/>
              <a:t>19 miRNAs selectively exported most with links to cancer</a:t>
            </a:r>
            <a:r>
              <a:rPr lang="en-AU" dirty="0" smtClean="0"/>
              <a:t>.</a:t>
            </a:r>
          </a:p>
          <a:p>
            <a:pPr algn="r"/>
            <a:r>
              <a:rPr lang="en-AU" dirty="0" smtClean="0"/>
              <a:t>(Huang </a:t>
            </a:r>
            <a:r>
              <a:rPr lang="en-AU" i="1" dirty="0" smtClean="0"/>
              <a:t>et al </a:t>
            </a:r>
            <a:r>
              <a:rPr lang="en-AU" dirty="0" smtClean="0"/>
              <a:t>2014, </a:t>
            </a:r>
            <a:r>
              <a:rPr lang="en-AU" dirty="0" err="1" smtClean="0"/>
              <a:t>Pola</a:t>
            </a:r>
            <a:r>
              <a:rPr lang="en-AU" dirty="0" smtClean="0"/>
              <a:t> 2013, )</a:t>
            </a:r>
            <a:endParaRPr lang="en-AU" dirty="0"/>
          </a:p>
        </p:txBody>
      </p:sp>
      <p:sp>
        <p:nvSpPr>
          <p:cNvPr id="18" name="Rectangle 17"/>
          <p:cNvSpPr/>
          <p:nvPr/>
        </p:nvSpPr>
        <p:spPr>
          <a:xfrm>
            <a:off x="6066787" y="3221454"/>
            <a:ext cx="1756413" cy="21379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p:cNvSpPr txBox="1"/>
          <p:nvPr/>
        </p:nvSpPr>
        <p:spPr>
          <a:xfrm>
            <a:off x="3903744" y="4604084"/>
            <a:ext cx="271228" cy="338554"/>
          </a:xfrm>
          <a:prstGeom prst="rect">
            <a:avLst/>
          </a:prstGeom>
          <a:noFill/>
        </p:spPr>
        <p:txBody>
          <a:bodyPr wrap="none" rtlCol="0">
            <a:spAutoFit/>
          </a:bodyPr>
          <a:lstStyle/>
          <a:p>
            <a:r>
              <a:rPr lang="en-AU" sz="1600" dirty="0" smtClean="0">
                <a:solidFill>
                  <a:schemeClr val="bg1"/>
                </a:solidFill>
              </a:rPr>
              <a:t>*</a:t>
            </a:r>
            <a:endParaRPr lang="en-AU" sz="1600" dirty="0">
              <a:solidFill>
                <a:schemeClr val="bg1"/>
              </a:solidFill>
            </a:endParaRPr>
          </a:p>
        </p:txBody>
      </p:sp>
    </p:spTree>
    <p:extLst>
      <p:ext uri="{BB962C8B-B14F-4D97-AF65-F5344CB8AC3E}">
        <p14:creationId xmlns:p14="http://schemas.microsoft.com/office/powerpoint/2010/main" val="196690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00" y="381214"/>
            <a:ext cx="10631385" cy="750899"/>
          </a:xfrm>
        </p:spPr>
        <p:txBody>
          <a:bodyPr/>
          <a:lstStyle/>
          <a:p>
            <a:r>
              <a:rPr lang="en-US" dirty="0" smtClean="0"/>
              <a:t>Motifs enriched in exported microRNAs</a:t>
            </a:r>
            <a:endParaRPr lang="en-AU" dirty="0"/>
          </a:p>
        </p:txBody>
      </p:sp>
      <p:sp>
        <p:nvSpPr>
          <p:cNvPr id="5" name="TextBox 4"/>
          <p:cNvSpPr txBox="1"/>
          <p:nvPr/>
        </p:nvSpPr>
        <p:spPr>
          <a:xfrm>
            <a:off x="7715134" y="3226601"/>
            <a:ext cx="4991187" cy="2246769"/>
          </a:xfrm>
          <a:prstGeom prst="rect">
            <a:avLst/>
          </a:prstGeom>
          <a:noFill/>
        </p:spPr>
        <p:txBody>
          <a:bodyPr wrap="square" rtlCol="0">
            <a:spAutoFit/>
          </a:bodyPr>
          <a:lstStyle/>
          <a:p>
            <a:r>
              <a:rPr lang="en-US" sz="2000" dirty="0" smtClean="0"/>
              <a:t>Motif conserved across 12 of the selectively exported miRNAs.</a:t>
            </a:r>
          </a:p>
          <a:p>
            <a:endParaRPr lang="en-US" sz="2000" dirty="0" smtClean="0"/>
          </a:p>
          <a:p>
            <a:r>
              <a:rPr lang="en-US" sz="2000" dirty="0" smtClean="0"/>
              <a:t>No matches to sampled miRNAs. </a:t>
            </a:r>
            <a:endParaRPr lang="en-US" sz="2000" dirty="0" smtClean="0"/>
          </a:p>
          <a:p>
            <a:endParaRPr lang="en-US" sz="2000" dirty="0"/>
          </a:p>
          <a:p>
            <a:r>
              <a:rPr lang="en-US" sz="2000" dirty="0" smtClean="0"/>
              <a:t>Only prediction: experimental </a:t>
            </a:r>
          </a:p>
          <a:p>
            <a:r>
              <a:rPr lang="en-US" sz="2000" dirty="0" smtClean="0"/>
              <a:t>validation required. </a:t>
            </a:r>
            <a:endParaRPr lang="en-AU" sz="2000" dirty="0"/>
          </a:p>
        </p:txBody>
      </p:sp>
      <p:sp>
        <p:nvSpPr>
          <p:cNvPr id="7" name="TextBox 6"/>
          <p:cNvSpPr txBox="1"/>
          <p:nvPr/>
        </p:nvSpPr>
        <p:spPr>
          <a:xfrm>
            <a:off x="10901686" y="2348306"/>
            <a:ext cx="670376" cy="369332"/>
          </a:xfrm>
          <a:prstGeom prst="rect">
            <a:avLst/>
          </a:prstGeom>
          <a:noFill/>
        </p:spPr>
        <p:txBody>
          <a:bodyPr wrap="none" rtlCol="0">
            <a:spAutoFit/>
          </a:bodyPr>
          <a:lstStyle/>
          <a:p>
            <a:r>
              <a:rPr lang="en-US" dirty="0" smtClean="0">
                <a:solidFill>
                  <a:schemeClr val="bg1"/>
                </a:solidFill>
              </a:rPr>
              <a:t>8/19</a:t>
            </a:r>
            <a:endParaRPr lang="en-AU" dirty="0">
              <a:solidFill>
                <a:schemeClr val="bg1"/>
              </a:solidFill>
            </a:endParaRPr>
          </a:p>
        </p:txBody>
      </p:sp>
      <p:sp>
        <p:nvSpPr>
          <p:cNvPr id="8" name="TextBox 7"/>
          <p:cNvSpPr txBox="1"/>
          <p:nvPr/>
        </p:nvSpPr>
        <p:spPr>
          <a:xfrm>
            <a:off x="7473462" y="1497865"/>
            <a:ext cx="4410929" cy="1015663"/>
          </a:xfrm>
          <a:prstGeom prst="rect">
            <a:avLst/>
          </a:prstGeom>
          <a:noFill/>
        </p:spPr>
        <p:txBody>
          <a:bodyPr wrap="square" rtlCol="0">
            <a:spAutoFit/>
          </a:bodyPr>
          <a:lstStyle/>
          <a:p>
            <a:r>
              <a:rPr lang="en-AU" sz="2000" dirty="0" smtClean="0"/>
              <a:t>Assumption: Exported </a:t>
            </a:r>
            <a:r>
              <a:rPr lang="en-AU" sz="2000" dirty="0" smtClean="0"/>
              <a:t>microRNAs share sub-sequences that RNA-binding export </a:t>
            </a:r>
            <a:r>
              <a:rPr lang="en-AU" sz="2000" dirty="0" smtClean="0"/>
              <a:t>proteins </a:t>
            </a:r>
            <a:r>
              <a:rPr lang="en-AU" sz="2000" dirty="0" smtClean="0"/>
              <a:t>bind to. </a:t>
            </a:r>
            <a:endParaRPr lang="en-AU" sz="2000" dirty="0"/>
          </a:p>
        </p:txBody>
      </p:sp>
      <p:pic>
        <p:nvPicPr>
          <p:cNvPr id="10" name="Picture 9"/>
          <p:cNvPicPr>
            <a:picLocks noChangeAspect="1"/>
          </p:cNvPicPr>
          <p:nvPr/>
        </p:nvPicPr>
        <p:blipFill>
          <a:blip r:embed="rId3"/>
          <a:stretch>
            <a:fillRect/>
          </a:stretch>
        </p:blipFill>
        <p:spPr>
          <a:xfrm>
            <a:off x="213651" y="1352684"/>
            <a:ext cx="7259811" cy="4946516"/>
          </a:xfrm>
          <a:prstGeom prst="rect">
            <a:avLst/>
          </a:prstGeom>
        </p:spPr>
      </p:pic>
      <p:cxnSp>
        <p:nvCxnSpPr>
          <p:cNvPr id="12" name="Straight Connector 11"/>
          <p:cNvCxnSpPr/>
          <p:nvPr/>
        </p:nvCxnSpPr>
        <p:spPr>
          <a:xfrm>
            <a:off x="640862" y="1676182"/>
            <a:ext cx="738554" cy="0"/>
          </a:xfrm>
          <a:prstGeom prst="line">
            <a:avLst/>
          </a:prstGeom>
          <a:ln w="1968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5903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912352" cy="1400530"/>
          </a:xfrm>
        </p:spPr>
        <p:txBody>
          <a:bodyPr/>
          <a:lstStyle/>
          <a:p>
            <a:r>
              <a:rPr lang="en-AU" sz="3600" dirty="0" smtClean="0"/>
              <a:t>Quantitative proteomics of EVs</a:t>
            </a:r>
            <a:endParaRPr lang="en-AU" sz="3600" dirty="0"/>
          </a:p>
        </p:txBody>
      </p:sp>
      <p:sp>
        <p:nvSpPr>
          <p:cNvPr id="3" name="Content Placeholder 2"/>
          <p:cNvSpPr>
            <a:spLocks noGrp="1"/>
          </p:cNvSpPr>
          <p:nvPr>
            <p:ph idx="1"/>
          </p:nvPr>
        </p:nvSpPr>
        <p:spPr>
          <a:xfrm>
            <a:off x="646111" y="1448802"/>
            <a:ext cx="5645643" cy="4846490"/>
          </a:xfrm>
        </p:spPr>
        <p:txBody>
          <a:bodyPr>
            <a:normAutofit/>
          </a:bodyPr>
          <a:lstStyle/>
          <a:p>
            <a:pPr marL="0" indent="0">
              <a:buNone/>
            </a:pPr>
            <a:r>
              <a:rPr lang="en-US" dirty="0" smtClean="0"/>
              <a:t>Export proteins should:</a:t>
            </a:r>
          </a:p>
          <a:p>
            <a:pPr lvl="1"/>
            <a:r>
              <a:rPr lang="en-US" dirty="0" smtClean="0">
                <a:solidFill>
                  <a:srgbClr val="FFFF00"/>
                </a:solidFill>
              </a:rPr>
              <a:t>Possess differential export due to cavin-1</a:t>
            </a:r>
          </a:p>
          <a:p>
            <a:pPr lvl="1"/>
            <a:r>
              <a:rPr lang="en-US" dirty="0" smtClean="0">
                <a:solidFill>
                  <a:srgbClr val="FFFF00"/>
                </a:solidFill>
              </a:rPr>
              <a:t>Possess RNA binding ability</a:t>
            </a:r>
            <a:endParaRPr lang="en-AU" dirty="0">
              <a:solidFill>
                <a:srgbClr val="FFFF00"/>
              </a:solidFill>
            </a:endParaRPr>
          </a:p>
          <a:p>
            <a:pPr lvl="1"/>
            <a:r>
              <a:rPr lang="en-US" dirty="0" smtClean="0"/>
              <a:t>Predicted to bind the exported miRNAs. </a:t>
            </a:r>
          </a:p>
          <a:p>
            <a:pPr marL="0" lvl="1" indent="0">
              <a:buNone/>
            </a:pPr>
            <a:endParaRPr lang="en-US" dirty="0"/>
          </a:p>
          <a:p>
            <a:pPr marL="0" lvl="1" indent="0">
              <a:buNone/>
            </a:pPr>
            <a:r>
              <a:rPr lang="en-US" dirty="0" smtClean="0"/>
              <a:t>Mass spectrometry </a:t>
            </a:r>
            <a:r>
              <a:rPr lang="en-US" dirty="0" smtClean="0"/>
              <a:t>compared </a:t>
            </a:r>
            <a:r>
              <a:rPr lang="en-US" dirty="0" smtClean="0"/>
              <a:t>proteomic content of EVs from PC3 and PC3-cavin-1 cells. 				</a:t>
            </a:r>
            <a:r>
              <a:rPr lang="en-US" sz="1200" dirty="0" smtClean="0"/>
              <a:t>(</a:t>
            </a:r>
            <a:r>
              <a:rPr lang="en-US" sz="1200" dirty="0" err="1" smtClean="0"/>
              <a:t>Inder</a:t>
            </a:r>
            <a:r>
              <a:rPr lang="en-US" sz="1200" dirty="0" smtClean="0"/>
              <a:t> </a:t>
            </a:r>
            <a:r>
              <a:rPr lang="en-US" sz="1200" i="1" dirty="0" smtClean="0"/>
              <a:t>et al </a:t>
            </a:r>
            <a:r>
              <a:rPr lang="en-US" sz="1200" dirty="0" smtClean="0"/>
              <a:t>2012</a:t>
            </a:r>
            <a:r>
              <a:rPr lang="en-US" sz="1200" dirty="0" smtClean="0"/>
              <a:t>)</a:t>
            </a:r>
          </a:p>
          <a:p>
            <a:pPr marL="0" lvl="1" indent="0">
              <a:buNone/>
            </a:pPr>
            <a:endParaRPr lang="en-US" dirty="0" smtClean="0"/>
          </a:p>
          <a:p>
            <a:pPr marL="0" lvl="1" indent="0">
              <a:buNone/>
            </a:pPr>
            <a:r>
              <a:rPr lang="en-US" dirty="0" smtClean="0"/>
              <a:t>Gene Ontology analysis for RNA binding. </a:t>
            </a:r>
          </a:p>
          <a:p>
            <a:pPr marL="0" lvl="1" indent="0">
              <a:buNone/>
            </a:pPr>
            <a:endParaRPr lang="en-US" dirty="0"/>
          </a:p>
          <a:p>
            <a:pPr marL="0" lvl="1" indent="0">
              <a:buNone/>
            </a:pPr>
            <a:r>
              <a:rPr lang="en-US" dirty="0" err="1"/>
              <a:t>hnRNPK</a:t>
            </a:r>
            <a:r>
              <a:rPr lang="en-US" dirty="0"/>
              <a:t> predicted to match to the selective </a:t>
            </a:r>
            <a:r>
              <a:rPr lang="en-US" dirty="0" smtClean="0"/>
              <a:t>export </a:t>
            </a:r>
            <a:r>
              <a:rPr lang="en-US" dirty="0"/>
              <a:t>motif (p=0.0435, via FIMO prediction). </a:t>
            </a:r>
            <a:endParaRPr lang="en-US" sz="1100" dirty="0"/>
          </a:p>
          <a:p>
            <a:pPr marL="0" lvl="1" indent="0">
              <a:buNone/>
            </a:pPr>
            <a:endParaRPr lang="en-US" dirty="0" smtClean="0"/>
          </a:p>
        </p:txBody>
      </p:sp>
      <p:pic>
        <p:nvPicPr>
          <p:cNvPr id="4" name="Picture 3"/>
          <p:cNvPicPr/>
          <p:nvPr/>
        </p:nvPicPr>
        <p:blipFill rotWithShape="1">
          <a:blip r:embed="rId3"/>
          <a:srcRect t="6033" r="339" b="972"/>
          <a:stretch/>
        </p:blipFill>
        <p:spPr bwMode="auto">
          <a:xfrm>
            <a:off x="6291754" y="2059111"/>
            <a:ext cx="5437183" cy="3246999"/>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8686800" y="5511973"/>
            <a:ext cx="2331719" cy="400110"/>
          </a:xfrm>
          <a:prstGeom prst="rect">
            <a:avLst/>
          </a:prstGeom>
          <a:noFill/>
        </p:spPr>
        <p:txBody>
          <a:bodyPr wrap="square" rtlCol="0">
            <a:spAutoFit/>
          </a:bodyPr>
          <a:lstStyle/>
          <a:p>
            <a:r>
              <a:rPr lang="en-AU" sz="2000" b="1" dirty="0" smtClean="0"/>
              <a:t>Candidates</a:t>
            </a:r>
            <a:endParaRPr lang="en-AU" b="1" dirty="0"/>
          </a:p>
        </p:txBody>
      </p:sp>
      <p:cxnSp>
        <p:nvCxnSpPr>
          <p:cNvPr id="7" name="Straight Arrow Connector 6"/>
          <p:cNvCxnSpPr>
            <a:stCxn id="5" idx="0"/>
          </p:cNvCxnSpPr>
          <p:nvPr/>
        </p:nvCxnSpPr>
        <p:spPr>
          <a:xfrm flipH="1" flipV="1">
            <a:off x="9652000" y="4673600"/>
            <a:ext cx="200660" cy="8383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522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3"/>
          <p:cNvPicPr>
            <a:picLocks noChangeAspect="1"/>
          </p:cNvPicPr>
          <p:nvPr/>
        </p:nvPicPr>
        <p:blipFill>
          <a:blip r:embed="rId3"/>
          <a:stretch>
            <a:fillRect/>
          </a:stretch>
        </p:blipFill>
        <p:spPr>
          <a:xfrm>
            <a:off x="5896355" y="2716405"/>
            <a:ext cx="5013575" cy="3321605"/>
          </a:xfrm>
          <a:prstGeom prst="rect">
            <a:avLst/>
          </a:prstGeom>
        </p:spPr>
      </p:pic>
      <p:sp>
        <p:nvSpPr>
          <p:cNvPr id="2" name="Title 1"/>
          <p:cNvSpPr>
            <a:spLocks noGrp="1"/>
          </p:cNvSpPr>
          <p:nvPr>
            <p:ph type="title"/>
          </p:nvPr>
        </p:nvSpPr>
        <p:spPr>
          <a:xfrm>
            <a:off x="655635" y="534366"/>
            <a:ext cx="9698039" cy="759547"/>
          </a:xfrm>
        </p:spPr>
        <p:txBody>
          <a:bodyPr/>
          <a:lstStyle/>
          <a:p>
            <a:r>
              <a:rPr lang="en-US" sz="3600" dirty="0" smtClean="0"/>
              <a:t>hnRNPK translocate between MVB and ER</a:t>
            </a:r>
            <a:endParaRPr lang="en-AU" sz="3600" dirty="0"/>
          </a:p>
        </p:txBody>
      </p:sp>
      <p:pic>
        <p:nvPicPr>
          <p:cNvPr id="4" name="Content Placeholder 3"/>
          <p:cNvPicPr>
            <a:picLocks noGrp="1" noChangeAspect="1"/>
          </p:cNvPicPr>
          <p:nvPr>
            <p:ph idx="1"/>
          </p:nvPr>
        </p:nvPicPr>
        <p:blipFill>
          <a:blip r:embed="rId4"/>
          <a:stretch>
            <a:fillRect/>
          </a:stretch>
        </p:blipFill>
        <p:spPr>
          <a:xfrm>
            <a:off x="953399" y="2594346"/>
            <a:ext cx="5106699" cy="3443664"/>
          </a:xfrm>
          <a:prstGeom prst="rect">
            <a:avLst/>
          </a:prstGeom>
        </p:spPr>
      </p:pic>
      <p:sp>
        <p:nvSpPr>
          <p:cNvPr id="3" name="TextBox 2"/>
          <p:cNvSpPr txBox="1"/>
          <p:nvPr/>
        </p:nvSpPr>
        <p:spPr>
          <a:xfrm>
            <a:off x="1205953" y="6180885"/>
            <a:ext cx="4968199" cy="369332"/>
          </a:xfrm>
          <a:prstGeom prst="rect">
            <a:avLst/>
          </a:prstGeom>
          <a:noFill/>
        </p:spPr>
        <p:txBody>
          <a:bodyPr wrap="square" rtlCol="0">
            <a:spAutoFit/>
          </a:bodyPr>
          <a:lstStyle/>
          <a:p>
            <a:r>
              <a:rPr lang="en-AU" dirty="0" smtClean="0"/>
              <a:t>CD9: MVB and exosome marker </a:t>
            </a:r>
            <a:endParaRPr lang="en-AU" dirty="0"/>
          </a:p>
        </p:txBody>
      </p:sp>
      <p:sp>
        <p:nvSpPr>
          <p:cNvPr id="5" name="TextBox 4"/>
          <p:cNvSpPr txBox="1"/>
          <p:nvPr/>
        </p:nvSpPr>
        <p:spPr>
          <a:xfrm rot="16200000">
            <a:off x="832793" y="3469411"/>
            <a:ext cx="518213" cy="276999"/>
          </a:xfrm>
          <a:prstGeom prst="rect">
            <a:avLst/>
          </a:prstGeom>
          <a:solidFill>
            <a:schemeClr val="tx1"/>
          </a:solidFill>
        </p:spPr>
        <p:txBody>
          <a:bodyPr wrap="square" rtlCol="0">
            <a:spAutoFit/>
          </a:bodyPr>
          <a:lstStyle/>
          <a:p>
            <a:r>
              <a:rPr lang="en-US" sz="1200" dirty="0" smtClean="0">
                <a:solidFill>
                  <a:schemeClr val="bg1"/>
                </a:solidFill>
              </a:rPr>
              <a:t>PC3</a:t>
            </a:r>
            <a:endParaRPr lang="en-AU" sz="1200" dirty="0">
              <a:solidFill>
                <a:schemeClr val="bg1"/>
              </a:solidFill>
            </a:endParaRPr>
          </a:p>
        </p:txBody>
      </p:sp>
      <p:sp>
        <p:nvSpPr>
          <p:cNvPr id="7" name="TextBox 6"/>
          <p:cNvSpPr txBox="1"/>
          <p:nvPr/>
        </p:nvSpPr>
        <p:spPr>
          <a:xfrm rot="16200000">
            <a:off x="514259" y="5115915"/>
            <a:ext cx="1155280" cy="276999"/>
          </a:xfrm>
          <a:prstGeom prst="rect">
            <a:avLst/>
          </a:prstGeom>
          <a:solidFill>
            <a:schemeClr val="tx1"/>
          </a:solidFill>
        </p:spPr>
        <p:txBody>
          <a:bodyPr wrap="square" rtlCol="0">
            <a:spAutoFit/>
          </a:bodyPr>
          <a:lstStyle/>
          <a:p>
            <a:r>
              <a:rPr lang="en-US" sz="1200" dirty="0" smtClean="0">
                <a:solidFill>
                  <a:schemeClr val="bg1"/>
                </a:solidFill>
              </a:rPr>
              <a:t>PC3-Cavin-1</a:t>
            </a:r>
            <a:endParaRPr lang="en-AU" sz="1200" dirty="0">
              <a:solidFill>
                <a:schemeClr val="bg1"/>
              </a:solidFill>
            </a:endParaRPr>
          </a:p>
        </p:txBody>
      </p:sp>
      <p:sp>
        <p:nvSpPr>
          <p:cNvPr id="6" name="TextBox 5"/>
          <p:cNvSpPr txBox="1"/>
          <p:nvPr/>
        </p:nvSpPr>
        <p:spPr>
          <a:xfrm>
            <a:off x="6060098" y="2589446"/>
            <a:ext cx="4868882" cy="252000"/>
          </a:xfrm>
          <a:prstGeom prst="rect">
            <a:avLst/>
          </a:prstGeom>
          <a:solidFill>
            <a:schemeClr val="tx1"/>
          </a:solidFill>
        </p:spPr>
        <p:txBody>
          <a:bodyPr wrap="square" rtlCol="0">
            <a:spAutoFit/>
          </a:bodyPr>
          <a:lstStyle/>
          <a:p>
            <a:r>
              <a:rPr lang="en-US" sz="1200" dirty="0" smtClean="0">
                <a:solidFill>
                  <a:schemeClr val="bg1"/>
                </a:solidFill>
              </a:rPr>
              <a:t>           hnRNPK	ERp44 and DAPI                  Merge</a:t>
            </a:r>
            <a:endParaRPr lang="en-AU" sz="1200" dirty="0">
              <a:solidFill>
                <a:schemeClr val="bg1"/>
              </a:solidFill>
            </a:endParaRPr>
          </a:p>
        </p:txBody>
      </p:sp>
      <p:pic>
        <p:nvPicPr>
          <p:cNvPr id="10" name="Picture 9"/>
          <p:cNvPicPr>
            <a:picLocks noChangeAspect="1"/>
          </p:cNvPicPr>
          <p:nvPr/>
        </p:nvPicPr>
        <p:blipFill>
          <a:blip r:embed="rId5"/>
          <a:stretch>
            <a:fillRect/>
          </a:stretch>
        </p:blipFill>
        <p:spPr>
          <a:xfrm>
            <a:off x="7607804" y="2850971"/>
            <a:ext cx="1683208" cy="1521943"/>
          </a:xfrm>
          <a:prstGeom prst="rect">
            <a:avLst/>
          </a:prstGeom>
        </p:spPr>
      </p:pic>
      <p:cxnSp>
        <p:nvCxnSpPr>
          <p:cNvPr id="12" name="Straight Connector 11"/>
          <p:cNvCxnSpPr/>
          <p:nvPr/>
        </p:nvCxnSpPr>
        <p:spPr>
          <a:xfrm>
            <a:off x="9291012" y="2803346"/>
            <a:ext cx="0" cy="16067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605087" y="2774771"/>
            <a:ext cx="0" cy="16067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174152" y="6199935"/>
            <a:ext cx="4397358" cy="369332"/>
          </a:xfrm>
          <a:prstGeom prst="rect">
            <a:avLst/>
          </a:prstGeom>
          <a:noFill/>
        </p:spPr>
        <p:txBody>
          <a:bodyPr wrap="none" rtlCol="0">
            <a:spAutoFit/>
          </a:bodyPr>
          <a:lstStyle/>
          <a:p>
            <a:r>
              <a:rPr lang="en-US" dirty="0" smtClean="0"/>
              <a:t>ERp44: endoplasmic reticulum marker</a:t>
            </a:r>
            <a:endParaRPr lang="en-AU" dirty="0"/>
          </a:p>
        </p:txBody>
      </p:sp>
      <p:sp>
        <p:nvSpPr>
          <p:cNvPr id="15" name="Rectangle 14"/>
          <p:cNvSpPr/>
          <p:nvPr/>
        </p:nvSpPr>
        <p:spPr>
          <a:xfrm>
            <a:off x="953399" y="2570396"/>
            <a:ext cx="5106699" cy="18873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p:cNvSpPr/>
          <p:nvPr/>
        </p:nvSpPr>
        <p:spPr>
          <a:xfrm>
            <a:off x="5998217" y="4329330"/>
            <a:ext cx="4930763" cy="17834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TextBox 17"/>
          <p:cNvSpPr txBox="1"/>
          <p:nvPr/>
        </p:nvSpPr>
        <p:spPr>
          <a:xfrm>
            <a:off x="9365490" y="2312919"/>
            <a:ext cx="1645002" cy="307777"/>
          </a:xfrm>
          <a:prstGeom prst="rect">
            <a:avLst/>
          </a:prstGeom>
          <a:noFill/>
        </p:spPr>
        <p:txBody>
          <a:bodyPr wrap="none" rtlCol="0">
            <a:spAutoFit/>
          </a:bodyPr>
          <a:lstStyle/>
          <a:p>
            <a:r>
              <a:rPr lang="en-US" sz="1400" dirty="0" smtClean="0"/>
              <a:t>Scale bar= 10µm</a:t>
            </a:r>
            <a:endParaRPr lang="en-AU" sz="1400" dirty="0"/>
          </a:p>
        </p:txBody>
      </p:sp>
      <p:sp>
        <p:nvSpPr>
          <p:cNvPr id="9" name="TextBox 8"/>
          <p:cNvSpPr txBox="1"/>
          <p:nvPr/>
        </p:nvSpPr>
        <p:spPr>
          <a:xfrm>
            <a:off x="842403" y="1559195"/>
            <a:ext cx="10663497" cy="584775"/>
          </a:xfrm>
          <a:prstGeom prst="rect">
            <a:avLst/>
          </a:prstGeom>
          <a:noFill/>
        </p:spPr>
        <p:txBody>
          <a:bodyPr wrap="none" rtlCol="0">
            <a:spAutoFit/>
          </a:bodyPr>
          <a:lstStyle/>
          <a:p>
            <a:r>
              <a:rPr lang="en-AU" dirty="0" err="1" smtClean="0"/>
              <a:t>h</a:t>
            </a:r>
            <a:r>
              <a:rPr lang="en-AU" sz="2000" dirty="0" err="1" smtClean="0"/>
              <a:t>nRNPK</a:t>
            </a:r>
            <a:r>
              <a:rPr lang="en-AU" sz="2000" dirty="0" smtClean="0"/>
              <a:t> commonly </a:t>
            </a:r>
            <a:r>
              <a:rPr lang="en-AU" sz="2000" dirty="0" smtClean="0"/>
              <a:t>overexpressed in cancers with aberrant cytoplasmic localization</a:t>
            </a:r>
          </a:p>
          <a:p>
            <a:r>
              <a:rPr lang="en-AU" sz="1200" dirty="0"/>
              <a:t>	</a:t>
            </a:r>
            <a:r>
              <a:rPr lang="en-AU" sz="1200" dirty="0" smtClean="0"/>
              <a:t>					(</a:t>
            </a:r>
            <a:r>
              <a:rPr lang="en-AU" sz="1200" dirty="0" err="1" smtClean="0"/>
              <a:t>Welton</a:t>
            </a:r>
            <a:r>
              <a:rPr lang="en-AU" sz="1200" dirty="0" smtClean="0"/>
              <a:t> 2010, Ji 2013, </a:t>
            </a:r>
            <a:r>
              <a:rPr lang="en-AU" sz="1200" dirty="0" err="1" smtClean="0"/>
              <a:t>Ramteke</a:t>
            </a:r>
            <a:r>
              <a:rPr lang="en-AU" sz="1200" dirty="0" smtClean="0"/>
              <a:t> 2015, Zheng 2015)</a:t>
            </a:r>
            <a:endParaRPr lang="en-AU" sz="1200" dirty="0"/>
          </a:p>
        </p:txBody>
      </p:sp>
    </p:spTree>
    <p:extLst>
      <p:ext uri="{BB962C8B-B14F-4D97-AF65-F5344CB8AC3E}">
        <p14:creationId xmlns:p14="http://schemas.microsoft.com/office/powerpoint/2010/main" val="376744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11746" cy="1419625"/>
          </a:xfrm>
        </p:spPr>
        <p:txBody>
          <a:bodyPr/>
          <a:lstStyle/>
          <a:p>
            <a:r>
              <a:rPr lang="en-US" dirty="0" smtClean="0"/>
              <a:t>Aim 3. Investigate the interaction between export protein and microRNA.  </a:t>
            </a:r>
            <a:br>
              <a:rPr lang="en-US" dirty="0" smtClean="0"/>
            </a:br>
            <a:r>
              <a:rPr lang="en-US" dirty="0"/>
              <a:t/>
            </a:r>
            <a:br>
              <a:rPr lang="en-US" dirty="0"/>
            </a:br>
            <a:r>
              <a:rPr lang="en-US" sz="3600" dirty="0" smtClean="0">
                <a:solidFill>
                  <a:srgbClr val="FFFF00"/>
                </a:solidFill>
              </a:rPr>
              <a:t>microRNA </a:t>
            </a:r>
            <a:r>
              <a:rPr lang="en-US" sz="3600" i="1" dirty="0" smtClean="0">
                <a:solidFill>
                  <a:srgbClr val="FFFF00"/>
                </a:solidFill>
              </a:rPr>
              <a:t>in situ </a:t>
            </a:r>
            <a:r>
              <a:rPr lang="en-US" sz="3600" dirty="0" smtClean="0">
                <a:solidFill>
                  <a:srgbClr val="FFFF00"/>
                </a:solidFill>
              </a:rPr>
              <a:t>hybridization</a:t>
            </a:r>
            <a:endParaRPr lang="en-AU" sz="3600" dirty="0">
              <a:solidFill>
                <a:srgbClr val="FFFF00"/>
              </a:solidFill>
            </a:endParaRPr>
          </a:p>
        </p:txBody>
      </p:sp>
      <p:sp>
        <p:nvSpPr>
          <p:cNvPr id="3" name="Content Placeholder 2"/>
          <p:cNvSpPr>
            <a:spLocks noGrp="1"/>
          </p:cNvSpPr>
          <p:nvPr>
            <p:ph idx="1"/>
          </p:nvPr>
        </p:nvSpPr>
        <p:spPr>
          <a:xfrm>
            <a:off x="928304" y="3707445"/>
            <a:ext cx="6088794" cy="4195481"/>
          </a:xfrm>
        </p:spPr>
        <p:txBody>
          <a:bodyPr/>
          <a:lstStyle/>
          <a:p>
            <a:r>
              <a:rPr lang="en-US" dirty="0" smtClean="0"/>
              <a:t>Fluorophore tagged complimentary RNA hybridizes to target</a:t>
            </a:r>
          </a:p>
          <a:p>
            <a:endParaRPr lang="en-US" dirty="0" smtClean="0"/>
          </a:p>
          <a:p>
            <a:r>
              <a:rPr lang="en-US" dirty="0" smtClean="0"/>
              <a:t>In addition with IF for hnRNPK localization</a:t>
            </a:r>
            <a:endParaRPr lang="en-AU" dirty="0"/>
          </a:p>
        </p:txBody>
      </p:sp>
      <p:pic>
        <p:nvPicPr>
          <p:cNvPr id="4" name="Picture 3"/>
          <p:cNvPicPr>
            <a:picLocks noChangeAspect="1"/>
          </p:cNvPicPr>
          <p:nvPr/>
        </p:nvPicPr>
        <p:blipFill>
          <a:blip r:embed="rId3"/>
          <a:stretch>
            <a:fillRect/>
          </a:stretch>
        </p:blipFill>
        <p:spPr>
          <a:xfrm>
            <a:off x="7191426" y="3093254"/>
            <a:ext cx="3966431" cy="2711932"/>
          </a:xfrm>
          <a:prstGeom prst="rect">
            <a:avLst/>
          </a:prstGeom>
        </p:spPr>
      </p:pic>
    </p:spTree>
    <p:extLst>
      <p:ext uri="{BB962C8B-B14F-4D97-AF65-F5344CB8AC3E}">
        <p14:creationId xmlns:p14="http://schemas.microsoft.com/office/powerpoint/2010/main" val="25482434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728314" y="1412981"/>
            <a:ext cx="7322520" cy="4993939"/>
          </a:xfrm>
          <a:prstGeom prst="rect">
            <a:avLst/>
          </a:prstGeom>
        </p:spPr>
      </p:pic>
      <p:sp>
        <p:nvSpPr>
          <p:cNvPr id="2" name="Title 1"/>
          <p:cNvSpPr>
            <a:spLocks noGrp="1"/>
          </p:cNvSpPr>
          <p:nvPr>
            <p:ph type="title"/>
          </p:nvPr>
        </p:nvSpPr>
        <p:spPr/>
        <p:txBody>
          <a:bodyPr/>
          <a:lstStyle/>
          <a:p>
            <a:r>
              <a:rPr lang="en-AU" dirty="0" smtClean="0"/>
              <a:t>hnRNPK co-localizes with miR-148a</a:t>
            </a:r>
            <a:endParaRPr lang="en-AU" dirty="0"/>
          </a:p>
        </p:txBody>
      </p:sp>
      <p:pic>
        <p:nvPicPr>
          <p:cNvPr id="3" name="Picture 2"/>
          <p:cNvPicPr>
            <a:picLocks noChangeAspect="1"/>
          </p:cNvPicPr>
          <p:nvPr/>
        </p:nvPicPr>
        <p:blipFill>
          <a:blip r:embed="rId4"/>
          <a:stretch>
            <a:fillRect/>
          </a:stretch>
        </p:blipFill>
        <p:spPr>
          <a:xfrm>
            <a:off x="273836" y="3101193"/>
            <a:ext cx="2041838" cy="1667980"/>
          </a:xfrm>
          <a:prstGeom prst="rect">
            <a:avLst/>
          </a:prstGeom>
        </p:spPr>
      </p:pic>
      <p:sp>
        <p:nvSpPr>
          <p:cNvPr id="5" name="TextBox 4"/>
          <p:cNvSpPr txBox="1"/>
          <p:nvPr/>
        </p:nvSpPr>
        <p:spPr>
          <a:xfrm>
            <a:off x="129051" y="2500313"/>
            <a:ext cx="1234633" cy="369332"/>
          </a:xfrm>
          <a:prstGeom prst="rect">
            <a:avLst/>
          </a:prstGeom>
          <a:noFill/>
        </p:spPr>
        <p:txBody>
          <a:bodyPr wrap="none" rtlCol="0">
            <a:spAutoFit/>
          </a:bodyPr>
          <a:lstStyle/>
          <a:p>
            <a:r>
              <a:rPr lang="en-AU" b="1" dirty="0" smtClean="0"/>
              <a:t>miR-148a</a:t>
            </a:r>
            <a:endParaRPr lang="en-AU" b="1" dirty="0"/>
          </a:p>
        </p:txBody>
      </p:sp>
      <p:cxnSp>
        <p:nvCxnSpPr>
          <p:cNvPr id="7" name="Straight Connector 6"/>
          <p:cNvCxnSpPr/>
          <p:nvPr/>
        </p:nvCxnSpPr>
        <p:spPr>
          <a:xfrm>
            <a:off x="471488" y="2869645"/>
            <a:ext cx="57150" cy="9308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rot="16200000">
            <a:off x="2594625" y="2634003"/>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9" name="TextBox 8"/>
          <p:cNvSpPr txBox="1"/>
          <p:nvPr/>
        </p:nvSpPr>
        <p:spPr>
          <a:xfrm rot="16200000">
            <a:off x="2123341" y="5198299"/>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
        <p:nvSpPr>
          <p:cNvPr id="4" name="TextBox 3"/>
          <p:cNvSpPr txBox="1"/>
          <p:nvPr/>
        </p:nvSpPr>
        <p:spPr>
          <a:xfrm>
            <a:off x="129051" y="4867371"/>
            <a:ext cx="2427268" cy="646331"/>
          </a:xfrm>
          <a:prstGeom prst="rect">
            <a:avLst/>
          </a:prstGeom>
          <a:noFill/>
        </p:spPr>
        <p:txBody>
          <a:bodyPr wrap="none" rtlCol="0">
            <a:spAutoFit/>
          </a:bodyPr>
          <a:lstStyle/>
          <a:p>
            <a:r>
              <a:rPr lang="en-US" dirty="0" smtClean="0"/>
              <a:t>+ miR-148a contains</a:t>
            </a:r>
          </a:p>
          <a:p>
            <a:r>
              <a:rPr lang="en-US" dirty="0" smtClean="0"/>
              <a:t>binding motif </a:t>
            </a:r>
            <a:endParaRPr lang="en-AU" dirty="0"/>
          </a:p>
        </p:txBody>
      </p:sp>
    </p:spTree>
    <p:extLst>
      <p:ext uri="{BB962C8B-B14F-4D97-AF65-F5344CB8AC3E}">
        <p14:creationId xmlns:p14="http://schemas.microsoft.com/office/powerpoint/2010/main" val="11465954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597111" y="527666"/>
            <a:ext cx="369333" cy="3744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p:cNvSpPr/>
          <p:nvPr/>
        </p:nvSpPr>
        <p:spPr>
          <a:xfrm>
            <a:off x="6022948" y="537010"/>
            <a:ext cx="369333" cy="376828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Content Placeholder 3"/>
          <p:cNvPicPr>
            <a:picLocks noChangeAspect="1"/>
          </p:cNvPicPr>
          <p:nvPr/>
        </p:nvPicPr>
        <p:blipFill>
          <a:blip r:embed="rId3"/>
          <a:stretch>
            <a:fillRect/>
          </a:stretch>
        </p:blipFill>
        <p:spPr>
          <a:xfrm>
            <a:off x="658697" y="869654"/>
            <a:ext cx="5302665" cy="3427657"/>
          </a:xfrm>
          <a:prstGeom prst="rect">
            <a:avLst/>
          </a:prstGeom>
        </p:spPr>
      </p:pic>
      <p:sp>
        <p:nvSpPr>
          <p:cNvPr id="2" name="Title 1"/>
          <p:cNvSpPr>
            <a:spLocks noGrp="1"/>
          </p:cNvSpPr>
          <p:nvPr>
            <p:ph type="title"/>
          </p:nvPr>
        </p:nvSpPr>
        <p:spPr>
          <a:xfrm>
            <a:off x="6673233" y="4676764"/>
            <a:ext cx="4544515" cy="1034225"/>
          </a:xfrm>
        </p:spPr>
        <p:txBody>
          <a:bodyPr/>
          <a:lstStyle/>
          <a:p>
            <a:r>
              <a:rPr lang="en-US" sz="2000" dirty="0" smtClean="0"/>
              <a:t>Scrambled-148a: negative control. </a:t>
            </a:r>
            <a:r>
              <a:rPr lang="en-US" sz="2000" dirty="0" smtClean="0"/>
              <a:t/>
            </a:r>
            <a:br>
              <a:rPr lang="en-US" sz="2000" dirty="0" smtClean="0"/>
            </a:br>
            <a:r>
              <a:rPr lang="en-US" sz="2000" dirty="0" smtClean="0"/>
              <a:t>Displays </a:t>
            </a:r>
            <a:r>
              <a:rPr lang="en-US" sz="2000" dirty="0"/>
              <a:t>b</a:t>
            </a:r>
            <a:r>
              <a:rPr lang="en-US" sz="2000" dirty="0" smtClean="0"/>
              <a:t>aseline intensity for probes. </a:t>
            </a:r>
            <a:endParaRPr lang="en-AU" sz="2000" dirty="0"/>
          </a:p>
        </p:txBody>
      </p:sp>
      <p:pic>
        <p:nvPicPr>
          <p:cNvPr id="4" name="Content Placeholder 3"/>
          <p:cNvPicPr>
            <a:picLocks noGrp="1" noChangeAspect="1"/>
          </p:cNvPicPr>
          <p:nvPr>
            <p:ph idx="1"/>
          </p:nvPr>
        </p:nvPicPr>
        <p:blipFill>
          <a:blip r:embed="rId4"/>
          <a:stretch>
            <a:fillRect/>
          </a:stretch>
        </p:blipFill>
        <p:spPr>
          <a:xfrm>
            <a:off x="6393635" y="652123"/>
            <a:ext cx="5103713" cy="3662773"/>
          </a:xfrm>
          <a:prstGeom prst="rect">
            <a:avLst/>
          </a:prstGeom>
        </p:spPr>
      </p:pic>
      <p:pic>
        <p:nvPicPr>
          <p:cNvPr id="3" name="Picture 2"/>
          <p:cNvPicPr>
            <a:picLocks noChangeAspect="1"/>
          </p:cNvPicPr>
          <p:nvPr/>
        </p:nvPicPr>
        <p:blipFill>
          <a:blip r:embed="rId5"/>
          <a:stretch>
            <a:fillRect/>
          </a:stretch>
        </p:blipFill>
        <p:spPr>
          <a:xfrm>
            <a:off x="6502201" y="2645538"/>
            <a:ext cx="4951146" cy="1612336"/>
          </a:xfrm>
          <a:prstGeom prst="rect">
            <a:avLst/>
          </a:prstGeom>
        </p:spPr>
      </p:pic>
      <p:sp>
        <p:nvSpPr>
          <p:cNvPr id="7" name="TextBox 6"/>
          <p:cNvSpPr txBox="1"/>
          <p:nvPr/>
        </p:nvSpPr>
        <p:spPr>
          <a:xfrm rot="16200000">
            <a:off x="5850297" y="1409185"/>
            <a:ext cx="714635" cy="369332"/>
          </a:xfrm>
          <a:prstGeom prst="rect">
            <a:avLst/>
          </a:prstGeom>
          <a:solidFill>
            <a:schemeClr val="tx1"/>
          </a:solidFill>
        </p:spPr>
        <p:txBody>
          <a:bodyPr wrap="square" rtlCol="0">
            <a:spAutoFit/>
          </a:bodyPr>
          <a:lstStyle/>
          <a:p>
            <a:r>
              <a:rPr lang="en-US" dirty="0" smtClean="0">
                <a:solidFill>
                  <a:schemeClr val="bg1"/>
                </a:solidFill>
              </a:rPr>
              <a:t>PC3</a:t>
            </a:r>
            <a:endParaRPr lang="en-AU" dirty="0">
              <a:solidFill>
                <a:schemeClr val="bg1"/>
              </a:solidFill>
            </a:endParaRPr>
          </a:p>
        </p:txBody>
      </p:sp>
      <p:sp>
        <p:nvSpPr>
          <p:cNvPr id="8" name="TextBox 7"/>
          <p:cNvSpPr txBox="1"/>
          <p:nvPr/>
        </p:nvSpPr>
        <p:spPr>
          <a:xfrm rot="16200000">
            <a:off x="5416448" y="3229286"/>
            <a:ext cx="1582333" cy="369332"/>
          </a:xfrm>
          <a:prstGeom prst="rect">
            <a:avLst/>
          </a:prstGeom>
          <a:solidFill>
            <a:schemeClr val="tx1"/>
          </a:solidFill>
        </p:spPr>
        <p:txBody>
          <a:bodyPr wrap="square" rtlCol="0">
            <a:spAutoFit/>
          </a:bodyPr>
          <a:lstStyle/>
          <a:p>
            <a:r>
              <a:rPr lang="en-US" dirty="0" smtClean="0">
                <a:solidFill>
                  <a:schemeClr val="bg1"/>
                </a:solidFill>
              </a:rPr>
              <a:t>PC3-Cavin-1</a:t>
            </a:r>
            <a:endParaRPr lang="en-AU" dirty="0">
              <a:solidFill>
                <a:schemeClr val="bg1"/>
              </a:solidFill>
            </a:endParaRPr>
          </a:p>
        </p:txBody>
      </p:sp>
      <p:sp>
        <p:nvSpPr>
          <p:cNvPr id="12" name="TextBox 11"/>
          <p:cNvSpPr txBox="1"/>
          <p:nvPr/>
        </p:nvSpPr>
        <p:spPr>
          <a:xfrm rot="16200000">
            <a:off x="433949" y="1409185"/>
            <a:ext cx="714635" cy="369332"/>
          </a:xfrm>
          <a:prstGeom prst="rect">
            <a:avLst/>
          </a:prstGeom>
          <a:solidFill>
            <a:schemeClr val="tx1"/>
          </a:solidFill>
        </p:spPr>
        <p:txBody>
          <a:bodyPr wrap="square" rtlCol="0">
            <a:spAutoFit/>
          </a:bodyPr>
          <a:lstStyle/>
          <a:p>
            <a:r>
              <a:rPr lang="en-US" dirty="0" smtClean="0">
                <a:solidFill>
                  <a:schemeClr val="bg1"/>
                </a:solidFill>
              </a:rPr>
              <a:t>PC3</a:t>
            </a:r>
            <a:endParaRPr lang="en-AU" dirty="0">
              <a:solidFill>
                <a:schemeClr val="bg1"/>
              </a:solidFill>
            </a:endParaRPr>
          </a:p>
        </p:txBody>
      </p:sp>
      <p:sp>
        <p:nvSpPr>
          <p:cNvPr id="13" name="TextBox 12"/>
          <p:cNvSpPr txBox="1"/>
          <p:nvPr/>
        </p:nvSpPr>
        <p:spPr>
          <a:xfrm rot="16200000">
            <a:off x="17522" y="3268581"/>
            <a:ext cx="1582333" cy="369332"/>
          </a:xfrm>
          <a:prstGeom prst="rect">
            <a:avLst/>
          </a:prstGeom>
          <a:solidFill>
            <a:schemeClr val="tx1"/>
          </a:solidFill>
        </p:spPr>
        <p:txBody>
          <a:bodyPr wrap="square" rtlCol="0">
            <a:spAutoFit/>
          </a:bodyPr>
          <a:lstStyle/>
          <a:p>
            <a:r>
              <a:rPr lang="en-US" dirty="0" smtClean="0">
                <a:solidFill>
                  <a:schemeClr val="bg1"/>
                </a:solidFill>
              </a:rPr>
              <a:t>PC3-Cavin-1</a:t>
            </a:r>
            <a:endParaRPr lang="en-AU" dirty="0">
              <a:solidFill>
                <a:schemeClr val="bg1"/>
              </a:solidFill>
            </a:endParaRPr>
          </a:p>
        </p:txBody>
      </p:sp>
      <p:sp>
        <p:nvSpPr>
          <p:cNvPr id="14" name="Title 1"/>
          <p:cNvSpPr txBox="1">
            <a:spLocks/>
          </p:cNvSpPr>
          <p:nvPr/>
        </p:nvSpPr>
        <p:spPr>
          <a:xfrm>
            <a:off x="597111" y="4607301"/>
            <a:ext cx="5341070"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smtClean="0"/>
              <a:t>miR-589: ‘sampling’. </a:t>
            </a:r>
          </a:p>
          <a:p>
            <a:r>
              <a:rPr lang="en-US" sz="2000" dirty="0" smtClean="0"/>
              <a:t>Not expected to co-localize </a:t>
            </a:r>
            <a:r>
              <a:rPr lang="en-US" sz="2000" dirty="0" smtClean="0"/>
              <a:t>with hnRNPK or be found in puncta.</a:t>
            </a:r>
            <a:endParaRPr lang="en-AU" sz="2000" dirty="0"/>
          </a:p>
        </p:txBody>
      </p:sp>
      <p:sp>
        <p:nvSpPr>
          <p:cNvPr id="15" name="TextBox 14"/>
          <p:cNvSpPr txBox="1"/>
          <p:nvPr/>
        </p:nvSpPr>
        <p:spPr>
          <a:xfrm>
            <a:off x="663351" y="529331"/>
            <a:ext cx="5302665" cy="369332"/>
          </a:xfrm>
          <a:prstGeom prst="rect">
            <a:avLst/>
          </a:prstGeom>
          <a:solidFill>
            <a:schemeClr val="tx1"/>
          </a:solidFill>
        </p:spPr>
        <p:txBody>
          <a:bodyPr wrap="square" rtlCol="0">
            <a:spAutoFit/>
          </a:bodyPr>
          <a:lstStyle/>
          <a:p>
            <a:r>
              <a:rPr lang="en-US" dirty="0"/>
              <a:t> </a:t>
            </a:r>
            <a:r>
              <a:rPr lang="en-US" dirty="0" smtClean="0"/>
              <a:t>         </a:t>
            </a:r>
            <a:r>
              <a:rPr lang="en-US" dirty="0" smtClean="0">
                <a:solidFill>
                  <a:sysClr val="windowText" lastClr="000000"/>
                </a:solidFill>
              </a:rPr>
              <a:t>hnRNPK	   Cy5-antimiR	     Merge</a:t>
            </a:r>
            <a:endParaRPr lang="en-AU" dirty="0"/>
          </a:p>
        </p:txBody>
      </p:sp>
      <p:sp>
        <p:nvSpPr>
          <p:cNvPr id="17" name="TextBox 16"/>
          <p:cNvSpPr txBox="1"/>
          <p:nvPr/>
        </p:nvSpPr>
        <p:spPr>
          <a:xfrm>
            <a:off x="6392281" y="531393"/>
            <a:ext cx="5117998" cy="369332"/>
          </a:xfrm>
          <a:prstGeom prst="rect">
            <a:avLst/>
          </a:prstGeom>
          <a:solidFill>
            <a:schemeClr val="tx1"/>
          </a:solidFill>
        </p:spPr>
        <p:txBody>
          <a:bodyPr wrap="square" rtlCol="0">
            <a:spAutoFit/>
          </a:bodyPr>
          <a:lstStyle/>
          <a:p>
            <a:r>
              <a:rPr lang="en-US" dirty="0"/>
              <a:t> </a:t>
            </a:r>
            <a:r>
              <a:rPr lang="en-US" dirty="0" smtClean="0"/>
              <a:t>         </a:t>
            </a:r>
            <a:r>
              <a:rPr lang="en-US" dirty="0" smtClean="0">
                <a:solidFill>
                  <a:sysClr val="windowText" lastClr="000000"/>
                </a:solidFill>
              </a:rPr>
              <a:t>hnRNPK	   Cy5-antimiR	     Merge</a:t>
            </a:r>
            <a:endParaRPr lang="en-AU" dirty="0"/>
          </a:p>
        </p:txBody>
      </p:sp>
    </p:spTree>
    <p:extLst>
      <p:ext uri="{BB962C8B-B14F-4D97-AF65-F5344CB8AC3E}">
        <p14:creationId xmlns:p14="http://schemas.microsoft.com/office/powerpoint/2010/main" val="15976885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452718"/>
            <a:ext cx="9404723" cy="1400530"/>
          </a:xfrm>
        </p:spPr>
        <p:txBody>
          <a:bodyPr/>
          <a:lstStyle/>
          <a:p>
            <a:r>
              <a:rPr lang="en-US" dirty="0" smtClean="0"/>
              <a:t>Conclusion:</a:t>
            </a:r>
            <a:endParaRPr lang="en-AU" dirty="0"/>
          </a:p>
        </p:txBody>
      </p:sp>
      <p:pic>
        <p:nvPicPr>
          <p:cNvPr id="9" name="Picture 8"/>
          <p:cNvPicPr>
            <a:picLocks noChangeAspect="1"/>
          </p:cNvPicPr>
          <p:nvPr/>
        </p:nvPicPr>
        <p:blipFill>
          <a:blip r:embed="rId3"/>
          <a:stretch>
            <a:fillRect/>
          </a:stretch>
        </p:blipFill>
        <p:spPr>
          <a:xfrm>
            <a:off x="1003987" y="1582552"/>
            <a:ext cx="3986609" cy="4467225"/>
          </a:xfrm>
          <a:prstGeom prst="rect">
            <a:avLst/>
          </a:prstGeom>
        </p:spPr>
      </p:pic>
      <p:sp>
        <p:nvSpPr>
          <p:cNvPr id="10" name="TextBox 9"/>
          <p:cNvSpPr txBox="1"/>
          <p:nvPr/>
        </p:nvSpPr>
        <p:spPr>
          <a:xfrm>
            <a:off x="5229031" y="1688874"/>
            <a:ext cx="6962969" cy="3816429"/>
          </a:xfrm>
          <a:prstGeom prst="rect">
            <a:avLst/>
          </a:prstGeom>
          <a:noFill/>
        </p:spPr>
        <p:txBody>
          <a:bodyPr wrap="square" rtlCol="0">
            <a:spAutoFit/>
          </a:bodyPr>
          <a:lstStyle/>
          <a:p>
            <a:r>
              <a:rPr lang="en-AU" sz="2200" dirty="0">
                <a:solidFill>
                  <a:srgbClr val="FFFF00"/>
                </a:solidFill>
              </a:rPr>
              <a:t>Mechanism: </a:t>
            </a:r>
            <a:endParaRPr lang="en-AU" sz="2200" dirty="0" smtClean="0">
              <a:solidFill>
                <a:srgbClr val="FFFF00"/>
              </a:solidFill>
            </a:endParaRPr>
          </a:p>
          <a:p>
            <a:endParaRPr lang="en-AU" sz="2200" dirty="0">
              <a:solidFill>
                <a:srgbClr val="FFFF00"/>
              </a:solidFill>
            </a:endParaRPr>
          </a:p>
          <a:p>
            <a:pPr marL="342900" indent="-342900">
              <a:buFontTx/>
              <a:buChar char="-"/>
            </a:pPr>
            <a:r>
              <a:rPr lang="en-AU" sz="2200" dirty="0" smtClean="0">
                <a:solidFill>
                  <a:srgbClr val="FFFF00"/>
                </a:solidFill>
              </a:rPr>
              <a:t>hnRNPK translocate </a:t>
            </a:r>
            <a:r>
              <a:rPr lang="en-AU" sz="2200" dirty="0">
                <a:solidFill>
                  <a:srgbClr val="FFFF00"/>
                </a:solidFill>
              </a:rPr>
              <a:t>to </a:t>
            </a:r>
            <a:r>
              <a:rPr lang="en-AU" sz="2200" dirty="0" smtClean="0">
                <a:solidFill>
                  <a:srgbClr val="FFFF00"/>
                </a:solidFill>
              </a:rPr>
              <a:t>MVB/exosomes</a:t>
            </a:r>
          </a:p>
          <a:p>
            <a:pPr marL="342900" indent="-342900">
              <a:buFontTx/>
              <a:buChar char="-"/>
            </a:pPr>
            <a:endParaRPr lang="en-AU" sz="2200" dirty="0">
              <a:solidFill>
                <a:srgbClr val="FFFF00"/>
              </a:solidFill>
            </a:endParaRPr>
          </a:p>
          <a:p>
            <a:pPr marL="342900" indent="-342900">
              <a:buFontTx/>
              <a:buChar char="-"/>
            </a:pPr>
            <a:r>
              <a:rPr lang="en-AU" sz="2200" dirty="0" smtClean="0">
                <a:solidFill>
                  <a:srgbClr val="FFFF00"/>
                </a:solidFill>
              </a:rPr>
              <a:t>Presence and absence of hnRNPK in MVB correlates to miRNA change.</a:t>
            </a:r>
          </a:p>
          <a:p>
            <a:pPr marL="342900" indent="-342900">
              <a:buFontTx/>
              <a:buChar char="-"/>
            </a:pPr>
            <a:endParaRPr lang="en-AU" sz="2200" dirty="0">
              <a:solidFill>
                <a:srgbClr val="FFFF00"/>
              </a:solidFill>
            </a:endParaRPr>
          </a:p>
          <a:p>
            <a:pPr marL="342900" indent="-342900">
              <a:buFontTx/>
              <a:buChar char="-"/>
            </a:pPr>
            <a:r>
              <a:rPr lang="en-AU" sz="2200" dirty="0">
                <a:solidFill>
                  <a:srgbClr val="FFFF00"/>
                </a:solidFill>
              </a:rPr>
              <a:t>A</a:t>
            </a:r>
            <a:r>
              <a:rPr lang="en-AU" sz="2200" dirty="0" smtClean="0">
                <a:solidFill>
                  <a:srgbClr val="FFFF00"/>
                </a:solidFill>
              </a:rPr>
              <a:t>ddition </a:t>
            </a:r>
            <a:r>
              <a:rPr lang="en-AU" sz="2200" dirty="0">
                <a:solidFill>
                  <a:srgbClr val="FFFF00"/>
                </a:solidFill>
              </a:rPr>
              <a:t>of cavin-1 </a:t>
            </a:r>
            <a:r>
              <a:rPr lang="en-AU" sz="2200" dirty="0" smtClean="0">
                <a:solidFill>
                  <a:srgbClr val="FFFF00"/>
                </a:solidFill>
              </a:rPr>
              <a:t>limits </a:t>
            </a:r>
            <a:r>
              <a:rPr lang="en-AU" sz="2200" dirty="0">
                <a:solidFill>
                  <a:srgbClr val="FFFF00"/>
                </a:solidFill>
              </a:rPr>
              <a:t>hnRNPK in </a:t>
            </a:r>
            <a:r>
              <a:rPr lang="en-AU" sz="2200" dirty="0" smtClean="0">
                <a:solidFill>
                  <a:srgbClr val="FFFF00"/>
                </a:solidFill>
              </a:rPr>
              <a:t>EVs potentially </a:t>
            </a:r>
            <a:r>
              <a:rPr lang="en-AU" sz="2200" dirty="0">
                <a:solidFill>
                  <a:srgbClr val="FFFF00"/>
                </a:solidFill>
              </a:rPr>
              <a:t>by </a:t>
            </a:r>
            <a:r>
              <a:rPr lang="en-AU" sz="2200" dirty="0" smtClean="0">
                <a:solidFill>
                  <a:srgbClr val="FFFF00"/>
                </a:solidFill>
              </a:rPr>
              <a:t>sequestering </a:t>
            </a:r>
            <a:r>
              <a:rPr lang="en-AU" sz="2200" dirty="0">
                <a:solidFill>
                  <a:srgbClr val="FFFF00"/>
                </a:solidFill>
              </a:rPr>
              <a:t>to </a:t>
            </a:r>
            <a:r>
              <a:rPr lang="en-AU" sz="2200" dirty="0" smtClean="0">
                <a:solidFill>
                  <a:srgbClr val="FFFF00"/>
                </a:solidFill>
              </a:rPr>
              <a:t>ER</a:t>
            </a:r>
          </a:p>
          <a:p>
            <a:pPr marL="342900" indent="-342900">
              <a:buFontTx/>
              <a:buChar char="-"/>
            </a:pPr>
            <a:endParaRPr lang="en-AU" sz="2200" dirty="0" smtClean="0">
              <a:solidFill>
                <a:srgbClr val="FFFF00"/>
              </a:solidFill>
            </a:endParaRPr>
          </a:p>
          <a:p>
            <a:pPr marL="342900" indent="-342900">
              <a:buFontTx/>
              <a:buChar char="-"/>
            </a:pPr>
            <a:r>
              <a:rPr lang="en-AU" sz="2200" dirty="0" smtClean="0">
                <a:solidFill>
                  <a:srgbClr val="FFFF00"/>
                </a:solidFill>
              </a:rPr>
              <a:t>Therefore </a:t>
            </a:r>
            <a:r>
              <a:rPr lang="en-AU" sz="2200" dirty="0">
                <a:solidFill>
                  <a:srgbClr val="FFFF00"/>
                </a:solidFill>
              </a:rPr>
              <a:t>reduces </a:t>
            </a:r>
            <a:r>
              <a:rPr lang="en-AU" sz="2200" dirty="0" smtClean="0">
                <a:solidFill>
                  <a:srgbClr val="FFFF00"/>
                </a:solidFill>
              </a:rPr>
              <a:t>miRNA export</a:t>
            </a:r>
            <a:endParaRPr lang="en-AU" sz="2200" dirty="0">
              <a:solidFill>
                <a:srgbClr val="FFFF00"/>
              </a:solidFill>
            </a:endParaRPr>
          </a:p>
        </p:txBody>
      </p:sp>
    </p:spTree>
    <p:extLst>
      <p:ext uri="{BB962C8B-B14F-4D97-AF65-F5344CB8AC3E}">
        <p14:creationId xmlns:p14="http://schemas.microsoft.com/office/powerpoint/2010/main" val="8825618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directions and significance:</a:t>
            </a:r>
            <a:endParaRPr lang="en-AU" dirty="0"/>
          </a:p>
        </p:txBody>
      </p:sp>
      <p:sp>
        <p:nvSpPr>
          <p:cNvPr id="3" name="Content Placeholder 2"/>
          <p:cNvSpPr>
            <a:spLocks noGrp="1"/>
          </p:cNvSpPr>
          <p:nvPr>
            <p:ph idx="1"/>
          </p:nvPr>
        </p:nvSpPr>
        <p:spPr>
          <a:xfrm>
            <a:off x="875201" y="1354015"/>
            <a:ext cx="10221424" cy="5240216"/>
          </a:xfrm>
        </p:spPr>
        <p:txBody>
          <a:bodyPr>
            <a:normAutofit/>
          </a:bodyPr>
          <a:lstStyle/>
          <a:p>
            <a:r>
              <a:rPr lang="en-US" sz="1800" dirty="0" smtClean="0"/>
              <a:t>Confirm </a:t>
            </a:r>
            <a:r>
              <a:rPr lang="en-US" sz="1800" dirty="0"/>
              <a:t>hnRNPK- miRNA </a:t>
            </a:r>
            <a:r>
              <a:rPr lang="en-US" sz="1800" dirty="0" smtClean="0"/>
              <a:t>interaction: optimized pull-down assays and further validations.</a:t>
            </a:r>
          </a:p>
          <a:p>
            <a:r>
              <a:rPr lang="en-US" sz="1800" dirty="0" smtClean="0"/>
              <a:t>Assess the link </a:t>
            </a:r>
            <a:r>
              <a:rPr lang="en-US" sz="1800" dirty="0"/>
              <a:t>between cavin-1 and hnRNPK </a:t>
            </a:r>
            <a:r>
              <a:rPr lang="en-US" sz="1800" dirty="0" smtClean="0"/>
              <a:t>activity: several hypotheses for this.</a:t>
            </a:r>
          </a:p>
          <a:p>
            <a:endParaRPr lang="en-US" sz="1800" dirty="0" smtClean="0"/>
          </a:p>
          <a:p>
            <a:endParaRPr lang="en-US" sz="1800" dirty="0"/>
          </a:p>
          <a:p>
            <a:endParaRPr lang="en-US" sz="1800" dirty="0" smtClean="0"/>
          </a:p>
          <a:p>
            <a:endParaRPr lang="en-US" sz="1800" dirty="0"/>
          </a:p>
          <a:p>
            <a:endParaRPr lang="en-US" sz="1800" dirty="0"/>
          </a:p>
          <a:p>
            <a:pPr marL="0" indent="0">
              <a:buNone/>
            </a:pPr>
            <a:endParaRPr lang="en-US" sz="1800" dirty="0" smtClean="0"/>
          </a:p>
          <a:p>
            <a:r>
              <a:rPr lang="en-US" sz="1800" dirty="0"/>
              <a:t>S</a:t>
            </a:r>
            <a:r>
              <a:rPr lang="en-US" sz="1800" dirty="0" smtClean="0"/>
              <a:t>ignificance</a:t>
            </a:r>
            <a:r>
              <a:rPr lang="en-US" sz="1800" dirty="0"/>
              <a:t>: </a:t>
            </a:r>
            <a:endParaRPr lang="en-US" sz="1800" dirty="0" smtClean="0"/>
          </a:p>
          <a:p>
            <a:pPr lvl="1"/>
            <a:r>
              <a:rPr lang="en-US" sz="1600" dirty="0" smtClean="0"/>
              <a:t>Extracellular vesicle cargo regulation</a:t>
            </a:r>
          </a:p>
          <a:p>
            <a:pPr lvl="1"/>
            <a:r>
              <a:rPr lang="en-US" sz="1600" dirty="0" smtClean="0"/>
              <a:t>microRNA regulation </a:t>
            </a:r>
          </a:p>
          <a:p>
            <a:pPr lvl="1"/>
            <a:r>
              <a:rPr lang="en-US" sz="1600" dirty="0" smtClean="0"/>
              <a:t>Identification of underlying processes mediating advanced prostate cancer progression.</a:t>
            </a:r>
            <a:endParaRPr lang="en-US" sz="1600" dirty="0"/>
          </a:p>
          <a:p>
            <a:endParaRPr lang="en-US" dirty="0"/>
          </a:p>
          <a:p>
            <a:endParaRPr lang="en-AU" dirty="0"/>
          </a:p>
        </p:txBody>
      </p:sp>
      <p:sp>
        <p:nvSpPr>
          <p:cNvPr id="8" name="TextBox 7"/>
          <p:cNvSpPr txBox="1"/>
          <p:nvPr/>
        </p:nvSpPr>
        <p:spPr>
          <a:xfrm>
            <a:off x="7160603" y="2539691"/>
            <a:ext cx="3936022" cy="1692771"/>
          </a:xfrm>
          <a:prstGeom prst="rect">
            <a:avLst/>
          </a:prstGeom>
          <a:noFill/>
        </p:spPr>
        <p:txBody>
          <a:bodyPr wrap="square" rtlCol="0">
            <a:spAutoFit/>
          </a:bodyPr>
          <a:lstStyle/>
          <a:p>
            <a:r>
              <a:rPr lang="en-US" dirty="0" smtClean="0"/>
              <a:t>KH= K homology domain</a:t>
            </a:r>
          </a:p>
          <a:p>
            <a:r>
              <a:rPr lang="en-US" dirty="0" smtClean="0"/>
              <a:t>RGG= RGG box</a:t>
            </a:r>
            <a:endParaRPr lang="en-US" dirty="0" smtClean="0"/>
          </a:p>
          <a:p>
            <a:endParaRPr lang="en-US" dirty="0"/>
          </a:p>
          <a:p>
            <a:r>
              <a:rPr lang="en-US" dirty="0" smtClean="0"/>
              <a:t>SUMO </a:t>
            </a:r>
            <a:r>
              <a:rPr lang="en-AU" dirty="0">
                <a:latin typeface="Wingdings 3" panose="05040102010807070707" pitchFamily="18" charset="2"/>
              </a:rPr>
              <a:t>a</a:t>
            </a:r>
            <a:r>
              <a:rPr lang="en-US" dirty="0" smtClean="0"/>
              <a:t> Change in subcellular localization and binding of RNA.</a:t>
            </a:r>
          </a:p>
          <a:p>
            <a:pPr algn="r"/>
            <a:r>
              <a:rPr lang="en-US" sz="1400" dirty="0" smtClean="0"/>
              <a:t>(Lee et al. 2012, </a:t>
            </a:r>
            <a:r>
              <a:rPr lang="en-US" sz="1400" dirty="0" err="1" smtClean="0"/>
              <a:t>Paziewska</a:t>
            </a:r>
            <a:r>
              <a:rPr lang="en-US" sz="1400" dirty="0" smtClean="0"/>
              <a:t> et al 2004)</a:t>
            </a:r>
            <a:endParaRPr lang="en-AU" sz="1400" dirty="0"/>
          </a:p>
        </p:txBody>
      </p:sp>
      <p:pic>
        <p:nvPicPr>
          <p:cNvPr id="4" name="Picture 3"/>
          <p:cNvPicPr>
            <a:picLocks noChangeAspect="1"/>
          </p:cNvPicPr>
          <p:nvPr/>
        </p:nvPicPr>
        <p:blipFill>
          <a:blip r:embed="rId3"/>
          <a:stretch>
            <a:fillRect/>
          </a:stretch>
        </p:blipFill>
        <p:spPr>
          <a:xfrm>
            <a:off x="898121" y="2452853"/>
            <a:ext cx="6104629" cy="2023114"/>
          </a:xfrm>
          <a:prstGeom prst="rect">
            <a:avLst/>
          </a:prstGeom>
        </p:spPr>
      </p:pic>
      <p:sp>
        <p:nvSpPr>
          <p:cNvPr id="7" name="Rectangle 6"/>
          <p:cNvSpPr/>
          <p:nvPr/>
        </p:nvSpPr>
        <p:spPr>
          <a:xfrm>
            <a:off x="4401600" y="4203722"/>
            <a:ext cx="1139888" cy="2571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373668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AU" dirty="0" smtClean="0"/>
              <a:t>Prostate Cancer</a:t>
            </a:r>
            <a:endParaRPr lang="en-AU" dirty="0"/>
          </a:p>
        </p:txBody>
      </p:sp>
      <p:sp>
        <p:nvSpPr>
          <p:cNvPr id="3" name="Content Placeholder 2"/>
          <p:cNvSpPr>
            <a:spLocks noGrp="1"/>
          </p:cNvSpPr>
          <p:nvPr>
            <p:ph idx="1"/>
          </p:nvPr>
        </p:nvSpPr>
        <p:spPr>
          <a:xfrm>
            <a:off x="646111" y="2006784"/>
            <a:ext cx="6069014" cy="4058751"/>
          </a:xfrm>
        </p:spPr>
        <p:txBody>
          <a:bodyPr/>
          <a:lstStyle/>
          <a:p>
            <a:r>
              <a:rPr lang="en-AU" dirty="0" smtClean="0"/>
              <a:t>2</a:t>
            </a:r>
            <a:r>
              <a:rPr lang="en-AU" baseline="30000" dirty="0" smtClean="0"/>
              <a:t>nd</a:t>
            </a:r>
            <a:r>
              <a:rPr lang="en-AU" dirty="0" smtClean="0"/>
              <a:t> highest </a:t>
            </a:r>
            <a:r>
              <a:rPr lang="en-AU" dirty="0"/>
              <a:t>diagnosed cancer in men </a:t>
            </a:r>
            <a:r>
              <a:rPr lang="en-AU" dirty="0" smtClean="0"/>
              <a:t>worldwide</a:t>
            </a:r>
          </a:p>
          <a:p>
            <a:pPr marL="3657600" lvl="8" indent="0">
              <a:buNone/>
            </a:pPr>
            <a:r>
              <a:rPr lang="en-US" dirty="0" smtClean="0"/>
              <a:t>(SEER 2016)</a:t>
            </a:r>
            <a:endParaRPr lang="en-AU" dirty="0" smtClean="0"/>
          </a:p>
          <a:p>
            <a:endParaRPr lang="en-AU" dirty="0"/>
          </a:p>
          <a:p>
            <a:r>
              <a:rPr lang="en-AU" dirty="0"/>
              <a:t>Bone metastasis leads to poor outcome. </a:t>
            </a:r>
            <a:endParaRPr lang="en-AU" dirty="0" smtClean="0"/>
          </a:p>
          <a:p>
            <a:pPr marL="3657600" lvl="8" indent="0">
              <a:buNone/>
            </a:pPr>
            <a:r>
              <a:rPr lang="en-US" dirty="0" smtClean="0"/>
              <a:t>(Body </a:t>
            </a:r>
            <a:r>
              <a:rPr lang="en-US" i="1" dirty="0" smtClean="0"/>
              <a:t>et al </a:t>
            </a:r>
            <a:r>
              <a:rPr lang="en-US" dirty="0" smtClean="0"/>
              <a:t>2015)</a:t>
            </a:r>
            <a:endParaRPr lang="en-AU" dirty="0" smtClean="0"/>
          </a:p>
          <a:p>
            <a:endParaRPr lang="en-AU" dirty="0"/>
          </a:p>
          <a:p>
            <a:r>
              <a:rPr lang="en-AU" dirty="0"/>
              <a:t>Metastasis reduced 5 year survival to 29.3</a:t>
            </a:r>
            <a:r>
              <a:rPr lang="en-AU" dirty="0" smtClean="0"/>
              <a:t>% </a:t>
            </a:r>
          </a:p>
          <a:p>
            <a:pPr marL="3657600" lvl="8" indent="0">
              <a:buNone/>
            </a:pPr>
            <a:r>
              <a:rPr lang="en-AU" dirty="0" smtClean="0"/>
              <a:t>(SEER 2016)</a:t>
            </a:r>
            <a:endParaRPr lang="en-AU" dirty="0"/>
          </a:p>
        </p:txBody>
      </p:sp>
      <p:pic>
        <p:nvPicPr>
          <p:cNvPr id="5" name="Picture 4"/>
          <p:cNvPicPr>
            <a:picLocks noChangeAspect="1"/>
          </p:cNvPicPr>
          <p:nvPr/>
        </p:nvPicPr>
        <p:blipFill>
          <a:blip r:embed="rId3"/>
          <a:stretch>
            <a:fillRect/>
          </a:stretch>
        </p:blipFill>
        <p:spPr>
          <a:xfrm>
            <a:off x="6938109" y="1853248"/>
            <a:ext cx="4763126" cy="3637296"/>
          </a:xfrm>
          <a:prstGeom prst="rect">
            <a:avLst/>
          </a:prstGeom>
        </p:spPr>
      </p:pic>
      <p:sp>
        <p:nvSpPr>
          <p:cNvPr id="6" name="TextBox 5"/>
          <p:cNvSpPr txBox="1"/>
          <p:nvPr/>
        </p:nvSpPr>
        <p:spPr>
          <a:xfrm>
            <a:off x="7617547" y="1063541"/>
            <a:ext cx="5698920" cy="646331"/>
          </a:xfrm>
          <a:prstGeom prst="rect">
            <a:avLst/>
          </a:prstGeom>
          <a:noFill/>
        </p:spPr>
        <p:txBody>
          <a:bodyPr wrap="square" rtlCol="0">
            <a:spAutoFit/>
          </a:bodyPr>
          <a:lstStyle/>
          <a:p>
            <a:r>
              <a:rPr lang="en-US" dirty="0" smtClean="0"/>
              <a:t>5 Year Relative Survival: </a:t>
            </a:r>
          </a:p>
          <a:p>
            <a:r>
              <a:rPr lang="en-US" dirty="0" smtClean="0"/>
              <a:t>Prostate cancer by stage</a:t>
            </a:r>
            <a:endParaRPr lang="en-AU" dirty="0"/>
          </a:p>
        </p:txBody>
      </p:sp>
      <p:sp>
        <p:nvSpPr>
          <p:cNvPr id="7" name="TextBox 6"/>
          <p:cNvSpPr txBox="1"/>
          <p:nvPr/>
        </p:nvSpPr>
        <p:spPr>
          <a:xfrm>
            <a:off x="10700988" y="5566923"/>
            <a:ext cx="3976382" cy="276999"/>
          </a:xfrm>
          <a:prstGeom prst="rect">
            <a:avLst/>
          </a:prstGeom>
          <a:noFill/>
        </p:spPr>
        <p:txBody>
          <a:bodyPr wrap="square" rtlCol="0">
            <a:spAutoFit/>
          </a:bodyPr>
          <a:lstStyle/>
          <a:p>
            <a:r>
              <a:rPr lang="en-AU" sz="1200" dirty="0" smtClean="0"/>
              <a:t>(SEER 2016)</a:t>
            </a:r>
            <a:endParaRPr lang="en-AU" sz="1200" dirty="0"/>
          </a:p>
        </p:txBody>
      </p:sp>
    </p:spTree>
    <p:extLst>
      <p:ext uri="{BB962C8B-B14F-4D97-AF65-F5344CB8AC3E}">
        <p14:creationId xmlns:p14="http://schemas.microsoft.com/office/powerpoint/2010/main" val="2997808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94456"/>
            <a:ext cx="9404723" cy="1400530"/>
          </a:xfrm>
        </p:spPr>
        <p:txBody>
          <a:bodyPr/>
          <a:lstStyle/>
          <a:p>
            <a:r>
              <a:rPr lang="en-US" dirty="0" smtClean="0"/>
              <a:t>Acknowledgements</a:t>
            </a:r>
            <a:endParaRPr lang="en-AU" dirty="0"/>
          </a:p>
        </p:txBody>
      </p:sp>
      <p:sp>
        <p:nvSpPr>
          <p:cNvPr id="3" name="Content Placeholder 2"/>
          <p:cNvSpPr>
            <a:spLocks noGrp="1"/>
          </p:cNvSpPr>
          <p:nvPr>
            <p:ph idx="1"/>
          </p:nvPr>
        </p:nvSpPr>
        <p:spPr>
          <a:xfrm>
            <a:off x="928253" y="1694986"/>
            <a:ext cx="4419238" cy="4195481"/>
          </a:xfrm>
        </p:spPr>
        <p:txBody>
          <a:bodyPr>
            <a:normAutofit fontScale="92500" lnSpcReduction="10000"/>
          </a:bodyPr>
          <a:lstStyle/>
          <a:p>
            <a:pPr marL="0" indent="0">
              <a:buNone/>
            </a:pPr>
            <a:r>
              <a:rPr lang="en-US" sz="2400" dirty="0" smtClean="0"/>
              <a:t>Supervisors:</a:t>
            </a:r>
            <a:r>
              <a:rPr lang="en-US" dirty="0" smtClean="0"/>
              <a:t> Assoc. Prof Michelle Hill and Dr. Alex </a:t>
            </a:r>
            <a:r>
              <a:rPr lang="en-US" dirty="0" err="1" smtClean="0"/>
              <a:t>Cristino</a:t>
            </a:r>
            <a:endParaRPr lang="en-US" dirty="0" smtClean="0"/>
          </a:p>
          <a:p>
            <a:pPr marL="0" indent="0">
              <a:buNone/>
            </a:pPr>
            <a:endParaRPr lang="en-US" dirty="0" smtClean="0"/>
          </a:p>
          <a:p>
            <a:pPr marL="0" indent="0">
              <a:buNone/>
            </a:pPr>
            <a:r>
              <a:rPr lang="en-US" sz="2400" dirty="0" smtClean="0"/>
              <a:t>Hill Lab:</a:t>
            </a:r>
          </a:p>
          <a:p>
            <a:pPr>
              <a:buFontTx/>
              <a:buChar char="-"/>
            </a:pPr>
            <a:r>
              <a:rPr lang="en-US" dirty="0" smtClean="0"/>
              <a:t>Jayde </a:t>
            </a:r>
            <a:r>
              <a:rPr lang="en-US" dirty="0" err="1" smtClean="0"/>
              <a:t>Ruelcke</a:t>
            </a:r>
            <a:r>
              <a:rPr lang="en-US" dirty="0" smtClean="0"/>
              <a:t> </a:t>
            </a:r>
          </a:p>
          <a:p>
            <a:pPr>
              <a:buFontTx/>
              <a:buChar char="-"/>
            </a:pPr>
            <a:r>
              <a:rPr lang="en-US" dirty="0" smtClean="0"/>
              <a:t>Amanda Oliver (Former)</a:t>
            </a:r>
          </a:p>
          <a:p>
            <a:pPr marL="0" indent="0">
              <a:buNone/>
            </a:pPr>
            <a:endParaRPr lang="en-US" dirty="0" smtClean="0"/>
          </a:p>
          <a:p>
            <a:pPr marL="0" indent="0">
              <a:buNone/>
            </a:pPr>
            <a:r>
              <a:rPr lang="en-US" dirty="0" smtClean="0"/>
              <a:t>UQDI microscopy facility</a:t>
            </a:r>
          </a:p>
          <a:p>
            <a:pPr marL="0" indent="0">
              <a:buNone/>
            </a:pPr>
            <a:endParaRPr lang="en-US" dirty="0"/>
          </a:p>
          <a:p>
            <a:pPr marL="0" indent="0">
              <a:buNone/>
            </a:pPr>
            <a:r>
              <a:rPr lang="en-US" dirty="0" smtClean="0"/>
              <a:t>Nicole </a:t>
            </a:r>
            <a:r>
              <a:rPr lang="en-US" dirty="0" err="1" smtClean="0"/>
              <a:t>Cloonan</a:t>
            </a:r>
            <a:r>
              <a:rPr lang="en-US" dirty="0"/>
              <a:t> </a:t>
            </a:r>
            <a:r>
              <a:rPr lang="en-US" dirty="0" smtClean="0"/>
              <a:t>and Kerry </a:t>
            </a:r>
            <a:r>
              <a:rPr lang="en-US" dirty="0" err="1" smtClean="0"/>
              <a:t>Inder</a:t>
            </a:r>
            <a:r>
              <a:rPr lang="en-US" dirty="0" smtClean="0"/>
              <a:t> for RNA-</a:t>
            </a:r>
            <a:r>
              <a:rPr lang="en-US" dirty="0" err="1" smtClean="0"/>
              <a:t>seq</a:t>
            </a:r>
            <a:r>
              <a:rPr lang="en-US" dirty="0" smtClean="0"/>
              <a:t> and MS results. </a:t>
            </a:r>
          </a:p>
          <a:p>
            <a:pPr>
              <a:buFontTx/>
              <a:buChar char="-"/>
            </a:pPr>
            <a:endParaRPr lang="en-AU" dirty="0"/>
          </a:p>
        </p:txBody>
      </p:sp>
      <p:grpSp>
        <p:nvGrpSpPr>
          <p:cNvPr id="4" name="Group 3"/>
          <p:cNvGrpSpPr/>
          <p:nvPr/>
        </p:nvGrpSpPr>
        <p:grpSpPr>
          <a:xfrm>
            <a:off x="5630614" y="2139810"/>
            <a:ext cx="5682686" cy="3305832"/>
            <a:chOff x="4134057" y="2275465"/>
            <a:chExt cx="5682686" cy="3305832"/>
          </a:xfrm>
        </p:grpSpPr>
        <p:pic>
          <p:nvPicPr>
            <p:cNvPr id="5" name="Picture 1"/>
            <p:cNvPicPr>
              <a:picLocks noChangeAspect="1" noChangeArrowheads="1"/>
            </p:cNvPicPr>
            <p:nvPr/>
          </p:nvPicPr>
          <p:blipFill>
            <a:blip r:embed="rId3" cstate="print"/>
            <a:srcRect/>
            <a:stretch>
              <a:fillRect/>
            </a:stretch>
          </p:blipFill>
          <p:spPr bwMode="auto">
            <a:xfrm>
              <a:off x="6226365" y="4213145"/>
              <a:ext cx="2101754" cy="1368152"/>
            </a:xfrm>
            <a:prstGeom prst="rect">
              <a:avLst/>
            </a:prstGeom>
            <a:noFill/>
            <a:ln w="9525">
              <a:noFill/>
              <a:miter lim="800000"/>
              <a:headEnd/>
              <a:tailEnd/>
            </a:ln>
          </p:spPr>
        </p:pic>
        <p:pic>
          <p:nvPicPr>
            <p:cNvPr id="6" name="Picture 5" descr="https://www.uq.edu.au/diamantina/staff-intranet/docs/comms/UQDIBrandColour.jpg"/>
            <p:cNvPicPr>
              <a:picLocks noChangeAspect="1" noChangeArrowheads="1"/>
            </p:cNvPicPr>
            <p:nvPr/>
          </p:nvPicPr>
          <p:blipFill>
            <a:blip r:embed="rId4" cstate="print"/>
            <a:srcRect/>
            <a:stretch>
              <a:fillRect/>
            </a:stretch>
          </p:blipFill>
          <p:spPr bwMode="auto">
            <a:xfrm>
              <a:off x="4650646" y="2275465"/>
              <a:ext cx="4896544" cy="785488"/>
            </a:xfrm>
            <a:prstGeom prst="rect">
              <a:avLst/>
            </a:prstGeom>
            <a:noFill/>
            <a:ln>
              <a:noFill/>
            </a:ln>
          </p:spPr>
        </p:pic>
        <p:pic>
          <p:nvPicPr>
            <p:cNvPr id="7" name="Picture 6"/>
            <p:cNvPicPr>
              <a:picLocks noChangeAspect="1" noChangeArrowheads="1"/>
            </p:cNvPicPr>
            <p:nvPr/>
          </p:nvPicPr>
          <p:blipFill>
            <a:blip r:embed="rId5" cstate="print"/>
            <a:srcRect/>
            <a:stretch>
              <a:fillRect/>
            </a:stretch>
          </p:blipFill>
          <p:spPr bwMode="auto">
            <a:xfrm>
              <a:off x="4134057" y="3269757"/>
              <a:ext cx="5682686" cy="792088"/>
            </a:xfrm>
            <a:prstGeom prst="rect">
              <a:avLst/>
            </a:prstGeom>
            <a:noFill/>
            <a:ln w="9525">
              <a:noFill/>
              <a:miter lim="800000"/>
              <a:headEnd/>
              <a:tailEnd/>
            </a:ln>
          </p:spPr>
        </p:pic>
      </p:grpSp>
    </p:spTree>
    <p:extLst>
      <p:ext uri="{BB962C8B-B14F-4D97-AF65-F5344CB8AC3E}">
        <p14:creationId xmlns:p14="http://schemas.microsoft.com/office/powerpoint/2010/main" val="25290283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911" y="376518"/>
            <a:ext cx="9404723" cy="1400530"/>
          </a:xfrm>
        </p:spPr>
        <p:txBody>
          <a:bodyPr/>
          <a:lstStyle/>
          <a:p>
            <a:r>
              <a:rPr lang="en-US" sz="3600" dirty="0"/>
              <a:t>hnRNPK co-localizes with miR-148a, but does it bind?</a:t>
            </a:r>
          </a:p>
        </p:txBody>
      </p:sp>
      <p:sp>
        <p:nvSpPr>
          <p:cNvPr id="3" name="Content Placeholder 2"/>
          <p:cNvSpPr>
            <a:spLocks noGrp="1"/>
          </p:cNvSpPr>
          <p:nvPr>
            <p:ph idx="1"/>
          </p:nvPr>
        </p:nvSpPr>
        <p:spPr>
          <a:xfrm>
            <a:off x="753958" y="1777048"/>
            <a:ext cx="4863071" cy="1292723"/>
          </a:xfrm>
        </p:spPr>
        <p:txBody>
          <a:bodyPr/>
          <a:lstStyle/>
          <a:p>
            <a:r>
              <a:rPr lang="en-US" dirty="0" smtClean="0"/>
              <a:t>Crosslinked immunoprecipitation: pull down hnRNPK and its binders, including RNA.</a:t>
            </a:r>
          </a:p>
        </p:txBody>
      </p:sp>
      <p:pic>
        <p:nvPicPr>
          <p:cNvPr id="4" name="Picture 3"/>
          <p:cNvPicPr/>
          <p:nvPr/>
        </p:nvPicPr>
        <p:blipFill rotWithShape="1">
          <a:blip r:embed="rId2"/>
          <a:srcRect l="14311" t="8945" b="36635"/>
          <a:stretch/>
        </p:blipFill>
        <p:spPr>
          <a:xfrm>
            <a:off x="2155371" y="3019581"/>
            <a:ext cx="2473314" cy="2362200"/>
          </a:xfrm>
          <a:prstGeom prst="rect">
            <a:avLst/>
          </a:prstGeom>
        </p:spPr>
      </p:pic>
      <p:sp>
        <p:nvSpPr>
          <p:cNvPr id="6" name="Rectangle 5"/>
          <p:cNvSpPr/>
          <p:nvPr/>
        </p:nvSpPr>
        <p:spPr>
          <a:xfrm rot="17949034">
            <a:off x="2899811" y="5757349"/>
            <a:ext cx="1356504" cy="369332"/>
          </a:xfrm>
          <a:prstGeom prst="rect">
            <a:avLst/>
          </a:prstGeom>
        </p:spPr>
        <p:txBody>
          <a:bodyPr wrap="square">
            <a:spAutoFit/>
          </a:bodyPr>
          <a:lstStyle/>
          <a:p>
            <a:r>
              <a:rPr lang="en-US" dirty="0"/>
              <a:t>hnRNPK IP</a:t>
            </a:r>
            <a:endParaRPr lang="en-AU" dirty="0"/>
          </a:p>
        </p:txBody>
      </p:sp>
      <p:sp>
        <p:nvSpPr>
          <p:cNvPr id="7" name="Rectangle 6"/>
          <p:cNvSpPr/>
          <p:nvPr/>
        </p:nvSpPr>
        <p:spPr>
          <a:xfrm rot="17949034">
            <a:off x="3391468" y="5762366"/>
            <a:ext cx="1356504" cy="369332"/>
          </a:xfrm>
          <a:prstGeom prst="rect">
            <a:avLst/>
          </a:prstGeom>
        </p:spPr>
        <p:txBody>
          <a:bodyPr wrap="square">
            <a:spAutoFit/>
          </a:bodyPr>
          <a:lstStyle/>
          <a:p>
            <a:r>
              <a:rPr lang="en-US" dirty="0" smtClean="0"/>
              <a:t>rabbit IgG</a:t>
            </a:r>
            <a:endParaRPr lang="en-AU" dirty="0"/>
          </a:p>
        </p:txBody>
      </p:sp>
      <p:sp>
        <p:nvSpPr>
          <p:cNvPr id="9" name="Rectangle 8"/>
          <p:cNvSpPr/>
          <p:nvPr/>
        </p:nvSpPr>
        <p:spPr>
          <a:xfrm>
            <a:off x="569911" y="3579444"/>
            <a:ext cx="1529586" cy="646331"/>
          </a:xfrm>
          <a:prstGeom prst="rect">
            <a:avLst/>
          </a:prstGeom>
        </p:spPr>
        <p:txBody>
          <a:bodyPr wrap="none">
            <a:spAutoFit/>
          </a:bodyPr>
          <a:lstStyle/>
          <a:p>
            <a:r>
              <a:rPr lang="en-US" dirty="0" smtClean="0"/>
              <a:t>hnRNPK</a:t>
            </a:r>
          </a:p>
          <a:p>
            <a:r>
              <a:rPr lang="en-US" dirty="0" smtClean="0"/>
              <a:t>immunoblot</a:t>
            </a:r>
            <a:endParaRPr lang="en-AU" dirty="0"/>
          </a:p>
        </p:txBody>
      </p:sp>
      <p:pic>
        <p:nvPicPr>
          <p:cNvPr id="8" name="Picture 7"/>
          <p:cNvPicPr>
            <a:picLocks noChangeAspect="1"/>
          </p:cNvPicPr>
          <p:nvPr/>
        </p:nvPicPr>
        <p:blipFill>
          <a:blip r:embed="rId3"/>
          <a:stretch>
            <a:fillRect/>
          </a:stretch>
        </p:blipFill>
        <p:spPr>
          <a:xfrm>
            <a:off x="6915287" y="1493469"/>
            <a:ext cx="3305175" cy="4171950"/>
          </a:xfrm>
          <a:prstGeom prst="rect">
            <a:avLst/>
          </a:prstGeom>
        </p:spPr>
      </p:pic>
    </p:spTree>
    <p:extLst>
      <p:ext uri="{BB962C8B-B14F-4D97-AF65-F5344CB8AC3E}">
        <p14:creationId xmlns:p14="http://schemas.microsoft.com/office/powerpoint/2010/main" val="19950531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2" y="249436"/>
            <a:ext cx="10414122" cy="1400530"/>
          </a:xfrm>
        </p:spPr>
        <p:txBody>
          <a:bodyPr/>
          <a:lstStyle/>
          <a:p>
            <a:r>
              <a:rPr lang="en-US" sz="3600" dirty="0" smtClean="0">
                <a:solidFill>
                  <a:srgbClr val="FF0000"/>
                </a:solidFill>
              </a:rPr>
              <a:t>H</a:t>
            </a:r>
            <a:r>
              <a:rPr lang="en-US" sz="3600" dirty="0" smtClean="0"/>
              <a:t>eterogeneous </a:t>
            </a:r>
            <a:r>
              <a:rPr lang="en-US" sz="3600" dirty="0">
                <a:solidFill>
                  <a:srgbClr val="FF0000"/>
                </a:solidFill>
              </a:rPr>
              <a:t>N</a:t>
            </a:r>
            <a:r>
              <a:rPr lang="en-US" sz="3600" dirty="0" smtClean="0"/>
              <a:t>uclear </a:t>
            </a:r>
            <a:r>
              <a:rPr lang="en-US" sz="3600" dirty="0" err="1" smtClean="0">
                <a:solidFill>
                  <a:srgbClr val="FF0000"/>
                </a:solidFill>
              </a:rPr>
              <a:t>R</a:t>
            </a:r>
            <a:r>
              <a:rPr lang="en-US" sz="3600" dirty="0" err="1" smtClean="0"/>
              <a:t>ibo</a:t>
            </a:r>
            <a:r>
              <a:rPr lang="en-US" sz="3600" dirty="0" err="1" smtClean="0">
                <a:solidFill>
                  <a:srgbClr val="FF0000"/>
                </a:solidFill>
              </a:rPr>
              <a:t>N</a:t>
            </a:r>
            <a:r>
              <a:rPr lang="en-US" sz="3600" dirty="0" err="1" smtClean="0"/>
              <a:t>ucleo</a:t>
            </a:r>
            <a:r>
              <a:rPr lang="en-US" sz="3600" dirty="0" err="1">
                <a:solidFill>
                  <a:srgbClr val="FF0000"/>
                </a:solidFill>
              </a:rPr>
              <a:t>P</a:t>
            </a:r>
            <a:r>
              <a:rPr lang="en-US" sz="3600" dirty="0" err="1" smtClean="0"/>
              <a:t>rotein</a:t>
            </a:r>
            <a:r>
              <a:rPr lang="en-US" sz="3600" dirty="0" smtClean="0"/>
              <a:t> </a:t>
            </a:r>
            <a:r>
              <a:rPr lang="en-US" sz="3600" dirty="0" smtClean="0">
                <a:solidFill>
                  <a:srgbClr val="FF0000"/>
                </a:solidFill>
              </a:rPr>
              <a:t>K</a:t>
            </a:r>
            <a:endParaRPr lang="en-AU" sz="3600" dirty="0"/>
          </a:p>
        </p:txBody>
      </p:sp>
      <p:sp>
        <p:nvSpPr>
          <p:cNvPr id="3" name="Content Placeholder 2"/>
          <p:cNvSpPr>
            <a:spLocks noGrp="1"/>
          </p:cNvSpPr>
          <p:nvPr>
            <p:ph idx="1"/>
          </p:nvPr>
        </p:nvSpPr>
        <p:spPr>
          <a:xfrm>
            <a:off x="512518" y="1468476"/>
            <a:ext cx="7764706" cy="4846084"/>
          </a:xfrm>
        </p:spPr>
        <p:txBody>
          <a:bodyPr>
            <a:normAutofit lnSpcReduction="10000"/>
          </a:bodyPr>
          <a:lstStyle/>
          <a:p>
            <a:r>
              <a:rPr lang="en-US" dirty="0" err="1" smtClean="0"/>
              <a:t>hnRNPK</a:t>
            </a:r>
            <a:r>
              <a:rPr lang="en-US" dirty="0" smtClean="0"/>
              <a:t> </a:t>
            </a:r>
            <a:r>
              <a:rPr lang="en-US" dirty="0" smtClean="0"/>
              <a:t>regulates mRNA metabolism and transport in/from the </a:t>
            </a:r>
            <a:r>
              <a:rPr lang="en-US" dirty="0" smtClean="0"/>
              <a:t>nucleus in complex with other </a:t>
            </a:r>
            <a:r>
              <a:rPr lang="en-US" dirty="0" err="1" smtClean="0"/>
              <a:t>hnRNP</a:t>
            </a:r>
            <a:r>
              <a:rPr lang="en-US" dirty="0" smtClean="0"/>
              <a:t> members and chromatin remodeling.	</a:t>
            </a:r>
            <a:r>
              <a:rPr lang="en-US" sz="1400" dirty="0" smtClean="0"/>
              <a:t>(Review </a:t>
            </a:r>
            <a:r>
              <a:rPr lang="en-US" sz="1400" dirty="0" err="1" smtClean="0"/>
              <a:t>Chaudhury</a:t>
            </a:r>
            <a:r>
              <a:rPr lang="en-US" sz="1400" dirty="0" smtClean="0"/>
              <a:t> 2010)</a:t>
            </a:r>
          </a:p>
          <a:p>
            <a:endParaRPr lang="en-US" sz="1400" dirty="0" smtClean="0"/>
          </a:p>
          <a:p>
            <a:r>
              <a:rPr lang="en-US" dirty="0" smtClean="0"/>
              <a:t>Individual function not fully understood.</a:t>
            </a:r>
            <a:r>
              <a:rPr lang="en-US" dirty="0" smtClean="0"/>
              <a:t> 								</a:t>
            </a:r>
            <a:endParaRPr lang="en-US" dirty="0" smtClean="0"/>
          </a:p>
          <a:p>
            <a:r>
              <a:rPr lang="en-US" dirty="0" smtClean="0"/>
              <a:t>Overexpressed in cancer with aberrant cytoplasmic localization.  		</a:t>
            </a:r>
            <a:r>
              <a:rPr lang="en-US" sz="1400" dirty="0" smtClean="0"/>
              <a:t>(Wen </a:t>
            </a:r>
            <a:r>
              <a:rPr lang="en-US" sz="1400" i="1" dirty="0" smtClean="0"/>
              <a:t>et al </a:t>
            </a:r>
            <a:r>
              <a:rPr lang="en-US" sz="1400" dirty="0" smtClean="0"/>
              <a:t>2010, </a:t>
            </a:r>
            <a:r>
              <a:rPr lang="en-US" sz="1400" dirty="0" err="1" smtClean="0"/>
              <a:t>Barboro</a:t>
            </a:r>
            <a:r>
              <a:rPr lang="en-US" sz="1400" dirty="0" smtClean="0"/>
              <a:t> 2014, </a:t>
            </a:r>
            <a:r>
              <a:rPr lang="en-US" sz="1400" dirty="0" err="1" smtClean="0"/>
              <a:t>Propepper</a:t>
            </a:r>
            <a:r>
              <a:rPr lang="en-US" sz="1400" dirty="0" smtClean="0"/>
              <a:t> 2011)</a:t>
            </a:r>
          </a:p>
          <a:p>
            <a:pPr lvl="5"/>
            <a:endParaRPr lang="en-US" dirty="0" smtClean="0">
              <a:solidFill>
                <a:srgbClr val="FFFF00"/>
              </a:solidFill>
            </a:endParaRPr>
          </a:p>
          <a:p>
            <a:r>
              <a:rPr lang="en-US" dirty="0" smtClean="0"/>
              <a:t>Often the cytoplasmic location of </a:t>
            </a:r>
            <a:r>
              <a:rPr lang="en-US" dirty="0" err="1" smtClean="0"/>
              <a:t>hnRNPK</a:t>
            </a:r>
            <a:r>
              <a:rPr lang="en-US" dirty="0" smtClean="0"/>
              <a:t> isn’t clear.</a:t>
            </a:r>
          </a:p>
          <a:p>
            <a:pPr lvl="8"/>
            <a:endParaRPr lang="en-US" dirty="0" smtClean="0"/>
          </a:p>
          <a:p>
            <a:r>
              <a:rPr lang="en-US" dirty="0" smtClean="0"/>
              <a:t>hnRNPK </a:t>
            </a:r>
            <a:r>
              <a:rPr lang="en-US" dirty="0"/>
              <a:t>commonly exported in </a:t>
            </a:r>
            <a:r>
              <a:rPr lang="en-US" dirty="0" smtClean="0"/>
              <a:t>advanced cancer </a:t>
            </a:r>
            <a:r>
              <a:rPr lang="en-US" dirty="0"/>
              <a:t>derived EVs </a:t>
            </a:r>
          </a:p>
          <a:p>
            <a:pPr marL="457200" lvl="1" indent="0">
              <a:buNone/>
            </a:pPr>
            <a:r>
              <a:rPr lang="en-US" sz="1400" dirty="0"/>
              <a:t>                                          (Zhang 2015, Ji 2013, </a:t>
            </a:r>
            <a:r>
              <a:rPr lang="en-US" sz="1400" dirty="0" err="1"/>
              <a:t>Welton</a:t>
            </a:r>
            <a:r>
              <a:rPr lang="en-US" sz="1400" dirty="0"/>
              <a:t> 2010, </a:t>
            </a:r>
            <a:r>
              <a:rPr lang="en-US" sz="1400" dirty="0" err="1"/>
              <a:t>Remteke</a:t>
            </a:r>
            <a:r>
              <a:rPr lang="en-US" sz="1400" dirty="0"/>
              <a:t> 2015</a:t>
            </a:r>
            <a:r>
              <a:rPr lang="en-US" sz="1400" dirty="0" smtClean="0"/>
              <a:t>)</a:t>
            </a:r>
            <a:endParaRPr lang="en-US" sz="1400" dirty="0"/>
          </a:p>
        </p:txBody>
      </p:sp>
      <p:pic>
        <p:nvPicPr>
          <p:cNvPr id="4" name="Picture 3"/>
          <p:cNvPicPr>
            <a:picLocks noChangeAspect="1"/>
          </p:cNvPicPr>
          <p:nvPr/>
        </p:nvPicPr>
        <p:blipFill rotWithShape="1">
          <a:blip r:embed="rId3"/>
          <a:srcRect r="56859"/>
          <a:stretch/>
        </p:blipFill>
        <p:spPr>
          <a:xfrm>
            <a:off x="8632580" y="1418710"/>
            <a:ext cx="2129204" cy="2307764"/>
          </a:xfrm>
          <a:prstGeom prst="rect">
            <a:avLst/>
          </a:prstGeom>
        </p:spPr>
      </p:pic>
      <p:pic>
        <p:nvPicPr>
          <p:cNvPr id="5" name="Picture 4"/>
          <p:cNvPicPr>
            <a:picLocks noChangeAspect="1"/>
          </p:cNvPicPr>
          <p:nvPr/>
        </p:nvPicPr>
        <p:blipFill rotWithShape="1">
          <a:blip r:embed="rId3"/>
          <a:srcRect l="42562" r="15944"/>
          <a:stretch/>
        </p:blipFill>
        <p:spPr>
          <a:xfrm>
            <a:off x="8632580" y="3794098"/>
            <a:ext cx="2129204" cy="2307764"/>
          </a:xfrm>
          <a:prstGeom prst="rect">
            <a:avLst/>
          </a:prstGeom>
        </p:spPr>
      </p:pic>
    </p:spTree>
    <p:extLst>
      <p:ext uri="{BB962C8B-B14F-4D97-AF65-F5344CB8AC3E}">
        <p14:creationId xmlns:p14="http://schemas.microsoft.com/office/powerpoint/2010/main" val="29214615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Motif Discovery: MEME</a:t>
            </a:r>
            <a:endParaRPr lang="en-AU" dirty="0"/>
          </a:p>
        </p:txBody>
      </p:sp>
      <p:sp>
        <p:nvSpPr>
          <p:cNvPr id="3" name="Content Placeholder 2"/>
          <p:cNvSpPr>
            <a:spLocks noGrp="1"/>
          </p:cNvSpPr>
          <p:nvPr>
            <p:ph idx="1"/>
          </p:nvPr>
        </p:nvSpPr>
        <p:spPr>
          <a:xfrm>
            <a:off x="646111" y="1548448"/>
            <a:ext cx="10529889" cy="4195481"/>
          </a:xfrm>
        </p:spPr>
        <p:txBody>
          <a:bodyPr/>
          <a:lstStyle/>
          <a:p>
            <a:pPr marL="0" indent="0">
              <a:buNone/>
            </a:pPr>
            <a:r>
              <a:rPr lang="en-AU" dirty="0" smtClean="0"/>
              <a:t>Unbiased approach to find most similar string of nucleotides in inputted sequences. </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3180353812"/>
              </p:ext>
            </p:extLst>
          </p:nvPr>
        </p:nvGraphicFramePr>
        <p:xfrm>
          <a:off x="1063206" y="2129808"/>
          <a:ext cx="4687889" cy="1112520"/>
        </p:xfrm>
        <a:graphic>
          <a:graphicData uri="http://schemas.openxmlformats.org/drawingml/2006/table">
            <a:tbl>
              <a:tblPr firstRow="1" bandRow="1">
                <a:tableStyleId>{5940675A-B579-460E-94D1-54222C63F5DA}</a:tableStyleId>
              </a:tblPr>
              <a:tblGrid>
                <a:gridCol w="1233489"/>
                <a:gridCol w="3454400"/>
              </a:tblGrid>
              <a:tr h="370840">
                <a:tc>
                  <a:txBody>
                    <a:bodyPr/>
                    <a:lstStyle/>
                    <a:p>
                      <a:r>
                        <a:rPr lang="en-AU" dirty="0" err="1" smtClean="0"/>
                        <a:t>Seq</a:t>
                      </a:r>
                      <a:r>
                        <a:rPr lang="en-AU" dirty="0" smtClean="0"/>
                        <a:t> 1</a:t>
                      </a:r>
                      <a:endParaRPr lang="en-AU" dirty="0"/>
                    </a:p>
                  </a:txBody>
                  <a:tcPr/>
                </a:tc>
                <a:tc>
                  <a:txBody>
                    <a:bodyPr/>
                    <a:lstStyle/>
                    <a:p>
                      <a:r>
                        <a:rPr lang="en-AU" dirty="0" smtClean="0">
                          <a:solidFill>
                            <a:srgbClr val="FF0000"/>
                          </a:solidFill>
                        </a:rPr>
                        <a:t>AUG</a:t>
                      </a:r>
                      <a:r>
                        <a:rPr lang="en-AU" dirty="0" smtClean="0">
                          <a:solidFill>
                            <a:schemeClr val="tx1"/>
                          </a:solidFill>
                        </a:rPr>
                        <a:t>CCC</a:t>
                      </a:r>
                      <a:endParaRPr lang="en-AU" dirty="0">
                        <a:solidFill>
                          <a:schemeClr val="tx1"/>
                        </a:solidFill>
                      </a:endParaRPr>
                    </a:p>
                  </a:txBody>
                  <a:tcPr/>
                </a:tc>
              </a:tr>
              <a:tr h="370840">
                <a:tc>
                  <a:txBody>
                    <a:bodyPr/>
                    <a:lstStyle/>
                    <a:p>
                      <a:r>
                        <a:rPr lang="en-AU" dirty="0" err="1" smtClean="0"/>
                        <a:t>Seq</a:t>
                      </a:r>
                      <a:r>
                        <a:rPr lang="en-AU" dirty="0" smtClean="0"/>
                        <a:t> 2</a:t>
                      </a:r>
                      <a:endParaRPr lang="en-AU" dirty="0"/>
                    </a:p>
                  </a:txBody>
                  <a:tcPr/>
                </a:tc>
                <a:tc>
                  <a:txBody>
                    <a:bodyPr/>
                    <a:lstStyle/>
                    <a:p>
                      <a:r>
                        <a:rPr lang="en-AU" dirty="0" smtClean="0"/>
                        <a:t>CC</a:t>
                      </a:r>
                      <a:r>
                        <a:rPr lang="en-AU" dirty="0" smtClean="0">
                          <a:solidFill>
                            <a:srgbClr val="FF0000"/>
                          </a:solidFill>
                        </a:rPr>
                        <a:t>CGA</a:t>
                      </a:r>
                      <a:r>
                        <a:rPr lang="en-AU" dirty="0" smtClean="0">
                          <a:solidFill>
                            <a:schemeClr val="tx1"/>
                          </a:solidFill>
                        </a:rPr>
                        <a:t>G</a:t>
                      </a:r>
                    </a:p>
                  </a:txBody>
                  <a:tcPr/>
                </a:tc>
              </a:tr>
              <a:tr h="370840">
                <a:tc>
                  <a:txBody>
                    <a:bodyPr/>
                    <a:lstStyle/>
                    <a:p>
                      <a:r>
                        <a:rPr lang="en-AU" dirty="0" err="1" smtClean="0"/>
                        <a:t>Seq</a:t>
                      </a:r>
                      <a:r>
                        <a:rPr lang="en-AU" dirty="0" smtClean="0"/>
                        <a:t> 3</a:t>
                      </a:r>
                      <a:endParaRPr lang="en-AU" dirty="0"/>
                    </a:p>
                  </a:txBody>
                  <a:tcPr/>
                </a:tc>
                <a:tc>
                  <a:txBody>
                    <a:bodyPr/>
                    <a:lstStyle/>
                    <a:p>
                      <a:r>
                        <a:rPr lang="en-AU" dirty="0" smtClean="0"/>
                        <a:t>CCC</a:t>
                      </a:r>
                      <a:r>
                        <a:rPr lang="en-AU" dirty="0" smtClean="0">
                          <a:solidFill>
                            <a:srgbClr val="FF0000"/>
                          </a:solidFill>
                        </a:rPr>
                        <a:t>UGU</a:t>
                      </a:r>
                      <a:endParaRPr lang="en-AU" dirty="0"/>
                    </a:p>
                  </a:txBody>
                  <a:tcPr/>
                </a:tc>
              </a:tr>
            </a:tbl>
          </a:graphicData>
        </a:graphic>
      </p:graphicFrame>
      <p:sp>
        <p:nvSpPr>
          <p:cNvPr id="5" name="TextBox 4"/>
          <p:cNvSpPr txBox="1"/>
          <p:nvPr/>
        </p:nvSpPr>
        <p:spPr>
          <a:xfrm>
            <a:off x="6095999" y="2129808"/>
            <a:ext cx="5342021" cy="1754326"/>
          </a:xfrm>
          <a:prstGeom prst="rect">
            <a:avLst/>
          </a:prstGeom>
          <a:noFill/>
        </p:spPr>
        <p:txBody>
          <a:bodyPr wrap="square" rtlCol="0">
            <a:spAutoFit/>
          </a:bodyPr>
          <a:lstStyle/>
          <a:p>
            <a:pPr marL="342900" indent="-342900">
              <a:buAutoNum type="arabicPeriod"/>
            </a:pPr>
            <a:r>
              <a:rPr lang="en-AU" dirty="0" smtClean="0"/>
              <a:t>Assign randomly positions (red)</a:t>
            </a:r>
          </a:p>
          <a:p>
            <a:pPr marL="342900" indent="-342900">
              <a:buAutoNum type="arabicPeriod"/>
            </a:pPr>
            <a:r>
              <a:rPr lang="en-AU" dirty="0" smtClean="0"/>
              <a:t>Where are these positions?</a:t>
            </a:r>
          </a:p>
          <a:p>
            <a:pPr marL="342900" indent="-342900">
              <a:buAutoNum type="arabicPeriod"/>
            </a:pPr>
            <a:r>
              <a:rPr lang="en-AU" dirty="0" smtClean="0"/>
              <a:t>How well do these match? </a:t>
            </a:r>
          </a:p>
          <a:p>
            <a:pPr marL="342900" indent="-342900">
              <a:buAutoNum type="arabicPeriod"/>
            </a:pPr>
            <a:r>
              <a:rPr lang="en-AU" dirty="0" smtClean="0"/>
              <a:t>Does this positions match the expectation?</a:t>
            </a:r>
          </a:p>
          <a:p>
            <a:pPr marL="342900" indent="-342900">
              <a:buAutoNum type="arabicPeriod"/>
            </a:pPr>
            <a:r>
              <a:rPr lang="en-AU" dirty="0" smtClean="0"/>
              <a:t>Maximise the positions. </a:t>
            </a:r>
          </a:p>
          <a:p>
            <a:r>
              <a:rPr lang="en-AU" dirty="0"/>
              <a:t> </a:t>
            </a:r>
          </a:p>
        </p:txBody>
      </p:sp>
      <p:sp>
        <p:nvSpPr>
          <p:cNvPr id="6" name="TextBox 5"/>
          <p:cNvSpPr txBox="1"/>
          <p:nvPr/>
        </p:nvSpPr>
        <p:spPr>
          <a:xfrm>
            <a:off x="1063205" y="3334222"/>
            <a:ext cx="4687889" cy="369332"/>
          </a:xfrm>
          <a:prstGeom prst="rect">
            <a:avLst/>
          </a:prstGeom>
          <a:noFill/>
        </p:spPr>
        <p:txBody>
          <a:bodyPr wrap="square" rtlCol="0">
            <a:spAutoFit/>
          </a:bodyPr>
          <a:lstStyle/>
          <a:p>
            <a:r>
              <a:rPr lang="en-AU" dirty="0" smtClean="0"/>
              <a:t>Background: A 0.25 U 0.25 G 0.25 C 0.25</a:t>
            </a:r>
            <a:endParaRPr lang="en-AU" dirty="0"/>
          </a:p>
        </p:txBody>
      </p:sp>
      <p:graphicFrame>
        <p:nvGraphicFramePr>
          <p:cNvPr id="7" name="Table 6"/>
          <p:cNvGraphicFramePr>
            <a:graphicFrameLocks noGrp="1"/>
          </p:cNvGraphicFramePr>
          <p:nvPr>
            <p:extLst>
              <p:ext uri="{D42A27DB-BD31-4B8C-83A1-F6EECF244321}">
                <p14:modId xmlns:p14="http://schemas.microsoft.com/office/powerpoint/2010/main" val="3451325066"/>
              </p:ext>
            </p:extLst>
          </p:nvPr>
        </p:nvGraphicFramePr>
        <p:xfrm>
          <a:off x="3406857" y="4057230"/>
          <a:ext cx="2554707" cy="2425416"/>
        </p:xfrm>
        <a:graphic>
          <a:graphicData uri="http://schemas.openxmlformats.org/drawingml/2006/table">
            <a:tbl>
              <a:tblPr firstRow="1" bandRow="1">
                <a:tableStyleId>{5940675A-B579-460E-94D1-54222C63F5DA}</a:tableStyleId>
              </a:tblPr>
              <a:tblGrid>
                <a:gridCol w="882315"/>
                <a:gridCol w="557464"/>
                <a:gridCol w="557464"/>
                <a:gridCol w="557464"/>
              </a:tblGrid>
              <a:tr h="0">
                <a:tc>
                  <a:txBody>
                    <a:bodyPr/>
                    <a:lstStyle/>
                    <a:p>
                      <a:r>
                        <a:rPr lang="en-AU" dirty="0" smtClean="0"/>
                        <a:t>2.</a:t>
                      </a:r>
                      <a:endParaRPr lang="en-AU" dirty="0"/>
                    </a:p>
                  </a:txBody>
                  <a:tcPr/>
                </a:tc>
                <a:tc>
                  <a:txBody>
                    <a:bodyPr/>
                    <a:lstStyle/>
                    <a:p>
                      <a:r>
                        <a:rPr lang="en-AU" dirty="0" smtClean="0"/>
                        <a:t>1</a:t>
                      </a:r>
                      <a:endParaRPr lang="en-AU" dirty="0"/>
                    </a:p>
                  </a:txBody>
                  <a:tcPr/>
                </a:tc>
                <a:tc>
                  <a:txBody>
                    <a:bodyPr/>
                    <a:lstStyle/>
                    <a:p>
                      <a:r>
                        <a:rPr lang="en-AU" dirty="0" smtClean="0"/>
                        <a:t>2</a:t>
                      </a:r>
                      <a:endParaRPr lang="en-AU" dirty="0"/>
                    </a:p>
                  </a:txBody>
                  <a:tcPr/>
                </a:tc>
                <a:tc>
                  <a:txBody>
                    <a:bodyPr/>
                    <a:lstStyle/>
                    <a:p>
                      <a:r>
                        <a:rPr lang="en-AU" dirty="0" smtClean="0"/>
                        <a:t>3</a:t>
                      </a:r>
                      <a:endParaRPr lang="en-AU" dirty="0"/>
                    </a:p>
                  </a:txBody>
                  <a:tcPr/>
                </a:tc>
              </a:tr>
              <a:tr h="514914">
                <a:tc>
                  <a:txBody>
                    <a:bodyPr/>
                    <a:lstStyle/>
                    <a:p>
                      <a:r>
                        <a:rPr lang="en-AU" dirty="0" smtClean="0"/>
                        <a:t>A</a:t>
                      </a:r>
                      <a:endParaRPr lang="en-AU" dirty="0"/>
                    </a:p>
                  </a:txBody>
                  <a:tcPr/>
                </a:tc>
                <a:tc>
                  <a:txBody>
                    <a:bodyPr/>
                    <a:lstStyle/>
                    <a:p>
                      <a:r>
                        <a:rPr lang="en-AU" dirty="0" smtClean="0"/>
                        <a:t>1</a:t>
                      </a:r>
                      <a:endParaRPr lang="en-AU" dirty="0"/>
                    </a:p>
                  </a:txBody>
                  <a:tcPr/>
                </a:tc>
                <a:tc>
                  <a:txBody>
                    <a:bodyPr/>
                    <a:lstStyle/>
                    <a:p>
                      <a:r>
                        <a:rPr lang="en-AU" dirty="0" smtClean="0"/>
                        <a:t>0</a:t>
                      </a:r>
                      <a:endParaRPr lang="en-AU" dirty="0"/>
                    </a:p>
                  </a:txBody>
                  <a:tcPr/>
                </a:tc>
                <a:tc>
                  <a:txBody>
                    <a:bodyPr/>
                    <a:lstStyle/>
                    <a:p>
                      <a:r>
                        <a:rPr lang="en-AU" dirty="0" smtClean="0"/>
                        <a:t>1</a:t>
                      </a:r>
                      <a:endParaRPr lang="en-AU" dirty="0"/>
                    </a:p>
                  </a:txBody>
                  <a:tcPr/>
                </a:tc>
              </a:tr>
              <a:tr h="514914">
                <a:tc>
                  <a:txBody>
                    <a:bodyPr/>
                    <a:lstStyle/>
                    <a:p>
                      <a:r>
                        <a:rPr lang="en-AU" dirty="0" smtClean="0"/>
                        <a:t>U</a:t>
                      </a:r>
                      <a:endParaRPr lang="en-AU" dirty="0"/>
                    </a:p>
                  </a:txBody>
                  <a:tcPr/>
                </a:tc>
                <a:tc>
                  <a:txBody>
                    <a:bodyPr/>
                    <a:lstStyle/>
                    <a:p>
                      <a:r>
                        <a:rPr lang="en-AU" dirty="0" smtClean="0"/>
                        <a:t>1</a:t>
                      </a:r>
                      <a:endParaRPr lang="en-AU" dirty="0"/>
                    </a:p>
                  </a:txBody>
                  <a:tcPr/>
                </a:tc>
                <a:tc>
                  <a:txBody>
                    <a:bodyPr/>
                    <a:lstStyle/>
                    <a:p>
                      <a:r>
                        <a:rPr lang="en-AU" dirty="0" smtClean="0"/>
                        <a:t>1</a:t>
                      </a:r>
                      <a:endParaRPr lang="en-AU" dirty="0"/>
                    </a:p>
                  </a:txBody>
                  <a:tcPr/>
                </a:tc>
                <a:tc>
                  <a:txBody>
                    <a:bodyPr/>
                    <a:lstStyle/>
                    <a:p>
                      <a:r>
                        <a:rPr lang="en-AU" dirty="0" smtClean="0"/>
                        <a:t>1</a:t>
                      </a:r>
                      <a:endParaRPr lang="en-AU" dirty="0"/>
                    </a:p>
                  </a:txBody>
                  <a:tcPr/>
                </a:tc>
              </a:tr>
              <a:tr h="514914">
                <a:tc>
                  <a:txBody>
                    <a:bodyPr/>
                    <a:lstStyle/>
                    <a:p>
                      <a:r>
                        <a:rPr lang="en-AU" dirty="0" smtClean="0"/>
                        <a:t>G</a:t>
                      </a:r>
                      <a:endParaRPr lang="en-AU" dirty="0"/>
                    </a:p>
                  </a:txBody>
                  <a:tcPr/>
                </a:tc>
                <a:tc>
                  <a:txBody>
                    <a:bodyPr/>
                    <a:lstStyle/>
                    <a:p>
                      <a:r>
                        <a:rPr lang="en-AU" dirty="0" smtClean="0"/>
                        <a:t>0</a:t>
                      </a:r>
                      <a:endParaRPr lang="en-AU" dirty="0"/>
                    </a:p>
                  </a:txBody>
                  <a:tcPr/>
                </a:tc>
                <a:tc>
                  <a:txBody>
                    <a:bodyPr/>
                    <a:lstStyle/>
                    <a:p>
                      <a:r>
                        <a:rPr lang="en-AU" dirty="0" smtClean="0"/>
                        <a:t>2</a:t>
                      </a:r>
                      <a:endParaRPr lang="en-AU" dirty="0"/>
                    </a:p>
                  </a:txBody>
                  <a:tcPr/>
                </a:tc>
                <a:tc>
                  <a:txBody>
                    <a:bodyPr/>
                    <a:lstStyle/>
                    <a:p>
                      <a:r>
                        <a:rPr lang="en-AU" dirty="0" smtClean="0"/>
                        <a:t>1</a:t>
                      </a:r>
                      <a:endParaRPr lang="en-AU" dirty="0"/>
                    </a:p>
                  </a:txBody>
                  <a:tcPr/>
                </a:tc>
              </a:tr>
              <a:tr h="514914">
                <a:tc>
                  <a:txBody>
                    <a:bodyPr/>
                    <a:lstStyle/>
                    <a:p>
                      <a:r>
                        <a:rPr lang="en-AU" dirty="0" smtClean="0"/>
                        <a:t>C</a:t>
                      </a:r>
                      <a:endParaRPr lang="en-AU" dirty="0"/>
                    </a:p>
                  </a:txBody>
                  <a:tcPr/>
                </a:tc>
                <a:tc>
                  <a:txBody>
                    <a:bodyPr/>
                    <a:lstStyle/>
                    <a:p>
                      <a:r>
                        <a:rPr lang="en-AU" dirty="0" smtClean="0"/>
                        <a:t>1</a:t>
                      </a:r>
                      <a:endParaRPr lang="en-AU" dirty="0"/>
                    </a:p>
                  </a:txBody>
                  <a:tcPr/>
                </a:tc>
                <a:tc>
                  <a:txBody>
                    <a:bodyPr/>
                    <a:lstStyle/>
                    <a:p>
                      <a:r>
                        <a:rPr lang="en-AU" dirty="0" smtClean="0"/>
                        <a:t>0</a:t>
                      </a:r>
                      <a:endParaRPr lang="en-AU" dirty="0"/>
                    </a:p>
                  </a:txBody>
                  <a:tcPr/>
                </a:tc>
                <a:tc>
                  <a:txBody>
                    <a:bodyPr/>
                    <a:lstStyle/>
                    <a:p>
                      <a:r>
                        <a:rPr lang="en-AU" dirty="0" smtClean="0"/>
                        <a:t>0</a:t>
                      </a:r>
                      <a:endParaRPr lang="en-AU"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32514973"/>
              </p:ext>
            </p:extLst>
          </p:nvPr>
        </p:nvGraphicFramePr>
        <p:xfrm>
          <a:off x="6223584" y="4000290"/>
          <a:ext cx="2346744" cy="2429125"/>
        </p:xfrm>
        <a:graphic>
          <a:graphicData uri="http://schemas.openxmlformats.org/drawingml/2006/table">
            <a:tbl>
              <a:tblPr firstRow="1" bandRow="1">
                <a:tableStyleId>{5940675A-B579-460E-94D1-54222C63F5DA}</a:tableStyleId>
              </a:tblPr>
              <a:tblGrid>
                <a:gridCol w="782248"/>
                <a:gridCol w="782248"/>
                <a:gridCol w="782248"/>
              </a:tblGrid>
              <a:tr h="485825">
                <a:tc>
                  <a:txBody>
                    <a:bodyPr/>
                    <a:lstStyle/>
                    <a:p>
                      <a:r>
                        <a:rPr lang="en-AU" dirty="0" smtClean="0"/>
                        <a:t>1</a:t>
                      </a:r>
                      <a:endParaRPr lang="en-AU" dirty="0"/>
                    </a:p>
                  </a:txBody>
                  <a:tcPr/>
                </a:tc>
                <a:tc>
                  <a:txBody>
                    <a:bodyPr/>
                    <a:lstStyle/>
                    <a:p>
                      <a:r>
                        <a:rPr lang="en-AU" dirty="0" smtClean="0"/>
                        <a:t>2</a:t>
                      </a:r>
                      <a:endParaRPr lang="en-AU" dirty="0"/>
                    </a:p>
                  </a:txBody>
                  <a:tcPr/>
                </a:tc>
                <a:tc>
                  <a:txBody>
                    <a:bodyPr/>
                    <a:lstStyle/>
                    <a:p>
                      <a:r>
                        <a:rPr lang="en-AU" dirty="0" smtClean="0"/>
                        <a:t>3</a:t>
                      </a:r>
                      <a:endParaRPr lang="en-AU" dirty="0"/>
                    </a:p>
                  </a:txBody>
                  <a:tcPr/>
                </a:tc>
              </a:tr>
              <a:tr h="485825">
                <a:tc>
                  <a:txBody>
                    <a:bodyPr/>
                    <a:lstStyle/>
                    <a:p>
                      <a:r>
                        <a:rPr lang="en-AU" dirty="0" smtClean="0"/>
                        <a:t>0.33</a:t>
                      </a:r>
                      <a:endParaRPr lang="en-AU" dirty="0"/>
                    </a:p>
                  </a:txBody>
                  <a:tcPr/>
                </a:tc>
                <a:tc>
                  <a:txBody>
                    <a:bodyPr/>
                    <a:lstStyle/>
                    <a:p>
                      <a:r>
                        <a:rPr lang="en-AU" dirty="0" smtClean="0"/>
                        <a:t>0</a:t>
                      </a:r>
                      <a:endParaRPr lang="en-AU" dirty="0"/>
                    </a:p>
                  </a:txBody>
                  <a:tcPr/>
                </a:tc>
                <a:tc>
                  <a:txBody>
                    <a:bodyPr/>
                    <a:lstStyle/>
                    <a:p>
                      <a:r>
                        <a:rPr lang="en-AU" dirty="0" smtClean="0"/>
                        <a:t>0.33</a:t>
                      </a:r>
                      <a:endParaRPr lang="en-AU" dirty="0"/>
                    </a:p>
                  </a:txBody>
                  <a:tcPr/>
                </a:tc>
              </a:tr>
              <a:tr h="485825">
                <a:tc>
                  <a:txBody>
                    <a:bodyPr/>
                    <a:lstStyle/>
                    <a:p>
                      <a:r>
                        <a:rPr lang="en-AU" dirty="0" smtClean="0"/>
                        <a:t>0.33</a:t>
                      </a:r>
                      <a:endParaRPr lang="en-AU" dirty="0"/>
                    </a:p>
                  </a:txBody>
                  <a:tcPr/>
                </a:tc>
                <a:tc>
                  <a:txBody>
                    <a:bodyPr/>
                    <a:lstStyle/>
                    <a:p>
                      <a:r>
                        <a:rPr lang="en-AU" dirty="0" smtClean="0"/>
                        <a:t>0.33</a:t>
                      </a:r>
                      <a:endParaRPr lang="en-AU" dirty="0"/>
                    </a:p>
                  </a:txBody>
                  <a:tcPr/>
                </a:tc>
                <a:tc>
                  <a:txBody>
                    <a:bodyPr/>
                    <a:lstStyle/>
                    <a:p>
                      <a:r>
                        <a:rPr lang="en-AU" dirty="0" smtClean="0"/>
                        <a:t>0.33</a:t>
                      </a:r>
                      <a:endParaRPr lang="en-AU" dirty="0"/>
                    </a:p>
                  </a:txBody>
                  <a:tcPr/>
                </a:tc>
              </a:tr>
              <a:tr h="485825">
                <a:tc>
                  <a:txBody>
                    <a:bodyPr/>
                    <a:lstStyle/>
                    <a:p>
                      <a:r>
                        <a:rPr lang="en-AU" dirty="0" smtClean="0"/>
                        <a:t>0</a:t>
                      </a:r>
                      <a:endParaRPr lang="en-AU" dirty="0"/>
                    </a:p>
                  </a:txBody>
                  <a:tcPr/>
                </a:tc>
                <a:tc>
                  <a:txBody>
                    <a:bodyPr/>
                    <a:lstStyle/>
                    <a:p>
                      <a:r>
                        <a:rPr lang="en-AU" dirty="0" smtClean="0"/>
                        <a:t>0.66</a:t>
                      </a:r>
                      <a:endParaRPr lang="en-AU" dirty="0"/>
                    </a:p>
                  </a:txBody>
                  <a:tcPr/>
                </a:tc>
                <a:tc>
                  <a:txBody>
                    <a:bodyPr/>
                    <a:lstStyle/>
                    <a:p>
                      <a:r>
                        <a:rPr lang="en-AU" dirty="0" smtClean="0"/>
                        <a:t>0.33</a:t>
                      </a:r>
                      <a:endParaRPr lang="en-AU" dirty="0"/>
                    </a:p>
                  </a:txBody>
                  <a:tcPr/>
                </a:tc>
              </a:tr>
              <a:tr h="485825">
                <a:tc>
                  <a:txBody>
                    <a:bodyPr/>
                    <a:lstStyle/>
                    <a:p>
                      <a:r>
                        <a:rPr lang="en-AU" dirty="0" smtClean="0"/>
                        <a:t>0.33</a:t>
                      </a:r>
                      <a:endParaRPr lang="en-AU" dirty="0"/>
                    </a:p>
                  </a:txBody>
                  <a:tcPr/>
                </a:tc>
                <a:tc>
                  <a:txBody>
                    <a:bodyPr/>
                    <a:lstStyle/>
                    <a:p>
                      <a:r>
                        <a:rPr lang="en-AU" dirty="0" smtClean="0"/>
                        <a:t>0</a:t>
                      </a:r>
                      <a:endParaRPr lang="en-AU" dirty="0"/>
                    </a:p>
                  </a:txBody>
                  <a:tcPr/>
                </a:tc>
                <a:tc>
                  <a:txBody>
                    <a:bodyPr/>
                    <a:lstStyle/>
                    <a:p>
                      <a:r>
                        <a:rPr lang="en-AU" dirty="0" smtClean="0"/>
                        <a:t>0</a:t>
                      </a:r>
                      <a:endParaRPr lang="en-AU" dirty="0"/>
                    </a:p>
                  </a:txBody>
                  <a:tcPr/>
                </a:tc>
              </a:tr>
            </a:tbl>
          </a:graphicData>
        </a:graphic>
      </p:graphicFrame>
      <p:sp>
        <p:nvSpPr>
          <p:cNvPr id="9" name="TextBox 8"/>
          <p:cNvSpPr txBox="1"/>
          <p:nvPr/>
        </p:nvSpPr>
        <p:spPr>
          <a:xfrm>
            <a:off x="8711745" y="4465494"/>
            <a:ext cx="3336170" cy="923330"/>
          </a:xfrm>
          <a:prstGeom prst="rect">
            <a:avLst/>
          </a:prstGeom>
          <a:noFill/>
        </p:spPr>
        <p:txBody>
          <a:bodyPr wrap="none" rtlCol="0">
            <a:spAutoFit/>
          </a:bodyPr>
          <a:lstStyle/>
          <a:p>
            <a:r>
              <a:rPr lang="en-AU" dirty="0" smtClean="0"/>
              <a:t>AUG = 0.33*0.33*0.33= 0.035</a:t>
            </a:r>
          </a:p>
          <a:p>
            <a:r>
              <a:rPr lang="en-AU" dirty="0" smtClean="0"/>
              <a:t>CGA = 0.33*0.66*0.33= 0.071</a:t>
            </a:r>
          </a:p>
          <a:p>
            <a:r>
              <a:rPr lang="en-AU" dirty="0" smtClean="0"/>
              <a:t>UGU= 0.33*0.33*0.33= 0.035</a:t>
            </a:r>
            <a:endParaRPr lang="en-AU" dirty="0"/>
          </a:p>
        </p:txBody>
      </p:sp>
      <p:graphicFrame>
        <p:nvGraphicFramePr>
          <p:cNvPr id="10" name="Table 9"/>
          <p:cNvGraphicFramePr>
            <a:graphicFrameLocks noGrp="1"/>
          </p:cNvGraphicFramePr>
          <p:nvPr>
            <p:extLst>
              <p:ext uri="{D42A27DB-BD31-4B8C-83A1-F6EECF244321}">
                <p14:modId xmlns:p14="http://schemas.microsoft.com/office/powerpoint/2010/main" val="2691858222"/>
              </p:ext>
            </p:extLst>
          </p:nvPr>
        </p:nvGraphicFramePr>
        <p:xfrm>
          <a:off x="668252" y="4000290"/>
          <a:ext cx="2476585" cy="2482356"/>
        </p:xfrm>
        <a:graphic>
          <a:graphicData uri="http://schemas.openxmlformats.org/drawingml/2006/table">
            <a:tbl>
              <a:tblPr firstRow="1" bandRow="1">
                <a:tableStyleId>{5940675A-B579-460E-94D1-54222C63F5DA}</a:tableStyleId>
              </a:tblPr>
              <a:tblGrid>
                <a:gridCol w="495317"/>
                <a:gridCol w="495317"/>
                <a:gridCol w="495317"/>
                <a:gridCol w="495317"/>
                <a:gridCol w="495317"/>
              </a:tblGrid>
              <a:tr h="620589">
                <a:tc>
                  <a:txBody>
                    <a:bodyPr/>
                    <a:lstStyle/>
                    <a:p>
                      <a:r>
                        <a:rPr lang="en-AU" dirty="0" smtClean="0"/>
                        <a:t>1.</a:t>
                      </a:r>
                      <a:endParaRPr lang="en-AU" dirty="0"/>
                    </a:p>
                  </a:txBody>
                  <a:tcPr/>
                </a:tc>
                <a:tc>
                  <a:txBody>
                    <a:bodyPr/>
                    <a:lstStyle/>
                    <a:p>
                      <a:r>
                        <a:rPr lang="en-AU" dirty="0" smtClean="0"/>
                        <a:t>p1</a:t>
                      </a:r>
                      <a:endParaRPr lang="en-AU" dirty="0"/>
                    </a:p>
                  </a:txBody>
                  <a:tcPr/>
                </a:tc>
                <a:tc>
                  <a:txBody>
                    <a:bodyPr/>
                    <a:lstStyle/>
                    <a:p>
                      <a:r>
                        <a:rPr lang="en-AU" dirty="0" smtClean="0"/>
                        <a:t>p2</a:t>
                      </a:r>
                      <a:endParaRPr lang="en-AU" dirty="0"/>
                    </a:p>
                  </a:txBody>
                  <a:tcPr/>
                </a:tc>
                <a:tc>
                  <a:txBody>
                    <a:bodyPr/>
                    <a:lstStyle/>
                    <a:p>
                      <a:r>
                        <a:rPr lang="en-AU" dirty="0" smtClean="0"/>
                        <a:t>p3</a:t>
                      </a:r>
                      <a:endParaRPr lang="en-AU" dirty="0"/>
                    </a:p>
                  </a:txBody>
                  <a:tcPr/>
                </a:tc>
                <a:tc>
                  <a:txBody>
                    <a:bodyPr/>
                    <a:lstStyle/>
                    <a:p>
                      <a:r>
                        <a:rPr lang="en-AU" dirty="0" smtClean="0"/>
                        <a:t>P4</a:t>
                      </a:r>
                      <a:endParaRPr lang="en-AU" dirty="0"/>
                    </a:p>
                  </a:txBody>
                  <a:tcPr/>
                </a:tc>
              </a:tr>
              <a:tr h="620589">
                <a:tc>
                  <a:txBody>
                    <a:bodyPr/>
                    <a:lstStyle/>
                    <a:p>
                      <a:r>
                        <a:rPr lang="en-AU" dirty="0" smtClean="0"/>
                        <a:t>S1</a:t>
                      </a:r>
                      <a:endParaRPr lang="en-AU" dirty="0"/>
                    </a:p>
                  </a:txBody>
                  <a:tcPr/>
                </a:tc>
                <a:tc>
                  <a:txBody>
                    <a:bodyPr/>
                    <a:lstStyle/>
                    <a:p>
                      <a:r>
                        <a:rPr lang="en-AU" dirty="0" smtClean="0"/>
                        <a:t>1</a:t>
                      </a:r>
                      <a:endParaRPr lang="en-AU" dirty="0"/>
                    </a:p>
                  </a:txBody>
                  <a:tcPr/>
                </a:tc>
                <a:tc>
                  <a:txBody>
                    <a:bodyPr/>
                    <a:lstStyle/>
                    <a:p>
                      <a:r>
                        <a:rPr lang="en-AU" dirty="0" smtClean="0"/>
                        <a:t>0</a:t>
                      </a:r>
                      <a:endParaRPr lang="en-AU" dirty="0"/>
                    </a:p>
                  </a:txBody>
                  <a:tcPr/>
                </a:tc>
                <a:tc>
                  <a:txBody>
                    <a:bodyPr/>
                    <a:lstStyle/>
                    <a:p>
                      <a:r>
                        <a:rPr lang="en-AU" dirty="0" smtClean="0"/>
                        <a:t>0</a:t>
                      </a:r>
                      <a:endParaRPr lang="en-AU" dirty="0"/>
                    </a:p>
                  </a:txBody>
                  <a:tcPr/>
                </a:tc>
                <a:tc>
                  <a:txBody>
                    <a:bodyPr/>
                    <a:lstStyle/>
                    <a:p>
                      <a:r>
                        <a:rPr lang="en-AU" dirty="0" smtClean="0"/>
                        <a:t>0</a:t>
                      </a:r>
                      <a:endParaRPr lang="en-AU" dirty="0"/>
                    </a:p>
                  </a:txBody>
                  <a:tcPr/>
                </a:tc>
              </a:tr>
              <a:tr h="620589">
                <a:tc>
                  <a:txBody>
                    <a:bodyPr/>
                    <a:lstStyle/>
                    <a:p>
                      <a:r>
                        <a:rPr lang="en-AU" dirty="0" smtClean="0"/>
                        <a:t>S2</a:t>
                      </a:r>
                      <a:endParaRPr lang="en-AU" dirty="0"/>
                    </a:p>
                  </a:txBody>
                  <a:tcPr/>
                </a:tc>
                <a:tc>
                  <a:txBody>
                    <a:bodyPr/>
                    <a:lstStyle/>
                    <a:p>
                      <a:r>
                        <a:rPr lang="en-AU" dirty="0" smtClean="0"/>
                        <a:t>0</a:t>
                      </a:r>
                      <a:endParaRPr lang="en-AU" dirty="0"/>
                    </a:p>
                  </a:txBody>
                  <a:tcPr/>
                </a:tc>
                <a:tc>
                  <a:txBody>
                    <a:bodyPr/>
                    <a:lstStyle/>
                    <a:p>
                      <a:r>
                        <a:rPr lang="en-AU" dirty="0" smtClean="0"/>
                        <a:t>0</a:t>
                      </a:r>
                      <a:endParaRPr lang="en-AU" dirty="0"/>
                    </a:p>
                  </a:txBody>
                  <a:tcPr/>
                </a:tc>
                <a:tc>
                  <a:txBody>
                    <a:bodyPr/>
                    <a:lstStyle/>
                    <a:p>
                      <a:r>
                        <a:rPr lang="en-AU" dirty="0" smtClean="0"/>
                        <a:t>1</a:t>
                      </a:r>
                      <a:endParaRPr lang="en-AU" dirty="0"/>
                    </a:p>
                  </a:txBody>
                  <a:tcPr/>
                </a:tc>
                <a:tc>
                  <a:txBody>
                    <a:bodyPr/>
                    <a:lstStyle/>
                    <a:p>
                      <a:r>
                        <a:rPr lang="en-AU" dirty="0" smtClean="0"/>
                        <a:t>0</a:t>
                      </a:r>
                      <a:endParaRPr lang="en-AU" dirty="0"/>
                    </a:p>
                  </a:txBody>
                  <a:tcPr/>
                </a:tc>
              </a:tr>
              <a:tr h="620589">
                <a:tc>
                  <a:txBody>
                    <a:bodyPr/>
                    <a:lstStyle/>
                    <a:p>
                      <a:r>
                        <a:rPr lang="en-AU" dirty="0" smtClean="0"/>
                        <a:t>S3</a:t>
                      </a:r>
                      <a:endParaRPr lang="en-AU" dirty="0"/>
                    </a:p>
                  </a:txBody>
                  <a:tcPr/>
                </a:tc>
                <a:tc>
                  <a:txBody>
                    <a:bodyPr/>
                    <a:lstStyle/>
                    <a:p>
                      <a:r>
                        <a:rPr lang="en-AU" dirty="0" smtClean="0"/>
                        <a:t>0</a:t>
                      </a:r>
                      <a:endParaRPr lang="en-AU" dirty="0"/>
                    </a:p>
                  </a:txBody>
                  <a:tcPr/>
                </a:tc>
                <a:tc>
                  <a:txBody>
                    <a:bodyPr/>
                    <a:lstStyle/>
                    <a:p>
                      <a:r>
                        <a:rPr lang="en-AU" dirty="0" smtClean="0"/>
                        <a:t>0</a:t>
                      </a:r>
                      <a:endParaRPr lang="en-AU" dirty="0"/>
                    </a:p>
                  </a:txBody>
                  <a:tcPr/>
                </a:tc>
                <a:tc>
                  <a:txBody>
                    <a:bodyPr/>
                    <a:lstStyle/>
                    <a:p>
                      <a:r>
                        <a:rPr lang="en-AU" dirty="0" smtClean="0"/>
                        <a:t>0</a:t>
                      </a:r>
                      <a:endParaRPr lang="en-AU" dirty="0"/>
                    </a:p>
                  </a:txBody>
                  <a:tcPr/>
                </a:tc>
                <a:tc>
                  <a:txBody>
                    <a:bodyPr/>
                    <a:lstStyle/>
                    <a:p>
                      <a:r>
                        <a:rPr lang="en-AU" dirty="0" smtClean="0"/>
                        <a:t>1</a:t>
                      </a:r>
                      <a:endParaRPr lang="en-AU" dirty="0"/>
                    </a:p>
                  </a:txBody>
                  <a:tcPr/>
                </a:tc>
              </a:tr>
            </a:tbl>
          </a:graphicData>
        </a:graphic>
      </p:graphicFrame>
    </p:spTree>
    <p:extLst>
      <p:ext uri="{BB962C8B-B14F-4D97-AF65-F5344CB8AC3E}">
        <p14:creationId xmlns:p14="http://schemas.microsoft.com/office/powerpoint/2010/main" val="3568978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DESeq2 pipeline:</a:t>
            </a:r>
            <a:endParaRPr lang="en-AU" dirty="0"/>
          </a:p>
        </p:txBody>
      </p:sp>
      <p:graphicFrame>
        <p:nvGraphicFramePr>
          <p:cNvPr id="4" name="Diagram 3"/>
          <p:cNvGraphicFramePr/>
          <p:nvPr>
            <p:extLst>
              <p:ext uri="{D42A27DB-BD31-4B8C-83A1-F6EECF244321}">
                <p14:modId xmlns:p14="http://schemas.microsoft.com/office/powerpoint/2010/main" val="1293761334"/>
              </p:ext>
            </p:extLst>
          </p:nvPr>
        </p:nvGraphicFramePr>
        <p:xfrm>
          <a:off x="1310105" y="1379621"/>
          <a:ext cx="9582484" cy="272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a:off x="1550736" y="3862605"/>
            <a:ext cx="2061411" cy="2061411"/>
          </a:xfrm>
          <a:prstGeom prst="rect">
            <a:avLst/>
          </a:prstGeom>
        </p:spPr>
      </p:pic>
      <p:sp>
        <p:nvSpPr>
          <p:cNvPr id="7" name="TextBox 6"/>
          <p:cNvSpPr txBox="1"/>
          <p:nvPr/>
        </p:nvSpPr>
        <p:spPr>
          <a:xfrm>
            <a:off x="1992978" y="4658556"/>
            <a:ext cx="1176925" cy="369332"/>
          </a:xfrm>
          <a:prstGeom prst="rect">
            <a:avLst/>
          </a:prstGeom>
          <a:noFill/>
        </p:spPr>
        <p:txBody>
          <a:bodyPr wrap="none" rtlCol="0">
            <a:spAutoFit/>
          </a:bodyPr>
          <a:lstStyle/>
          <a:p>
            <a:r>
              <a:rPr lang="en-AU" b="1" dirty="0" smtClean="0">
                <a:solidFill>
                  <a:schemeClr val="bg1"/>
                </a:solidFill>
              </a:rPr>
              <a:t>PCA plot</a:t>
            </a:r>
            <a:endParaRPr lang="en-AU" b="1" dirty="0">
              <a:solidFill>
                <a:schemeClr val="bg1"/>
              </a:solidFill>
            </a:endParaRPr>
          </a:p>
        </p:txBody>
      </p:sp>
      <p:sp>
        <p:nvSpPr>
          <p:cNvPr id="8" name="Oval 7"/>
          <p:cNvSpPr/>
          <p:nvPr/>
        </p:nvSpPr>
        <p:spPr>
          <a:xfrm rot="1960017">
            <a:off x="1854085" y="4380626"/>
            <a:ext cx="1604211" cy="3358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1671100" y="4260580"/>
            <a:ext cx="368969" cy="126546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6" name="Picture 2" descr="Image result for negative binomial rna seq"/>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34968" y="3756078"/>
            <a:ext cx="2167938" cy="216793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rotWithShape="1">
          <a:blip r:embed="rId10"/>
          <a:srcRect l="14377" t="1841" r="-14377" b="59127"/>
          <a:stretch/>
        </p:blipFill>
        <p:spPr>
          <a:xfrm>
            <a:off x="7986827" y="3926627"/>
            <a:ext cx="4750604" cy="1158661"/>
          </a:xfrm>
          <a:prstGeom prst="rect">
            <a:avLst/>
          </a:prstGeom>
        </p:spPr>
      </p:pic>
    </p:spTree>
    <p:extLst>
      <p:ext uri="{BB962C8B-B14F-4D97-AF65-F5344CB8AC3E}">
        <p14:creationId xmlns:p14="http://schemas.microsoft.com/office/powerpoint/2010/main" val="3403283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dirty="0" smtClean="0"/>
              <a:t>Lipid rafts, </a:t>
            </a:r>
            <a:r>
              <a:rPr lang="en-AU" sz="3600" dirty="0" err="1" smtClean="0"/>
              <a:t>caveolin</a:t>
            </a:r>
            <a:r>
              <a:rPr lang="en-AU" sz="3600" dirty="0" smtClean="0"/>
              <a:t>, cavin-1 and </a:t>
            </a:r>
            <a:r>
              <a:rPr lang="en-AU" sz="3600" dirty="0" err="1" smtClean="0"/>
              <a:t>hnRNPK</a:t>
            </a:r>
            <a:endParaRPr lang="en-AU" sz="3600" dirty="0"/>
          </a:p>
        </p:txBody>
      </p:sp>
      <p:pic>
        <p:nvPicPr>
          <p:cNvPr id="4" name="Picture 6"/>
          <p:cNvPicPr>
            <a:picLocks noChangeAspect="1" noChangeArrowheads="1"/>
          </p:cNvPicPr>
          <p:nvPr/>
        </p:nvPicPr>
        <p:blipFill>
          <a:blip r:embed="rId2" cstate="print"/>
          <a:srcRect t="2091"/>
          <a:stretch>
            <a:fillRect/>
          </a:stretch>
        </p:blipFill>
        <p:spPr bwMode="auto">
          <a:xfrm>
            <a:off x="6688090" y="1448484"/>
            <a:ext cx="3742471" cy="3501008"/>
          </a:xfrm>
          <a:prstGeom prst="rect">
            <a:avLst/>
          </a:prstGeom>
          <a:noFill/>
          <a:ln w="9525">
            <a:noFill/>
            <a:miter lim="800000"/>
            <a:headEnd/>
            <a:tailEnd/>
          </a:ln>
        </p:spPr>
      </p:pic>
      <p:pic>
        <p:nvPicPr>
          <p:cNvPr id="5" name="Picture 5"/>
          <p:cNvPicPr>
            <a:picLocks noChangeAspect="1" noChangeArrowheads="1"/>
          </p:cNvPicPr>
          <p:nvPr/>
        </p:nvPicPr>
        <p:blipFill>
          <a:blip r:embed="rId3" cstate="print"/>
          <a:srcRect b="3747"/>
          <a:stretch>
            <a:fillRect/>
          </a:stretch>
        </p:blipFill>
        <p:spPr bwMode="auto">
          <a:xfrm>
            <a:off x="1144413" y="2047990"/>
            <a:ext cx="3743452" cy="1849846"/>
          </a:xfrm>
          <a:prstGeom prst="rect">
            <a:avLst/>
          </a:prstGeom>
          <a:noFill/>
          <a:ln w="9525">
            <a:noFill/>
            <a:miter lim="800000"/>
            <a:headEnd/>
            <a:tailEnd/>
          </a:ln>
        </p:spPr>
      </p:pic>
      <p:cxnSp>
        <p:nvCxnSpPr>
          <p:cNvPr id="8" name="Straight Arrow Connector 7"/>
          <p:cNvCxnSpPr/>
          <p:nvPr/>
        </p:nvCxnSpPr>
        <p:spPr>
          <a:xfrm>
            <a:off x="4700337" y="3198988"/>
            <a:ext cx="234214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200625" y="2829656"/>
            <a:ext cx="1189749" cy="369332"/>
          </a:xfrm>
          <a:prstGeom prst="rect">
            <a:avLst/>
          </a:prstGeom>
          <a:noFill/>
        </p:spPr>
        <p:txBody>
          <a:bodyPr wrap="none" rtlCol="0">
            <a:spAutoFit/>
          </a:bodyPr>
          <a:lstStyle/>
          <a:p>
            <a:r>
              <a:rPr lang="en-AU" dirty="0" smtClean="0"/>
              <a:t>+Cavin-1</a:t>
            </a:r>
            <a:endParaRPr lang="en-AU" dirty="0"/>
          </a:p>
        </p:txBody>
      </p:sp>
      <p:sp>
        <p:nvSpPr>
          <p:cNvPr id="10" name="Arc 9"/>
          <p:cNvSpPr/>
          <p:nvPr/>
        </p:nvSpPr>
        <p:spPr>
          <a:xfrm>
            <a:off x="4405604" y="3198988"/>
            <a:ext cx="1610185" cy="1549475"/>
          </a:xfrm>
          <a:prstGeom prst="arc">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1" name="TextBox 10"/>
          <p:cNvSpPr txBox="1"/>
          <p:nvPr/>
        </p:nvSpPr>
        <p:spPr>
          <a:xfrm>
            <a:off x="5020048" y="3973725"/>
            <a:ext cx="1728358" cy="923330"/>
          </a:xfrm>
          <a:prstGeom prst="rect">
            <a:avLst/>
          </a:prstGeom>
          <a:noFill/>
        </p:spPr>
        <p:txBody>
          <a:bodyPr wrap="none" rtlCol="0">
            <a:spAutoFit/>
          </a:bodyPr>
          <a:lstStyle/>
          <a:p>
            <a:r>
              <a:rPr lang="en-AU" dirty="0" smtClean="0"/>
              <a:t>-- Cholesterol </a:t>
            </a:r>
          </a:p>
          <a:p>
            <a:r>
              <a:rPr lang="en-AU" dirty="0" smtClean="0"/>
              <a:t>-- associated </a:t>
            </a:r>
          </a:p>
          <a:p>
            <a:r>
              <a:rPr lang="en-AU" dirty="0" smtClean="0"/>
              <a:t>proteins</a:t>
            </a:r>
            <a:endParaRPr lang="en-AU" dirty="0"/>
          </a:p>
        </p:txBody>
      </p:sp>
      <p:pic>
        <p:nvPicPr>
          <p:cNvPr id="12" name="Picture 11"/>
          <p:cNvPicPr>
            <a:picLocks noChangeAspect="1"/>
          </p:cNvPicPr>
          <p:nvPr/>
        </p:nvPicPr>
        <p:blipFill>
          <a:blip r:embed="rId4"/>
          <a:stretch>
            <a:fillRect/>
          </a:stretch>
        </p:blipFill>
        <p:spPr>
          <a:xfrm>
            <a:off x="4887865" y="5014615"/>
            <a:ext cx="1800225" cy="1419225"/>
          </a:xfrm>
          <a:prstGeom prst="rect">
            <a:avLst/>
          </a:prstGeom>
        </p:spPr>
      </p:pic>
      <p:sp>
        <p:nvSpPr>
          <p:cNvPr id="13" name="TextBox 12"/>
          <p:cNvSpPr txBox="1"/>
          <p:nvPr/>
        </p:nvSpPr>
        <p:spPr>
          <a:xfrm>
            <a:off x="4700337" y="6404111"/>
            <a:ext cx="5447325" cy="369332"/>
          </a:xfrm>
          <a:prstGeom prst="rect">
            <a:avLst/>
          </a:prstGeom>
          <a:noFill/>
        </p:spPr>
        <p:txBody>
          <a:bodyPr wrap="none" rtlCol="0">
            <a:spAutoFit/>
          </a:bodyPr>
          <a:lstStyle/>
          <a:p>
            <a:r>
              <a:rPr lang="en-AU" dirty="0" smtClean="0"/>
              <a:t>Proteins modified in lipid rafts between cell lines</a:t>
            </a:r>
            <a:endParaRPr lang="en-AU" dirty="0"/>
          </a:p>
        </p:txBody>
      </p:sp>
      <p:sp>
        <p:nvSpPr>
          <p:cNvPr id="14" name="TextBox 13"/>
          <p:cNvSpPr txBox="1"/>
          <p:nvPr/>
        </p:nvSpPr>
        <p:spPr>
          <a:xfrm>
            <a:off x="340780" y="4253702"/>
            <a:ext cx="4585504" cy="2308324"/>
          </a:xfrm>
          <a:prstGeom prst="rect">
            <a:avLst/>
          </a:prstGeom>
          <a:noFill/>
        </p:spPr>
        <p:txBody>
          <a:bodyPr wrap="square" rtlCol="0">
            <a:spAutoFit/>
          </a:bodyPr>
          <a:lstStyle/>
          <a:p>
            <a:pPr marL="285750" indent="-285750">
              <a:buFont typeface="Arial" panose="020B0604020202020204" pitchFamily="34" charset="0"/>
              <a:buChar char="•"/>
            </a:pPr>
            <a:r>
              <a:rPr lang="en-AU" dirty="0" smtClean="0"/>
              <a:t>Lipid rafts contained in EVs</a:t>
            </a:r>
          </a:p>
          <a:p>
            <a:pPr marL="3028950" lvl="6" indent="-285750">
              <a:buFont typeface="Arial" panose="020B0604020202020204" pitchFamily="34" charset="0"/>
              <a:buChar char="•"/>
            </a:pPr>
            <a:endParaRPr lang="en-AU" dirty="0" smtClean="0"/>
          </a:p>
          <a:p>
            <a:pPr marL="285750" indent="-285750">
              <a:buFont typeface="Arial" panose="020B0604020202020204" pitchFamily="34" charset="0"/>
              <a:buChar char="•"/>
            </a:pPr>
            <a:r>
              <a:rPr lang="en-AU" dirty="0" err="1" smtClean="0"/>
              <a:t>hnRNPK</a:t>
            </a:r>
            <a:r>
              <a:rPr lang="en-AU" dirty="0" smtClean="0"/>
              <a:t> is a known lipid raft protein</a:t>
            </a:r>
          </a:p>
          <a:p>
            <a:pPr marL="285750" indent="-285750">
              <a:buFont typeface="Arial" panose="020B0604020202020204" pitchFamily="34" charset="0"/>
              <a:buChar char="•"/>
            </a:pPr>
            <a:endParaRPr lang="en-AU" dirty="0" smtClean="0"/>
          </a:p>
          <a:p>
            <a:pPr marL="285750" indent="-285750">
              <a:buFont typeface="Arial" panose="020B0604020202020204" pitchFamily="34" charset="0"/>
              <a:buChar char="•"/>
            </a:pPr>
            <a:r>
              <a:rPr lang="en-AU" dirty="0" smtClean="0"/>
              <a:t>Cavin-1 also modified the amount of </a:t>
            </a:r>
            <a:r>
              <a:rPr lang="en-AU" dirty="0" err="1" smtClean="0"/>
              <a:t>hnRNPK</a:t>
            </a:r>
            <a:r>
              <a:rPr lang="en-AU" dirty="0" smtClean="0"/>
              <a:t> in lipid rafts, may include EV lipid rafts??</a:t>
            </a:r>
          </a:p>
          <a:p>
            <a:endParaRPr lang="en-AU" dirty="0"/>
          </a:p>
        </p:txBody>
      </p:sp>
      <p:sp>
        <p:nvSpPr>
          <p:cNvPr id="15" name="TextBox 14"/>
          <p:cNvSpPr txBox="1"/>
          <p:nvPr/>
        </p:nvSpPr>
        <p:spPr>
          <a:xfrm>
            <a:off x="1144413" y="1669666"/>
            <a:ext cx="1427747" cy="369332"/>
          </a:xfrm>
          <a:prstGeom prst="rect">
            <a:avLst/>
          </a:prstGeom>
          <a:noFill/>
        </p:spPr>
        <p:txBody>
          <a:bodyPr wrap="square" rtlCol="0">
            <a:spAutoFit/>
          </a:bodyPr>
          <a:lstStyle/>
          <a:p>
            <a:r>
              <a:rPr lang="en-AU" dirty="0" smtClean="0"/>
              <a:t>PC3 cells</a:t>
            </a:r>
            <a:endParaRPr lang="en-AU" dirty="0"/>
          </a:p>
        </p:txBody>
      </p:sp>
      <p:sp>
        <p:nvSpPr>
          <p:cNvPr id="16" name="TextBox 15"/>
          <p:cNvSpPr txBox="1"/>
          <p:nvPr/>
        </p:nvSpPr>
        <p:spPr>
          <a:xfrm>
            <a:off x="6688090" y="1088854"/>
            <a:ext cx="2151551" cy="369332"/>
          </a:xfrm>
          <a:prstGeom prst="rect">
            <a:avLst/>
          </a:prstGeom>
          <a:noFill/>
        </p:spPr>
        <p:txBody>
          <a:bodyPr wrap="none" rtlCol="0">
            <a:spAutoFit/>
          </a:bodyPr>
          <a:lstStyle/>
          <a:p>
            <a:r>
              <a:rPr lang="en-AU" dirty="0" smtClean="0"/>
              <a:t>PC3- cavin-1 cells</a:t>
            </a:r>
            <a:endParaRPr lang="en-AU" dirty="0"/>
          </a:p>
        </p:txBody>
      </p:sp>
    </p:spTree>
    <p:extLst>
      <p:ext uri="{BB962C8B-B14F-4D97-AF65-F5344CB8AC3E}">
        <p14:creationId xmlns:p14="http://schemas.microsoft.com/office/powerpoint/2010/main" val="425286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MicroRNA biogenesis and Function:</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385724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Caveolin-1 and Cavin-1 in Cancer;</a:t>
            </a:r>
            <a:endParaRPr lang="en-AU" dirty="0"/>
          </a:p>
        </p:txBody>
      </p:sp>
      <p:sp>
        <p:nvSpPr>
          <p:cNvPr id="3" name="Content Placeholder 2"/>
          <p:cNvSpPr>
            <a:spLocks noGrp="1"/>
          </p:cNvSpPr>
          <p:nvPr>
            <p:ph idx="1"/>
          </p:nvPr>
        </p:nvSpPr>
        <p:spPr>
          <a:xfrm>
            <a:off x="5080865" y="1718850"/>
            <a:ext cx="6422414" cy="4195481"/>
          </a:xfrm>
        </p:spPr>
        <p:txBody>
          <a:bodyPr>
            <a:normAutofit fontScale="92500" lnSpcReduction="10000"/>
          </a:bodyPr>
          <a:lstStyle/>
          <a:p>
            <a:r>
              <a:rPr lang="en-AU" dirty="0" smtClean="0"/>
              <a:t>Caveolin-1 biomarker for cancer progression.</a:t>
            </a:r>
          </a:p>
          <a:p>
            <a:pPr marL="3657600" lvl="8" indent="0">
              <a:buNone/>
            </a:pPr>
            <a:r>
              <a:rPr lang="en-AU" dirty="0" smtClean="0"/>
              <a:t>(</a:t>
            </a:r>
            <a:r>
              <a:rPr lang="en-AU" dirty="0" smtClean="0"/>
              <a:t>Freeman </a:t>
            </a:r>
            <a:r>
              <a:rPr lang="en-AU" i="1" dirty="0" smtClean="0"/>
              <a:t>et al </a:t>
            </a:r>
            <a:r>
              <a:rPr lang="en-AU" dirty="0" smtClean="0"/>
              <a:t>2012)</a:t>
            </a:r>
          </a:p>
          <a:p>
            <a:pPr marL="3657600" lvl="8" indent="0">
              <a:buNone/>
            </a:pPr>
            <a:endParaRPr lang="en-AU" dirty="0" smtClean="0"/>
          </a:p>
          <a:p>
            <a:r>
              <a:rPr lang="en-AU" dirty="0" smtClean="0"/>
              <a:t>Co-expressed </a:t>
            </a:r>
            <a:r>
              <a:rPr lang="en-AU" dirty="0"/>
              <a:t>with cavin-1 in healthy cells. </a:t>
            </a:r>
            <a:r>
              <a:rPr lang="en-AU" dirty="0"/>
              <a:t>	</a:t>
            </a:r>
            <a:r>
              <a:rPr lang="en-AU" dirty="0" smtClean="0"/>
              <a:t>							</a:t>
            </a:r>
            <a:r>
              <a:rPr lang="en-AU" sz="1200" dirty="0" smtClean="0"/>
              <a:t>(</a:t>
            </a:r>
            <a:r>
              <a:rPr lang="en-AU" sz="1200" dirty="0" err="1" smtClean="0"/>
              <a:t>Inder</a:t>
            </a:r>
            <a:r>
              <a:rPr lang="en-AU" sz="1200" dirty="0" smtClean="0"/>
              <a:t> </a:t>
            </a:r>
            <a:r>
              <a:rPr lang="en-AU" sz="1200" i="1" dirty="0" smtClean="0"/>
              <a:t>et al </a:t>
            </a:r>
            <a:r>
              <a:rPr lang="en-AU" sz="1200" dirty="0" smtClean="0"/>
              <a:t>2012, </a:t>
            </a:r>
            <a:r>
              <a:rPr lang="en-AU" sz="1200" dirty="0" smtClean="0"/>
              <a:t>Moon </a:t>
            </a:r>
            <a:r>
              <a:rPr lang="en-AU" sz="1200" i="1" dirty="0" smtClean="0"/>
              <a:t>et al  </a:t>
            </a:r>
            <a:r>
              <a:rPr lang="en-AU" sz="1200" dirty="0" smtClean="0"/>
              <a:t>2014)</a:t>
            </a:r>
          </a:p>
          <a:p>
            <a:pPr marL="3657600" lvl="8" indent="0">
              <a:buNone/>
            </a:pPr>
            <a:endParaRPr lang="en-AU" dirty="0"/>
          </a:p>
          <a:p>
            <a:r>
              <a:rPr lang="en-AU" dirty="0"/>
              <a:t>A</a:t>
            </a:r>
            <a:r>
              <a:rPr lang="en-AU" dirty="0" smtClean="0"/>
              <a:t>dvanced prostate cancer, PC3, cells </a:t>
            </a:r>
            <a:r>
              <a:rPr lang="en-AU" dirty="0" smtClean="0"/>
              <a:t>overexpress </a:t>
            </a:r>
            <a:r>
              <a:rPr lang="en-AU" dirty="0" err="1" smtClean="0"/>
              <a:t>caveolin</a:t>
            </a:r>
            <a:r>
              <a:rPr lang="en-AU" dirty="0" smtClean="0"/>
              <a:t>, linked to metastasis.</a:t>
            </a:r>
          </a:p>
          <a:p>
            <a:pPr marL="3657600" lvl="8" indent="0">
              <a:buNone/>
            </a:pPr>
            <a:r>
              <a:rPr lang="en-AU" dirty="0" smtClean="0"/>
              <a:t>(Bennett </a:t>
            </a:r>
            <a:r>
              <a:rPr lang="en-AU" i="1" dirty="0" smtClean="0"/>
              <a:t>et al </a:t>
            </a:r>
            <a:r>
              <a:rPr lang="en-AU" dirty="0" smtClean="0"/>
              <a:t>2009</a:t>
            </a:r>
            <a:r>
              <a:rPr lang="en-AU" dirty="0" smtClean="0"/>
              <a:t>)</a:t>
            </a:r>
          </a:p>
          <a:p>
            <a:pPr marL="3657600" lvl="8" indent="0">
              <a:buNone/>
            </a:pPr>
            <a:endParaRPr lang="en-AU" dirty="0" smtClean="0"/>
          </a:p>
          <a:p>
            <a:r>
              <a:rPr lang="en-US" dirty="0"/>
              <a:t>A</a:t>
            </a:r>
            <a:r>
              <a:rPr lang="en-US" dirty="0" smtClean="0"/>
              <a:t>ddition </a:t>
            </a:r>
            <a:r>
              <a:rPr lang="en-US" dirty="0" smtClean="0"/>
              <a:t>of cavin-1 in PC3 reduces </a:t>
            </a:r>
            <a:r>
              <a:rPr lang="en-US" dirty="0" smtClean="0"/>
              <a:t>aggressiveness evoked by </a:t>
            </a:r>
            <a:r>
              <a:rPr lang="en-US" dirty="0" err="1" smtClean="0"/>
              <a:t>caveolin</a:t>
            </a:r>
            <a:r>
              <a:rPr lang="en-US" dirty="0" smtClean="0"/>
              <a:t>.</a:t>
            </a:r>
            <a:r>
              <a:rPr lang="en-US" dirty="0" smtClean="0"/>
              <a:t>					</a:t>
            </a:r>
            <a:endParaRPr lang="en-US" dirty="0"/>
          </a:p>
          <a:p>
            <a:pPr marL="457200" lvl="1" indent="0">
              <a:buNone/>
            </a:pPr>
            <a:r>
              <a:rPr lang="en-US" sz="1300" dirty="0" smtClean="0"/>
              <a:t>						(</a:t>
            </a:r>
            <a:r>
              <a:rPr lang="en-US" sz="1300" dirty="0" err="1" smtClean="0"/>
              <a:t>Sugie</a:t>
            </a:r>
            <a:r>
              <a:rPr lang="en-US" sz="1300" dirty="0" smtClean="0"/>
              <a:t> </a:t>
            </a:r>
            <a:r>
              <a:rPr lang="en-US" sz="1300" i="1" dirty="0" smtClean="0"/>
              <a:t>et al</a:t>
            </a:r>
            <a:r>
              <a:rPr lang="en-US" sz="1300" dirty="0" smtClean="0"/>
              <a:t> </a:t>
            </a:r>
            <a:r>
              <a:rPr lang="en-US" sz="1300" dirty="0" smtClean="0"/>
              <a:t>2015, </a:t>
            </a:r>
            <a:r>
              <a:rPr lang="en-US" sz="1300" dirty="0" err="1" smtClean="0"/>
              <a:t>Inder</a:t>
            </a:r>
            <a:r>
              <a:rPr lang="en-US" sz="1300" dirty="0" smtClean="0"/>
              <a:t> </a:t>
            </a:r>
            <a:r>
              <a:rPr lang="en-US" sz="1300" i="1" dirty="0" smtClean="0"/>
              <a:t>et al</a:t>
            </a:r>
            <a:r>
              <a:rPr lang="en-US" sz="1300" dirty="0" smtClean="0"/>
              <a:t> </a:t>
            </a:r>
            <a:r>
              <a:rPr lang="en-US" sz="1300" dirty="0" smtClean="0"/>
              <a:t>2014)</a:t>
            </a:r>
          </a:p>
          <a:p>
            <a:endParaRPr lang="en-AU" dirty="0"/>
          </a:p>
          <a:p>
            <a:endParaRPr lang="en-AU" dirty="0" smtClean="0"/>
          </a:p>
        </p:txBody>
      </p:sp>
      <p:pic>
        <p:nvPicPr>
          <p:cNvPr id="4" name="Picture 5"/>
          <p:cNvPicPr>
            <a:picLocks noChangeAspect="1" noChangeArrowheads="1"/>
          </p:cNvPicPr>
          <p:nvPr/>
        </p:nvPicPr>
        <p:blipFill>
          <a:blip r:embed="rId3" cstate="print"/>
          <a:srcRect b="3747"/>
          <a:stretch>
            <a:fillRect/>
          </a:stretch>
        </p:blipFill>
        <p:spPr bwMode="auto">
          <a:xfrm>
            <a:off x="889234" y="4001257"/>
            <a:ext cx="3742471" cy="1937613"/>
          </a:xfrm>
          <a:prstGeom prst="rect">
            <a:avLst/>
          </a:prstGeom>
          <a:noFill/>
          <a:ln w="9525">
            <a:noFill/>
            <a:miter lim="800000"/>
            <a:headEnd/>
            <a:tailEnd/>
          </a:ln>
        </p:spPr>
      </p:pic>
      <p:pic>
        <p:nvPicPr>
          <p:cNvPr id="5" name="Picture 6"/>
          <p:cNvPicPr>
            <a:picLocks noChangeAspect="1" noChangeArrowheads="1"/>
          </p:cNvPicPr>
          <p:nvPr/>
        </p:nvPicPr>
        <p:blipFill rotWithShape="1">
          <a:blip r:embed="rId4" cstate="print"/>
          <a:srcRect t="46731"/>
          <a:stretch/>
        </p:blipFill>
        <p:spPr bwMode="auto">
          <a:xfrm>
            <a:off x="889234" y="1734840"/>
            <a:ext cx="3742471" cy="1904764"/>
          </a:xfrm>
          <a:prstGeom prst="rect">
            <a:avLst/>
          </a:prstGeom>
          <a:noFill/>
          <a:ln w="9525">
            <a:noFill/>
            <a:miter lim="800000"/>
            <a:headEnd/>
            <a:tailEnd/>
          </a:ln>
        </p:spPr>
      </p:pic>
      <p:sp>
        <p:nvSpPr>
          <p:cNvPr id="6" name="TextBox 5"/>
          <p:cNvSpPr txBox="1"/>
          <p:nvPr/>
        </p:nvSpPr>
        <p:spPr>
          <a:xfrm>
            <a:off x="889234" y="1385304"/>
            <a:ext cx="1718740" cy="369332"/>
          </a:xfrm>
          <a:prstGeom prst="rect">
            <a:avLst/>
          </a:prstGeom>
          <a:noFill/>
        </p:spPr>
        <p:txBody>
          <a:bodyPr wrap="none" rtlCol="0">
            <a:spAutoFit/>
          </a:bodyPr>
          <a:lstStyle/>
          <a:p>
            <a:r>
              <a:rPr lang="en-US" dirty="0" smtClean="0"/>
              <a:t>Healthy Tissue</a:t>
            </a:r>
            <a:endParaRPr lang="en-AU" dirty="0"/>
          </a:p>
        </p:txBody>
      </p:sp>
      <p:sp>
        <p:nvSpPr>
          <p:cNvPr id="7" name="TextBox 6"/>
          <p:cNvSpPr txBox="1"/>
          <p:nvPr/>
        </p:nvSpPr>
        <p:spPr>
          <a:xfrm>
            <a:off x="889234" y="3631925"/>
            <a:ext cx="1000595" cy="369332"/>
          </a:xfrm>
          <a:prstGeom prst="rect">
            <a:avLst/>
          </a:prstGeom>
          <a:noFill/>
        </p:spPr>
        <p:txBody>
          <a:bodyPr wrap="none" rtlCol="0">
            <a:spAutoFit/>
          </a:bodyPr>
          <a:lstStyle/>
          <a:p>
            <a:r>
              <a:rPr lang="en-AU" dirty="0" smtClean="0"/>
              <a:t>Tumour</a:t>
            </a:r>
            <a:endParaRPr lang="en-AU" dirty="0"/>
          </a:p>
        </p:txBody>
      </p:sp>
      <p:sp>
        <p:nvSpPr>
          <p:cNvPr id="9" name="TextBox 8"/>
          <p:cNvSpPr txBox="1"/>
          <p:nvPr/>
        </p:nvSpPr>
        <p:spPr>
          <a:xfrm>
            <a:off x="2660471" y="5126128"/>
            <a:ext cx="300082" cy="369332"/>
          </a:xfrm>
          <a:prstGeom prst="rect">
            <a:avLst/>
          </a:prstGeom>
          <a:noFill/>
        </p:spPr>
        <p:txBody>
          <a:bodyPr wrap="none" rtlCol="0">
            <a:spAutoFit/>
          </a:bodyPr>
          <a:lstStyle/>
          <a:p>
            <a:r>
              <a:rPr lang="en-US" dirty="0" smtClean="0">
                <a:solidFill>
                  <a:schemeClr val="bg1"/>
                </a:solidFill>
                <a:latin typeface="Adobe Myungjo Std M" panose="02020600000000000000" pitchFamily="18" charset="-128"/>
                <a:ea typeface="Adobe Myungjo Std M" panose="02020600000000000000" pitchFamily="18" charset="-128"/>
              </a:rPr>
              <a:t>?</a:t>
            </a:r>
            <a:endParaRPr lang="en-AU" dirty="0">
              <a:solidFill>
                <a:schemeClr val="bg1"/>
              </a:solidFill>
              <a:latin typeface="Adobe Myungjo Std M" panose="02020600000000000000" pitchFamily="18" charset="-128"/>
              <a:ea typeface="Adobe Myungjo Std M" panose="02020600000000000000" pitchFamily="18" charset="-128"/>
            </a:endParaRPr>
          </a:p>
        </p:txBody>
      </p:sp>
    </p:spTree>
    <p:extLst>
      <p:ext uri="{BB962C8B-B14F-4D97-AF65-F5344CB8AC3E}">
        <p14:creationId xmlns:p14="http://schemas.microsoft.com/office/powerpoint/2010/main" val="2623019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Extracellular Vesicles in Cancer</a:t>
            </a:r>
            <a:endParaRPr lang="en-AU" dirty="0"/>
          </a:p>
        </p:txBody>
      </p:sp>
      <p:sp>
        <p:nvSpPr>
          <p:cNvPr id="3" name="Content Placeholder 2"/>
          <p:cNvSpPr>
            <a:spLocks noGrp="1"/>
          </p:cNvSpPr>
          <p:nvPr>
            <p:ph idx="1"/>
          </p:nvPr>
        </p:nvSpPr>
        <p:spPr>
          <a:xfrm>
            <a:off x="5348472" y="2081552"/>
            <a:ext cx="6471493" cy="4195481"/>
          </a:xfrm>
        </p:spPr>
        <p:txBody>
          <a:bodyPr>
            <a:normAutofit fontScale="92500" lnSpcReduction="10000"/>
          </a:bodyPr>
          <a:lstStyle/>
          <a:p>
            <a:pPr marL="342900" lvl="8" indent="-342900"/>
            <a:r>
              <a:rPr lang="en-AU" sz="2000" dirty="0" smtClean="0"/>
              <a:t>EVs (exosomes and </a:t>
            </a:r>
            <a:r>
              <a:rPr lang="en-AU" sz="2000" dirty="0" err="1" smtClean="0"/>
              <a:t>microvesicle</a:t>
            </a:r>
            <a:r>
              <a:rPr lang="en-AU" sz="2000" dirty="0" smtClean="0"/>
              <a:t>) </a:t>
            </a:r>
            <a:r>
              <a:rPr lang="en-AU" sz="2000" dirty="0" smtClean="0"/>
              <a:t>transfer biologically active material </a:t>
            </a:r>
            <a:r>
              <a:rPr lang="en-AU" sz="2000" dirty="0" smtClean="0"/>
              <a:t>between cells</a:t>
            </a:r>
            <a:r>
              <a:rPr lang="en-AU" sz="2000" dirty="0"/>
              <a:t>		</a:t>
            </a:r>
            <a:r>
              <a:rPr lang="en-AU" sz="1600" dirty="0"/>
              <a:t>	</a:t>
            </a:r>
            <a:r>
              <a:rPr lang="en-AU" dirty="0"/>
              <a:t>(</a:t>
            </a:r>
            <a:r>
              <a:rPr lang="en-AU" dirty="0" err="1"/>
              <a:t>Zaborowski</a:t>
            </a:r>
            <a:r>
              <a:rPr lang="en-AU" dirty="0"/>
              <a:t> 2015</a:t>
            </a:r>
            <a:r>
              <a:rPr lang="en-AU" dirty="0" smtClean="0"/>
              <a:t>)</a:t>
            </a:r>
          </a:p>
          <a:p>
            <a:pPr marL="342900" lvl="8" indent="-342900"/>
            <a:endParaRPr lang="en-AU" sz="1600" dirty="0"/>
          </a:p>
          <a:p>
            <a:pPr marL="342900" lvl="8" indent="-342900"/>
            <a:r>
              <a:rPr lang="en-AU" sz="2000" dirty="0" smtClean="0"/>
              <a:t>Cancer </a:t>
            </a:r>
            <a:r>
              <a:rPr lang="en-AU" sz="2000" dirty="0"/>
              <a:t>derived EVs have roles in tumour microenvironment modifications. </a:t>
            </a:r>
            <a:r>
              <a:rPr lang="en-AU" dirty="0"/>
              <a:t>	</a:t>
            </a:r>
            <a:endParaRPr lang="en-AU" dirty="0" smtClean="0"/>
          </a:p>
          <a:p>
            <a:pPr marL="0" lvl="8" indent="0">
              <a:buNone/>
            </a:pPr>
            <a:r>
              <a:rPr lang="en-AU" sz="1400" dirty="0"/>
              <a:t>	</a:t>
            </a:r>
            <a:r>
              <a:rPr lang="en-AU" sz="1400" dirty="0" smtClean="0"/>
              <a:t>					</a:t>
            </a:r>
            <a:r>
              <a:rPr lang="en-AU" sz="1400" dirty="0" smtClean="0"/>
              <a:t>(</a:t>
            </a:r>
            <a:r>
              <a:rPr lang="en-AU" sz="1400" dirty="0"/>
              <a:t>Webber </a:t>
            </a:r>
            <a:r>
              <a:rPr lang="en-AU" sz="1400" dirty="0" smtClean="0"/>
              <a:t>2015</a:t>
            </a:r>
            <a:r>
              <a:rPr lang="en-US" dirty="0" smtClean="0"/>
              <a:t>, </a:t>
            </a:r>
            <a:r>
              <a:rPr lang="en-US" dirty="0" err="1" smtClean="0"/>
              <a:t>Neviani</a:t>
            </a:r>
            <a:r>
              <a:rPr lang="en-US" dirty="0" smtClean="0"/>
              <a:t> </a:t>
            </a:r>
            <a:r>
              <a:rPr lang="en-US" i="1" dirty="0"/>
              <a:t>et al </a:t>
            </a:r>
            <a:r>
              <a:rPr lang="en-US" dirty="0"/>
              <a:t>2015</a:t>
            </a:r>
            <a:r>
              <a:rPr lang="en-US" dirty="0" smtClean="0"/>
              <a:t>)</a:t>
            </a:r>
            <a:endParaRPr lang="en-AU" dirty="0"/>
          </a:p>
          <a:p>
            <a:pPr marL="0" indent="0">
              <a:buNone/>
            </a:pPr>
            <a:endParaRPr lang="en-AU" dirty="0"/>
          </a:p>
          <a:p>
            <a:r>
              <a:rPr lang="en-AU" dirty="0" smtClean="0"/>
              <a:t>Cavin-1 </a:t>
            </a:r>
            <a:r>
              <a:rPr lang="en-AU" dirty="0" smtClean="0"/>
              <a:t>modulated </a:t>
            </a:r>
            <a:r>
              <a:rPr lang="en-AU" dirty="0" smtClean="0"/>
              <a:t>protein and microRNA </a:t>
            </a:r>
            <a:r>
              <a:rPr lang="en-AU" dirty="0" smtClean="0"/>
              <a:t>content of EVs.</a:t>
            </a:r>
            <a:r>
              <a:rPr lang="en-AU" dirty="0" smtClean="0"/>
              <a:t>					</a:t>
            </a:r>
            <a:r>
              <a:rPr lang="en-AU" sz="1100" dirty="0" smtClean="0"/>
              <a:t>	</a:t>
            </a:r>
            <a:r>
              <a:rPr lang="en-AU" sz="1400" dirty="0" smtClean="0"/>
              <a:t>(</a:t>
            </a:r>
            <a:r>
              <a:rPr lang="en-AU" sz="1400" dirty="0" err="1" smtClean="0"/>
              <a:t>Inder</a:t>
            </a:r>
            <a:r>
              <a:rPr lang="en-AU" sz="1400" dirty="0" smtClean="0"/>
              <a:t> </a:t>
            </a:r>
            <a:r>
              <a:rPr lang="en-AU" sz="1400" i="1" dirty="0" smtClean="0"/>
              <a:t>et al </a:t>
            </a:r>
            <a:r>
              <a:rPr lang="en-AU" sz="1400" dirty="0" smtClean="0"/>
              <a:t>2014</a:t>
            </a:r>
            <a:r>
              <a:rPr lang="en-AU" sz="1400" dirty="0" smtClean="0"/>
              <a:t>)</a:t>
            </a:r>
          </a:p>
          <a:p>
            <a:endParaRPr lang="en-US" sz="1100" dirty="0" smtClean="0"/>
          </a:p>
          <a:p>
            <a:r>
              <a:rPr lang="en-US" dirty="0" smtClean="0"/>
              <a:t>miR-148a involved in bone metastasis through gene silencing.					</a:t>
            </a:r>
            <a:r>
              <a:rPr lang="en-US" sz="1300" dirty="0" smtClean="0"/>
              <a:t>(Cheng </a:t>
            </a:r>
            <a:r>
              <a:rPr lang="en-US" sz="1300" i="1" dirty="0" smtClean="0"/>
              <a:t>et al </a:t>
            </a:r>
            <a:r>
              <a:rPr lang="en-US" sz="1300" dirty="0" smtClean="0"/>
              <a:t>2013)</a:t>
            </a:r>
            <a:endParaRPr lang="en-US" sz="1300" dirty="0"/>
          </a:p>
          <a:p>
            <a:endParaRPr lang="en-AU" dirty="0"/>
          </a:p>
        </p:txBody>
      </p:sp>
      <p:pic>
        <p:nvPicPr>
          <p:cNvPr id="7" name="Picture 6"/>
          <p:cNvPicPr>
            <a:picLocks noChangeAspect="1"/>
          </p:cNvPicPr>
          <p:nvPr/>
        </p:nvPicPr>
        <p:blipFill>
          <a:blip r:embed="rId3"/>
          <a:stretch>
            <a:fillRect/>
          </a:stretch>
        </p:blipFill>
        <p:spPr>
          <a:xfrm>
            <a:off x="646111" y="1292095"/>
            <a:ext cx="4295166" cy="5013244"/>
          </a:xfrm>
          <a:prstGeom prst="rect">
            <a:avLst/>
          </a:prstGeom>
        </p:spPr>
      </p:pic>
    </p:spTree>
    <p:extLst>
      <p:ext uri="{BB962C8B-B14F-4D97-AF65-F5344CB8AC3E}">
        <p14:creationId xmlns:p14="http://schemas.microsoft.com/office/powerpoint/2010/main" val="3639836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1566" cy="1400530"/>
          </a:xfrm>
        </p:spPr>
        <p:txBody>
          <a:bodyPr/>
          <a:lstStyle/>
          <a:p>
            <a:r>
              <a:rPr lang="en-AU" dirty="0" smtClean="0"/>
              <a:t>Cargo loading by sampling or export</a:t>
            </a:r>
            <a:endParaRPr lang="en-AU" dirty="0"/>
          </a:p>
        </p:txBody>
      </p:sp>
      <p:sp>
        <p:nvSpPr>
          <p:cNvPr id="3" name="Content Placeholder 2"/>
          <p:cNvSpPr>
            <a:spLocks noGrp="1"/>
          </p:cNvSpPr>
          <p:nvPr>
            <p:ph idx="1"/>
          </p:nvPr>
        </p:nvSpPr>
        <p:spPr>
          <a:xfrm>
            <a:off x="1059350" y="1683390"/>
            <a:ext cx="6038850" cy="4195481"/>
          </a:xfrm>
        </p:spPr>
        <p:txBody>
          <a:bodyPr>
            <a:normAutofit/>
          </a:bodyPr>
          <a:lstStyle/>
          <a:p>
            <a:r>
              <a:rPr lang="en-US" dirty="0" smtClean="0"/>
              <a:t>Put </a:t>
            </a:r>
            <a:r>
              <a:rPr lang="en-US" dirty="0" err="1" smtClean="0"/>
              <a:t>smapled</a:t>
            </a:r>
            <a:r>
              <a:rPr lang="en-US" dirty="0" smtClean="0"/>
              <a:t> </a:t>
            </a:r>
            <a:r>
              <a:rPr lang="en-US" dirty="0" err="1" smtClean="0"/>
              <a:t>microrna</a:t>
            </a:r>
            <a:r>
              <a:rPr lang="en-US" dirty="0" smtClean="0"/>
              <a:t> in. </a:t>
            </a:r>
          </a:p>
          <a:p>
            <a:r>
              <a:rPr lang="en-US" dirty="0" smtClean="0"/>
              <a:t>Put in diagram</a:t>
            </a:r>
            <a:endParaRPr lang="en-AU" dirty="0"/>
          </a:p>
        </p:txBody>
      </p:sp>
      <p:sp>
        <p:nvSpPr>
          <p:cNvPr id="5" name="TextBox 4"/>
          <p:cNvSpPr txBox="1"/>
          <p:nvPr/>
        </p:nvSpPr>
        <p:spPr>
          <a:xfrm>
            <a:off x="9220295" y="6258137"/>
            <a:ext cx="1643399" cy="307777"/>
          </a:xfrm>
          <a:prstGeom prst="rect">
            <a:avLst/>
          </a:prstGeom>
          <a:noFill/>
        </p:spPr>
        <p:txBody>
          <a:bodyPr wrap="none" rtlCol="0">
            <a:spAutoFit/>
          </a:bodyPr>
          <a:lstStyle/>
          <a:p>
            <a:r>
              <a:rPr lang="en-US" sz="1400" dirty="0" smtClean="0"/>
              <a:t>(</a:t>
            </a:r>
            <a:r>
              <a:rPr lang="en-US" sz="1400" dirty="0" err="1" smtClean="0"/>
              <a:t>Inder</a:t>
            </a:r>
            <a:r>
              <a:rPr lang="en-US" sz="1400" dirty="0" smtClean="0"/>
              <a:t> </a:t>
            </a:r>
            <a:r>
              <a:rPr lang="en-US" sz="1400" i="1" dirty="0" smtClean="0"/>
              <a:t>et al </a:t>
            </a:r>
            <a:r>
              <a:rPr lang="en-US" sz="1400" dirty="0" smtClean="0"/>
              <a:t>2014</a:t>
            </a:r>
            <a:r>
              <a:rPr lang="en-US" sz="1400" dirty="0" smtClean="0"/>
              <a:t>)</a:t>
            </a:r>
            <a:endParaRPr lang="en-AU" sz="1400" dirty="0"/>
          </a:p>
        </p:txBody>
      </p:sp>
      <p:pic>
        <p:nvPicPr>
          <p:cNvPr id="6" name="Picture 5"/>
          <p:cNvPicPr>
            <a:picLocks noChangeAspect="1"/>
          </p:cNvPicPr>
          <p:nvPr/>
        </p:nvPicPr>
        <p:blipFill>
          <a:blip r:embed="rId3"/>
          <a:stretch>
            <a:fillRect/>
          </a:stretch>
        </p:blipFill>
        <p:spPr>
          <a:xfrm>
            <a:off x="1059350" y="1461792"/>
            <a:ext cx="4800600" cy="4638675"/>
          </a:xfrm>
          <a:prstGeom prst="rect">
            <a:avLst/>
          </a:prstGeom>
        </p:spPr>
      </p:pic>
      <p:pic>
        <p:nvPicPr>
          <p:cNvPr id="7" name="Picture 6"/>
          <p:cNvPicPr>
            <a:picLocks noChangeAspect="1"/>
          </p:cNvPicPr>
          <p:nvPr/>
        </p:nvPicPr>
        <p:blipFill>
          <a:blip r:embed="rId4"/>
          <a:stretch>
            <a:fillRect/>
          </a:stretch>
        </p:blipFill>
        <p:spPr>
          <a:xfrm>
            <a:off x="6786555" y="1473983"/>
            <a:ext cx="3171717" cy="4784154"/>
          </a:xfrm>
          <a:prstGeom prst="rect">
            <a:avLst/>
          </a:prstGeom>
        </p:spPr>
      </p:pic>
    </p:spTree>
    <p:extLst>
      <p:ext uri="{BB962C8B-B14F-4D97-AF65-F5344CB8AC3E}">
        <p14:creationId xmlns:p14="http://schemas.microsoft.com/office/powerpoint/2010/main" val="1443629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634536" y="585313"/>
            <a:ext cx="5390866" cy="5447645"/>
          </a:xfrm>
          <a:prstGeom prst="rect">
            <a:avLst/>
          </a:prstGeom>
          <a:noFill/>
        </p:spPr>
        <p:txBody>
          <a:bodyPr wrap="square" rtlCol="0">
            <a:spAutoFit/>
          </a:bodyPr>
          <a:lstStyle/>
          <a:p>
            <a:pPr algn="ctr"/>
            <a:endParaRPr lang="en-US" sz="2000" dirty="0" smtClean="0"/>
          </a:p>
          <a:p>
            <a:r>
              <a:rPr lang="en-US" sz="2400" dirty="0" smtClean="0"/>
              <a:t>Aims: </a:t>
            </a:r>
          </a:p>
          <a:p>
            <a:endParaRPr lang="en-US" sz="2000" dirty="0" smtClean="0"/>
          </a:p>
          <a:p>
            <a:pPr marL="342900" indent="-342900">
              <a:buAutoNum type="arabicPeriod"/>
            </a:pPr>
            <a:r>
              <a:rPr lang="en-US" sz="2000" dirty="0" smtClean="0"/>
              <a:t>Identify miRNAs exported in this system</a:t>
            </a:r>
          </a:p>
          <a:p>
            <a:pPr marL="342900" indent="-342900">
              <a:buAutoNum type="arabicPeriod"/>
            </a:pPr>
            <a:endParaRPr lang="en-US" sz="2000" dirty="0" smtClean="0"/>
          </a:p>
          <a:p>
            <a:pPr marL="342900" indent="-342900">
              <a:buAutoNum type="arabicPeriod"/>
            </a:pPr>
            <a:r>
              <a:rPr lang="en-US" sz="2000" dirty="0" smtClean="0"/>
              <a:t>Identify candidate export protein</a:t>
            </a:r>
          </a:p>
          <a:p>
            <a:pPr marL="342900" indent="-342900">
              <a:buAutoNum type="arabicPeriod"/>
            </a:pPr>
            <a:endParaRPr lang="en-US" sz="2000" dirty="0"/>
          </a:p>
          <a:p>
            <a:pPr marL="342900" indent="-342900">
              <a:buAutoNum type="arabicPeriod"/>
            </a:pPr>
            <a:r>
              <a:rPr lang="en-US" sz="2000" dirty="0" smtClean="0"/>
              <a:t>Investigate the interaction between export protein and miRNA</a:t>
            </a:r>
          </a:p>
          <a:p>
            <a:endParaRPr lang="en-US" sz="2000" dirty="0"/>
          </a:p>
          <a:p>
            <a:r>
              <a:rPr lang="en-US" sz="2400" dirty="0" smtClean="0"/>
              <a:t>Hypothesis</a:t>
            </a:r>
            <a:r>
              <a:rPr lang="en-US" sz="2400" dirty="0"/>
              <a:t>: </a:t>
            </a:r>
          </a:p>
          <a:p>
            <a:endParaRPr lang="en-US" sz="2000" dirty="0"/>
          </a:p>
          <a:p>
            <a:pPr algn="ctr"/>
            <a:r>
              <a:rPr lang="en-AU" sz="2000" dirty="0"/>
              <a:t>Cavin-1 expression in PC3 cell limits the extracellular vesicle export of a subset of microRNAs by modulating the export of their RNA-binding proteins</a:t>
            </a:r>
          </a:p>
          <a:p>
            <a:pPr marL="342900" indent="-342900">
              <a:buAutoNum type="arabicPeriod"/>
            </a:pPr>
            <a:endParaRPr lang="en-AU" sz="2000" dirty="0"/>
          </a:p>
        </p:txBody>
      </p:sp>
      <p:pic>
        <p:nvPicPr>
          <p:cNvPr id="7" name="Picture 6"/>
          <p:cNvPicPr/>
          <p:nvPr/>
        </p:nvPicPr>
        <p:blipFill rotWithShape="1">
          <a:blip r:embed="rId3"/>
          <a:srcRect t="3585"/>
          <a:stretch/>
        </p:blipFill>
        <p:spPr>
          <a:xfrm>
            <a:off x="438151" y="1195753"/>
            <a:ext cx="5077537" cy="5005021"/>
          </a:xfrm>
          <a:prstGeom prst="rect">
            <a:avLst/>
          </a:prstGeom>
        </p:spPr>
      </p:pic>
      <p:sp>
        <p:nvSpPr>
          <p:cNvPr id="3" name="TextBox 2"/>
          <p:cNvSpPr txBox="1"/>
          <p:nvPr/>
        </p:nvSpPr>
        <p:spPr>
          <a:xfrm>
            <a:off x="700207" y="1724293"/>
            <a:ext cx="1582484" cy="369332"/>
          </a:xfrm>
          <a:prstGeom prst="rect">
            <a:avLst/>
          </a:prstGeom>
          <a:noFill/>
        </p:spPr>
        <p:txBody>
          <a:bodyPr wrap="none" rtlCol="0">
            <a:spAutoFit/>
          </a:bodyPr>
          <a:lstStyle/>
          <a:p>
            <a:r>
              <a:rPr lang="en-AU" dirty="0" smtClean="0">
                <a:solidFill>
                  <a:schemeClr val="bg1"/>
                </a:solidFill>
              </a:rPr>
              <a:t>Caveolin </a:t>
            </a:r>
            <a:r>
              <a:rPr lang="en-AU" sz="1400" dirty="0" smtClean="0">
                <a:solidFill>
                  <a:schemeClr val="bg1"/>
                </a:solidFill>
              </a:rPr>
              <a:t>+</a:t>
            </a:r>
            <a:r>
              <a:rPr lang="en-AU" sz="1400" dirty="0" err="1" smtClean="0">
                <a:solidFill>
                  <a:schemeClr val="bg1"/>
                </a:solidFill>
              </a:rPr>
              <a:t>ve</a:t>
            </a:r>
            <a:endParaRPr lang="en-AU" sz="1400" dirty="0">
              <a:solidFill>
                <a:schemeClr val="bg1"/>
              </a:solidFill>
            </a:endParaRPr>
          </a:p>
        </p:txBody>
      </p:sp>
      <p:sp>
        <p:nvSpPr>
          <p:cNvPr id="2" name="Rectangle 1"/>
          <p:cNvSpPr/>
          <p:nvPr/>
        </p:nvSpPr>
        <p:spPr>
          <a:xfrm>
            <a:off x="5634536" y="3631070"/>
            <a:ext cx="5509714" cy="25697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p:cNvSpPr txBox="1"/>
          <p:nvPr/>
        </p:nvSpPr>
        <p:spPr>
          <a:xfrm>
            <a:off x="2216016" y="1323975"/>
            <a:ext cx="1968809" cy="369332"/>
          </a:xfrm>
          <a:prstGeom prst="rect">
            <a:avLst/>
          </a:prstGeom>
          <a:solidFill>
            <a:schemeClr val="tx1"/>
          </a:solidFill>
        </p:spPr>
        <p:txBody>
          <a:bodyPr wrap="none" rtlCol="0">
            <a:spAutoFit/>
          </a:bodyPr>
          <a:lstStyle/>
          <a:p>
            <a:r>
              <a:rPr lang="en-US" dirty="0" smtClean="0">
                <a:solidFill>
                  <a:sysClr val="windowText" lastClr="000000"/>
                </a:solidFill>
              </a:rPr>
              <a:t>Ectopic Cavin-1</a:t>
            </a:r>
            <a:endParaRPr lang="en-AU" dirty="0">
              <a:solidFill>
                <a:sysClr val="windowText" lastClr="000000"/>
              </a:solidFill>
            </a:endParaRPr>
          </a:p>
        </p:txBody>
      </p:sp>
    </p:spTree>
    <p:extLst>
      <p:ext uri="{BB962C8B-B14F-4D97-AF65-F5344CB8AC3E}">
        <p14:creationId xmlns:p14="http://schemas.microsoft.com/office/powerpoint/2010/main" val="3062626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651" y="413034"/>
            <a:ext cx="10695967" cy="1400530"/>
          </a:xfrm>
        </p:spPr>
        <p:txBody>
          <a:bodyPr/>
          <a:lstStyle/>
          <a:p>
            <a:r>
              <a:rPr lang="en-US" sz="3600" dirty="0" smtClean="0"/>
              <a:t>Aim 1. Identify miRNAs </a:t>
            </a:r>
            <a:r>
              <a:rPr lang="en-US" sz="3600" dirty="0" smtClean="0"/>
              <a:t>targeted by </a:t>
            </a:r>
            <a:r>
              <a:rPr lang="en-US" sz="3600" dirty="0" smtClean="0"/>
              <a:t>export </a:t>
            </a:r>
            <a:r>
              <a:rPr lang="en-US" sz="3600" dirty="0" smtClean="0"/>
              <a:t>mechanism</a:t>
            </a:r>
            <a:endParaRPr lang="en-AU" sz="3600" dirty="0"/>
          </a:p>
        </p:txBody>
      </p:sp>
      <p:sp>
        <p:nvSpPr>
          <p:cNvPr id="3" name="Content Placeholder 2"/>
          <p:cNvSpPr>
            <a:spLocks noGrp="1"/>
          </p:cNvSpPr>
          <p:nvPr>
            <p:ph idx="1"/>
          </p:nvPr>
        </p:nvSpPr>
        <p:spPr>
          <a:xfrm>
            <a:off x="1021375" y="2393846"/>
            <a:ext cx="4306889" cy="4045537"/>
          </a:xfrm>
        </p:spPr>
        <p:txBody>
          <a:bodyPr>
            <a:normAutofit/>
          </a:bodyPr>
          <a:lstStyle/>
          <a:p>
            <a:r>
              <a:rPr lang="en-US" dirty="0" smtClean="0"/>
              <a:t>Selective vs sampling export.</a:t>
            </a:r>
          </a:p>
          <a:p>
            <a:pPr marL="0" indent="0">
              <a:buNone/>
            </a:pPr>
            <a:endParaRPr lang="en-US" dirty="0" smtClean="0"/>
          </a:p>
          <a:p>
            <a:r>
              <a:rPr lang="en-US" dirty="0"/>
              <a:t>RNA-</a:t>
            </a:r>
            <a:r>
              <a:rPr lang="en-US" dirty="0" err="1"/>
              <a:t>seq</a:t>
            </a:r>
            <a:r>
              <a:rPr lang="en-US" dirty="0"/>
              <a:t> </a:t>
            </a:r>
            <a:r>
              <a:rPr lang="en-US" dirty="0" smtClean="0"/>
              <a:t>quantification of miRNAs **.</a:t>
            </a:r>
            <a:endParaRPr lang="en-US" dirty="0"/>
          </a:p>
          <a:p>
            <a:endParaRPr lang="en-AU" dirty="0"/>
          </a:p>
          <a:p>
            <a:r>
              <a:rPr lang="en-US" dirty="0" smtClean="0"/>
              <a:t>DESeq2 analysis for R to analyze cavin-1 effects.</a:t>
            </a:r>
          </a:p>
          <a:p>
            <a:pPr marL="0" indent="0">
              <a:buNone/>
            </a:pPr>
            <a:endParaRPr lang="en-US" dirty="0" smtClean="0"/>
          </a:p>
        </p:txBody>
      </p:sp>
      <p:pic>
        <p:nvPicPr>
          <p:cNvPr id="4" name="Picture 3"/>
          <p:cNvPicPr>
            <a:picLocks noChangeAspect="1"/>
          </p:cNvPicPr>
          <p:nvPr/>
        </p:nvPicPr>
        <p:blipFill>
          <a:blip r:embed="rId3"/>
          <a:stretch>
            <a:fillRect/>
          </a:stretch>
        </p:blipFill>
        <p:spPr>
          <a:xfrm>
            <a:off x="5780635" y="2248763"/>
            <a:ext cx="5579026" cy="3486150"/>
          </a:xfrm>
          <a:prstGeom prst="rect">
            <a:avLst/>
          </a:prstGeom>
        </p:spPr>
      </p:pic>
      <p:sp>
        <p:nvSpPr>
          <p:cNvPr id="5" name="TextBox 4"/>
          <p:cNvSpPr txBox="1"/>
          <p:nvPr/>
        </p:nvSpPr>
        <p:spPr>
          <a:xfrm>
            <a:off x="7200900" y="2877387"/>
            <a:ext cx="2757486" cy="307777"/>
          </a:xfrm>
          <a:prstGeom prst="rect">
            <a:avLst/>
          </a:prstGeom>
          <a:noFill/>
        </p:spPr>
        <p:txBody>
          <a:bodyPr wrap="none" rtlCol="0">
            <a:spAutoFit/>
          </a:bodyPr>
          <a:lstStyle/>
          <a:p>
            <a:r>
              <a:rPr lang="en-US" sz="1400" dirty="0" smtClean="0">
                <a:solidFill>
                  <a:schemeClr val="bg1"/>
                </a:solidFill>
              </a:rPr>
              <a:t>Analyses differences in export</a:t>
            </a:r>
            <a:endParaRPr lang="en-AU" sz="1400" dirty="0">
              <a:solidFill>
                <a:schemeClr val="bg1"/>
              </a:solidFill>
            </a:endParaRPr>
          </a:p>
        </p:txBody>
      </p:sp>
      <p:sp>
        <p:nvSpPr>
          <p:cNvPr id="6" name="TextBox 5"/>
          <p:cNvSpPr txBox="1"/>
          <p:nvPr/>
        </p:nvSpPr>
        <p:spPr>
          <a:xfrm>
            <a:off x="7267575" y="4991937"/>
            <a:ext cx="3095719" cy="307777"/>
          </a:xfrm>
          <a:prstGeom prst="rect">
            <a:avLst/>
          </a:prstGeom>
          <a:noFill/>
        </p:spPr>
        <p:txBody>
          <a:bodyPr wrap="none" rtlCol="0">
            <a:spAutoFit/>
          </a:bodyPr>
          <a:lstStyle/>
          <a:p>
            <a:r>
              <a:rPr lang="en-US" sz="1400" dirty="0" smtClean="0">
                <a:solidFill>
                  <a:schemeClr val="bg1"/>
                </a:solidFill>
              </a:rPr>
              <a:t>Analyses differences in expression</a:t>
            </a:r>
            <a:endParaRPr lang="en-AU" sz="1400" dirty="0">
              <a:solidFill>
                <a:schemeClr val="bg1"/>
              </a:solidFill>
            </a:endParaRPr>
          </a:p>
        </p:txBody>
      </p:sp>
      <p:sp>
        <p:nvSpPr>
          <p:cNvPr id="7" name="TextBox 6"/>
          <p:cNvSpPr txBox="1"/>
          <p:nvPr/>
        </p:nvSpPr>
        <p:spPr>
          <a:xfrm>
            <a:off x="5842214" y="5860525"/>
            <a:ext cx="5487400" cy="646331"/>
          </a:xfrm>
          <a:prstGeom prst="rect">
            <a:avLst/>
          </a:prstGeom>
          <a:noFill/>
        </p:spPr>
        <p:txBody>
          <a:bodyPr wrap="none" rtlCol="0">
            <a:spAutoFit/>
          </a:bodyPr>
          <a:lstStyle/>
          <a:p>
            <a:r>
              <a:rPr lang="en-AU" dirty="0" smtClean="0"/>
              <a:t>** prepared and completed by Jayde </a:t>
            </a:r>
            <a:r>
              <a:rPr lang="en-AU" dirty="0" err="1" smtClean="0"/>
              <a:t>Ruelcke</a:t>
            </a:r>
            <a:r>
              <a:rPr lang="en-AU" dirty="0" smtClean="0"/>
              <a:t> </a:t>
            </a:r>
          </a:p>
          <a:p>
            <a:r>
              <a:rPr lang="en-AU" dirty="0" smtClean="0"/>
              <a:t>and Nicole </a:t>
            </a:r>
            <a:r>
              <a:rPr lang="en-AU" dirty="0" err="1" smtClean="0"/>
              <a:t>Cloonan</a:t>
            </a:r>
            <a:endParaRPr lang="en-AU" dirty="0"/>
          </a:p>
        </p:txBody>
      </p:sp>
    </p:spTree>
    <p:extLst>
      <p:ext uri="{BB962C8B-B14F-4D97-AF65-F5344CB8AC3E}">
        <p14:creationId xmlns:p14="http://schemas.microsoft.com/office/powerpoint/2010/main" val="3670688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64794"/>
            <a:ext cx="9404723" cy="1400530"/>
          </a:xfrm>
        </p:spPr>
        <p:txBody>
          <a:bodyPr/>
          <a:lstStyle/>
          <a:p>
            <a:r>
              <a:rPr lang="en-AU" dirty="0" smtClean="0"/>
              <a:t>MicroRNAs are selectively exported</a:t>
            </a:r>
            <a:endParaRPr lang="en-AU" dirty="0"/>
          </a:p>
        </p:txBody>
      </p:sp>
      <p:sp>
        <p:nvSpPr>
          <p:cNvPr id="5" name="TextBox 4"/>
          <p:cNvSpPr txBox="1"/>
          <p:nvPr/>
        </p:nvSpPr>
        <p:spPr>
          <a:xfrm>
            <a:off x="6389222" y="2368758"/>
            <a:ext cx="4817659" cy="3631763"/>
          </a:xfrm>
          <a:prstGeom prst="rect">
            <a:avLst/>
          </a:prstGeom>
          <a:noFill/>
        </p:spPr>
        <p:txBody>
          <a:bodyPr wrap="square" rtlCol="0">
            <a:spAutoFit/>
          </a:bodyPr>
          <a:lstStyle/>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95 miRNAs detected in EVs. </a:t>
            </a:r>
          </a:p>
          <a:p>
            <a:pPr marL="342900" lvl="0" indent="-342900" defTabSz="457200">
              <a:spcBef>
                <a:spcPts val="1000"/>
              </a:spcBef>
              <a:buClr>
                <a:srgbClr val="DDDDDD"/>
              </a:buClr>
              <a:buSzPct val="80000"/>
              <a:buFont typeface="Wingdings 3" charset="2"/>
              <a:buChar char=""/>
            </a:pPr>
            <a:endParaRPr lang="en-AU" sz="2000" dirty="0" smtClean="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12 miRNAs </a:t>
            </a:r>
            <a:r>
              <a:rPr lang="en-AU" sz="2000" dirty="0" smtClean="0">
                <a:solidFill>
                  <a:prstClr val="white"/>
                </a:solidFill>
                <a:ea typeface="+mj-ea"/>
                <a:cs typeface="+mj-cs"/>
              </a:rPr>
              <a:t>significantly </a:t>
            </a:r>
            <a:r>
              <a:rPr lang="en-AU" sz="2000" dirty="0">
                <a:solidFill>
                  <a:prstClr val="white"/>
                </a:solidFill>
                <a:ea typeface="+mj-ea"/>
                <a:cs typeface="+mj-cs"/>
              </a:rPr>
              <a:t>modified </a:t>
            </a:r>
            <a:r>
              <a:rPr lang="en-AU" sz="2000" dirty="0" smtClean="0">
                <a:solidFill>
                  <a:prstClr val="white"/>
                </a:solidFill>
                <a:ea typeface="+mj-ea"/>
                <a:cs typeface="+mj-cs"/>
              </a:rPr>
              <a:t>in EVs by </a:t>
            </a:r>
            <a:r>
              <a:rPr lang="en-AU" sz="2000" dirty="0">
                <a:solidFill>
                  <a:prstClr val="white"/>
                </a:solidFill>
                <a:ea typeface="+mj-ea"/>
                <a:cs typeface="+mj-cs"/>
              </a:rPr>
              <a:t>cavin-1 </a:t>
            </a:r>
            <a:r>
              <a:rPr lang="en-AU" sz="2000" dirty="0" smtClean="0">
                <a:solidFill>
                  <a:prstClr val="white"/>
                </a:solidFill>
                <a:ea typeface="+mj-ea"/>
                <a:cs typeface="+mj-cs"/>
              </a:rPr>
              <a:t>expression. </a:t>
            </a: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Both sampling and selective export occurring. </a:t>
            </a: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p:txBody>
      </p:sp>
      <p:sp>
        <p:nvSpPr>
          <p:cNvPr id="3" name="TextBox 2"/>
          <p:cNvSpPr txBox="1"/>
          <p:nvPr/>
        </p:nvSpPr>
        <p:spPr>
          <a:xfrm>
            <a:off x="1246009" y="5790742"/>
            <a:ext cx="4347665" cy="646331"/>
          </a:xfrm>
          <a:prstGeom prst="rect">
            <a:avLst/>
          </a:prstGeom>
          <a:noFill/>
        </p:spPr>
        <p:txBody>
          <a:bodyPr wrap="none" rtlCol="0">
            <a:spAutoFit/>
          </a:bodyPr>
          <a:lstStyle/>
          <a:p>
            <a:r>
              <a:rPr lang="en-AU" dirty="0" smtClean="0"/>
              <a:t>* p ≤ 0.05 from Wald p-value </a:t>
            </a:r>
            <a:r>
              <a:rPr lang="en-AU" dirty="0" smtClean="0"/>
              <a:t>test, n=3</a:t>
            </a:r>
            <a:endParaRPr lang="en-AU" dirty="0" smtClean="0"/>
          </a:p>
          <a:p>
            <a:r>
              <a:rPr lang="en-AU" dirty="0" smtClean="0"/>
              <a:t>Used to compare between cell lines</a:t>
            </a:r>
            <a:endParaRPr lang="en-AU" dirty="0"/>
          </a:p>
        </p:txBody>
      </p:sp>
      <p:pic>
        <p:nvPicPr>
          <p:cNvPr id="8" name="Picture 7"/>
          <p:cNvPicPr>
            <a:picLocks noChangeAspect="1"/>
          </p:cNvPicPr>
          <p:nvPr/>
        </p:nvPicPr>
        <p:blipFill rotWithShape="1">
          <a:blip r:embed="rId3"/>
          <a:srcRect l="4029" t="3071"/>
          <a:stretch/>
        </p:blipFill>
        <p:spPr>
          <a:xfrm>
            <a:off x="1143000" y="1581150"/>
            <a:ext cx="5052589" cy="4209592"/>
          </a:xfrm>
          <a:prstGeom prst="rect">
            <a:avLst/>
          </a:prstGeom>
        </p:spPr>
      </p:pic>
      <p:sp>
        <p:nvSpPr>
          <p:cNvPr id="10" name="TextBox 9"/>
          <p:cNvSpPr txBox="1"/>
          <p:nvPr/>
        </p:nvSpPr>
        <p:spPr>
          <a:xfrm>
            <a:off x="4926844" y="4080680"/>
            <a:ext cx="271228" cy="338554"/>
          </a:xfrm>
          <a:prstGeom prst="rect">
            <a:avLst/>
          </a:prstGeom>
          <a:noFill/>
        </p:spPr>
        <p:txBody>
          <a:bodyPr wrap="none" rtlCol="0">
            <a:spAutoFit/>
          </a:bodyPr>
          <a:lstStyle/>
          <a:p>
            <a:r>
              <a:rPr lang="en-AU" sz="1600" dirty="0" smtClean="0">
                <a:solidFill>
                  <a:schemeClr val="bg1"/>
                </a:solidFill>
              </a:rPr>
              <a:t>*</a:t>
            </a:r>
            <a:endParaRPr lang="en-AU" sz="1600" dirty="0">
              <a:solidFill>
                <a:schemeClr val="bg1"/>
              </a:solidFill>
            </a:endParaRPr>
          </a:p>
        </p:txBody>
      </p:sp>
    </p:spTree>
    <p:extLst>
      <p:ext uri="{BB962C8B-B14F-4D97-AF65-F5344CB8AC3E}">
        <p14:creationId xmlns:p14="http://schemas.microsoft.com/office/powerpoint/2010/main" val="1837289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RT-qPCR validation</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l="51542"/>
          <a:stretch/>
        </p:blipFill>
        <p:spPr>
          <a:xfrm>
            <a:off x="6946763" y="1853248"/>
            <a:ext cx="4149129" cy="3737466"/>
          </a:xfrm>
          <a:prstGeom prst="rect">
            <a:avLst/>
          </a:prstGeom>
        </p:spPr>
      </p:pic>
      <p:graphicFrame>
        <p:nvGraphicFramePr>
          <p:cNvPr id="5" name="Diagram 4"/>
          <p:cNvGraphicFramePr/>
          <p:nvPr>
            <p:extLst>
              <p:ext uri="{D42A27DB-BD31-4B8C-83A1-F6EECF244321}">
                <p14:modId xmlns:p14="http://schemas.microsoft.com/office/powerpoint/2010/main" val="1406263077"/>
              </p:ext>
            </p:extLst>
          </p:nvPr>
        </p:nvGraphicFramePr>
        <p:xfrm>
          <a:off x="646111" y="1781379"/>
          <a:ext cx="5367827" cy="38812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8" name="Elbow Connector 7"/>
          <p:cNvCxnSpPr/>
          <p:nvPr/>
        </p:nvCxnSpPr>
        <p:spPr>
          <a:xfrm flipV="1">
            <a:off x="5540993" y="3848667"/>
            <a:ext cx="1405770" cy="1323834"/>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604505" y="5642274"/>
            <a:ext cx="2491387" cy="369332"/>
          </a:xfrm>
          <a:prstGeom prst="rect">
            <a:avLst/>
          </a:prstGeom>
          <a:noFill/>
        </p:spPr>
        <p:txBody>
          <a:bodyPr wrap="none" rtlCol="0">
            <a:spAutoFit/>
          </a:bodyPr>
          <a:lstStyle/>
          <a:p>
            <a:pPr algn="r"/>
            <a:r>
              <a:rPr lang="en-AU" dirty="0" smtClean="0"/>
              <a:t>Mann-Whitney U test</a:t>
            </a:r>
            <a:endParaRPr lang="en-AU" dirty="0"/>
          </a:p>
        </p:txBody>
      </p:sp>
      <p:sp>
        <p:nvSpPr>
          <p:cNvPr id="6" name="TextBox 5"/>
          <p:cNvSpPr txBox="1"/>
          <p:nvPr/>
        </p:nvSpPr>
        <p:spPr>
          <a:xfrm>
            <a:off x="1863969" y="5662583"/>
            <a:ext cx="3190297" cy="369332"/>
          </a:xfrm>
          <a:prstGeom prst="rect">
            <a:avLst/>
          </a:prstGeom>
          <a:noFill/>
        </p:spPr>
        <p:txBody>
          <a:bodyPr wrap="none" rtlCol="0">
            <a:spAutoFit/>
          </a:bodyPr>
          <a:lstStyle/>
          <a:p>
            <a:r>
              <a:rPr lang="en-AU" dirty="0" smtClean="0"/>
              <a:t>Normalized to miR-125a-3p</a:t>
            </a:r>
            <a:endParaRPr lang="en-AU" dirty="0"/>
          </a:p>
        </p:txBody>
      </p:sp>
    </p:spTree>
    <p:extLst>
      <p:ext uri="{BB962C8B-B14F-4D97-AF65-F5344CB8AC3E}">
        <p14:creationId xmlns:p14="http://schemas.microsoft.com/office/powerpoint/2010/main" val="10803283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10830</TotalTime>
  <Words>2126</Words>
  <Application>Microsoft Office PowerPoint</Application>
  <PresentationFormat>Widescreen</PresentationFormat>
  <Paragraphs>336</Paragraphs>
  <Slides>26</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Adobe Myungjo Std M</vt:lpstr>
      <vt:lpstr>Arial</vt:lpstr>
      <vt:lpstr>Calibri</vt:lpstr>
      <vt:lpstr>Century Gothic</vt:lpstr>
      <vt:lpstr>Wingdings 3</vt:lpstr>
      <vt:lpstr>Ion</vt:lpstr>
      <vt:lpstr>Control of extracellular vesicle microRNA export in prostate cancer. </vt:lpstr>
      <vt:lpstr>Prostate Cancer</vt:lpstr>
      <vt:lpstr>Caveolin-1 and Cavin-1 in Cancer;</vt:lpstr>
      <vt:lpstr>Extracellular Vesicles in Cancer</vt:lpstr>
      <vt:lpstr>Cargo loading by sampling or export</vt:lpstr>
      <vt:lpstr>PowerPoint Presentation</vt:lpstr>
      <vt:lpstr>Aim 1. Identify miRNAs targeted by export mechanism</vt:lpstr>
      <vt:lpstr>MicroRNAs are selectively exported</vt:lpstr>
      <vt:lpstr>RT-qPCR validation</vt:lpstr>
      <vt:lpstr>Aim 2. Identify candidate export protein</vt:lpstr>
      <vt:lpstr>Expanding the sample set</vt:lpstr>
      <vt:lpstr>Motifs enriched in exported microRNAs</vt:lpstr>
      <vt:lpstr>Quantitative proteomics of EVs</vt:lpstr>
      <vt:lpstr>hnRNPK translocate between MVB and ER</vt:lpstr>
      <vt:lpstr>Aim 3. Investigate the interaction between export protein and microRNA.    microRNA in situ hybridization</vt:lpstr>
      <vt:lpstr>hnRNPK co-localizes with miR-148a</vt:lpstr>
      <vt:lpstr>Scrambled-148a: negative control.  Displays baseline intensity for probes. </vt:lpstr>
      <vt:lpstr>Conclusion:</vt:lpstr>
      <vt:lpstr>Future directions and significance:</vt:lpstr>
      <vt:lpstr>Acknowledgements</vt:lpstr>
      <vt:lpstr>hnRNPK co-localizes with miR-148a, but does it bind?</vt:lpstr>
      <vt:lpstr>Heterogeneous Nuclear RiboNucleoProtein K</vt:lpstr>
      <vt:lpstr>Motif Discovery: MEME</vt:lpstr>
      <vt:lpstr>DESeq2 pipeline:</vt:lpstr>
      <vt:lpstr>Lipid rafts, caveolin, cavin-1 and hnRNPK</vt:lpstr>
      <vt:lpstr>MicroRNA biogenesis and Function: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Selectively Exported MicroRNA</dc:title>
  <dc:creator>Microsoft account</dc:creator>
  <cp:lastModifiedBy>Microsoft account</cp:lastModifiedBy>
  <cp:revision>256</cp:revision>
  <dcterms:created xsi:type="dcterms:W3CDTF">2016-09-13T09:36:59Z</dcterms:created>
  <dcterms:modified xsi:type="dcterms:W3CDTF">2016-11-05T11:46:25Z</dcterms:modified>
</cp:coreProperties>
</file>