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716" autoAdjust="0"/>
  </p:normalViewPr>
  <p:slideViewPr>
    <p:cSldViewPr snapToGrid="0">
      <p:cViewPr varScale="1">
        <p:scale>
          <a:sx n="39" d="100"/>
          <a:sy n="39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0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, how, export, diseases… Therefore, these miRNAs are considered important in intercellular communication.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contents, advantages..</a:t>
            </a:r>
            <a:r>
              <a:rPr lang="en-US" baseline="0" dirty="0" smtClean="0"/>
              <a:t> Hereby, investigating the content can reveal function or irregularities occurring in intercellular communication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little</a:t>
            </a:r>
            <a:r>
              <a:rPr lang="en-US" baseline="0" dirty="0" smtClean="0"/>
              <a:t> is known about miRNA export. Previously non-selective (define). Link to slide as selective. </a:t>
            </a:r>
            <a:r>
              <a:rPr lang="en-US" baseline="0" dirty="0" err="1" smtClean="0"/>
              <a:t>hnRNP</a:t>
            </a:r>
            <a:r>
              <a:rPr lang="en-US" baseline="0" dirty="0" smtClean="0"/>
              <a:t> subset of 30miRs. No known regulation, no known mechanisms for the other </a:t>
            </a:r>
            <a:r>
              <a:rPr lang="en-US" baseline="0" dirty="0" err="1" smtClean="0"/>
              <a:t>miRs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Lipid raft composition may be</a:t>
            </a:r>
            <a:r>
              <a:rPr lang="en-US" baseline="0" dirty="0" smtClean="0"/>
              <a:t> key.. Lipid rafts are.. Rafts enriched in.. Investigating the role of these lipid rafts through depletion..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99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21/03/2016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 Investigating the mechanism of selective microRNA export via extracellular vesicles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A/Prof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600" dirty="0"/>
              <a:t>P</a:t>
            </a:r>
            <a:r>
              <a:rPr lang="en-AU" sz="2600" dirty="0" smtClean="0"/>
              <a:t>roteomics data collected for the lipid raft, total membrane and EVs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Identify proteins enriched in the EV fraction correlating to an increase of </a:t>
            </a:r>
            <a:r>
              <a:rPr lang="en-US" sz="2600" dirty="0" err="1" smtClean="0"/>
              <a:t>miR</a:t>
            </a:r>
            <a:r>
              <a:rPr lang="en-US" sz="26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Gene </a:t>
            </a:r>
            <a:r>
              <a:rPr lang="en-US" sz="2600" dirty="0" smtClean="0"/>
              <a:t>Ontology </a:t>
            </a:r>
            <a:r>
              <a:rPr lang="en-US" sz="2600" dirty="0" smtClean="0"/>
              <a:t>analysis determines RNA-binding </a:t>
            </a:r>
            <a:r>
              <a:rPr lang="en-US" sz="2600" dirty="0" smtClean="0"/>
              <a:t>ability. </a:t>
            </a:r>
            <a:endParaRPr lang="en-AU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" y="344556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91504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Method 2: Motif discovery. </a:t>
            </a: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Compare</a:t>
            </a:r>
            <a:r>
              <a:rPr lang="en-US" dirty="0" smtClean="0"/>
              <a:t> known RNA-binding motif of </a:t>
            </a:r>
            <a:r>
              <a:rPr lang="en-AU" dirty="0" smtClean="0"/>
              <a:t>candidate protein to miRNA.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44" y="2873059"/>
            <a:ext cx="2089631" cy="20542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3751" y="2873059"/>
            <a:ext cx="5738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dirty="0" smtClean="0"/>
              <a:t>Known binding miRNAs:</a:t>
            </a:r>
          </a:p>
          <a:p>
            <a:pPr lvl="0"/>
            <a:r>
              <a:rPr lang="en-US" altLang="en-US" sz="2000" dirty="0" smtClean="0"/>
              <a:t>miR-198; GGUCCAGAGG</a:t>
            </a:r>
            <a:r>
              <a:rPr lang="en-US" altLang="en-US" sz="2000" dirty="0" smtClean="0">
                <a:solidFill>
                  <a:srgbClr val="FF0000"/>
                </a:solidFill>
              </a:rPr>
              <a:t>GGAG</a:t>
            </a:r>
            <a:r>
              <a:rPr lang="en-US" altLang="en-US" sz="2000" dirty="0" smtClean="0"/>
              <a:t>AUAGGUUC</a:t>
            </a:r>
            <a:endParaRPr lang="en-AU" altLang="en-US" sz="2000" dirty="0" smtClean="0"/>
          </a:p>
          <a:p>
            <a:r>
              <a:rPr lang="en-US" altLang="en-US" sz="2000" dirty="0" smtClean="0"/>
              <a:t>miR-887; CUUG</a:t>
            </a:r>
            <a:r>
              <a:rPr lang="en-US" altLang="en-US" sz="2000" dirty="0" smtClean="0">
                <a:solidFill>
                  <a:srgbClr val="FF0000"/>
                </a:solidFill>
              </a:rPr>
              <a:t>GGAG</a:t>
            </a:r>
            <a:r>
              <a:rPr lang="en-US" altLang="en-US" sz="2000" dirty="0" smtClean="0"/>
              <a:t>CCCUGUUAGACUC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Non-binding miRNAs:</a:t>
            </a:r>
          </a:p>
          <a:p>
            <a:r>
              <a:rPr lang="en-US" altLang="en-US" sz="2000" dirty="0" smtClean="0"/>
              <a:t> miR-20b; CAAAGUGCUCAUAGUGCAGGUAG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93053" y="3958027"/>
            <a:ext cx="694266" cy="169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768" y="5508248"/>
            <a:ext cx="110884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Expected Results: </a:t>
            </a:r>
            <a:r>
              <a:rPr lang="en-US" sz="2400" dirty="0" smtClean="0"/>
              <a:t>Selectively exported miRNA should contain the candidate’s RNA-binding motif, where non-selective will not. 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Method 2: Co-localisation by Immunofluorescence Confocal Microscopy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6836" y="3074801"/>
            <a:ext cx="36337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Cells transfected with biotinylated</a:t>
            </a:r>
            <a:r>
              <a:rPr lang="en-AU" sz="2800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74"/>
          <a:stretch/>
        </p:blipFill>
        <p:spPr>
          <a:xfrm>
            <a:off x="509980" y="2709333"/>
            <a:ext cx="7619836" cy="34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286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Novel mechanism of </a:t>
            </a:r>
            <a:r>
              <a:rPr lang="en-US" dirty="0" err="1" smtClean="0"/>
              <a:t>miRNA</a:t>
            </a:r>
            <a:r>
              <a:rPr lang="en-US" dirty="0" smtClean="0"/>
              <a:t> function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MicroRNAs exported within EVs have been linked to cancer metastasis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Acknowledgements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31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76" y="1959562"/>
            <a:ext cx="65976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Important regulatory function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Binding to target mRNA decreases protein function by RISC inhibition and degradation </a:t>
            </a:r>
            <a:r>
              <a:rPr lang="en-US" sz="2000" dirty="0" smtClean="0"/>
              <a:t>(Gregory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2005)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Export of microRNAs (</a:t>
            </a:r>
            <a:r>
              <a:rPr lang="en-US" sz="2800" dirty="0" err="1" smtClean="0"/>
              <a:t>miRs</a:t>
            </a:r>
            <a:r>
              <a:rPr lang="en-US" sz="2800" dirty="0" smtClean="0"/>
              <a:t>, miRNAs) regulates pathways in the recipient cells</a:t>
            </a:r>
            <a:endParaRPr lang="en-AU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1189" y="1266535"/>
            <a:ext cx="3805881" cy="51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99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Comprised of </a:t>
            </a:r>
            <a:r>
              <a:rPr lang="en-US" dirty="0" err="1"/>
              <a:t>m</a:t>
            </a:r>
            <a:r>
              <a:rPr lang="en-US" dirty="0" err="1" smtClean="0"/>
              <a:t>icrovesicles</a:t>
            </a:r>
            <a:r>
              <a:rPr lang="en-US" dirty="0" smtClean="0"/>
              <a:t> and exosomes.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Increased stability of contents compared to unbound secretion into extracellular serum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Important for intercellular communication.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0543"/>
            <a:ext cx="4123266" cy="47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Sorting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40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miRNAs exported can change disproportionally to the cellular content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miRNA export via </a:t>
            </a:r>
            <a:r>
              <a:rPr lang="en-AU" dirty="0" err="1" smtClean="0"/>
              <a:t>exosomes</a:t>
            </a:r>
            <a:r>
              <a:rPr lang="en-AU" dirty="0"/>
              <a:t>. </a:t>
            </a:r>
            <a:r>
              <a:rPr lang="en-AU" sz="1700" dirty="0"/>
              <a:t>(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2013)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of export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Sorting may be impacted by lipid raft composition. </a:t>
            </a:r>
          </a:p>
          <a:p>
            <a:r>
              <a:rPr lang="en-US" dirty="0" smtClean="0"/>
              <a:t>Both types of EVs contain cholesterol, sphingolipid and ceramide enriched </a:t>
            </a:r>
            <a:r>
              <a:rPr lang="en-US" dirty="0" err="1" smtClean="0"/>
              <a:t>microdomains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17"/>
          <a:stretch/>
        </p:blipFill>
        <p:spPr>
          <a:xfrm>
            <a:off x="838199" y="3377089"/>
            <a:ext cx="4055127" cy="2799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9658" y="3792141"/>
            <a:ext cx="65701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Depletion of cholesterol, ceramide and sphingolipid modified EV protein content. </a:t>
            </a:r>
            <a:r>
              <a:rPr lang="en-US" sz="2000" dirty="0" smtClean="0"/>
              <a:t>(</a:t>
            </a:r>
            <a:r>
              <a:rPr lang="en-US" sz="2000" dirty="0" err="1" smtClean="0"/>
              <a:t>Leyt</a:t>
            </a:r>
            <a:r>
              <a:rPr lang="en-US" sz="2000" dirty="0" smtClean="0"/>
              <a:t> </a:t>
            </a:r>
            <a:r>
              <a:rPr lang="en-US" sz="2000" i="1" dirty="0" smtClean="0"/>
              <a:t>et al </a:t>
            </a:r>
            <a:r>
              <a:rPr lang="en-US" sz="2000" dirty="0" smtClean="0"/>
              <a:t>2007; </a:t>
            </a:r>
            <a:r>
              <a:rPr lang="en-US" sz="2000" dirty="0" err="1" smtClean="0"/>
              <a:t>Trajkovic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 2008; </a:t>
            </a:r>
            <a:r>
              <a:rPr lang="en-US" sz="2000" dirty="0" err="1" smtClean="0"/>
              <a:t>Phuyal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 2014)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Experimental Model: Cavin-1 in PC3 Cells.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155"/>
            <a:ext cx="6643977" cy="4619625"/>
          </a:xfrm>
        </p:spPr>
        <p:txBody>
          <a:bodyPr>
            <a:normAutofit/>
          </a:bodyPr>
          <a:lstStyle/>
          <a:p>
            <a:r>
              <a:rPr lang="en-AU" dirty="0" smtClean="0"/>
              <a:t>Increased Caveolin-1 expression without Cavins.</a:t>
            </a:r>
          </a:p>
          <a:p>
            <a:endParaRPr lang="en-AU" dirty="0"/>
          </a:p>
          <a:p>
            <a:r>
              <a:rPr lang="en-AU" dirty="0" smtClean="0"/>
              <a:t>Caveolin-1 </a:t>
            </a:r>
            <a:r>
              <a:rPr lang="en-AU" dirty="0"/>
              <a:t>is a cholesterol transporter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When </a:t>
            </a:r>
            <a:r>
              <a:rPr lang="en-AU" dirty="0"/>
              <a:t>accompanied by </a:t>
            </a:r>
            <a:r>
              <a:rPr lang="en-AU" dirty="0" smtClean="0"/>
              <a:t>Cavin-1 </a:t>
            </a:r>
            <a:r>
              <a:rPr lang="en-AU" dirty="0"/>
              <a:t>it will form caveolae, utilised in Endocytosis.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Enrichment of Caveolin-1 on EVs</a:t>
            </a:r>
          </a:p>
          <a:p>
            <a:endParaRPr lang="en-AU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74" y="1670057"/>
            <a:ext cx="3719926" cy="45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638"/>
            <a:ext cx="10515600" cy="4582275"/>
          </a:xfrm>
        </p:spPr>
        <p:txBody>
          <a:bodyPr>
            <a:normAutofit fontScale="85000" lnSpcReduction="20000"/>
          </a:bodyPr>
          <a:lstStyle/>
          <a:p>
            <a:r>
              <a:rPr lang="en-AU" sz="3300" dirty="0" smtClean="0"/>
              <a:t>Introduction </a:t>
            </a:r>
            <a:r>
              <a:rPr lang="en-AU" sz="3300" dirty="0"/>
              <a:t>of Cavin-1 results in modulated </a:t>
            </a:r>
            <a:r>
              <a:rPr lang="en-AU" sz="3300" dirty="0" smtClean="0"/>
              <a:t>cholesterol </a:t>
            </a:r>
            <a:r>
              <a:rPr lang="en-AU" sz="3300" dirty="0"/>
              <a:t>re-distribution, EV protein content and </a:t>
            </a:r>
            <a:r>
              <a:rPr lang="en-AU" sz="3300" dirty="0" err="1"/>
              <a:t>miR</a:t>
            </a:r>
            <a:r>
              <a:rPr lang="en-AU" sz="3300" dirty="0"/>
              <a:t> content. </a:t>
            </a:r>
            <a:endParaRPr lang="en-AU" sz="33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900" dirty="0" smtClean="0"/>
              <a:t>Hereby,  modulation of miRNA export is dependent of lipid raft composition. </a:t>
            </a:r>
            <a:endParaRPr lang="en-AU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8547796" y="5179733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2014)</a:t>
            </a:r>
            <a:endParaRPr lang="en-AU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72" y="2838702"/>
            <a:ext cx="10633123" cy="22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Hypothesis</a:t>
            </a:r>
            <a:r>
              <a:rPr lang="en-AU" sz="2400" dirty="0" smtClean="0"/>
              <a:t>: </a:t>
            </a:r>
          </a:p>
          <a:p>
            <a:pPr marL="0" indent="0">
              <a:buNone/>
            </a:pPr>
            <a:r>
              <a:rPr lang="en-AU" sz="2400" dirty="0" smtClean="0"/>
              <a:t>EV miRNA content is mediated by RNA-binding proteins modulated by lipid raft composition.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b="1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</a:t>
            </a:r>
            <a:r>
              <a:rPr lang="en-AU" sz="2400" dirty="0"/>
              <a:t>selectively </a:t>
            </a:r>
            <a:r>
              <a:rPr lang="en-AU" sz="2400" dirty="0" smtClean="0"/>
              <a:t>exported </a:t>
            </a:r>
            <a:r>
              <a:rPr lang="en-AU" sz="2400" dirty="0" err="1" smtClean="0"/>
              <a:t>miRNAs</a:t>
            </a:r>
            <a:r>
              <a:rPr lang="en-AU" sz="2400" dirty="0" smtClean="0"/>
              <a:t> 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40" y="1554692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Method 1: Bioinformatics</a:t>
            </a:r>
          </a:p>
          <a:p>
            <a:r>
              <a:rPr lang="en-AU" sz="2400" dirty="0" smtClean="0"/>
              <a:t>miRNA-</a:t>
            </a:r>
            <a:r>
              <a:rPr lang="en-AU" sz="2400" dirty="0" err="1" smtClean="0"/>
              <a:t>seq</a:t>
            </a:r>
            <a:r>
              <a:rPr lang="en-AU" sz="2400" dirty="0" smtClean="0"/>
              <a:t> data compiled: GFP-PC3 and GFP:Cavin1-PC3 cells, EVs and cell pellet</a:t>
            </a:r>
          </a:p>
          <a:p>
            <a:r>
              <a:rPr lang="en-AU" sz="2400" dirty="0" smtClean="0"/>
              <a:t>DEseq2 and </a:t>
            </a:r>
            <a:r>
              <a:rPr lang="en-AU" sz="2400" dirty="0" err="1" smtClean="0"/>
              <a:t>egdeR</a:t>
            </a:r>
            <a:r>
              <a:rPr lang="en-AU" sz="2400" dirty="0" smtClean="0"/>
              <a:t> find differences in miRNA levels between cell lines</a:t>
            </a:r>
            <a:endParaRPr lang="en-AU" sz="2400" dirty="0"/>
          </a:p>
          <a:p>
            <a:r>
              <a:rPr lang="en-AU" sz="2400" dirty="0" smtClean="0"/>
              <a:t>Compare between cell and EV to find selectively exported miRNAs.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Method 2: RT-qPCR</a:t>
            </a:r>
            <a:endParaRPr lang="en-AU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06" y="4592941"/>
            <a:ext cx="9507185" cy="15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8490</TotalTime>
  <Words>644</Words>
  <Application>Microsoft Office PowerPoint</Application>
  <PresentationFormat>Widescreen</PresentationFormat>
  <Paragraphs>109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Investigating the mechanism of selective microRNA export via extracellular vesicles </vt:lpstr>
      <vt:lpstr> microRNAs</vt:lpstr>
      <vt:lpstr>Extracellular Vesicles</vt:lpstr>
      <vt:lpstr>Current miRNA Cargo Sorting Mechanisms.</vt:lpstr>
      <vt:lpstr>Lipid Rafts Affecting Cargo Sorting</vt:lpstr>
      <vt:lpstr>Experimental Model: Cavin-1 in PC3 Cells. </vt:lpstr>
      <vt:lpstr>Cavins and lipid rafts</vt:lpstr>
      <vt:lpstr>Hypotheses and Aims:</vt:lpstr>
      <vt:lpstr>Aim 1: Analysis of miRNA export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  <vt:lpstr>Acknowledgements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Microsoft account</cp:lastModifiedBy>
  <cp:revision>142</cp:revision>
  <dcterms:created xsi:type="dcterms:W3CDTF">2016-03-07T05:42:49Z</dcterms:created>
  <dcterms:modified xsi:type="dcterms:W3CDTF">2016-03-21T11:42:26Z</dcterms:modified>
</cp:coreProperties>
</file>