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6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1FBDF-C287-422C-92BB-131BF3E59FE0}" type="datetimeFigureOut">
              <a:rPr lang="en-AU" smtClean="0"/>
              <a:t>14/03/2016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92962-0362-434D-A7A6-86BA872933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623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RISC-</a:t>
            </a:r>
            <a:r>
              <a:rPr lang="en-US" baseline="0" dirty="0" smtClean="0"/>
              <a:t> RNA induced silencing complex. </a:t>
            </a:r>
          </a:p>
          <a:p>
            <a:r>
              <a:rPr lang="en-US" baseline="0" dirty="0" err="1" smtClean="0"/>
              <a:t>Risc</a:t>
            </a:r>
            <a:r>
              <a:rPr lang="en-US" baseline="0" dirty="0" smtClean="0"/>
              <a:t> associated proteins: </a:t>
            </a:r>
            <a:r>
              <a:rPr lang="en-US" baseline="0" dirty="0" err="1" smtClean="0"/>
              <a:t>argonates</a:t>
            </a:r>
            <a:r>
              <a:rPr lang="en-US" baseline="0" dirty="0" smtClean="0"/>
              <a:t>, Dicer,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28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hnRNP</a:t>
            </a:r>
            <a:r>
              <a:rPr lang="en-US" dirty="0" smtClean="0"/>
              <a:t>- 30 </a:t>
            </a:r>
            <a:r>
              <a:rPr lang="en-US" dirty="0" err="1" smtClean="0"/>
              <a:t>exoMiRS</a:t>
            </a:r>
            <a:r>
              <a:rPr lang="en-US" baseline="0" dirty="0" smtClean="0"/>
              <a:t> out of 2587 total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222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 smtClean="0"/>
              <a:t>GO:0003723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215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14/03/2016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14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14/03/2016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82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14/03/2016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77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14/03/2016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378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14/03/2016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043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14/03/2016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949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14/03/2016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139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14/03/2016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91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14/03/2016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015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14/03/2016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413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14/03/2016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887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6A5F5-722B-4365-93E1-21E835194C29}" type="datetimeFigureOut">
              <a:rPr lang="en-AU" smtClean="0"/>
              <a:t>14/03/2016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922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1000" b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Selective export of microRNA via extracellular vesicles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Harley Robinson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Supervisor: </a:t>
            </a:r>
            <a:r>
              <a:rPr lang="en-US" dirty="0" err="1" smtClean="0"/>
              <a:t>Dr</a:t>
            </a:r>
            <a:r>
              <a:rPr lang="en-US" dirty="0" smtClean="0"/>
              <a:t> Michelle Hill</a:t>
            </a:r>
          </a:p>
          <a:p>
            <a:pPr algn="l"/>
            <a:r>
              <a:rPr lang="en-US" dirty="0" smtClean="0"/>
              <a:t>Co-supervisor: </a:t>
            </a:r>
            <a:r>
              <a:rPr lang="en-US" dirty="0" err="1" smtClean="0"/>
              <a:t>Dr</a:t>
            </a:r>
            <a:r>
              <a:rPr lang="en-US" dirty="0" smtClean="0"/>
              <a:t> Alex </a:t>
            </a:r>
            <a:r>
              <a:rPr lang="en-US" dirty="0" err="1" smtClean="0"/>
              <a:t>Cristino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6946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Aim 2: Identify candidate </a:t>
            </a:r>
            <a:r>
              <a:rPr lang="en-AU" sz="4000" dirty="0" err="1" smtClean="0"/>
              <a:t>miR</a:t>
            </a:r>
            <a:r>
              <a:rPr lang="en-AU" sz="4000" dirty="0" smtClean="0"/>
              <a:t> binding proteins.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2921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200" dirty="0" smtClean="0"/>
              <a:t>Method 1: Computational analysis. </a:t>
            </a:r>
          </a:p>
          <a:p>
            <a:pPr>
              <a:lnSpc>
                <a:spcPct val="100000"/>
              </a:lnSpc>
            </a:pPr>
            <a:r>
              <a:rPr lang="en-AU" sz="2200" dirty="0" smtClean="0"/>
              <a:t>Previous proteomics data collected for the lipid raft, plasma </a:t>
            </a:r>
            <a:r>
              <a:rPr lang="en-AU" sz="2200" dirty="0" smtClean="0"/>
              <a:t>membrane and EVs using tandem mass spectrometry for PC3 GFP and PC3 cavin-1 cells. 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Identifying proteins enriched in the EV fraction correlating to an increase of </a:t>
            </a:r>
            <a:r>
              <a:rPr lang="en-US" sz="2200" dirty="0" err="1" smtClean="0"/>
              <a:t>miR</a:t>
            </a:r>
            <a:r>
              <a:rPr lang="en-US" sz="2200" dirty="0" smtClean="0"/>
              <a:t> export.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Perform Gene Ontology analyses to identify molecular function: RNA-binding ability. 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153" y="2222784"/>
            <a:ext cx="5239481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6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/>
              <a:t>Aim 2: </a:t>
            </a:r>
            <a:r>
              <a:rPr lang="en-AU" sz="3600" dirty="0"/>
              <a:t>Identify candidate </a:t>
            </a:r>
            <a:r>
              <a:rPr lang="en-AU" sz="3600" dirty="0" err="1"/>
              <a:t>miR</a:t>
            </a:r>
            <a:r>
              <a:rPr lang="en-AU" sz="3600" dirty="0"/>
              <a:t> binding proteins</a:t>
            </a:r>
            <a:r>
              <a:rPr lang="en-AU" sz="3600" dirty="0" smtClean="0"/>
              <a:t>. cont</a:t>
            </a:r>
            <a:r>
              <a:rPr lang="en-AU" sz="3600" dirty="0" smtClean="0"/>
              <a:t>.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760"/>
            <a:ext cx="105156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Method 2: Motif discovery. </a:t>
            </a:r>
            <a:endParaRPr lang="en-AU" sz="2400" dirty="0" smtClean="0"/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- Literature search for known binding 	motif of candidate protein.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Alternatively…</a:t>
            </a:r>
          </a:p>
          <a:p>
            <a:pPr>
              <a:buFontTx/>
              <a:buChar char="-"/>
            </a:pPr>
            <a:r>
              <a:rPr lang="en-US" sz="2400" dirty="0" smtClean="0"/>
              <a:t>Gibbs sampling to find shared motif in exported miRNAs</a:t>
            </a:r>
          </a:p>
          <a:p>
            <a:pPr marL="0" indent="0">
              <a:buNone/>
            </a:pPr>
            <a:r>
              <a:rPr lang="en-US" sz="2400" dirty="0" smtClean="0"/>
              <a:t>	- probability based algorithm.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Expect a motif shared between all the exported miRNAs. </a:t>
            </a: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415" y="3276430"/>
            <a:ext cx="1474722" cy="14497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3139" y="5128394"/>
            <a:ext cx="438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US" dirty="0" smtClean="0">
                <a:latin typeface="+mj-lt"/>
              </a:rPr>
              <a:t>miR-198; GGUCCAGAGG</a:t>
            </a:r>
            <a:r>
              <a:rPr lang="en-US" altLang="en-US" dirty="0" smtClean="0">
                <a:solidFill>
                  <a:srgbClr val="FF0000"/>
                </a:solidFill>
                <a:latin typeface="+mj-lt"/>
              </a:rPr>
              <a:t>GGAG</a:t>
            </a:r>
            <a:r>
              <a:rPr lang="en-US" altLang="en-US" dirty="0" smtClean="0">
                <a:latin typeface="+mj-lt"/>
              </a:rPr>
              <a:t>AUAGGUUC</a:t>
            </a:r>
            <a:endParaRPr lang="en-AU" altLang="en-US" dirty="0" smtClean="0"/>
          </a:p>
          <a:p>
            <a:r>
              <a:rPr lang="en-US" altLang="en-US" dirty="0" smtClean="0">
                <a:latin typeface="+mj-lt"/>
              </a:rPr>
              <a:t>miR-887; CUUG</a:t>
            </a:r>
            <a:r>
              <a:rPr lang="en-US" altLang="en-US" dirty="0" smtClean="0">
                <a:solidFill>
                  <a:srgbClr val="FF0000"/>
                </a:solidFill>
                <a:latin typeface="+mj-lt"/>
              </a:rPr>
              <a:t>GGAG</a:t>
            </a:r>
            <a:r>
              <a:rPr lang="en-US" altLang="en-US" dirty="0" smtClean="0">
                <a:latin typeface="+mj-lt"/>
              </a:rPr>
              <a:t>CCCUGUUAGACUC</a:t>
            </a:r>
            <a:r>
              <a:rPr lang="en-US" altLang="en-US" sz="1400" dirty="0" smtClean="0">
                <a:latin typeface="+mj-lt"/>
              </a:rPr>
              <a:t> </a:t>
            </a:r>
            <a:r>
              <a:rPr lang="en-US" altLang="en-US" dirty="0" smtClean="0">
                <a:latin typeface="+mj-lt"/>
              </a:rPr>
              <a:t>                     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041071" y="4726157"/>
            <a:ext cx="348344" cy="4022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64137" y="4726157"/>
            <a:ext cx="348344" cy="4022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22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Aim 3: verification of </a:t>
            </a:r>
            <a:r>
              <a:rPr lang="en-AU" dirty="0" err="1" smtClean="0"/>
              <a:t>miR</a:t>
            </a:r>
            <a:r>
              <a:rPr lang="en-AU" dirty="0" smtClean="0"/>
              <a:t> Candidate.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Method 1: Pull down assay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9433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Aim 3: Cont.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Method 2: Co-localisation by Immunofluorescence Confocal Microscopy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357200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Significance: Cancer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162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microRNAs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62156" y="1065186"/>
            <a:ext cx="3891644" cy="50267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0486" y="1690688"/>
            <a:ext cx="616992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Important </a:t>
            </a:r>
            <a:r>
              <a:rPr lang="en-US" sz="2000" dirty="0" smtClean="0"/>
              <a:t>regulatory mechanism</a:t>
            </a:r>
            <a:endParaRPr lang="en-US" sz="2000" dirty="0" smtClean="0"/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Binding to target mRNA decreases </a:t>
            </a:r>
            <a:r>
              <a:rPr lang="en-US" sz="2000" dirty="0" smtClean="0"/>
              <a:t>protein function </a:t>
            </a:r>
            <a:r>
              <a:rPr lang="en-US" sz="2000" dirty="0" smtClean="0"/>
              <a:t>by RISC inhibition and degradation</a:t>
            </a:r>
          </a:p>
          <a:p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Export of microRNAs (</a:t>
            </a:r>
            <a:r>
              <a:rPr lang="en-US" sz="2000" dirty="0" err="1" smtClean="0"/>
              <a:t>miRs</a:t>
            </a:r>
            <a:r>
              <a:rPr lang="en-US" sz="2000" dirty="0" smtClean="0"/>
              <a:t>, miRNAs) </a:t>
            </a:r>
            <a:r>
              <a:rPr lang="en-US" sz="2000" dirty="0" smtClean="0"/>
              <a:t>regulates pathways in the recipient cells attributed to: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000" dirty="0" smtClean="0"/>
              <a:t> Cardiac homeostasis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000" dirty="0" smtClean="0"/>
              <a:t>Diabetes</a:t>
            </a:r>
            <a:endParaRPr lang="en-US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000" dirty="0"/>
              <a:t>C</a:t>
            </a:r>
            <a:r>
              <a:rPr lang="en-US" sz="2000" dirty="0" smtClean="0"/>
              <a:t>ancer metastasis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34780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96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Extracellular vesicles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075" y="1713333"/>
            <a:ext cx="603885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Composed of </a:t>
            </a:r>
            <a:r>
              <a:rPr lang="en-US" sz="2400" dirty="0" err="1"/>
              <a:t>m</a:t>
            </a:r>
            <a:r>
              <a:rPr lang="en-US" sz="2400" dirty="0" err="1" smtClean="0"/>
              <a:t>icrovesicles</a:t>
            </a:r>
            <a:r>
              <a:rPr lang="en-US" sz="2400" dirty="0" smtClean="0"/>
              <a:t> and exosomes.     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Content regulate </a:t>
            </a:r>
            <a:r>
              <a:rPr lang="en-US" sz="2400" dirty="0"/>
              <a:t>processes in </a:t>
            </a:r>
            <a:r>
              <a:rPr lang="en-US" sz="2400" dirty="0" smtClean="0"/>
              <a:t>recipient </a:t>
            </a:r>
            <a:r>
              <a:rPr lang="en-US" sz="2400" dirty="0"/>
              <a:t>cells. </a:t>
            </a: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Surface contains homing proteins to allow </a:t>
            </a:r>
            <a:r>
              <a:rPr lang="en-US" sz="2400" dirty="0" smtClean="0"/>
              <a:t>for cell </a:t>
            </a:r>
            <a:r>
              <a:rPr lang="en-US" sz="2400" dirty="0" smtClean="0"/>
              <a:t>specific delivery </a:t>
            </a:r>
          </a:p>
          <a:p>
            <a:pPr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Important for intercellular communication.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6764"/>
            <a:ext cx="4553228" cy="49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3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smtClean="0"/>
              <a:t>miRNA Cargo </a:t>
            </a:r>
            <a:r>
              <a:rPr lang="en-US" dirty="0" smtClean="0"/>
              <a:t>Loading </a:t>
            </a:r>
            <a:r>
              <a:rPr lang="en-US" dirty="0" smtClean="0"/>
              <a:t>Mechanisms.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88318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AU" sz="2400" dirty="0" smtClean="0"/>
              <a:t>Little </a:t>
            </a:r>
            <a:r>
              <a:rPr lang="en-AU" sz="2400" dirty="0" smtClean="0"/>
              <a:t>information known regarding sorting.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Indication </a:t>
            </a:r>
            <a:r>
              <a:rPr lang="en-US" sz="2400" dirty="0"/>
              <a:t>of ceramide </a:t>
            </a:r>
            <a:r>
              <a:rPr lang="en-US" sz="2400" dirty="0" smtClean="0"/>
              <a:t>dependency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ESCRT-independent</a:t>
            </a:r>
            <a:endParaRPr lang="en-AU" sz="2400" dirty="0"/>
          </a:p>
          <a:p>
            <a:pPr>
              <a:lnSpc>
                <a:spcPct val="100000"/>
              </a:lnSpc>
            </a:pPr>
            <a:r>
              <a:rPr lang="en-AU" sz="2400" dirty="0" smtClean="0"/>
              <a:t>RNA-binding protein: </a:t>
            </a:r>
            <a:r>
              <a:rPr lang="en-AU" sz="2400" dirty="0" err="1" smtClean="0"/>
              <a:t>Sumoylated</a:t>
            </a:r>
            <a:r>
              <a:rPr lang="en-AU" sz="2400" dirty="0" smtClean="0"/>
              <a:t> </a:t>
            </a:r>
            <a:r>
              <a:rPr lang="en-AU" sz="2400" dirty="0" err="1" smtClean="0"/>
              <a:t>hnRNP</a:t>
            </a:r>
            <a:r>
              <a:rPr lang="en-AU" sz="2400" dirty="0" smtClean="0"/>
              <a:t> A2B1 involved in export to EVs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Regulation and binding partners are still unknown. </a:t>
            </a:r>
            <a:endParaRPr lang="en-AU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endParaRPr lang="en-AU" sz="2400" dirty="0" smtClean="0"/>
          </a:p>
          <a:p>
            <a:pPr marL="0" indent="0"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42455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Prostate Cancer Cell Line: PC3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7338"/>
            <a:ext cx="6643977" cy="4619625"/>
          </a:xfrm>
        </p:spPr>
        <p:txBody>
          <a:bodyPr>
            <a:normAutofit/>
          </a:bodyPr>
          <a:lstStyle/>
          <a:p>
            <a:r>
              <a:rPr lang="en-AU" sz="2400" dirty="0" smtClean="0"/>
              <a:t>Increased </a:t>
            </a:r>
            <a:r>
              <a:rPr lang="en-AU" sz="2400" dirty="0" smtClean="0"/>
              <a:t>Caveolin-1 expression, without Cavins.</a:t>
            </a:r>
          </a:p>
          <a:p>
            <a:pPr marL="0" indent="0">
              <a:buNone/>
            </a:pPr>
            <a:endParaRPr lang="en-AU" sz="2400" dirty="0" smtClean="0"/>
          </a:p>
          <a:p>
            <a:r>
              <a:rPr lang="en-AU" sz="2400" dirty="0" smtClean="0"/>
              <a:t>Caveolin-1 is a cholesterol transporter</a:t>
            </a:r>
          </a:p>
          <a:p>
            <a:pPr marL="0" indent="0">
              <a:buNone/>
            </a:pPr>
            <a:endParaRPr lang="en-AU" sz="2400" dirty="0" smtClean="0"/>
          </a:p>
          <a:p>
            <a:r>
              <a:rPr lang="en-AU" sz="2400" dirty="0" smtClean="0"/>
              <a:t>When accompanied by Cavin-1, it will form </a:t>
            </a:r>
            <a:r>
              <a:rPr lang="en-AU" sz="2400" dirty="0" smtClean="0"/>
              <a:t>caveolae</a:t>
            </a:r>
            <a:r>
              <a:rPr lang="en-AU" sz="2400" dirty="0" smtClean="0"/>
              <a:t>, </a:t>
            </a:r>
            <a:r>
              <a:rPr lang="en-AU" sz="2400" dirty="0" smtClean="0"/>
              <a:t>utilised in Endocytosis</a:t>
            </a:r>
            <a:r>
              <a:rPr lang="en-AU" sz="2400" dirty="0" smtClean="0"/>
              <a:t>. </a:t>
            </a:r>
            <a:endParaRPr lang="en-AU" sz="2400" dirty="0"/>
          </a:p>
          <a:p>
            <a:pPr marL="0" indent="0">
              <a:buNone/>
            </a:pPr>
            <a:endParaRPr lang="en-AU" sz="2400" dirty="0" smtClean="0"/>
          </a:p>
          <a:p>
            <a:r>
              <a:rPr lang="en-AU" sz="2400" dirty="0" smtClean="0"/>
              <a:t>Caveolin-1 is a proposed biomarker for cancer.</a:t>
            </a:r>
          </a:p>
        </p:txBody>
      </p:sp>
    </p:spTree>
    <p:extLst>
      <p:ext uri="{BB962C8B-B14F-4D97-AF65-F5344CB8AC3E}">
        <p14:creationId xmlns:p14="http://schemas.microsoft.com/office/powerpoint/2010/main" val="25476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473"/>
            <a:ext cx="10515600" cy="1325563"/>
          </a:xfrm>
        </p:spPr>
        <p:txBody>
          <a:bodyPr/>
          <a:lstStyle/>
          <a:p>
            <a:r>
              <a:rPr lang="en-US" dirty="0" smtClean="0"/>
              <a:t>Cavins and lipid rafts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5290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200" dirty="0" smtClean="0"/>
              <a:t>- </a:t>
            </a:r>
            <a:r>
              <a:rPr lang="en-AU" sz="2200" dirty="0" smtClean="0"/>
              <a:t>Introduction </a:t>
            </a:r>
            <a:r>
              <a:rPr lang="en-AU" sz="2200" dirty="0"/>
              <a:t>of Cavin-1 results in modulated </a:t>
            </a:r>
            <a:r>
              <a:rPr lang="en-AU" sz="2200" dirty="0" smtClean="0"/>
              <a:t>cholesterol </a:t>
            </a:r>
            <a:r>
              <a:rPr lang="en-AU" sz="2200" dirty="0"/>
              <a:t>re-distribution, EV protein content and </a:t>
            </a:r>
            <a:r>
              <a:rPr lang="en-AU" sz="2200" dirty="0" err="1"/>
              <a:t>miR</a:t>
            </a:r>
            <a:r>
              <a:rPr lang="en-AU" sz="2200" dirty="0"/>
              <a:t> content. </a:t>
            </a:r>
            <a:endParaRPr lang="en-AU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>
              <a:buFontTx/>
              <a:buChar char="-"/>
            </a:pPr>
            <a:r>
              <a:rPr lang="en-US" sz="2200" dirty="0" smtClean="0"/>
              <a:t>Cholesterol and ceramide are enriched with lipid </a:t>
            </a:r>
            <a:r>
              <a:rPr lang="en-US" sz="2200" dirty="0" err="1" smtClean="0"/>
              <a:t>microdomains</a:t>
            </a:r>
            <a:r>
              <a:rPr lang="en-US" sz="2200" dirty="0" smtClean="0"/>
              <a:t> (raft) found on the surface of EVs.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200" dirty="0" smtClean="0"/>
              <a:t>RNA-binding proteins appear to be enriched within lipid rafts.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200" dirty="0" smtClean="0"/>
              <a:t>Hereby,  modulation of miRNA export could be lipid raft dependent. </a:t>
            </a:r>
            <a:endParaRPr lang="en-AU" sz="2200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41" y="1902163"/>
            <a:ext cx="8998259" cy="243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 and Aims: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039"/>
            <a:ext cx="10515600" cy="3981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It is hypothesised </a:t>
            </a:r>
            <a:r>
              <a:rPr lang="en-AU" sz="2400" dirty="0" smtClean="0"/>
              <a:t>that the introduction of Cavin-1 to a PC3 model will modify the EV </a:t>
            </a:r>
            <a:r>
              <a:rPr lang="en-AU" sz="2400" dirty="0" smtClean="0"/>
              <a:t>miRNA </a:t>
            </a:r>
            <a:r>
              <a:rPr lang="en-AU" sz="2400" dirty="0" smtClean="0"/>
              <a:t>content due to a modification of RNA binding protein. </a:t>
            </a:r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Aims</a:t>
            </a:r>
            <a:r>
              <a:rPr lang="en-AU" sz="2400" dirty="0" smtClean="0"/>
              <a:t>:</a:t>
            </a:r>
          </a:p>
          <a:p>
            <a:pPr marL="542925" indent="-276225"/>
            <a:r>
              <a:rPr lang="en-AU" sz="2400" dirty="0" smtClean="0"/>
              <a:t>Identify </a:t>
            </a:r>
            <a:r>
              <a:rPr lang="en-AU" sz="2400" dirty="0" smtClean="0"/>
              <a:t>the </a:t>
            </a:r>
            <a:r>
              <a:rPr lang="en-AU" sz="2400" dirty="0" smtClean="0"/>
              <a:t>miRNAs </a:t>
            </a:r>
            <a:r>
              <a:rPr lang="en-AU" sz="2400" dirty="0" smtClean="0"/>
              <a:t>that are selectively exported</a:t>
            </a:r>
          </a:p>
          <a:p>
            <a:pPr marL="542925" indent="-276225"/>
            <a:r>
              <a:rPr lang="en-AU" sz="2400" dirty="0" smtClean="0"/>
              <a:t>Identify </a:t>
            </a:r>
            <a:r>
              <a:rPr lang="en-AU" sz="2400" dirty="0" smtClean="0"/>
              <a:t>RNA-binding proteins correlated to the </a:t>
            </a:r>
            <a:r>
              <a:rPr lang="en-AU" sz="2400" dirty="0" smtClean="0"/>
              <a:t>miRNA </a:t>
            </a:r>
            <a:r>
              <a:rPr lang="en-AU" sz="2400" dirty="0" smtClean="0"/>
              <a:t>export</a:t>
            </a:r>
          </a:p>
          <a:p>
            <a:pPr marL="542925" indent="-276225"/>
            <a:r>
              <a:rPr lang="en-AU" sz="2400" dirty="0" smtClean="0"/>
              <a:t>Verify </a:t>
            </a:r>
            <a:r>
              <a:rPr lang="en-AU" sz="2400" dirty="0" smtClean="0"/>
              <a:t>candidate </a:t>
            </a:r>
            <a:r>
              <a:rPr lang="en-AU" sz="2400" dirty="0" smtClean="0"/>
              <a:t>miRNA </a:t>
            </a:r>
            <a:r>
              <a:rPr lang="en-AU" sz="2400" dirty="0" smtClean="0"/>
              <a:t>escort proteins ability to bind to </a:t>
            </a:r>
            <a:r>
              <a:rPr lang="en-AU" sz="2400" dirty="0" smtClean="0"/>
              <a:t>miRNAs </a:t>
            </a:r>
            <a:r>
              <a:rPr lang="en-AU" sz="2400" dirty="0" smtClean="0"/>
              <a:t>and transport </a:t>
            </a:r>
            <a:r>
              <a:rPr lang="en-AU" sz="2400" dirty="0" smtClean="0"/>
              <a:t>to </a:t>
            </a:r>
            <a:r>
              <a:rPr lang="en-AU" sz="2400" dirty="0" smtClean="0"/>
              <a:t>EVs.</a:t>
            </a:r>
          </a:p>
        </p:txBody>
      </p:sp>
    </p:spTree>
    <p:extLst>
      <p:ext uri="{BB962C8B-B14F-4D97-AF65-F5344CB8AC3E}">
        <p14:creationId xmlns:p14="http://schemas.microsoft.com/office/powerpoint/2010/main" val="233912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1: Analysis of </a:t>
            </a:r>
            <a:r>
              <a:rPr lang="en-US" dirty="0" err="1" smtClean="0"/>
              <a:t>miRNA</a:t>
            </a:r>
            <a:r>
              <a:rPr lang="en-US" dirty="0" smtClean="0"/>
              <a:t> export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305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200" dirty="0" smtClean="0"/>
              <a:t>Method 1: </a:t>
            </a:r>
            <a:r>
              <a:rPr lang="en-AU" sz="2200" dirty="0" err="1" smtClean="0"/>
              <a:t>Bioinformatic</a:t>
            </a:r>
            <a:r>
              <a:rPr lang="en-AU" sz="2200" dirty="0" smtClean="0"/>
              <a:t>  Analysis. </a:t>
            </a:r>
          </a:p>
          <a:p>
            <a:r>
              <a:rPr lang="en-AU" sz="2200" dirty="0" smtClean="0"/>
              <a:t>Previous miRNA-</a:t>
            </a:r>
            <a:r>
              <a:rPr lang="en-AU" sz="2200" dirty="0" err="1" smtClean="0"/>
              <a:t>seq</a:t>
            </a:r>
            <a:r>
              <a:rPr lang="en-AU" sz="2200" dirty="0" smtClean="0"/>
              <a:t> data compiled for cell and EV fraction of PC3 GFP cells and PC3 cavin-1 transfected cells. </a:t>
            </a:r>
            <a:endParaRPr lang="en-AU" sz="2200" dirty="0" smtClean="0"/>
          </a:p>
          <a:p>
            <a:pPr marL="0" indent="0">
              <a:buNone/>
            </a:pPr>
            <a:endParaRPr lang="en-AU" sz="2200" dirty="0" smtClean="0"/>
          </a:p>
          <a:p>
            <a:r>
              <a:rPr lang="en-AU" sz="2200" dirty="0" smtClean="0"/>
              <a:t>Using R packages to find fold change differences between Cavin-1 and </a:t>
            </a:r>
            <a:r>
              <a:rPr lang="en-AU" sz="2200" dirty="0" smtClean="0"/>
              <a:t>GFP</a:t>
            </a:r>
          </a:p>
          <a:p>
            <a:endParaRPr lang="en-AU" sz="2200" dirty="0" smtClean="0"/>
          </a:p>
          <a:p>
            <a:pPr>
              <a:lnSpc>
                <a:spcPct val="100000"/>
              </a:lnSpc>
            </a:pPr>
            <a:endParaRPr lang="en-US" sz="2200" dirty="0" smtClean="0"/>
          </a:p>
          <a:p>
            <a:pPr marL="0" indent="0">
              <a:lnSpc>
                <a:spcPct val="100000"/>
              </a:lnSpc>
              <a:buNone/>
            </a:pPr>
            <a:endParaRPr lang="en-AU" sz="2200" dirty="0"/>
          </a:p>
          <a:p>
            <a:r>
              <a:rPr lang="en-AU" sz="2200" dirty="0" smtClean="0"/>
              <a:t>Compare </a:t>
            </a:r>
            <a:r>
              <a:rPr lang="en-AU" sz="2200" dirty="0" smtClean="0"/>
              <a:t>FC of cavin-1/GFP </a:t>
            </a:r>
            <a:r>
              <a:rPr lang="en-AU" sz="2200" dirty="0" smtClean="0"/>
              <a:t>between cell and EV to find differentially exported </a:t>
            </a:r>
            <a:r>
              <a:rPr lang="en-AU" sz="2200" dirty="0" err="1" smtClean="0"/>
              <a:t>miRs</a:t>
            </a:r>
            <a:r>
              <a:rPr lang="en-AU" sz="2200" dirty="0" smtClean="0"/>
              <a:t>. </a:t>
            </a:r>
            <a:endParaRPr lang="en-AU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409672"/>
              </p:ext>
            </p:extLst>
          </p:nvPr>
        </p:nvGraphicFramePr>
        <p:xfrm>
          <a:off x="2037507" y="4191675"/>
          <a:ext cx="7551554" cy="66865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73759"/>
                <a:gridCol w="1339594"/>
                <a:gridCol w="980085"/>
                <a:gridCol w="1441803"/>
                <a:gridCol w="1094547"/>
                <a:gridCol w="718807"/>
                <a:gridCol w="718807"/>
                <a:gridCol w="784152"/>
              </a:tblGrid>
              <a:tr h="218653">
                <a:tc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microRNA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baseMean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log2FoldChange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bg1"/>
                          </a:solidFill>
                          <a:effectLst/>
                        </a:rPr>
                        <a:t>lfcSE</a:t>
                      </a:r>
                      <a:endParaRPr lang="en-AU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bg1"/>
                          </a:solidFill>
                          <a:effectLst/>
                        </a:rPr>
                        <a:t>stat</a:t>
                      </a:r>
                      <a:endParaRPr lang="en-AU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bg1"/>
                          </a:solidFill>
                          <a:effectLst/>
                        </a:rPr>
                        <a:t>pvalue</a:t>
                      </a:r>
                      <a:endParaRPr lang="en-AU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padj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</a:tr>
              <a:tr h="218653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bg1"/>
                          </a:solidFill>
                          <a:effectLst/>
                        </a:rPr>
                        <a:t>Cell</a:t>
                      </a:r>
                      <a:endParaRPr lang="en-AU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hsa</a:t>
                      </a:r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miR</a:t>
                      </a:r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-X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58.297218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2.229358867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0.471440906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4.72882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2.26E-06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0.000276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</a:tr>
              <a:tr h="218653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bg1"/>
                          </a:solidFill>
                          <a:effectLst/>
                        </a:rPr>
                        <a:t>EV</a:t>
                      </a:r>
                      <a:endParaRPr lang="en-AU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hsa</a:t>
                      </a:r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miR</a:t>
                      </a:r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-X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22.9440875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5.311894876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0.562070815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9.45058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3.90E-05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0.002001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726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1: Analysis of </a:t>
            </a:r>
            <a:r>
              <a:rPr lang="en-US" dirty="0" err="1" smtClean="0"/>
              <a:t>miRNA</a:t>
            </a:r>
            <a:r>
              <a:rPr lang="en-US" dirty="0" smtClean="0"/>
              <a:t> export. Cont.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Method 2: RT-</a:t>
            </a:r>
            <a:r>
              <a:rPr lang="en-AU" dirty="0" err="1" smtClean="0"/>
              <a:t>qPCR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39" y="2900362"/>
            <a:ext cx="9507185" cy="154305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001730" y="4494293"/>
            <a:ext cx="0" cy="492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09643" y="4987022"/>
            <a:ext cx="140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Using </a:t>
            </a:r>
            <a:r>
              <a:rPr lang="en-US" sz="1600" dirty="0" err="1"/>
              <a:t>m</a:t>
            </a:r>
            <a:r>
              <a:rPr lang="en-US" sz="1600" dirty="0" err="1" smtClean="0"/>
              <a:t>iRvana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kit</a:t>
            </a:r>
            <a:endParaRPr lang="en-A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907186" y="4951887"/>
            <a:ext cx="2278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Addition of poly-A 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cDNA conversion  </a:t>
            </a:r>
            <a:endParaRPr lang="en-AU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544693" y="4459158"/>
            <a:ext cx="0" cy="492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502014" y="4951887"/>
            <a:ext cx="22684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Average triplicates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</a:t>
            </a:r>
            <a:r>
              <a:rPr lang="en-US" sz="1600" dirty="0" smtClean="0"/>
              <a:t>ompare GFP to Cavin-1 to find Fold Change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T-Test</a:t>
            </a:r>
            <a:endParaRPr lang="en-AU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428788" y="4494293"/>
            <a:ext cx="0" cy="492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831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2760</TotalTime>
  <Words>557</Words>
  <Application>Microsoft Office PowerPoint</Application>
  <PresentationFormat>Widescreen</PresentationFormat>
  <Paragraphs>131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Selective export of microRNA via extracellular vesicles</vt:lpstr>
      <vt:lpstr>microRNAs</vt:lpstr>
      <vt:lpstr>Extracellular vesicles</vt:lpstr>
      <vt:lpstr>Current miRNA Cargo Loading Mechanisms.</vt:lpstr>
      <vt:lpstr>Advanced Prostate Cancer Cell Line: PC3</vt:lpstr>
      <vt:lpstr>Cavins and lipid rafts</vt:lpstr>
      <vt:lpstr>Hypotheses and Aims:</vt:lpstr>
      <vt:lpstr>Aim 1: Analysis of miRNA export</vt:lpstr>
      <vt:lpstr>Aim 1: Analysis of miRNA export. Cont. </vt:lpstr>
      <vt:lpstr>Aim 2: Identify candidate miR binding proteins.</vt:lpstr>
      <vt:lpstr>Aim 2: Identify candidate miR binding proteins. cont.</vt:lpstr>
      <vt:lpstr>Aim 3: verification of miR Candidate. </vt:lpstr>
      <vt:lpstr>Aim 3: Cont. </vt:lpstr>
      <vt:lpstr>Significance: Cancer</vt:lpstr>
    </vt:vector>
  </TitlesOfParts>
  <Company>UQ Diamantina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 export of microRNA via extracellular vesicles</dc:title>
  <dc:creator>Harley Robinson</dc:creator>
  <cp:lastModifiedBy>Harley Robinson </cp:lastModifiedBy>
  <cp:revision>55</cp:revision>
  <dcterms:created xsi:type="dcterms:W3CDTF">2016-03-07T05:42:49Z</dcterms:created>
  <dcterms:modified xsi:type="dcterms:W3CDTF">2016-03-14T04:10:23Z</dcterms:modified>
</cp:coreProperties>
</file>