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3"/>
  </p:notesMasterIdLst>
  <p:sldIdLst>
    <p:sldId id="256" r:id="rId2"/>
    <p:sldId id="260" r:id="rId3"/>
    <p:sldId id="267" r:id="rId4"/>
    <p:sldId id="262" r:id="rId5"/>
    <p:sldId id="261" r:id="rId6"/>
    <p:sldId id="258" r:id="rId7"/>
    <p:sldId id="259" r:id="rId8"/>
    <p:sldId id="265" r:id="rId9"/>
    <p:sldId id="263" r:id="rId10"/>
    <p:sldId id="264" r:id="rId11"/>
    <p:sldId id="266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8D3B0-A63D-9F4A-A3C5-198ABB01276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F3356-D943-BE44-B16D-265EEC47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9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F3356-D943-BE44-B16D-265EEC47F9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12/10/16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12/10/16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postcolonialweb.org/poldiscourse/ashcroft3a.html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031" y="784837"/>
            <a:ext cx="7543800" cy="1993537"/>
          </a:xfrm>
        </p:spPr>
        <p:txBody>
          <a:bodyPr/>
          <a:lstStyle/>
          <a:p>
            <a:r>
              <a:rPr lang="en-US" dirty="0" smtClean="0"/>
              <a:t>CMN260 Novel Ideas</a:t>
            </a:r>
            <a:br>
              <a:rPr lang="en-US" dirty="0" smtClean="0"/>
            </a:br>
            <a:r>
              <a:rPr lang="en-US" sz="4400" dirty="0" smtClean="0"/>
              <a:t>Week 11 Tutorial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871" y="2785072"/>
            <a:ext cx="2883375" cy="797052"/>
          </a:xfrm>
        </p:spPr>
        <p:txBody>
          <a:bodyPr/>
          <a:lstStyle/>
          <a:p>
            <a:r>
              <a:rPr lang="en-US" dirty="0" smtClean="0"/>
              <a:t>Postcolonial Fiction</a:t>
            </a:r>
          </a:p>
        </p:txBody>
      </p:sp>
      <p:pic>
        <p:nvPicPr>
          <p:cNvPr id="4" name="Picture 3" descr="Screen Shot 2016-10-09 at 8.09.57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98" y="2199674"/>
            <a:ext cx="2717074" cy="43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884070" y="2241011"/>
            <a:ext cx="3841929" cy="67793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Creative Response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794" y="382013"/>
            <a:ext cx="7649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645" y="289680"/>
            <a:ext cx="7054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270111" y="1884042"/>
            <a:ext cx="6334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000" dirty="0">
              <a:solidFill>
                <a:srgbClr val="675E4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111" y="698713"/>
            <a:ext cx="6205863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AU" dirty="0">
              <a:solidFill>
                <a:srgbClr val="675E4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2376" y="751345"/>
            <a:ext cx="5450228" cy="4924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AU" sz="2000" b="1" dirty="0" smtClean="0">
                <a:solidFill>
                  <a:srgbClr val="675E47"/>
                </a:solidFill>
              </a:rPr>
              <a:t>Consider how tense changes the internal focalization (the </a:t>
            </a:r>
            <a:r>
              <a:rPr lang="en-AU" sz="2000" b="1" dirty="0" smtClean="0">
                <a:solidFill>
                  <a:srgbClr val="675E47"/>
                </a:solidFill>
              </a:rPr>
              <a:t>character’s </a:t>
            </a:r>
            <a:r>
              <a:rPr lang="en-AU" sz="2000" b="1" dirty="0" smtClean="0">
                <a:solidFill>
                  <a:srgbClr val="675E47"/>
                </a:solidFill>
              </a:rPr>
              <a:t>own awareness of the actions being performed)...</a:t>
            </a:r>
          </a:p>
          <a:p>
            <a:pPr>
              <a:buFontTx/>
              <a:buNone/>
            </a:pPr>
            <a:endParaRPr lang="en-AU" sz="2000" dirty="0" smtClean="0">
              <a:solidFill>
                <a:srgbClr val="675E47"/>
              </a:solidFill>
            </a:endParaRPr>
          </a:p>
          <a:p>
            <a:pPr>
              <a:buFontTx/>
              <a:buNone/>
            </a:pPr>
            <a:r>
              <a:rPr lang="en-AU" dirty="0" smtClean="0">
                <a:solidFill>
                  <a:srgbClr val="675E47"/>
                </a:solidFill>
              </a:rPr>
              <a:t>He </a:t>
            </a:r>
            <a:r>
              <a:rPr lang="en-AU" dirty="0">
                <a:solidFill>
                  <a:srgbClr val="675E47"/>
                </a:solidFill>
              </a:rPr>
              <a:t>continues to teach because it provides him with a livelihood; also because it teaches him humility, brings it home to him who he is in the world. The irony does not escape him: that the one who comes to teach learns the keenest of lessons, while those who come to learn learn nothing</a:t>
            </a:r>
            <a:r>
              <a:rPr lang="en-AU" dirty="0" smtClean="0">
                <a:solidFill>
                  <a:srgbClr val="675E47"/>
                </a:solidFill>
              </a:rPr>
              <a:t>.</a:t>
            </a:r>
            <a:r>
              <a:rPr lang="en-AU" dirty="0">
                <a:solidFill>
                  <a:srgbClr val="675E47"/>
                </a:solidFill>
              </a:rPr>
              <a:t> </a:t>
            </a:r>
            <a:r>
              <a:rPr lang="en-AU" dirty="0" smtClean="0">
                <a:solidFill>
                  <a:srgbClr val="675E47"/>
                </a:solidFill>
              </a:rPr>
              <a:t>(p.) </a:t>
            </a:r>
            <a:endParaRPr lang="en-AU" dirty="0">
              <a:solidFill>
                <a:srgbClr val="675E47"/>
              </a:solidFill>
            </a:endParaRPr>
          </a:p>
          <a:p>
            <a:pPr>
              <a:buFontTx/>
              <a:buNone/>
            </a:pPr>
            <a:r>
              <a:rPr lang="en-AU" dirty="0">
                <a:solidFill>
                  <a:srgbClr val="675E47"/>
                </a:solidFill>
              </a:rPr>
              <a:t>	</a:t>
            </a:r>
          </a:p>
          <a:p>
            <a:pPr>
              <a:buFontTx/>
              <a:buNone/>
            </a:pPr>
            <a:r>
              <a:rPr lang="en-AU" dirty="0" smtClean="0">
                <a:solidFill>
                  <a:srgbClr val="675E47"/>
                </a:solidFill>
              </a:rPr>
              <a:t>He </a:t>
            </a:r>
            <a:r>
              <a:rPr lang="en-AU" dirty="0">
                <a:solidFill>
                  <a:srgbClr val="675E47"/>
                </a:solidFill>
              </a:rPr>
              <a:t>continued to teach because it provided him with a livelihood; also because it taught him humility, brought it home to him who he was in the world. The irony did not escape him: that the one who came to teach learned the keenest of lessons, while those who came to learn learned nothing. </a:t>
            </a:r>
          </a:p>
        </p:txBody>
      </p:sp>
      <p:pic>
        <p:nvPicPr>
          <p:cNvPr id="8" name="Picture 7" descr="Screen Shot 2016-10-11 at 8.03.02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7" y="3586550"/>
            <a:ext cx="1661768" cy="2392372"/>
          </a:xfrm>
          <a:prstGeom prst="rect">
            <a:avLst/>
          </a:prstGeom>
          <a:ln w="38100" cmpd="sng">
            <a:solidFill>
              <a:srgbClr val="A9A57C"/>
            </a:solidFill>
          </a:ln>
        </p:spPr>
      </p:pic>
      <p:pic>
        <p:nvPicPr>
          <p:cNvPr id="9" name="Picture 8" descr="Screen Shot 2016-10-11 at 8.04.17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7" y="817146"/>
            <a:ext cx="1661768" cy="2475221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426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932980" y="1692647"/>
            <a:ext cx="3771146" cy="650895"/>
          </a:xfrm>
        </p:spPr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Something extra...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 descr="Screen Shot 2016-10-11 at 8.19.19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90" y="132521"/>
            <a:ext cx="6251641" cy="4520417"/>
          </a:xfrm>
          <a:prstGeom prst="rect">
            <a:avLst/>
          </a:prstGeom>
        </p:spPr>
      </p:pic>
      <p:pic>
        <p:nvPicPr>
          <p:cNvPr id="4" name="Picture 3" descr="Screen Shot 2016-10-11 at 8.23.25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64" y="4652938"/>
            <a:ext cx="1446963" cy="1926298"/>
          </a:xfrm>
          <a:prstGeom prst="rect">
            <a:avLst/>
          </a:prstGeom>
        </p:spPr>
      </p:pic>
      <p:pic>
        <p:nvPicPr>
          <p:cNvPr id="5" name="Picture 4" descr="Screen Shot 2016-10-11 at 8.23.41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8" y="4652938"/>
            <a:ext cx="1270111" cy="1926899"/>
          </a:xfrm>
          <a:prstGeom prst="rect">
            <a:avLst/>
          </a:prstGeom>
        </p:spPr>
      </p:pic>
      <p:pic>
        <p:nvPicPr>
          <p:cNvPr id="7" name="Picture 6" descr="Screen Shot 2016-10-11 at 8.26.03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8" y="1141943"/>
            <a:ext cx="1919695" cy="32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8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09 at 8.12.44 am.png"/>
          <p:cNvPicPr>
            <a:picLocks noChangeAspect="1"/>
          </p:cNvPicPr>
          <p:nvPr/>
        </p:nvPicPr>
        <p:blipFill>
          <a:blip r:embed="rId2" cstate="email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04925" cy="4736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884070" y="2034381"/>
            <a:ext cx="3841929" cy="67793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Critical Response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863" y="4796231"/>
            <a:ext cx="79309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675E47"/>
                </a:solidFill>
              </a:rPr>
              <a:t>What is postcolonial writing? Answer this question with reference to postcolonial </a:t>
            </a:r>
            <a:r>
              <a:rPr lang="en-AU" b="1" dirty="0">
                <a:solidFill>
                  <a:srgbClr val="675E47"/>
                </a:solidFill>
              </a:rPr>
              <a:t>narrative techniques </a:t>
            </a:r>
            <a:r>
              <a:rPr lang="en-AU" dirty="0">
                <a:solidFill>
                  <a:srgbClr val="675E47"/>
                </a:solidFill>
              </a:rPr>
              <a:t>used in </a:t>
            </a:r>
            <a:r>
              <a:rPr lang="en-AU" i="1" dirty="0">
                <a:solidFill>
                  <a:srgbClr val="675E47"/>
                </a:solidFill>
              </a:rPr>
              <a:t>Disgrace</a:t>
            </a:r>
            <a:r>
              <a:rPr lang="en-AU" dirty="0">
                <a:solidFill>
                  <a:srgbClr val="675E47"/>
                </a:solidFill>
              </a:rPr>
              <a:t>. Your answer must be supported with textual evidence from the reading, and it must include at least one academic reference.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862" y="274983"/>
            <a:ext cx="2481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Apple Chancery"/>
                <a:cs typeface="Apple Chancery"/>
              </a:rPr>
              <a:t>Postcolonialism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pple Chancery"/>
                <a:cs typeface="Apple Chancery"/>
              </a:rPr>
              <a:t>....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Apple Chancery"/>
              <a:cs typeface="Apple Chancer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792" y="2815055"/>
            <a:ext cx="569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...a body of writing that attempts to shift the dominant ways in which the relations between western and non-western people and their worlds are viewed.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1543" y="429238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Young (2003) </a:t>
            </a:r>
            <a:r>
              <a:rPr lang="en-US" sz="1400" i="1" dirty="0" err="1" smtClean="0"/>
              <a:t>Postcolonialism</a:t>
            </a:r>
            <a:r>
              <a:rPr lang="en-US" sz="1400" i="1" dirty="0"/>
              <a:t>: A Very Short </a:t>
            </a:r>
            <a:r>
              <a:rPr lang="en-US" sz="1400" i="1" dirty="0" smtClean="0"/>
              <a:t>Introduction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06178" y="5981067"/>
            <a:ext cx="7712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1600" b="1" dirty="0" smtClean="0"/>
              <a:t>Narrative techniques </a:t>
            </a:r>
            <a:r>
              <a:rPr lang="en-US" sz="1600" dirty="0" smtClean="0"/>
              <a:t>here could include technical aspects, </a:t>
            </a:r>
            <a:r>
              <a:rPr lang="en-US" sz="1600" dirty="0" err="1" smtClean="0"/>
              <a:t>eg</a:t>
            </a:r>
            <a:r>
              <a:rPr lang="en-US" sz="1600" dirty="0" smtClean="0"/>
              <a:t>. </a:t>
            </a:r>
            <a:r>
              <a:rPr lang="en-US" sz="1600" dirty="0" err="1" smtClean="0"/>
              <a:t>Coeztee’s</a:t>
            </a:r>
            <a:r>
              <a:rPr lang="en-US" sz="1600" dirty="0" smtClean="0"/>
              <a:t> use of Internal</a:t>
            </a:r>
          </a:p>
          <a:p>
            <a:r>
              <a:rPr lang="en-US" sz="1600" dirty="0" smtClean="0"/>
              <a:t>Focalization of Awareness (that is, his construction of POV and tense) or his use</a:t>
            </a:r>
          </a:p>
          <a:p>
            <a:r>
              <a:rPr lang="en-US" sz="1600" dirty="0" err="1" smtClean="0"/>
              <a:t>intertextuality</a:t>
            </a:r>
            <a:r>
              <a:rPr lang="en-US" sz="1600" dirty="0" smtClean="0"/>
              <a:t> and its function in the text.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130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09 at 8.12.44 am.png"/>
          <p:cNvPicPr>
            <a:picLocks noChangeAspect="1"/>
          </p:cNvPicPr>
          <p:nvPr/>
        </p:nvPicPr>
        <p:blipFill>
          <a:blip r:embed="rId2" cstate="email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04925" cy="4736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884070" y="2034381"/>
            <a:ext cx="3841929" cy="67793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Critical Response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862" y="4736020"/>
            <a:ext cx="78135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AU" dirty="0" smtClean="0">
                <a:solidFill>
                  <a:srgbClr val="675E47"/>
                </a:solidFill>
              </a:rPr>
              <a:t>Considering </a:t>
            </a:r>
            <a:r>
              <a:rPr lang="en-AU" i="1" dirty="0" smtClean="0">
                <a:solidFill>
                  <a:srgbClr val="675E47"/>
                </a:solidFill>
              </a:rPr>
              <a:t>Disgrace</a:t>
            </a:r>
            <a:r>
              <a:rPr lang="en-AU" dirty="0" smtClean="0">
                <a:solidFill>
                  <a:srgbClr val="675E47"/>
                </a:solidFill>
              </a:rPr>
              <a:t> is written from a privileged point of view, that is, the POV of a white, educated, middle-aged male living in post-apartheid South Africa, how—when considering the quote above—does the text function as a postcolonial novel? What narrative devices does Coetzee use to ‘shift the dominant ways in which the relations between western and non-western people and their worlds are viewed’? Make sure to include textual </a:t>
            </a:r>
            <a:r>
              <a:rPr lang="en-AU" dirty="0">
                <a:solidFill>
                  <a:srgbClr val="675E47"/>
                </a:solidFill>
              </a:rPr>
              <a:t>evidence from the reading, and </a:t>
            </a:r>
            <a:r>
              <a:rPr lang="en-AU" dirty="0" smtClean="0">
                <a:solidFill>
                  <a:srgbClr val="675E47"/>
                </a:solidFill>
              </a:rPr>
              <a:t>at </a:t>
            </a:r>
            <a:r>
              <a:rPr lang="en-AU" dirty="0">
                <a:solidFill>
                  <a:srgbClr val="675E47"/>
                </a:solidFill>
              </a:rPr>
              <a:t>least one academic reference.</a:t>
            </a:r>
          </a:p>
          <a:p>
            <a:pPr marL="342900" indent="-342900">
              <a:buAutoNum type="arabicPeriod"/>
            </a:pPr>
            <a:endParaRPr lang="en-AU" dirty="0">
              <a:solidFill>
                <a:srgbClr val="675E47"/>
              </a:solidFill>
            </a:endParaRPr>
          </a:p>
          <a:p>
            <a:endParaRPr lang="en-AU" dirty="0">
              <a:solidFill>
                <a:srgbClr val="675E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62" y="274983"/>
            <a:ext cx="2481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Apple Chancery"/>
                <a:cs typeface="Apple Chancery"/>
              </a:rPr>
              <a:t>Postcolonialism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pple Chancery"/>
                <a:cs typeface="Apple Chancery"/>
              </a:rPr>
              <a:t>....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Apple Chancery"/>
              <a:cs typeface="Apple Chancer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792" y="2815055"/>
            <a:ext cx="569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...a body of writing that attempts to shift the dominant ways in which the relations between western and non-western people and their worlds are viewed.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1543" y="429238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Young (2003) </a:t>
            </a:r>
            <a:r>
              <a:rPr lang="en-US" sz="1400" i="1" dirty="0" err="1" smtClean="0"/>
              <a:t>Postcolonialism</a:t>
            </a:r>
            <a:r>
              <a:rPr lang="en-US" sz="1400" i="1" dirty="0"/>
              <a:t>: A Very Short </a:t>
            </a:r>
            <a:r>
              <a:rPr lang="en-US" sz="1400" i="1" dirty="0" smtClean="0"/>
              <a:t>Introduction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9576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10 at 2.30.0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54" y="0"/>
            <a:ext cx="5245100" cy="6794500"/>
          </a:xfrm>
          <a:prstGeom prst="rect">
            <a:avLst/>
          </a:prstGeom>
        </p:spPr>
      </p:pic>
      <p:pic>
        <p:nvPicPr>
          <p:cNvPr id="3" name="Picture 2" descr="Screen Shot 2016-10-10 at 2.31.5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5" y="305425"/>
            <a:ext cx="1498600" cy="2527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8186" y="2871593"/>
            <a:ext cx="1791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675E47"/>
                </a:solidFill>
              </a:rPr>
              <a:t>Postcolonialism</a:t>
            </a:r>
            <a:r>
              <a:rPr lang="en-US" sz="1400" dirty="0">
                <a:solidFill>
                  <a:srgbClr val="675E47"/>
                </a:solidFill>
              </a:rPr>
              <a:t>: A Very Short Introduction</a:t>
            </a:r>
          </a:p>
          <a:p>
            <a:r>
              <a:rPr lang="en-US" sz="1400" dirty="0">
                <a:solidFill>
                  <a:srgbClr val="675E47"/>
                </a:solidFill>
              </a:rPr>
              <a:t>By Robert J. C. Young</a:t>
            </a:r>
          </a:p>
        </p:txBody>
      </p:sp>
      <p:pic>
        <p:nvPicPr>
          <p:cNvPr id="5" name="Picture 4" descr="Screen Shot 2016-10-11 at 7.49.51 am.png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6" y="4118220"/>
            <a:ext cx="1558268" cy="2376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5400000" flipV="1">
            <a:off x="6858600" y="2360276"/>
            <a:ext cx="3924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Critical Response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858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09 at 8.35.25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0" y="562626"/>
            <a:ext cx="3964169" cy="3813068"/>
          </a:xfrm>
          <a:prstGeom prst="rect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733081" y="562626"/>
            <a:ext cx="34502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5E47"/>
                </a:solidFill>
              </a:rPr>
              <a:t>2</a:t>
            </a:r>
            <a:r>
              <a:rPr lang="en-US" dirty="0" smtClean="0">
                <a:solidFill>
                  <a:srgbClr val="675E47"/>
                </a:solidFill>
              </a:rPr>
              <a:t>. How </a:t>
            </a:r>
            <a:r>
              <a:rPr lang="en-US" dirty="0" smtClean="0">
                <a:solidFill>
                  <a:srgbClr val="675E47"/>
                </a:solidFill>
              </a:rPr>
              <a:t>does this statement, espoused by the character of Lurie, in </a:t>
            </a:r>
            <a:r>
              <a:rPr lang="en-US" dirty="0" smtClean="0">
                <a:solidFill>
                  <a:srgbClr val="675E47"/>
                </a:solidFill>
              </a:rPr>
              <a:t>Coetzee’s </a:t>
            </a:r>
            <a:r>
              <a:rPr lang="en-US" i="1" dirty="0" smtClean="0">
                <a:solidFill>
                  <a:srgbClr val="675E47"/>
                </a:solidFill>
              </a:rPr>
              <a:t>Disgrace</a:t>
            </a:r>
            <a:r>
              <a:rPr lang="en-US" dirty="0" smtClean="0">
                <a:solidFill>
                  <a:srgbClr val="675E47"/>
                </a:solidFill>
              </a:rPr>
              <a:t> </a:t>
            </a:r>
            <a:r>
              <a:rPr lang="en-US" dirty="0" smtClean="0">
                <a:solidFill>
                  <a:srgbClr val="675E47"/>
                </a:solidFill>
              </a:rPr>
              <a:t>function as metaphor for colonialism? </a:t>
            </a:r>
            <a:r>
              <a:rPr lang="en-US" dirty="0" smtClean="0">
                <a:solidFill>
                  <a:srgbClr val="675E47"/>
                </a:solidFill>
              </a:rPr>
              <a:t>In what ways </a:t>
            </a:r>
            <a:r>
              <a:rPr lang="en-US" dirty="0" smtClean="0">
                <a:solidFill>
                  <a:srgbClr val="675E47"/>
                </a:solidFill>
              </a:rPr>
              <a:t>is </a:t>
            </a:r>
            <a:r>
              <a:rPr lang="en-US" dirty="0" smtClean="0">
                <a:solidFill>
                  <a:srgbClr val="675E47"/>
                </a:solidFill>
              </a:rPr>
              <a:t>it </a:t>
            </a:r>
            <a:r>
              <a:rPr lang="en-US" dirty="0" smtClean="0">
                <a:solidFill>
                  <a:srgbClr val="675E47"/>
                </a:solidFill>
              </a:rPr>
              <a:t>problematic (when placed within the context of events in the novel)?</a:t>
            </a:r>
            <a:r>
              <a:rPr lang="en-US" dirty="0">
                <a:solidFill>
                  <a:srgbClr val="675E47"/>
                </a:solidFill>
              </a:rPr>
              <a:t> </a:t>
            </a:r>
            <a:endParaRPr lang="en-US" dirty="0" smtClean="0">
              <a:solidFill>
                <a:srgbClr val="675E47"/>
              </a:solidFill>
            </a:endParaRPr>
          </a:p>
          <a:p>
            <a:endParaRPr lang="en-US" dirty="0">
              <a:solidFill>
                <a:srgbClr val="675E47"/>
              </a:solidFill>
            </a:endParaRPr>
          </a:p>
          <a:p>
            <a:r>
              <a:rPr lang="en-AU" dirty="0">
                <a:solidFill>
                  <a:srgbClr val="675E47"/>
                </a:solidFill>
              </a:rPr>
              <a:t>Your answer must be supported with textual evidence from the reading, and it must include at least one academic reference.</a:t>
            </a:r>
          </a:p>
          <a:p>
            <a:endParaRPr lang="en-US" dirty="0">
              <a:solidFill>
                <a:srgbClr val="675E4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7022168" y="2253860"/>
            <a:ext cx="3597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Critical Response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90" y="4483601"/>
            <a:ext cx="5742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Suggested academic reference (for both critical responses):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Screen Shot 2016-10-12 at 10.01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2" y="5064846"/>
            <a:ext cx="4871441" cy="1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6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884070" y="2018257"/>
            <a:ext cx="3841929" cy="677932"/>
          </a:xfrm>
        </p:spPr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Creative Response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794" y="382013"/>
            <a:ext cx="7649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182" y="382737"/>
            <a:ext cx="7054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Nadine </a:t>
            </a:r>
            <a:r>
              <a:rPr lang="en-AU" dirty="0" err="1">
                <a:solidFill>
                  <a:schemeClr val="tx2"/>
                </a:solidFill>
              </a:rPr>
              <a:t>Gordimer</a:t>
            </a:r>
            <a:r>
              <a:rPr lang="en-AU" dirty="0">
                <a:solidFill>
                  <a:schemeClr val="tx2"/>
                </a:solidFill>
              </a:rPr>
              <a:t> said once that ‘Art is on the side of the oppressed’. Write a post-colonial piece in which </a:t>
            </a:r>
            <a:r>
              <a:rPr lang="en-AU" dirty="0" smtClean="0">
                <a:solidFill>
                  <a:schemeClr val="tx2"/>
                </a:solidFill>
              </a:rPr>
              <a:t>you contextualise </a:t>
            </a:r>
            <a:r>
              <a:rPr lang="en-AU" dirty="0">
                <a:solidFill>
                  <a:schemeClr val="tx2"/>
                </a:solidFill>
              </a:rPr>
              <a:t>your scene in a post-colonial framework. </a:t>
            </a:r>
          </a:p>
        </p:txBody>
      </p:sp>
      <p:pic>
        <p:nvPicPr>
          <p:cNvPr id="5" name="Picture 4" descr="Screen Shot 2016-10-10 at 2.36.2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01" y="1565444"/>
            <a:ext cx="5016201" cy="2378503"/>
          </a:xfrm>
          <a:prstGeom prst="rect">
            <a:avLst/>
          </a:prstGeom>
        </p:spPr>
      </p:pic>
      <p:pic>
        <p:nvPicPr>
          <p:cNvPr id="6" name="Picture 5" descr="Screen Shot 2016-10-10 at 1.39.3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01" y="3943947"/>
            <a:ext cx="1733994" cy="2549991"/>
          </a:xfrm>
          <a:prstGeom prst="rect">
            <a:avLst/>
          </a:prstGeom>
        </p:spPr>
      </p:pic>
      <p:pic>
        <p:nvPicPr>
          <p:cNvPr id="7" name="Picture 6" descr="Screen Shot 2016-10-11 at 7.48.31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95" y="3943947"/>
            <a:ext cx="1573777" cy="2549991"/>
          </a:xfrm>
          <a:prstGeom prst="rect">
            <a:avLst/>
          </a:prstGeom>
        </p:spPr>
      </p:pic>
      <p:pic>
        <p:nvPicPr>
          <p:cNvPr id="9" name="Picture 8" descr="Screen Shot 2016-10-11 at 7.53.25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72" y="3943947"/>
            <a:ext cx="1708430" cy="25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774543" y="1947938"/>
            <a:ext cx="3841929" cy="677932"/>
          </a:xfrm>
        </p:spPr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Creative Response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794" y="382013"/>
            <a:ext cx="7649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574" y="289680"/>
            <a:ext cx="7054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675E47"/>
                </a:solidFill>
              </a:rPr>
              <a:t>After closely examining Coetzee’s narrative voice/style in </a:t>
            </a:r>
            <a:r>
              <a:rPr lang="en-AU" i="1" dirty="0">
                <a:solidFill>
                  <a:srgbClr val="675E47"/>
                </a:solidFill>
              </a:rPr>
              <a:t>Disgrace</a:t>
            </a:r>
            <a:r>
              <a:rPr lang="en-AU" dirty="0">
                <a:solidFill>
                  <a:srgbClr val="675E47"/>
                </a:solidFill>
              </a:rPr>
              <a:t>, write a piece in close third person present with free indirect discourse (which does not use ‘thought’ verbs like ‘think’, ‘know’, ‘realise’).</a:t>
            </a:r>
          </a:p>
        </p:txBody>
      </p:sp>
      <p:pic>
        <p:nvPicPr>
          <p:cNvPr id="4" name="Picture 3" descr="Screen Shot 2016-10-10 at 1.23.5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74" y="1213010"/>
            <a:ext cx="5623630" cy="52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774543" y="1947938"/>
            <a:ext cx="3841929" cy="677932"/>
          </a:xfrm>
        </p:spPr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Creative Response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794" y="382013"/>
            <a:ext cx="7649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574" y="751345"/>
            <a:ext cx="7054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675E47"/>
                </a:solidFill>
              </a:rPr>
              <a:t>After closely examining Coetzee’s narrative voice/style in </a:t>
            </a:r>
            <a:r>
              <a:rPr lang="en-AU" i="1" dirty="0">
                <a:solidFill>
                  <a:srgbClr val="675E47"/>
                </a:solidFill>
              </a:rPr>
              <a:t>Disgrace</a:t>
            </a:r>
            <a:r>
              <a:rPr lang="en-AU" dirty="0">
                <a:solidFill>
                  <a:srgbClr val="675E47"/>
                </a:solidFill>
              </a:rPr>
              <a:t>, write a piece in close third person present with free indirect discourse (which does not use ‘thought’ verbs like ‘think’, ‘know’, ‘realise’).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951" y="2259956"/>
            <a:ext cx="63344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rgbClr val="675E47"/>
                </a:solidFill>
              </a:rPr>
              <a:t>‘</a:t>
            </a:r>
            <a:r>
              <a:rPr lang="en-AU" sz="2000" dirty="0" smtClean="0">
                <a:solidFill>
                  <a:srgbClr val="675E47"/>
                </a:solidFill>
              </a:rPr>
              <a:t>For </a:t>
            </a:r>
            <a:r>
              <a:rPr lang="en-AU" sz="2000" dirty="0">
                <a:solidFill>
                  <a:srgbClr val="675E47"/>
                </a:solidFill>
              </a:rPr>
              <a:t>a man his age, fifty-two, divorced, he has, to his mind, solved the problem of sex rather well</a:t>
            </a:r>
            <a:r>
              <a:rPr lang="en-AU" sz="2000" dirty="0" smtClean="0">
                <a:solidFill>
                  <a:srgbClr val="675E47"/>
                </a:solidFill>
              </a:rPr>
              <a:t>.’ </a:t>
            </a:r>
            <a:endParaRPr lang="en-AU" sz="2000" dirty="0">
              <a:solidFill>
                <a:srgbClr val="675E47"/>
              </a:solidFill>
            </a:endParaRPr>
          </a:p>
          <a:p>
            <a:endParaRPr lang="en-AU" sz="2000" dirty="0">
              <a:solidFill>
                <a:srgbClr val="675E47"/>
              </a:solidFill>
            </a:endParaRPr>
          </a:p>
          <a:p>
            <a:r>
              <a:rPr lang="en-AU" sz="2000" dirty="0" smtClean="0">
                <a:solidFill>
                  <a:srgbClr val="675E47"/>
                </a:solidFill>
              </a:rPr>
              <a:t>‘For </a:t>
            </a:r>
            <a:r>
              <a:rPr lang="en-AU" sz="2000" dirty="0">
                <a:solidFill>
                  <a:srgbClr val="675E47"/>
                </a:solidFill>
              </a:rPr>
              <a:t>a man his age, fifty-two, divorced, David Lurie has solved the problem of sex rather well</a:t>
            </a:r>
            <a:r>
              <a:rPr lang="en-AU" sz="2000" dirty="0" smtClean="0">
                <a:solidFill>
                  <a:srgbClr val="675E47"/>
                </a:solidFill>
              </a:rPr>
              <a:t>.’ </a:t>
            </a:r>
            <a:endParaRPr lang="en-AU" sz="2000" dirty="0">
              <a:solidFill>
                <a:srgbClr val="675E47"/>
              </a:solidFill>
            </a:endParaRPr>
          </a:p>
          <a:p>
            <a:endParaRPr lang="en-AU" sz="2000" dirty="0">
              <a:solidFill>
                <a:srgbClr val="675E47"/>
              </a:solidFill>
            </a:endParaRPr>
          </a:p>
          <a:p>
            <a:r>
              <a:rPr lang="en-AU" sz="2000" dirty="0" smtClean="0">
                <a:solidFill>
                  <a:srgbClr val="675E47"/>
                </a:solidFill>
              </a:rPr>
              <a:t>‘For </a:t>
            </a:r>
            <a:r>
              <a:rPr lang="en-AU" sz="2000" dirty="0">
                <a:solidFill>
                  <a:srgbClr val="675E47"/>
                </a:solidFill>
              </a:rPr>
              <a:t>a man my age, fifty-two, divorced, I have, to my mind, solved the problem of sex rather well</a:t>
            </a:r>
            <a:r>
              <a:rPr lang="en-AU" sz="2000" dirty="0" smtClean="0">
                <a:solidFill>
                  <a:srgbClr val="675E47"/>
                </a:solidFill>
              </a:rPr>
              <a:t>.’ </a:t>
            </a:r>
            <a:endParaRPr lang="en-AU" sz="2000" dirty="0">
              <a:solidFill>
                <a:srgbClr val="675E47"/>
              </a:solidFill>
            </a:endParaRPr>
          </a:p>
          <a:p>
            <a:endParaRPr lang="en-AU" sz="2000" dirty="0">
              <a:solidFill>
                <a:srgbClr val="675E47"/>
              </a:solidFill>
            </a:endParaRPr>
          </a:p>
          <a:p>
            <a:r>
              <a:rPr lang="en-AU" sz="2000" dirty="0" smtClean="0">
                <a:solidFill>
                  <a:srgbClr val="675E47"/>
                </a:solidFill>
              </a:rPr>
              <a:t>‘David </a:t>
            </a:r>
            <a:r>
              <a:rPr lang="en-AU" sz="2000" dirty="0">
                <a:solidFill>
                  <a:srgbClr val="675E47"/>
                </a:solidFill>
              </a:rPr>
              <a:t>Lurie, fifty-two, divorced, thinks </a:t>
            </a:r>
            <a:r>
              <a:rPr lang="en-AU" sz="2000" dirty="0" smtClean="0">
                <a:solidFill>
                  <a:srgbClr val="675E47"/>
                </a:solidFill>
              </a:rPr>
              <a:t>he </a:t>
            </a:r>
            <a:r>
              <a:rPr lang="en-AU" sz="2000" dirty="0">
                <a:solidFill>
                  <a:srgbClr val="675E47"/>
                </a:solidFill>
              </a:rPr>
              <a:t>has solved the problem of sex rather well</a:t>
            </a:r>
            <a:r>
              <a:rPr lang="en-AU" sz="2000" dirty="0" smtClean="0">
                <a:solidFill>
                  <a:srgbClr val="675E47"/>
                </a:solidFill>
              </a:rPr>
              <a:t>.’ </a:t>
            </a:r>
            <a:endParaRPr lang="en-AU" sz="2000" dirty="0">
              <a:solidFill>
                <a:srgbClr val="675E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0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919239" y="2241011"/>
            <a:ext cx="3841929" cy="677932"/>
          </a:xfrm>
        </p:spPr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Creative Response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794" y="382013"/>
            <a:ext cx="7649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645" y="289680"/>
            <a:ext cx="7054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270111" y="1884042"/>
            <a:ext cx="6334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000" dirty="0">
              <a:solidFill>
                <a:srgbClr val="675E4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635" y="289680"/>
            <a:ext cx="7106195" cy="4658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AU" dirty="0">
                <a:solidFill>
                  <a:srgbClr val="675E47"/>
                </a:solidFill>
              </a:rPr>
              <a:t>In internal focalization (e.g., interior monologue or internal sensory perception), the </a:t>
            </a:r>
            <a:r>
              <a:rPr lang="en-AU" b="1" dirty="0">
                <a:solidFill>
                  <a:srgbClr val="675E47"/>
                </a:solidFill>
              </a:rPr>
              <a:t>present tense</a:t>
            </a:r>
            <a:r>
              <a:rPr lang="en-AU" dirty="0">
                <a:solidFill>
                  <a:srgbClr val="675E47"/>
                </a:solidFill>
              </a:rPr>
              <a:t> serves to establish a seemingly direct, unmediated link with a character's mind. In reports of actions, too, the </a:t>
            </a:r>
            <a:r>
              <a:rPr lang="en-AU" b="1" dirty="0">
                <a:solidFill>
                  <a:srgbClr val="675E47"/>
                </a:solidFill>
              </a:rPr>
              <a:t>present tense</a:t>
            </a:r>
            <a:r>
              <a:rPr lang="en-AU" dirty="0">
                <a:solidFill>
                  <a:srgbClr val="675E47"/>
                </a:solidFill>
              </a:rPr>
              <a:t> may have this effect of providing a link with a character's mind, in the sense that an action reported by the narrator in the </a:t>
            </a:r>
            <a:r>
              <a:rPr lang="en-AU" b="1" dirty="0">
                <a:solidFill>
                  <a:srgbClr val="675E47"/>
                </a:solidFill>
              </a:rPr>
              <a:t>present tense</a:t>
            </a:r>
            <a:r>
              <a:rPr lang="en-AU" dirty="0">
                <a:solidFill>
                  <a:srgbClr val="675E47"/>
                </a:solidFill>
              </a:rPr>
              <a:t> may be taken to be internally focalized by the character performing the action. </a:t>
            </a:r>
            <a:endParaRPr lang="en-AU" dirty="0" smtClean="0">
              <a:solidFill>
                <a:srgbClr val="675E47"/>
              </a:solidFill>
            </a:endParaRPr>
          </a:p>
          <a:p>
            <a:pPr>
              <a:lnSpc>
                <a:spcPct val="110000"/>
              </a:lnSpc>
            </a:pPr>
            <a:endParaRPr lang="en-AU" dirty="0">
              <a:solidFill>
                <a:srgbClr val="675E47"/>
              </a:solidFill>
            </a:endParaRPr>
          </a:p>
          <a:p>
            <a:pPr>
              <a:lnSpc>
                <a:spcPct val="110000"/>
              </a:lnSpc>
            </a:pPr>
            <a:r>
              <a:rPr lang="en-AU" dirty="0" smtClean="0">
                <a:solidFill>
                  <a:srgbClr val="675E47"/>
                </a:solidFill>
              </a:rPr>
              <a:t>Expressing </a:t>
            </a:r>
            <a:r>
              <a:rPr lang="en-AU" dirty="0">
                <a:solidFill>
                  <a:srgbClr val="675E47"/>
                </a:solidFill>
              </a:rPr>
              <a:t>awareness on the character's part of the action being performed, this type of internal focalization is called Internal Focalization of Awareness (IFA). IFA is found in </a:t>
            </a:r>
            <a:r>
              <a:rPr lang="en-AU" dirty="0" err="1">
                <a:solidFill>
                  <a:srgbClr val="675E47"/>
                </a:solidFill>
              </a:rPr>
              <a:t>homodiegetic</a:t>
            </a:r>
            <a:r>
              <a:rPr lang="en-AU" dirty="0">
                <a:solidFill>
                  <a:srgbClr val="675E47"/>
                </a:solidFill>
              </a:rPr>
              <a:t> as well as </a:t>
            </a:r>
            <a:r>
              <a:rPr lang="en-AU" dirty="0" err="1">
                <a:solidFill>
                  <a:srgbClr val="675E47"/>
                </a:solidFill>
              </a:rPr>
              <a:t>heterodiegetic</a:t>
            </a:r>
            <a:r>
              <a:rPr lang="en-AU" dirty="0">
                <a:solidFill>
                  <a:srgbClr val="675E47"/>
                </a:solidFill>
              </a:rPr>
              <a:t> texts, whether they feature the </a:t>
            </a:r>
            <a:r>
              <a:rPr lang="en-AU" b="1" dirty="0">
                <a:solidFill>
                  <a:srgbClr val="675E47"/>
                </a:solidFill>
              </a:rPr>
              <a:t>present tense</a:t>
            </a:r>
            <a:r>
              <a:rPr lang="en-AU" dirty="0">
                <a:solidFill>
                  <a:srgbClr val="675E47"/>
                </a:solidFill>
              </a:rPr>
              <a:t> throughout </a:t>
            </a:r>
            <a:r>
              <a:rPr lang="en-AU" dirty="0" smtClean="0">
                <a:solidFill>
                  <a:srgbClr val="675E47"/>
                </a:solidFill>
              </a:rPr>
              <a:t>or exhibit</a:t>
            </a:r>
            <a:r>
              <a:rPr lang="en-AU" dirty="0">
                <a:solidFill>
                  <a:srgbClr val="675E47"/>
                </a:solidFill>
              </a:rPr>
              <a:t> </a:t>
            </a:r>
            <a:r>
              <a:rPr lang="en-AU" b="1" dirty="0">
                <a:solidFill>
                  <a:srgbClr val="675E47"/>
                </a:solidFill>
              </a:rPr>
              <a:t>tense</a:t>
            </a:r>
            <a:r>
              <a:rPr lang="en-AU" dirty="0">
                <a:solidFill>
                  <a:srgbClr val="675E47"/>
                </a:solidFill>
              </a:rPr>
              <a:t> alternation. It is further argued that in all forms of internal focalization, including IFA, the </a:t>
            </a:r>
            <a:r>
              <a:rPr lang="en-AU" b="1" dirty="0">
                <a:solidFill>
                  <a:srgbClr val="675E47"/>
                </a:solidFill>
              </a:rPr>
              <a:t>present tense</a:t>
            </a:r>
            <a:r>
              <a:rPr lang="en-AU" dirty="0">
                <a:solidFill>
                  <a:srgbClr val="675E47"/>
                </a:solidFill>
              </a:rPr>
              <a:t> tends to be used in situations that are emotionally important to the focalizing character.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249" y="4954925"/>
            <a:ext cx="7186581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err="1"/>
              <a:t>H</a:t>
            </a:r>
            <a:r>
              <a:rPr lang="en-US" sz="1400" dirty="0" err="1" smtClean="0"/>
              <a:t>omodiegetic</a:t>
            </a:r>
            <a:r>
              <a:rPr lang="en-US" sz="1400" dirty="0" smtClean="0"/>
              <a:t> narrator =  a </a:t>
            </a:r>
            <a:r>
              <a:rPr lang="en-US" sz="1400" dirty="0"/>
              <a:t>narrator who is also a character in the story </a:t>
            </a:r>
            <a:endParaRPr lang="en-US" sz="1400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err="1"/>
              <a:t>H</a:t>
            </a:r>
            <a:r>
              <a:rPr lang="en-US" sz="1400" dirty="0" err="1" smtClean="0"/>
              <a:t>eterodiegetic</a:t>
            </a:r>
            <a:r>
              <a:rPr lang="en-US" sz="1400" dirty="0" smtClean="0"/>
              <a:t> narrator = a narrator who is not a </a:t>
            </a:r>
            <a:r>
              <a:rPr lang="en-US" sz="1400" dirty="0"/>
              <a:t>character in the story but in a way hovers above it and knows everything about </a:t>
            </a:r>
            <a:r>
              <a:rPr lang="en-US" sz="1400" dirty="0" smtClean="0"/>
              <a:t>it 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(If </a:t>
            </a:r>
            <a:r>
              <a:rPr lang="en-US" sz="1400" dirty="0"/>
              <a:t>the </a:t>
            </a:r>
            <a:r>
              <a:rPr lang="en-US" sz="1400" dirty="0" err="1"/>
              <a:t>homodiegetic</a:t>
            </a:r>
            <a:r>
              <a:rPr lang="en-US" sz="1400" dirty="0"/>
              <a:t> </a:t>
            </a:r>
            <a:r>
              <a:rPr lang="en-US" sz="1400" dirty="0" smtClean="0"/>
              <a:t>narrator is also the protagonist of the narrative, it is an </a:t>
            </a:r>
            <a:r>
              <a:rPr lang="en-US" sz="1400" dirty="0" err="1" smtClean="0"/>
              <a:t>autodiegetic</a:t>
            </a:r>
            <a:r>
              <a:rPr lang="en-US" sz="1400" dirty="0" smtClean="0"/>
              <a:t> narrator)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71712" y="6462486"/>
            <a:ext cx="7588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http://www2.anglistik.uni-freiburg.de/intranet/</a:t>
            </a:r>
            <a:r>
              <a:rPr lang="en-US" sz="1400" dirty="0" err="1"/>
              <a:t>englishbasics</a:t>
            </a:r>
            <a:r>
              <a:rPr lang="en-US" sz="1400" dirty="0"/>
              <a:t>/NarrativeSituation01.htm</a:t>
            </a:r>
          </a:p>
        </p:txBody>
      </p:sp>
    </p:spTree>
    <p:extLst>
      <p:ext uri="{BB962C8B-B14F-4D97-AF65-F5344CB8AC3E}">
        <p14:creationId xmlns:p14="http://schemas.microsoft.com/office/powerpoint/2010/main" val="76276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3025</TotalTime>
  <Words>789</Words>
  <Application>Microsoft Macintosh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CMN260 Novel Ideas Week 11 Tutorial</vt:lpstr>
      <vt:lpstr>Critical Response</vt:lpstr>
      <vt:lpstr>Critical Response</vt:lpstr>
      <vt:lpstr>PowerPoint Presentation</vt:lpstr>
      <vt:lpstr>PowerPoint Presentation</vt:lpstr>
      <vt:lpstr>Creative Response</vt:lpstr>
      <vt:lpstr>Creative Response</vt:lpstr>
      <vt:lpstr>Creative Response</vt:lpstr>
      <vt:lpstr>Creative Response</vt:lpstr>
      <vt:lpstr>Creative Response</vt:lpstr>
      <vt:lpstr>Something extra...</vt:lpstr>
    </vt:vector>
  </TitlesOfParts>
  <Company>Blakkopykat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CMN260 Novel Ideas Week 11 Tutorial</dc:title>
  <dc:creator>Melanie Myers</dc:creator>
  <cp:lastModifiedBy>Melanie Myers</cp:lastModifiedBy>
  <cp:revision>25</cp:revision>
  <dcterms:created xsi:type="dcterms:W3CDTF">2016-10-08T22:04:04Z</dcterms:created>
  <dcterms:modified xsi:type="dcterms:W3CDTF">2016-10-12T00:38:44Z</dcterms:modified>
</cp:coreProperties>
</file>