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6"/>
  </p:notesMasterIdLst>
  <p:sldIdLst>
    <p:sldId id="256" r:id="rId2"/>
    <p:sldId id="257" r:id="rId3"/>
    <p:sldId id="258" r:id="rId4"/>
    <p:sldId id="279" r:id="rId5"/>
    <p:sldId id="259" r:id="rId6"/>
    <p:sldId id="280" r:id="rId7"/>
    <p:sldId id="260" r:id="rId8"/>
    <p:sldId id="261" r:id="rId9"/>
    <p:sldId id="270" r:id="rId10"/>
    <p:sldId id="262" r:id="rId11"/>
    <p:sldId id="269" r:id="rId12"/>
    <p:sldId id="263" r:id="rId13"/>
    <p:sldId id="271" r:id="rId14"/>
    <p:sldId id="264" r:id="rId15"/>
    <p:sldId id="272" r:id="rId16"/>
    <p:sldId id="265" r:id="rId17"/>
    <p:sldId id="273" r:id="rId18"/>
    <p:sldId id="274" r:id="rId19"/>
    <p:sldId id="275" r:id="rId20"/>
    <p:sldId id="266" r:id="rId21"/>
    <p:sldId id="277" r:id="rId22"/>
    <p:sldId id="276" r:id="rId23"/>
    <p:sldId id="26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174" autoAdjust="0"/>
  </p:normalViewPr>
  <p:slideViewPr>
    <p:cSldViewPr snapToGrid="0">
      <p:cViewPr varScale="1">
        <p:scale>
          <a:sx n="101" d="100"/>
          <a:sy n="101" d="100"/>
        </p:scale>
        <p:origin x="624" y="8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B1BF9-4ACD-4891-81A7-FE6469FA1B42}">
      <dsp:nvSpPr>
        <dsp:cNvPr id="0" name=""/>
        <dsp:cNvSpPr/>
      </dsp:nvSpPr>
      <dsp:spPr>
        <a:xfrm>
          <a:off x="0" y="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EV and cell collection</a:t>
          </a:r>
          <a:endParaRPr lang="en-AU" sz="2100" kern="1200" dirty="0">
            <a:solidFill>
              <a:schemeClr val="bg1"/>
            </a:solidFill>
          </a:endParaRPr>
        </a:p>
      </dsp:txBody>
      <dsp:txXfrm>
        <a:off x="20462" y="20462"/>
        <a:ext cx="3297626" cy="657692"/>
      </dsp:txXfrm>
    </dsp:sp>
    <dsp:sp modelId="{142466EF-5655-42A9-8BF0-F1624F077F06}">
      <dsp:nvSpPr>
        <dsp:cNvPr id="0" name=""/>
        <dsp:cNvSpPr/>
      </dsp:nvSpPr>
      <dsp:spPr>
        <a:xfrm>
          <a:off x="308650" y="795646"/>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RNA extraction</a:t>
          </a:r>
          <a:endParaRPr lang="en-AU" sz="2100" kern="1200" dirty="0">
            <a:solidFill>
              <a:schemeClr val="bg1"/>
            </a:solidFill>
          </a:endParaRPr>
        </a:p>
      </dsp:txBody>
      <dsp:txXfrm>
        <a:off x="329112" y="816108"/>
        <a:ext cx="3329551" cy="657692"/>
      </dsp:txXfrm>
    </dsp:sp>
    <dsp:sp modelId="{537E957E-2D49-43EA-8008-F973EA99ED84}">
      <dsp:nvSpPr>
        <dsp:cNvPr id="0" name=""/>
        <dsp:cNvSpPr/>
      </dsp:nvSpPr>
      <dsp:spPr>
        <a:xfrm>
          <a:off x="617300" y="1591293"/>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cDNA and poly-A tailing</a:t>
          </a:r>
          <a:endParaRPr lang="en-AU" sz="2100" kern="1200" dirty="0">
            <a:solidFill>
              <a:schemeClr val="bg1"/>
            </a:solidFill>
          </a:endParaRPr>
        </a:p>
      </dsp:txBody>
      <dsp:txXfrm>
        <a:off x="637762" y="1611755"/>
        <a:ext cx="3329551" cy="657692"/>
      </dsp:txXfrm>
    </dsp:sp>
    <dsp:sp modelId="{6EF6A664-D7FA-4909-AC1A-B05262E61B69}">
      <dsp:nvSpPr>
        <dsp:cNvPr id="0" name=""/>
        <dsp:cNvSpPr/>
      </dsp:nvSpPr>
      <dsp:spPr>
        <a:xfrm>
          <a:off x="925950" y="238694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RT-qPCR</a:t>
          </a:r>
          <a:endParaRPr lang="en-AU" sz="2100" kern="1200" dirty="0">
            <a:solidFill>
              <a:schemeClr val="bg1"/>
            </a:solidFill>
          </a:endParaRPr>
        </a:p>
      </dsp:txBody>
      <dsp:txXfrm>
        <a:off x="946412" y="2407402"/>
        <a:ext cx="3329551" cy="657692"/>
      </dsp:txXfrm>
    </dsp:sp>
    <dsp:sp modelId="{1F4391CF-DC44-49F5-9A28-B44F80DF4D55}">
      <dsp:nvSpPr>
        <dsp:cNvPr id="0" name=""/>
        <dsp:cNvSpPr/>
      </dsp:nvSpPr>
      <dsp:spPr>
        <a:xfrm>
          <a:off x="1234600" y="3182587"/>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Delta </a:t>
          </a:r>
          <a:r>
            <a:rPr lang="en-US" sz="2100" kern="1200" dirty="0" err="1" smtClean="0">
              <a:solidFill>
                <a:schemeClr val="bg1"/>
              </a:solidFill>
            </a:rPr>
            <a:t>delta</a:t>
          </a:r>
          <a:r>
            <a:rPr lang="en-US" sz="2100" kern="1200" dirty="0" smtClean="0">
              <a:solidFill>
                <a:schemeClr val="bg1"/>
              </a:solidFill>
            </a:rPr>
            <a:t> CT analysis</a:t>
          </a:r>
          <a:endParaRPr lang="en-AU" sz="2100" kern="1200" dirty="0">
            <a:solidFill>
              <a:schemeClr val="bg1"/>
            </a:solidFill>
          </a:endParaRPr>
        </a:p>
      </dsp:txBody>
      <dsp:txXfrm>
        <a:off x="1255062" y="3203049"/>
        <a:ext cx="3329551" cy="657692"/>
      </dsp:txXfrm>
    </dsp:sp>
    <dsp:sp modelId="{7C7A3F0C-3A09-40A9-B3A8-9BCA2A046C7A}">
      <dsp:nvSpPr>
        <dsp:cNvPr id="0" name=""/>
        <dsp:cNvSpPr/>
      </dsp:nvSpPr>
      <dsp:spPr>
        <a:xfrm>
          <a:off x="3679125" y="51037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3781297" y="510378"/>
        <a:ext cx="249756" cy="341710"/>
      </dsp:txXfrm>
    </dsp:sp>
    <dsp:sp modelId="{09B2B401-8928-462C-B29D-38127C77AA4D}">
      <dsp:nvSpPr>
        <dsp:cNvPr id="0" name=""/>
        <dsp:cNvSpPr/>
      </dsp:nvSpPr>
      <dsp:spPr>
        <a:xfrm>
          <a:off x="3987775" y="1306025"/>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089947" y="1306025"/>
        <a:ext cx="249756" cy="341710"/>
      </dsp:txXfrm>
    </dsp:sp>
    <dsp:sp modelId="{94FDD53F-9ABA-4238-8C87-E414C334E987}">
      <dsp:nvSpPr>
        <dsp:cNvPr id="0" name=""/>
        <dsp:cNvSpPr/>
      </dsp:nvSpPr>
      <dsp:spPr>
        <a:xfrm>
          <a:off x="4296426" y="209002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398598" y="2090028"/>
        <a:ext cx="249756" cy="341710"/>
      </dsp:txXfrm>
    </dsp:sp>
    <dsp:sp modelId="{112B86F2-18EA-41BC-AA1E-EB607F094174}">
      <dsp:nvSpPr>
        <dsp:cNvPr id="0" name=""/>
        <dsp:cNvSpPr/>
      </dsp:nvSpPr>
      <dsp:spPr>
        <a:xfrm>
          <a:off x="4605076" y="2893437"/>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707248" y="2893437"/>
        <a:ext cx="249756" cy="3417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4/10/2016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Linker.. This highlights</a:t>
            </a:r>
            <a:r>
              <a:rPr lang="en-AU" baseline="0" dirty="0" smtClean="0"/>
              <a:t> the need to identify biomarkers or biological phenomena that are involved with the metastatic phenotype.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a:t>
            </a:r>
            <a:r>
              <a:rPr lang="en-US" baseline="0" dirty="0" err="1" smtClean="0"/>
              <a:t>hnRNPK</a:t>
            </a:r>
            <a:r>
              <a:rPr lang="en-US" baseline="0" dirty="0" smtClean="0"/>
              <a:t>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we wanted to identify or understand the</a:t>
            </a:r>
            <a:r>
              <a:rPr lang="en-US" baseline="0" dirty="0" smtClean="0"/>
              <a:t> activity of </a:t>
            </a:r>
            <a:r>
              <a:rPr lang="en-US" baseline="0" dirty="0" err="1" smtClean="0"/>
              <a:t>hnRNPK</a:t>
            </a:r>
            <a:r>
              <a:rPr lang="en-US" baseline="0" dirty="0" smtClean="0"/>
              <a:t> in these cell lines which may explain how and why it is able to mediate </a:t>
            </a:r>
            <a:r>
              <a:rPr lang="en-US" baseline="0" dirty="0" err="1" smtClean="0"/>
              <a:t>mir</a:t>
            </a:r>
            <a:r>
              <a:rPr lang="en-US" baseline="0" dirty="0" smtClean="0"/>
              <a:t> export..</a:t>
            </a:r>
            <a:r>
              <a:rPr lang="en-US" dirty="0" smtClean="0"/>
              <a:t> Used immunofluorescence</a:t>
            </a:r>
            <a:r>
              <a:rPr lang="en-US" baseline="0" dirty="0" smtClean="0"/>
              <a:t> on GFP transfected PC3 and GFP tagged cavin01 cell lines… Explain the method and results.. </a:t>
            </a:r>
            <a:r>
              <a:rPr lang="en-US" baseline="0" dirty="0" err="1" smtClean="0"/>
              <a:t>hnRNPK</a:t>
            </a:r>
            <a:r>
              <a:rPr lang="en-US" baseline="0" dirty="0" smtClean="0"/>
              <a:t> seems to change subcellular localization between cell lines, which may be the driving factor for the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148690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wanted to know what</a:t>
            </a:r>
            <a:r>
              <a:rPr lang="en-US" baseline="0" dirty="0" smtClean="0"/>
              <a:t> those punctate structures were… CD9 is a common marker used to determine…. Here we found that </a:t>
            </a:r>
            <a:r>
              <a:rPr lang="en-US" baseline="0" dirty="0" err="1" smtClean="0"/>
              <a:t>hnRNPK</a:t>
            </a:r>
            <a:r>
              <a:rPr lang="en-US" baseline="0" dirty="0" smtClean="0"/>
              <a:t> is found somewhat in forming exosomes, the smaller of the EVs </a:t>
            </a:r>
            <a:r>
              <a:rPr lang="en-US" baseline="0" dirty="0" err="1" smtClean="0"/>
              <a:t>suppopulations</a:t>
            </a:r>
            <a:r>
              <a:rPr lang="en-US" baseline="0" dirty="0" smtClean="0"/>
              <a:t>, that is not occurring in the cavin-1 cell lines, consistent with what the mass spectrometry data indicated.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through further Immunofluorescence,</a:t>
            </a:r>
            <a:r>
              <a:rPr lang="en-US" baseline="0" dirty="0" smtClean="0"/>
              <a:t> it seems that the </a:t>
            </a:r>
            <a:r>
              <a:rPr lang="en-US" baseline="0" dirty="0" err="1" smtClean="0"/>
              <a:t>hnRNPK</a:t>
            </a:r>
            <a:r>
              <a:rPr lang="en-US" baseline="0" dirty="0" smtClean="0"/>
              <a:t> in cavin-1 positive cells prefers to localize to the endoplasmic reticulum. This change may be what is changing the differential export of </a:t>
            </a:r>
            <a:r>
              <a:rPr lang="en-US" baseline="0" dirty="0" err="1" smtClean="0"/>
              <a:t>hnRNPK</a:t>
            </a:r>
            <a:r>
              <a:rPr lang="en-US" baseline="0" dirty="0" smtClean="0"/>
              <a:t>, and therefore selective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18</a:t>
            </a:fld>
            <a:endParaRPr lang="en-AU"/>
          </a:p>
        </p:txBody>
      </p:sp>
    </p:spTree>
    <p:extLst>
      <p:ext uri="{BB962C8B-B14F-4D97-AF65-F5344CB8AC3E}">
        <p14:creationId xmlns:p14="http://schemas.microsoft.com/office/powerpoint/2010/main" val="2840644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a:t>
            </a:r>
            <a:r>
              <a:rPr lang="en-US" baseline="0" dirty="0" err="1" smtClean="0"/>
              <a:t>hnRNPK</a:t>
            </a:r>
            <a:r>
              <a:rPr lang="en-US" baseline="0" dirty="0" smtClean="0"/>
              <a:t>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19</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20</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Specifically, cavin-1 added</a:t>
            </a:r>
            <a:r>
              <a:rPr lang="en-AU" baseline="0" dirty="0" smtClean="0"/>
              <a:t> to PC3 cell lines. PC3 cell lines are pro-metastatic prostate cells, derived from a patient with bone metastasis, therefore are suitable cell lines for cancer progression. …. Linker: This establishes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404020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We’ve used this</a:t>
            </a:r>
            <a:r>
              <a:rPr lang="en-AU" baseline="0" dirty="0" smtClean="0"/>
              <a:t> system to assess the role of extracellular vesicles in Prostate cancer. … </a:t>
            </a:r>
            <a:r>
              <a:rPr lang="en-AU" baseline="0" dirty="0" smtClean="0"/>
              <a:t>While we predominately investigated proteomic content, another interesting finding that indicated microRNAs may also be used in this role.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800" baseline="0" dirty="0" smtClean="0"/>
              <a:t>These small non-coding RNAs get processed into a hairpin, then shuttled out of the nucleus where after further maturation allows complimentary binding to protein </a:t>
            </a:r>
            <a:r>
              <a:rPr lang="en-AU" sz="800" baseline="0" dirty="0" smtClean="0"/>
              <a:t>transcripts. </a:t>
            </a:r>
            <a:r>
              <a:rPr lang="en-AU" sz="800" baseline="0" dirty="0" smtClean="0"/>
              <a:t>This results in their </a:t>
            </a:r>
            <a:r>
              <a:rPr lang="en-AU" sz="800" baseline="0" dirty="0" smtClean="0"/>
              <a:t>degradation….. As </a:t>
            </a:r>
            <a:r>
              <a:rPr lang="en-AU" sz="800" baseline="0" dirty="0" err="1" smtClean="0"/>
              <a:t>Micrornas</a:t>
            </a:r>
            <a:r>
              <a:rPr lang="en-AU" sz="800" baseline="0" dirty="0" smtClean="0"/>
              <a:t> can bind to hundreds of transcripts, thus mediating many pathways, tight temporal and spatial regulation is required to prevent dysregulation. However many of the details surrounding its regulation, such as compartmentalization in the cell, is mostly unknown. Originally, microRNAs were believed to only be contained with their host cell which was facilitated by </a:t>
            </a:r>
            <a:r>
              <a:rPr lang="en-AU" sz="800" baseline="0" dirty="0" err="1" smtClean="0"/>
              <a:t>RNAses</a:t>
            </a:r>
            <a:r>
              <a:rPr lang="en-AU" sz="800" baseline="0" dirty="0" smtClean="0"/>
              <a:t> in the intracellular space.  Yet fairly recent studies found that these </a:t>
            </a:r>
            <a:r>
              <a:rPr lang="en-AU" sz="800" baseline="0" dirty="0" err="1" smtClean="0"/>
              <a:t>miRs</a:t>
            </a:r>
            <a:r>
              <a:rPr lang="en-AU" sz="800" baseline="0" dirty="0" smtClean="0"/>
              <a:t> are able to be shuttled </a:t>
            </a:r>
            <a:r>
              <a:rPr lang="en-AU" sz="800" baseline="0" dirty="0" err="1" smtClean="0"/>
              <a:t>intercellularly</a:t>
            </a:r>
            <a:r>
              <a:rPr lang="en-AU" sz="800" baseline="0" dirty="0" smtClean="0"/>
              <a:t> via EVs</a:t>
            </a:r>
            <a:endParaRPr lang="en-AU" sz="800" baseline="0" dirty="0" smtClean="0"/>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244769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2059477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1561023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4/10/2016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4/10/2016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4/10/2016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4/10/2016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4/10/2016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4/10/2016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Alex </a:t>
            </a:r>
            <a:r>
              <a:rPr lang="en-US" cap="none" dirty="0" err="1" smtClean="0"/>
              <a:t>Cristino</a:t>
            </a:r>
            <a:r>
              <a:rPr lang="en-US" cap="none" dirty="0" smtClean="0"/>
              <a:t>. Michelle Hill</a:t>
            </a:r>
          </a:p>
          <a:p>
            <a:r>
              <a:rPr lang="en-US" cap="none" dirty="0" smtClean="0"/>
              <a:t>Hill And </a:t>
            </a:r>
            <a:r>
              <a:rPr lang="en-US" cap="none" dirty="0" err="1" smtClean="0"/>
              <a:t>Cristino</a:t>
            </a:r>
            <a:r>
              <a:rPr lang="en-US" cap="none" dirty="0" smtClean="0"/>
              <a:t> Group.</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r="47637"/>
          <a:stretch/>
        </p:blipFill>
        <p:spPr>
          <a:xfrm>
            <a:off x="1255535" y="1765324"/>
            <a:ext cx="4542332" cy="4106743"/>
          </a:xfrm>
          <a:prstGeom prst="rect">
            <a:avLst/>
          </a:prstGeom>
        </p:spPr>
      </p:pic>
      <p:sp>
        <p:nvSpPr>
          <p:cNvPr id="5" name="TextBox 4"/>
          <p:cNvSpPr txBox="1"/>
          <p:nvPr/>
        </p:nvSpPr>
        <p:spPr>
          <a:xfrm>
            <a:off x="6108795" y="1682958"/>
            <a:ext cx="4817659" cy="4555093"/>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a:t>
            </a:r>
            <a:r>
              <a:rPr lang="en-AU" sz="2000" dirty="0" err="1" smtClean="0">
                <a:solidFill>
                  <a:prstClr val="white"/>
                </a:solidFill>
                <a:ea typeface="+mj-ea"/>
                <a:cs typeface="+mj-cs"/>
              </a:rPr>
              <a:t>miRs</a:t>
            </a:r>
            <a:r>
              <a:rPr lang="en-AU" sz="2000" dirty="0" smtClean="0">
                <a:solidFill>
                  <a:prstClr val="white"/>
                </a:solidFill>
                <a:ea typeface="+mj-ea"/>
                <a:cs typeface="+mj-cs"/>
              </a:rPr>
              <a:t>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a:t>
            </a:r>
            <a:r>
              <a:rPr lang="en-AU" sz="2000" dirty="0" err="1">
                <a:solidFill>
                  <a:prstClr val="white"/>
                </a:solidFill>
                <a:ea typeface="+mj-ea"/>
                <a:cs typeface="+mj-cs"/>
              </a:rPr>
              <a:t>miRs</a:t>
            </a:r>
            <a:r>
              <a:rPr lang="en-AU" sz="2000" dirty="0">
                <a:solidFill>
                  <a:prstClr val="white"/>
                </a:solidFill>
                <a:ea typeface="+mj-ea"/>
                <a:cs typeface="+mj-cs"/>
              </a:rPr>
              <a:t> significantly modified by cavin-1 in EVs. </a:t>
            </a: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a:solidFill>
                  <a:prstClr val="white"/>
                </a:solidFill>
                <a:ea typeface="+mj-ea"/>
                <a:cs typeface="+mj-cs"/>
              </a:rPr>
              <a:t>Presence in EVs due to sampling or selective </a:t>
            </a:r>
            <a:r>
              <a:rPr lang="en-AU" sz="2000" dirty="0" smtClean="0">
                <a:solidFill>
                  <a:prstClr val="white"/>
                </a:solidFill>
                <a:ea typeface="+mj-ea"/>
                <a:cs typeface="+mj-cs"/>
              </a:rPr>
              <a:t>export: predict by comparing to </a:t>
            </a:r>
            <a:r>
              <a:rPr lang="en-AU" sz="2000" dirty="0" smtClean="0">
                <a:solidFill>
                  <a:prstClr val="white"/>
                </a:solidFill>
                <a:ea typeface="+mj-ea"/>
                <a:cs typeface="+mj-cs"/>
              </a:rPr>
              <a:t>cell</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US" sz="2000" b="1" dirty="0" smtClean="0">
                <a:solidFill>
                  <a:prstClr val="white"/>
                </a:solidFill>
                <a:ea typeface="+mj-ea"/>
                <a:cs typeface="+mj-cs"/>
              </a:rPr>
              <a:t>5</a:t>
            </a:r>
            <a:r>
              <a:rPr lang="en-US" sz="2000" dirty="0" smtClean="0">
                <a:solidFill>
                  <a:prstClr val="white"/>
                </a:solidFill>
                <a:ea typeface="+mj-ea"/>
                <a:cs typeface="+mj-cs"/>
              </a:rPr>
              <a:t> </a:t>
            </a:r>
            <a:r>
              <a:rPr lang="en-US" sz="2000" dirty="0" err="1" smtClean="0">
                <a:solidFill>
                  <a:prstClr val="white"/>
                </a:solidFill>
                <a:ea typeface="+mj-ea"/>
                <a:cs typeface="+mj-cs"/>
              </a:rPr>
              <a:t>miRs</a:t>
            </a:r>
            <a:r>
              <a:rPr lang="en-US" sz="2000" dirty="0" smtClean="0">
                <a:solidFill>
                  <a:prstClr val="white"/>
                </a:solidFill>
                <a:ea typeface="+mj-ea"/>
                <a:cs typeface="+mj-cs"/>
              </a:rPr>
              <a:t> with reduced export by cavin-1, </a:t>
            </a:r>
            <a:r>
              <a:rPr lang="en-US" sz="2000" b="1" dirty="0" smtClean="0">
                <a:solidFill>
                  <a:prstClr val="white"/>
                </a:solidFill>
                <a:ea typeface="+mj-ea"/>
                <a:cs typeface="+mj-cs"/>
              </a:rPr>
              <a:t>6</a:t>
            </a:r>
            <a:r>
              <a:rPr lang="en-US" sz="2000" dirty="0" smtClean="0">
                <a:solidFill>
                  <a:prstClr val="white"/>
                </a:solidFill>
                <a:ea typeface="+mj-ea"/>
                <a:cs typeface="+mj-cs"/>
              </a:rPr>
              <a:t> </a:t>
            </a:r>
            <a:r>
              <a:rPr lang="en-US" sz="2000" dirty="0" err="1" smtClean="0">
                <a:solidFill>
                  <a:prstClr val="white"/>
                </a:solidFill>
                <a:ea typeface="+mj-ea"/>
                <a:cs typeface="+mj-cs"/>
              </a:rPr>
              <a:t>miRs</a:t>
            </a:r>
            <a:r>
              <a:rPr lang="en-US" sz="2000" dirty="0" smtClean="0">
                <a:solidFill>
                  <a:prstClr val="white"/>
                </a:solidFill>
                <a:ea typeface="+mj-ea"/>
                <a:cs typeface="+mj-cs"/>
              </a:rPr>
              <a:t> sampled and </a:t>
            </a:r>
            <a:r>
              <a:rPr lang="en-US" sz="2000" b="1" dirty="0" smtClean="0">
                <a:solidFill>
                  <a:prstClr val="white"/>
                </a:solidFill>
                <a:ea typeface="+mj-ea"/>
                <a:cs typeface="+mj-cs"/>
              </a:rPr>
              <a:t>1 </a:t>
            </a:r>
            <a:r>
              <a:rPr lang="en-US" sz="2000" dirty="0" err="1" smtClean="0">
                <a:solidFill>
                  <a:prstClr val="white"/>
                </a:solidFill>
                <a:ea typeface="+mj-ea"/>
                <a:cs typeface="+mj-cs"/>
              </a:rPr>
              <a:t>miR</a:t>
            </a:r>
            <a:r>
              <a:rPr lang="en-US" sz="2000" dirty="0" smtClean="0">
                <a:solidFill>
                  <a:prstClr val="white"/>
                </a:solidFill>
                <a:ea typeface="+mj-ea"/>
                <a:cs typeface="+mj-cs"/>
              </a:rPr>
              <a:t> induced export by cavin-1. </a:t>
            </a:r>
            <a:endParaRPr lang="en-AU" sz="2000" dirty="0">
              <a:solidFill>
                <a:prstClr val="white"/>
              </a:solidFill>
              <a:ea typeface="+mj-ea"/>
              <a:cs typeface="+mj-cs"/>
            </a:endParaRPr>
          </a:p>
        </p:txBody>
      </p:sp>
    </p:spTree>
    <p:extLst>
      <p:ext uri="{BB962C8B-B14F-4D97-AF65-F5344CB8AC3E}">
        <p14:creationId xmlns:p14="http://schemas.microsoft.com/office/powerpoint/2010/main" val="1837289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587995364"/>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2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Distribution of </a:t>
            </a:r>
            <a:r>
              <a:rPr lang="en-AU" sz="3600" dirty="0" err="1" smtClean="0"/>
              <a:t>miR</a:t>
            </a:r>
            <a:r>
              <a:rPr lang="en-AU" sz="3600" dirty="0" smtClean="0"/>
              <a:t> </a:t>
            </a:r>
            <a:r>
              <a:rPr lang="en-AU" sz="3600" dirty="0" smtClean="0"/>
              <a:t>export</a:t>
            </a:r>
            <a:endParaRPr lang="en-AU" sz="3600" dirty="0"/>
          </a:p>
        </p:txBody>
      </p:sp>
      <p:pic>
        <p:nvPicPr>
          <p:cNvPr id="4" name="Picture 3"/>
          <p:cNvPicPr/>
          <p:nvPr/>
        </p:nvPicPr>
        <p:blipFill rotWithShape="1">
          <a:blip r:embed="rId3"/>
          <a:srcRect l="10303" t="17128"/>
          <a:stretch/>
        </p:blipFill>
        <p:spPr>
          <a:xfrm>
            <a:off x="6420022" y="2016003"/>
            <a:ext cx="4325816" cy="3540369"/>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73302" y="5707080"/>
            <a:ext cx="3312125" cy="369332"/>
          </a:xfrm>
          <a:prstGeom prst="rect">
            <a:avLst/>
          </a:prstGeom>
          <a:noFill/>
        </p:spPr>
        <p:txBody>
          <a:bodyPr wrap="none" rtlCol="0">
            <a:spAutoFit/>
          </a:bodyPr>
          <a:lstStyle/>
          <a:p>
            <a:r>
              <a:rPr lang="en-AU" dirty="0" smtClean="0"/>
              <a:t>19 </a:t>
            </a:r>
            <a:r>
              <a:rPr lang="en-AU" dirty="0" err="1" smtClean="0"/>
              <a:t>miRs</a:t>
            </a:r>
            <a:r>
              <a:rPr lang="en-AU" dirty="0" smtClean="0"/>
              <a:t> selectively exported</a:t>
            </a:r>
            <a:endParaRPr lang="en-AU" dirty="0"/>
          </a:p>
        </p:txBody>
      </p:sp>
      <p:sp>
        <p:nvSpPr>
          <p:cNvPr id="6" name="TextBox 5"/>
          <p:cNvSpPr txBox="1"/>
          <p:nvPr/>
        </p:nvSpPr>
        <p:spPr>
          <a:xfrm>
            <a:off x="4614520" y="1180810"/>
            <a:ext cx="7047122" cy="369332"/>
          </a:xfrm>
          <a:prstGeom prst="rect">
            <a:avLst/>
          </a:prstGeom>
          <a:noFill/>
        </p:spPr>
        <p:txBody>
          <a:bodyPr wrap="none" rtlCol="0">
            <a:spAutoFit/>
          </a:bodyPr>
          <a:lstStyle/>
          <a:p>
            <a:r>
              <a:rPr lang="en-US" dirty="0" smtClean="0"/>
              <a:t>How prevalent is each form of export (sampling vs selective)?</a:t>
            </a:r>
            <a:endParaRPr lang="en-AU" dirty="0"/>
          </a:p>
        </p:txBody>
      </p:sp>
    </p:spTree>
    <p:extLst>
      <p:ext uri="{BB962C8B-B14F-4D97-AF65-F5344CB8AC3E}">
        <p14:creationId xmlns:p14="http://schemas.microsoft.com/office/powerpoint/2010/main" val="196690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168" y="428039"/>
            <a:ext cx="9404723" cy="636486"/>
          </a:xfrm>
        </p:spPr>
        <p:txBody>
          <a:bodyPr/>
          <a:lstStyle/>
          <a:p>
            <a:r>
              <a:rPr lang="en-US" dirty="0" smtClean="0"/>
              <a:t>Motifs enriched in exported </a:t>
            </a:r>
            <a:r>
              <a:rPr lang="en-US" dirty="0" err="1" smtClean="0"/>
              <a:t>miRs</a:t>
            </a:r>
            <a:endParaRPr lang="en-AU" dirty="0"/>
          </a:p>
        </p:txBody>
      </p:sp>
      <p:pic>
        <p:nvPicPr>
          <p:cNvPr id="4" name="Content Placeholder 3"/>
          <p:cNvPicPr>
            <a:picLocks noGrp="1"/>
          </p:cNvPicPr>
          <p:nvPr>
            <p:ph idx="1"/>
          </p:nvPr>
        </p:nvPicPr>
        <p:blipFill rotWithShape="1">
          <a:blip r:embed="rId3"/>
          <a:srcRect l="3839" t="7167" r="2034"/>
          <a:stretch/>
        </p:blipFill>
        <p:spPr>
          <a:xfrm>
            <a:off x="270301" y="2303641"/>
            <a:ext cx="5715001" cy="4119186"/>
          </a:xfrm>
          <a:prstGeom prst="rect">
            <a:avLst/>
          </a:prstGeom>
        </p:spPr>
      </p:pic>
      <p:pic>
        <p:nvPicPr>
          <p:cNvPr id="3" name="Picture 2"/>
          <p:cNvPicPr>
            <a:picLocks noChangeAspect="1"/>
          </p:cNvPicPr>
          <p:nvPr/>
        </p:nvPicPr>
        <p:blipFill>
          <a:blip r:embed="rId4"/>
          <a:stretch>
            <a:fillRect/>
          </a:stretch>
        </p:blipFill>
        <p:spPr>
          <a:xfrm>
            <a:off x="6131736" y="2303641"/>
            <a:ext cx="5562600" cy="3105150"/>
          </a:xfrm>
          <a:prstGeom prst="rect">
            <a:avLst/>
          </a:prstGeom>
        </p:spPr>
      </p:pic>
      <p:sp>
        <p:nvSpPr>
          <p:cNvPr id="5" name="TextBox 4"/>
          <p:cNvSpPr txBox="1"/>
          <p:nvPr/>
        </p:nvSpPr>
        <p:spPr>
          <a:xfrm>
            <a:off x="6457228" y="5575636"/>
            <a:ext cx="4373313" cy="369332"/>
          </a:xfrm>
          <a:prstGeom prst="rect">
            <a:avLst/>
          </a:prstGeom>
          <a:noFill/>
        </p:spPr>
        <p:txBody>
          <a:bodyPr wrap="none" rtlCol="0">
            <a:spAutoFit/>
          </a:bodyPr>
          <a:lstStyle/>
          <a:p>
            <a:r>
              <a:rPr lang="en-US" dirty="0" smtClean="0"/>
              <a:t>Together, match 14/19 exported </a:t>
            </a:r>
            <a:r>
              <a:rPr lang="en-US" dirty="0" err="1" smtClean="0"/>
              <a:t>miRs</a:t>
            </a:r>
            <a:endParaRPr lang="en-AU" dirty="0"/>
          </a:p>
        </p:txBody>
      </p:sp>
      <p:sp>
        <p:nvSpPr>
          <p:cNvPr id="6" name="TextBox 5"/>
          <p:cNvSpPr txBox="1"/>
          <p:nvPr/>
        </p:nvSpPr>
        <p:spPr>
          <a:xfrm>
            <a:off x="5186685" y="2532972"/>
            <a:ext cx="798617" cy="369332"/>
          </a:xfrm>
          <a:prstGeom prst="rect">
            <a:avLst/>
          </a:prstGeom>
          <a:noFill/>
        </p:spPr>
        <p:txBody>
          <a:bodyPr wrap="none" rtlCol="0">
            <a:spAutoFit/>
          </a:bodyPr>
          <a:lstStyle/>
          <a:p>
            <a:r>
              <a:rPr lang="en-US" dirty="0" smtClean="0">
                <a:solidFill>
                  <a:schemeClr val="bg1"/>
                </a:solidFill>
              </a:rPr>
              <a:t>12/19</a:t>
            </a:r>
            <a:endParaRPr lang="en-AU" dirty="0">
              <a:solidFill>
                <a:schemeClr val="bg1"/>
              </a:solidFill>
            </a:endParaRPr>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368489" y="1419366"/>
            <a:ext cx="11304698" cy="369332"/>
          </a:xfrm>
          <a:prstGeom prst="rect">
            <a:avLst/>
          </a:prstGeom>
          <a:noFill/>
        </p:spPr>
        <p:txBody>
          <a:bodyPr wrap="none" rtlCol="0">
            <a:spAutoFit/>
          </a:bodyPr>
          <a:lstStyle/>
          <a:p>
            <a:r>
              <a:rPr lang="en-AU" dirty="0" smtClean="0"/>
              <a:t>Sub-hypothesis</a:t>
            </a:r>
            <a:r>
              <a:rPr lang="en-AU" dirty="0" smtClean="0"/>
              <a:t>: Exported microRNAs share sub-sequences that RNA-binding export proteins bind to. </a:t>
            </a:r>
            <a:endParaRPr lang="en-AU" dirty="0"/>
          </a:p>
        </p:txBody>
      </p:sp>
    </p:spTree>
    <p:extLst>
      <p:ext uri="{BB962C8B-B14F-4D97-AF65-F5344CB8AC3E}">
        <p14:creationId xmlns:p14="http://schemas.microsoft.com/office/powerpoint/2010/main" val="370590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RNA-binding proteins differentially exported</a:t>
            </a:r>
            <a:endParaRPr lang="en-AU" sz="3600" dirty="0"/>
          </a:p>
        </p:txBody>
      </p:sp>
      <p:sp>
        <p:nvSpPr>
          <p:cNvPr id="3" name="Content Placeholder 2"/>
          <p:cNvSpPr>
            <a:spLocks noGrp="1"/>
          </p:cNvSpPr>
          <p:nvPr>
            <p:ph idx="1"/>
          </p:nvPr>
        </p:nvSpPr>
        <p:spPr>
          <a:xfrm>
            <a:off x="646111" y="1853248"/>
            <a:ext cx="5645643" cy="4195481"/>
          </a:xfrm>
        </p:spPr>
        <p:txBody>
          <a:bodyPr>
            <a:normAutofit/>
          </a:bodyPr>
          <a:lstStyle/>
          <a:p>
            <a:pPr marL="0" indent="0">
              <a:buNone/>
            </a:pPr>
            <a:r>
              <a:rPr lang="en-US" dirty="0" smtClean="0"/>
              <a:t>Sub-hypothesis</a:t>
            </a:r>
            <a:r>
              <a:rPr lang="en-US" dirty="0" smtClean="0"/>
              <a:t>: </a:t>
            </a:r>
          </a:p>
          <a:p>
            <a:pPr marL="0" indent="0">
              <a:buNone/>
            </a:pPr>
            <a:r>
              <a:rPr lang="en-US" dirty="0" smtClean="0"/>
              <a:t>Export proteins:</a:t>
            </a:r>
          </a:p>
          <a:p>
            <a:pPr lvl="1"/>
            <a:r>
              <a:rPr lang="en-US" dirty="0" smtClean="0"/>
              <a:t>Possess differential export due to cavin-1</a:t>
            </a:r>
          </a:p>
          <a:p>
            <a:pPr lvl="1"/>
            <a:r>
              <a:rPr lang="en-US" dirty="0" smtClean="0"/>
              <a:t>Possess RNA binding ability</a:t>
            </a:r>
            <a:endParaRPr lang="en-AU" dirty="0"/>
          </a:p>
          <a:p>
            <a:pPr lvl="1"/>
            <a:r>
              <a:rPr lang="en-US" dirty="0" smtClean="0"/>
              <a:t>Predicted to bind the exported </a:t>
            </a:r>
            <a:r>
              <a:rPr lang="en-US" dirty="0" err="1" smtClean="0"/>
              <a:t>miRs</a:t>
            </a:r>
            <a:r>
              <a:rPr lang="en-US" dirty="0" smtClean="0"/>
              <a:t>.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p>
          <a:p>
            <a:pPr marL="457200" lvl="1" indent="0">
              <a:buNone/>
            </a:pPr>
            <a:endParaRPr lang="en-US" dirty="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1" y="553744"/>
            <a:ext cx="9404723" cy="1400530"/>
          </a:xfrm>
        </p:spPr>
        <p:txBody>
          <a:bodyPr/>
          <a:lstStyle/>
          <a:p>
            <a:r>
              <a:rPr lang="en-US" dirty="0" err="1" smtClean="0"/>
              <a:t>hnRNPK</a:t>
            </a:r>
            <a:r>
              <a:rPr lang="en-US" dirty="0" smtClean="0"/>
              <a:t>: viable export protein</a:t>
            </a:r>
            <a:endParaRPr lang="en-AU" dirty="0"/>
          </a:p>
        </p:txBody>
      </p:sp>
      <p:sp>
        <p:nvSpPr>
          <p:cNvPr id="3" name="Content Placeholder 2"/>
          <p:cNvSpPr>
            <a:spLocks noGrp="1"/>
          </p:cNvSpPr>
          <p:nvPr>
            <p:ph idx="1"/>
          </p:nvPr>
        </p:nvSpPr>
        <p:spPr>
          <a:xfrm>
            <a:off x="1333383" y="1954274"/>
            <a:ext cx="8946541" cy="4195481"/>
          </a:xfrm>
        </p:spPr>
        <p:txBody>
          <a:bodyPr/>
          <a:lstStyle/>
          <a:p>
            <a:r>
              <a:rPr lang="en-US" dirty="0" smtClean="0"/>
              <a:t>hnRNPA2B1 mediates export of </a:t>
            </a:r>
            <a:r>
              <a:rPr lang="en-US" dirty="0" err="1" smtClean="0"/>
              <a:t>miRs</a:t>
            </a:r>
            <a:r>
              <a:rPr lang="en-US" dirty="0" smtClean="0"/>
              <a:t> in T-lymphocytes		</a:t>
            </a:r>
          </a:p>
          <a:p>
            <a:pPr marL="457200" lvl="1" indent="0">
              <a:buNone/>
            </a:pPr>
            <a:r>
              <a:rPr lang="en-US" sz="1200" dirty="0" smtClean="0"/>
              <a:t>										(</a:t>
            </a:r>
            <a:r>
              <a:rPr lang="en-US" sz="1200" dirty="0" err="1" smtClean="0"/>
              <a:t>Villarroya-Beltri</a:t>
            </a:r>
            <a:r>
              <a:rPr lang="en-US" sz="1200" dirty="0" smtClean="0"/>
              <a:t> 2013)</a:t>
            </a:r>
          </a:p>
          <a:p>
            <a:pPr marL="457200" lvl="1" indent="0">
              <a:buNone/>
            </a:pPr>
            <a:endParaRPr lang="en-US" sz="1200" dirty="0" smtClean="0"/>
          </a:p>
          <a:p>
            <a:r>
              <a:rPr lang="en-US" dirty="0" err="1"/>
              <a:t>hnRNPK</a:t>
            </a:r>
            <a:r>
              <a:rPr lang="en-US" dirty="0"/>
              <a:t> commonly exported in cancer 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p>
          <a:p>
            <a:pPr marL="0" indent="0">
              <a:buNone/>
            </a:pPr>
            <a:endParaRPr lang="en-US" dirty="0" smtClean="0"/>
          </a:p>
          <a:p>
            <a:r>
              <a:rPr lang="en-US" dirty="0" err="1" smtClean="0"/>
              <a:t>hnRNPK</a:t>
            </a:r>
            <a:r>
              <a:rPr lang="en-US" dirty="0" smtClean="0"/>
              <a:t> binds to miR-122 at AGUGUG region. 		</a:t>
            </a:r>
            <a:r>
              <a:rPr lang="en-US" sz="1200" dirty="0" smtClean="0"/>
              <a:t>(Fan 2015)</a:t>
            </a:r>
            <a:endParaRPr lang="en-US" sz="1600" dirty="0" smtClean="0"/>
          </a:p>
          <a:p>
            <a:pPr lvl="1"/>
            <a:r>
              <a:rPr lang="en-US" dirty="0" smtClean="0"/>
              <a:t>FIMO prediction matches motif to this region (p=0.0435)</a:t>
            </a:r>
          </a:p>
          <a:p>
            <a:pPr marL="285750" lvl="1"/>
            <a:endParaRPr lang="en-US" dirty="0" smtClean="0"/>
          </a:p>
          <a:p>
            <a:pPr marL="285750" lvl="1"/>
            <a:r>
              <a:rPr lang="en-US" sz="2000" dirty="0" err="1" smtClean="0"/>
              <a:t>hnRNPK</a:t>
            </a:r>
            <a:r>
              <a:rPr lang="en-US" sz="2000" dirty="0" smtClean="0"/>
              <a:t> fulfils all criteria for the candidate export protein</a:t>
            </a:r>
            <a:endParaRPr lang="en-US" sz="2000" dirty="0"/>
          </a:p>
        </p:txBody>
      </p:sp>
      <p:pic>
        <p:nvPicPr>
          <p:cNvPr id="4" name="Content Placeholder 3"/>
          <p:cNvPicPr>
            <a:picLocks/>
          </p:cNvPicPr>
          <p:nvPr/>
        </p:nvPicPr>
        <p:blipFill rotWithShape="1">
          <a:blip r:embed="rId3"/>
          <a:srcRect l="29272" t="7167" r="22958" b="51050"/>
          <a:stretch/>
        </p:blipFill>
        <p:spPr>
          <a:xfrm>
            <a:off x="9186864" y="3354804"/>
            <a:ext cx="2900362" cy="1854022"/>
          </a:xfrm>
          <a:prstGeom prst="rect">
            <a:avLst/>
          </a:prstGeom>
        </p:spPr>
      </p:pic>
    </p:spTree>
    <p:extLst>
      <p:ext uri="{BB962C8B-B14F-4D97-AF65-F5344CB8AC3E}">
        <p14:creationId xmlns:p14="http://schemas.microsoft.com/office/powerpoint/2010/main" val="292146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6627" cy="1400530"/>
          </a:xfrm>
        </p:spPr>
        <p:txBody>
          <a:bodyPr>
            <a:normAutofit/>
          </a:bodyPr>
          <a:lstStyle/>
          <a:p>
            <a:r>
              <a:rPr lang="en-AU" sz="3600" dirty="0"/>
              <a:t>S</a:t>
            </a:r>
            <a:r>
              <a:rPr lang="en-AU" sz="3600" dirty="0" smtClean="0"/>
              <a:t>ubcellular localization of </a:t>
            </a:r>
            <a:r>
              <a:rPr lang="en-AU" sz="3600" dirty="0" err="1" smtClean="0"/>
              <a:t>hnRNPK</a:t>
            </a:r>
            <a:r>
              <a:rPr lang="en-AU" sz="3600" dirty="0" smtClean="0"/>
              <a:t> modified</a:t>
            </a:r>
            <a:endParaRPr lang="en-AU" sz="3600" dirty="0"/>
          </a:p>
        </p:txBody>
      </p:sp>
      <p:sp>
        <p:nvSpPr>
          <p:cNvPr id="3" name="Content Placeholder 2"/>
          <p:cNvSpPr>
            <a:spLocks noGrp="1"/>
          </p:cNvSpPr>
          <p:nvPr>
            <p:ph idx="1"/>
          </p:nvPr>
        </p:nvSpPr>
        <p:spPr>
          <a:xfrm>
            <a:off x="874712" y="2957687"/>
            <a:ext cx="3151798" cy="4195481"/>
          </a:xfrm>
        </p:spPr>
        <p:txBody>
          <a:bodyPr/>
          <a:lstStyle/>
          <a:p>
            <a:r>
              <a:rPr lang="en-US" dirty="0" smtClean="0"/>
              <a:t>Compare PC3 to PC3-cavin-1 cell line to assess difference in activity.</a:t>
            </a:r>
            <a:endParaRPr lang="en-AU" dirty="0"/>
          </a:p>
        </p:txBody>
      </p:sp>
      <p:pic>
        <p:nvPicPr>
          <p:cNvPr id="4" name="Picture 3"/>
          <p:cNvPicPr>
            <a:picLocks noChangeAspect="1"/>
          </p:cNvPicPr>
          <p:nvPr/>
        </p:nvPicPr>
        <p:blipFill>
          <a:blip r:embed="rId3"/>
          <a:stretch>
            <a:fillRect/>
          </a:stretch>
        </p:blipFill>
        <p:spPr>
          <a:xfrm>
            <a:off x="4255110" y="1529861"/>
            <a:ext cx="7022377" cy="4847870"/>
          </a:xfrm>
          <a:prstGeom prst="rect">
            <a:avLst/>
          </a:prstGeom>
        </p:spPr>
      </p:pic>
    </p:spTree>
    <p:extLst>
      <p:ext uri="{BB962C8B-B14F-4D97-AF65-F5344CB8AC3E}">
        <p14:creationId xmlns:p14="http://schemas.microsoft.com/office/powerpoint/2010/main" val="162195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smtClean="0"/>
              <a:t> changes between MVB and ER</a:t>
            </a:r>
            <a:endParaRPr lang="en-AU" dirty="0"/>
          </a:p>
        </p:txBody>
      </p:sp>
      <p:pic>
        <p:nvPicPr>
          <p:cNvPr id="4" name="Content Placeholder 3"/>
          <p:cNvPicPr>
            <a:picLocks noGrp="1" noChangeAspect="1"/>
          </p:cNvPicPr>
          <p:nvPr>
            <p:ph idx="1"/>
          </p:nvPr>
        </p:nvPicPr>
        <p:blipFill>
          <a:blip r:embed="rId3"/>
          <a:stretch>
            <a:fillRect/>
          </a:stretch>
        </p:blipFill>
        <p:spPr>
          <a:xfrm>
            <a:off x="3075276" y="1285355"/>
            <a:ext cx="7915108" cy="5102073"/>
          </a:xfrm>
          <a:prstGeom prst="rect">
            <a:avLst/>
          </a:prstGeom>
        </p:spPr>
      </p:pic>
      <p:sp>
        <p:nvSpPr>
          <p:cNvPr id="3" name="TextBox 2"/>
          <p:cNvSpPr txBox="1"/>
          <p:nvPr/>
        </p:nvSpPr>
        <p:spPr>
          <a:xfrm>
            <a:off x="768087" y="3150841"/>
            <a:ext cx="2185214" cy="646331"/>
          </a:xfrm>
          <a:prstGeom prst="rect">
            <a:avLst/>
          </a:prstGeom>
          <a:noFill/>
        </p:spPr>
        <p:txBody>
          <a:bodyPr wrap="none" rtlCol="0">
            <a:spAutoFit/>
          </a:bodyPr>
          <a:lstStyle/>
          <a:p>
            <a:r>
              <a:rPr lang="en-AU" dirty="0" smtClean="0"/>
              <a:t>CD9 is a MVB and</a:t>
            </a:r>
          </a:p>
          <a:p>
            <a:r>
              <a:rPr lang="en-AU" dirty="0" smtClean="0"/>
              <a:t>exosome marker</a:t>
            </a:r>
            <a:endParaRPr lang="en-AU" dirty="0"/>
          </a:p>
        </p:txBody>
      </p:sp>
    </p:spTree>
    <p:extLst>
      <p:ext uri="{BB962C8B-B14F-4D97-AF65-F5344CB8AC3E}">
        <p14:creationId xmlns:p14="http://schemas.microsoft.com/office/powerpoint/2010/main" val="376744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a:t> </a:t>
            </a:r>
            <a:r>
              <a:rPr lang="en-US" dirty="0" smtClean="0"/>
              <a:t>in ER in cavin-1 cells</a:t>
            </a:r>
            <a:endParaRPr lang="en-AU" dirty="0"/>
          </a:p>
        </p:txBody>
      </p:sp>
      <p:pic>
        <p:nvPicPr>
          <p:cNvPr id="4" name="Content Placeholder 3"/>
          <p:cNvPicPr>
            <a:picLocks noGrp="1" noChangeAspect="1"/>
          </p:cNvPicPr>
          <p:nvPr>
            <p:ph idx="1"/>
          </p:nvPr>
        </p:nvPicPr>
        <p:blipFill>
          <a:blip r:embed="rId3"/>
          <a:stretch>
            <a:fillRect/>
          </a:stretch>
        </p:blipFill>
        <p:spPr>
          <a:xfrm>
            <a:off x="1028218" y="1459985"/>
            <a:ext cx="7461739" cy="4943568"/>
          </a:xfrm>
          <a:prstGeom prst="rect">
            <a:avLst/>
          </a:prstGeom>
        </p:spPr>
      </p:pic>
      <p:sp>
        <p:nvSpPr>
          <p:cNvPr id="3" name="TextBox 2"/>
          <p:cNvSpPr txBox="1"/>
          <p:nvPr/>
        </p:nvSpPr>
        <p:spPr>
          <a:xfrm>
            <a:off x="8775510" y="2797791"/>
            <a:ext cx="2295821" cy="646331"/>
          </a:xfrm>
          <a:prstGeom prst="rect">
            <a:avLst/>
          </a:prstGeom>
          <a:noFill/>
        </p:spPr>
        <p:txBody>
          <a:bodyPr wrap="none" rtlCol="0">
            <a:spAutoFit/>
          </a:bodyPr>
          <a:lstStyle/>
          <a:p>
            <a:r>
              <a:rPr lang="en-AU" dirty="0" smtClean="0"/>
              <a:t>ERp44 is a resident </a:t>
            </a:r>
          </a:p>
          <a:p>
            <a:r>
              <a:rPr lang="en-AU" dirty="0" smtClean="0"/>
              <a:t>ER protein</a:t>
            </a:r>
            <a:endParaRPr lang="en-AU" dirty="0"/>
          </a:p>
        </p:txBody>
      </p:sp>
    </p:spTree>
    <p:extLst>
      <p:ext uri="{BB962C8B-B14F-4D97-AF65-F5344CB8AC3E}">
        <p14:creationId xmlns:p14="http://schemas.microsoft.com/office/powerpoint/2010/main" val="2343418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microRNA in situ hybridization</a:t>
            </a:r>
            <a:endParaRPr lang="en-AU" dirty="0"/>
          </a:p>
        </p:txBody>
      </p:sp>
      <p:sp>
        <p:nvSpPr>
          <p:cNvPr id="3" name="Content Placeholder 2"/>
          <p:cNvSpPr>
            <a:spLocks noGrp="1"/>
          </p:cNvSpPr>
          <p:nvPr>
            <p:ph idx="1"/>
          </p:nvPr>
        </p:nvSpPr>
        <p:spPr>
          <a:xfrm>
            <a:off x="839544" y="2468710"/>
            <a:ext cx="6088794" cy="4195481"/>
          </a:xfrm>
        </p:spPr>
        <p:txBody>
          <a:bodyPr/>
          <a:lstStyle/>
          <a:p>
            <a:r>
              <a:rPr lang="en-US" dirty="0" smtClean="0"/>
              <a:t>Similar concept to FISH</a:t>
            </a:r>
          </a:p>
          <a:p>
            <a:endParaRPr lang="en-US" dirty="0" smtClean="0"/>
          </a:p>
          <a:p>
            <a:r>
              <a:rPr lang="en-US" dirty="0" smtClean="0"/>
              <a:t>Fluorophore tagged complimentary RNA hybridizes to target</a:t>
            </a:r>
          </a:p>
          <a:p>
            <a:endParaRPr lang="en-US" dirty="0" smtClean="0"/>
          </a:p>
          <a:p>
            <a:r>
              <a:rPr lang="en-US" dirty="0" smtClean="0"/>
              <a:t>In addition with IF for </a:t>
            </a:r>
            <a:r>
              <a:rPr lang="en-US" dirty="0" err="1" smtClean="0"/>
              <a:t>hnRNPK</a:t>
            </a:r>
            <a:r>
              <a:rPr lang="en-US" dirty="0" smtClean="0"/>
              <a:t> localization</a:t>
            </a:r>
            <a:endParaRPr lang="en-AU" dirty="0"/>
          </a:p>
        </p:txBody>
      </p:sp>
      <p:pic>
        <p:nvPicPr>
          <p:cNvPr id="4" name="Picture 3"/>
          <p:cNvPicPr>
            <a:picLocks noChangeAspect="1"/>
          </p:cNvPicPr>
          <p:nvPr/>
        </p:nvPicPr>
        <p:blipFill>
          <a:blip r:embed="rId3"/>
          <a:stretch>
            <a:fillRect/>
          </a:stretch>
        </p:blipFill>
        <p:spPr>
          <a:xfrm>
            <a:off x="6928338" y="2331253"/>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hnRNPK</a:t>
            </a:r>
            <a:r>
              <a:rPr lang="en-AU" dirty="0" smtClean="0"/>
              <a:t> co-localizes with miR-148a</a:t>
            </a:r>
            <a:endParaRPr lang="en-AU" dirty="0"/>
          </a:p>
        </p:txBody>
      </p:sp>
      <p:pic>
        <p:nvPicPr>
          <p:cNvPr id="4" name="Content Placeholder 3"/>
          <p:cNvPicPr>
            <a:picLocks noGrp="1" noChangeAspect="1"/>
          </p:cNvPicPr>
          <p:nvPr>
            <p:ph idx="1"/>
          </p:nvPr>
        </p:nvPicPr>
        <p:blipFill>
          <a:blip r:embed="rId3"/>
          <a:stretch>
            <a:fillRect/>
          </a:stretch>
        </p:blipFill>
        <p:spPr>
          <a:xfrm>
            <a:off x="2615712" y="1152983"/>
            <a:ext cx="8233040" cy="5564400"/>
          </a:xfrm>
          <a:prstGeom prst="rect">
            <a:avLst/>
          </a:prstGeom>
        </p:spPr>
      </p:pic>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165704" cy="369332"/>
          </a:xfrm>
          <a:prstGeom prst="rect">
            <a:avLst/>
          </a:prstGeom>
          <a:noFill/>
        </p:spPr>
        <p:txBody>
          <a:bodyPr wrap="none" rtlCol="0">
            <a:spAutoFit/>
          </a:bodyPr>
          <a:lstStyle/>
          <a:p>
            <a:r>
              <a:rPr lang="en-AU" b="1" dirty="0" smtClean="0"/>
              <a:t>Mir-148</a:t>
            </a:r>
            <a:r>
              <a:rPr lang="en-AU" dirty="0" smtClean="0"/>
              <a:t>a</a:t>
            </a:r>
            <a:endParaRPr lang="en-AU"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3129030" y="1605201"/>
            <a:ext cx="2547436" cy="2528887"/>
          </a:xfrm>
          <a:prstGeom prst="rect">
            <a:avLst/>
          </a:prstGeom>
        </p:spPr>
      </p:pic>
    </p:spTree>
    <p:extLst>
      <p:ext uri="{BB962C8B-B14F-4D97-AF65-F5344CB8AC3E}">
        <p14:creationId xmlns:p14="http://schemas.microsoft.com/office/powerpoint/2010/main" val="1146595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5036" y="2158425"/>
            <a:ext cx="3257672" cy="1400530"/>
          </a:xfrm>
        </p:spPr>
        <p:txBody>
          <a:bodyPr/>
          <a:lstStyle/>
          <a:p>
            <a:r>
              <a:rPr lang="en-US" sz="2400" dirty="0" smtClean="0"/>
              <a:t>Scrambled 148a as control. Won’t bind </a:t>
            </a:r>
            <a:r>
              <a:rPr lang="en-US" sz="2400" dirty="0" err="1" smtClean="0"/>
              <a:t>hnRNPK</a:t>
            </a:r>
            <a:r>
              <a:rPr lang="en-US" sz="2400" dirty="0"/>
              <a:t> </a:t>
            </a:r>
            <a:r>
              <a:rPr lang="en-US" sz="2400" dirty="0" smtClean="0"/>
              <a:t>or localize to nucleolus </a:t>
            </a:r>
            <a:endParaRPr lang="en-AU" sz="2400" dirty="0"/>
          </a:p>
        </p:txBody>
      </p:sp>
      <p:pic>
        <p:nvPicPr>
          <p:cNvPr id="4" name="Content Placeholder 3"/>
          <p:cNvPicPr>
            <a:picLocks noGrp="1" noChangeAspect="1"/>
          </p:cNvPicPr>
          <p:nvPr>
            <p:ph idx="1"/>
          </p:nvPr>
        </p:nvPicPr>
        <p:blipFill>
          <a:blip r:embed="rId2"/>
          <a:stretch>
            <a:fillRect/>
          </a:stretch>
        </p:blipFill>
        <p:spPr>
          <a:xfrm>
            <a:off x="646111" y="452718"/>
            <a:ext cx="7746756" cy="5559602"/>
          </a:xfrm>
          <a:prstGeom prst="rect">
            <a:avLst/>
          </a:prstGeom>
        </p:spPr>
      </p:pic>
    </p:spTree>
    <p:extLst>
      <p:ext uri="{BB962C8B-B14F-4D97-AF65-F5344CB8AC3E}">
        <p14:creationId xmlns:p14="http://schemas.microsoft.com/office/powerpoint/2010/main" val="1597688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58" y="1786951"/>
            <a:ext cx="3073402" cy="1400530"/>
          </a:xfrm>
        </p:spPr>
        <p:txBody>
          <a:bodyPr/>
          <a:lstStyle/>
          <a:p>
            <a:r>
              <a:rPr lang="en-US" sz="2400" dirty="0" smtClean="0"/>
              <a:t>miR-589 is believed </a:t>
            </a:r>
            <a:br>
              <a:rPr lang="en-US" sz="2400" dirty="0" smtClean="0"/>
            </a:br>
            <a:r>
              <a:rPr lang="en-US" sz="2400" dirty="0" smtClean="0"/>
              <a:t>to be exported </a:t>
            </a:r>
            <a:br>
              <a:rPr lang="en-US" sz="2400" dirty="0" smtClean="0"/>
            </a:br>
            <a:r>
              <a:rPr lang="en-US" sz="2400" dirty="0" smtClean="0"/>
              <a:t>due to sampling</a:t>
            </a:r>
            <a:endParaRPr lang="en-AU" sz="2400" dirty="0"/>
          </a:p>
        </p:txBody>
      </p:sp>
      <p:pic>
        <p:nvPicPr>
          <p:cNvPr id="4" name="Content Placeholder 3"/>
          <p:cNvPicPr>
            <a:picLocks noGrp="1" noChangeAspect="1"/>
          </p:cNvPicPr>
          <p:nvPr>
            <p:ph idx="1"/>
          </p:nvPr>
        </p:nvPicPr>
        <p:blipFill>
          <a:blip r:embed="rId2"/>
          <a:stretch>
            <a:fillRect/>
          </a:stretch>
        </p:blipFill>
        <p:spPr>
          <a:xfrm>
            <a:off x="3438160" y="861646"/>
            <a:ext cx="8340058" cy="5373749"/>
          </a:xfrm>
          <a:prstGeom prst="rect">
            <a:avLst/>
          </a:prstGeom>
        </p:spPr>
      </p:pic>
      <p:pic>
        <p:nvPicPr>
          <p:cNvPr id="5" name="Picture 4"/>
          <p:cNvPicPr/>
          <p:nvPr/>
        </p:nvPicPr>
        <p:blipFill rotWithShape="1">
          <a:blip r:embed="rId3"/>
          <a:srcRect l="10303" t="17128"/>
          <a:stretch/>
        </p:blipFill>
        <p:spPr>
          <a:xfrm>
            <a:off x="364758" y="3548520"/>
            <a:ext cx="2835642" cy="2526970"/>
          </a:xfrm>
          <a:prstGeom prst="rect">
            <a:avLst/>
          </a:prstGeom>
        </p:spPr>
      </p:pic>
      <p:cxnSp>
        <p:nvCxnSpPr>
          <p:cNvPr id="6" name="Straight Connector 5"/>
          <p:cNvCxnSpPr/>
          <p:nvPr/>
        </p:nvCxnSpPr>
        <p:spPr>
          <a:xfrm>
            <a:off x="1557338" y="2971800"/>
            <a:ext cx="271462" cy="1843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127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hnRNPK</a:t>
            </a:r>
            <a:r>
              <a:rPr lang="en-AU" dirty="0" smtClean="0"/>
              <a:t> binds RNA</a:t>
            </a:r>
            <a:endParaRPr lang="en-AU" dirty="0"/>
          </a:p>
        </p:txBody>
      </p:sp>
      <p:sp>
        <p:nvSpPr>
          <p:cNvPr id="3" name="Content Placeholder 2"/>
          <p:cNvSpPr>
            <a:spLocks noGrp="1"/>
          </p:cNvSpPr>
          <p:nvPr>
            <p:ph idx="1"/>
          </p:nvPr>
        </p:nvSpPr>
        <p:spPr>
          <a:xfrm>
            <a:off x="840033" y="1853248"/>
            <a:ext cx="4874968" cy="4195481"/>
          </a:xfrm>
        </p:spPr>
        <p:txBody>
          <a:bodyPr/>
          <a:lstStyle/>
          <a:p>
            <a:r>
              <a:rPr lang="en-US" dirty="0" err="1" smtClean="0"/>
              <a:t>hnRNPK</a:t>
            </a:r>
            <a:r>
              <a:rPr lang="en-US" dirty="0" smtClean="0"/>
              <a:t> co-localizes with miR-148a, but does it bind?</a:t>
            </a:r>
          </a:p>
          <a:p>
            <a:pPr marL="0" indent="0">
              <a:buNone/>
            </a:pPr>
            <a:endParaRPr lang="en-US" dirty="0" smtClean="0"/>
          </a:p>
          <a:p>
            <a:r>
              <a:rPr lang="en-US" dirty="0" smtClean="0"/>
              <a:t>RNA immunoprecipitation: pull down </a:t>
            </a:r>
            <a:r>
              <a:rPr lang="en-US" dirty="0" err="1" smtClean="0"/>
              <a:t>hnRNPK</a:t>
            </a:r>
            <a:r>
              <a:rPr lang="en-US" dirty="0" smtClean="0"/>
              <a:t> and its binders, including RNA.</a:t>
            </a:r>
          </a:p>
          <a:p>
            <a:pPr marL="0" indent="0">
              <a:buNone/>
            </a:pPr>
            <a:r>
              <a:rPr lang="en-US" dirty="0" smtClean="0"/>
              <a:t> 1- ladder</a:t>
            </a:r>
          </a:p>
          <a:p>
            <a:pPr marL="0" indent="0">
              <a:buNone/>
            </a:pPr>
            <a:r>
              <a:rPr lang="en-US" dirty="0" smtClean="0"/>
              <a:t> 3 – </a:t>
            </a:r>
            <a:r>
              <a:rPr lang="en-US" dirty="0" err="1" smtClean="0"/>
              <a:t>hnRNPK</a:t>
            </a:r>
            <a:r>
              <a:rPr lang="en-US" dirty="0" smtClean="0"/>
              <a:t> IP</a:t>
            </a:r>
          </a:p>
          <a:p>
            <a:pPr marL="0" indent="0">
              <a:buNone/>
            </a:pPr>
            <a:r>
              <a:rPr lang="en-US" dirty="0"/>
              <a:t> </a:t>
            </a:r>
            <a:r>
              <a:rPr lang="en-US" dirty="0" smtClean="0"/>
              <a:t>4 – Control; rabbit IgG </a:t>
            </a:r>
          </a:p>
        </p:txBody>
      </p:sp>
      <p:pic>
        <p:nvPicPr>
          <p:cNvPr id="4" name="Picture 3"/>
          <p:cNvPicPr/>
          <p:nvPr/>
        </p:nvPicPr>
        <p:blipFill rotWithShape="1">
          <a:blip r:embed="rId2"/>
          <a:srcRect b="36635"/>
          <a:stretch/>
        </p:blipFill>
        <p:spPr>
          <a:xfrm>
            <a:off x="6537842" y="452718"/>
            <a:ext cx="3512992" cy="334758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2233709323"/>
              </p:ext>
            </p:extLst>
          </p:nvPr>
        </p:nvGraphicFramePr>
        <p:xfrm>
          <a:off x="6284699" y="3950988"/>
          <a:ext cx="4115508" cy="2559460"/>
        </p:xfrm>
        <a:graphic>
          <a:graphicData uri="http://schemas.openxmlformats.org/drawingml/2006/table">
            <a:tbl>
              <a:tblPr firstRow="1" firstCol="1" bandRow="1"/>
              <a:tblGrid>
                <a:gridCol w="957315"/>
                <a:gridCol w="1818088"/>
                <a:gridCol w="1340105"/>
              </a:tblGrid>
              <a:tr h="476797">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RNA eluted (ng/µL)</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nSpc>
                          <a:spcPct val="107000"/>
                        </a:lnSpc>
                        <a:spcAft>
                          <a:spcPts val="0"/>
                        </a:spcAft>
                      </a:pP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hnRNPK</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IP</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IgG Control</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nSpc>
                          <a:spcPct val="107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11.78</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1.40</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nSpc>
                          <a:spcPct val="107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2</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4.20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0.20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14.7</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0.80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95053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a:t>
            </a:r>
            <a:endParaRPr lang="en-AU" dirty="0"/>
          </a:p>
        </p:txBody>
      </p:sp>
      <p:sp>
        <p:nvSpPr>
          <p:cNvPr id="8" name="Content Placeholder 7"/>
          <p:cNvSpPr>
            <a:spLocks noGrp="1"/>
          </p:cNvSpPr>
          <p:nvPr>
            <p:ph idx="1"/>
          </p:nvPr>
        </p:nvSpPr>
        <p:spPr>
          <a:xfrm>
            <a:off x="4987059" y="3623741"/>
            <a:ext cx="6838580" cy="4195481"/>
          </a:xfrm>
        </p:spPr>
        <p:txBody>
          <a:bodyPr/>
          <a:lstStyle/>
          <a:p>
            <a:r>
              <a:rPr lang="en-US" dirty="0" smtClean="0"/>
              <a:t>Confirm </a:t>
            </a:r>
            <a:r>
              <a:rPr lang="en-US" dirty="0" err="1" smtClean="0"/>
              <a:t>hnRNPK</a:t>
            </a:r>
            <a:r>
              <a:rPr lang="en-US" dirty="0" smtClean="0"/>
              <a:t> interaction: by binding and K/O </a:t>
            </a:r>
          </a:p>
          <a:p>
            <a:endParaRPr lang="en-US" dirty="0" smtClean="0"/>
          </a:p>
          <a:p>
            <a:r>
              <a:rPr lang="en-US" dirty="0" smtClean="0"/>
              <a:t>Confirm the motif via mutagenesis </a:t>
            </a:r>
          </a:p>
          <a:p>
            <a:endParaRPr lang="en-US" dirty="0" smtClean="0"/>
          </a:p>
          <a:p>
            <a:r>
              <a:rPr lang="en-US" dirty="0" smtClean="0"/>
              <a:t>Figure out the link between cavin-1 and </a:t>
            </a:r>
            <a:r>
              <a:rPr lang="en-US" dirty="0" err="1" smtClean="0"/>
              <a:t>hnRNPK</a:t>
            </a:r>
            <a:r>
              <a:rPr lang="en-US" dirty="0" smtClean="0"/>
              <a:t> subcellular localization?</a:t>
            </a:r>
            <a:endParaRPr lang="en-AU" dirty="0"/>
          </a:p>
        </p:txBody>
      </p:sp>
      <p:pic>
        <p:nvPicPr>
          <p:cNvPr id="9" name="Picture 8"/>
          <p:cNvPicPr>
            <a:picLocks noChangeAspect="1"/>
          </p:cNvPicPr>
          <p:nvPr/>
        </p:nvPicPr>
        <p:blipFill>
          <a:blip r:embed="rId2"/>
          <a:stretch>
            <a:fillRect/>
          </a:stretch>
        </p:blipFill>
        <p:spPr>
          <a:xfrm>
            <a:off x="559970" y="1658853"/>
            <a:ext cx="3752850" cy="4467225"/>
          </a:xfrm>
          <a:prstGeom prst="rect">
            <a:avLst/>
          </a:prstGeom>
        </p:spPr>
      </p:pic>
      <p:sp>
        <p:nvSpPr>
          <p:cNvPr id="10" name="TextBox 9"/>
          <p:cNvSpPr txBox="1"/>
          <p:nvPr/>
        </p:nvSpPr>
        <p:spPr>
          <a:xfrm>
            <a:off x="4398961" y="1358174"/>
            <a:ext cx="5091458" cy="1754326"/>
          </a:xfrm>
          <a:prstGeom prst="rect">
            <a:avLst/>
          </a:prstGeom>
          <a:noFill/>
        </p:spPr>
        <p:txBody>
          <a:bodyPr wrap="none" rtlCol="0">
            <a:spAutoFit/>
          </a:bodyPr>
          <a:lstStyle/>
          <a:p>
            <a:r>
              <a:rPr lang="en-AU" dirty="0">
                <a:solidFill>
                  <a:srgbClr val="C00000"/>
                </a:solidFill>
              </a:rPr>
              <a:t>Mechanism: </a:t>
            </a:r>
          </a:p>
          <a:p>
            <a:r>
              <a:rPr lang="en-AU" dirty="0">
                <a:solidFill>
                  <a:srgbClr val="C00000"/>
                </a:solidFill>
              </a:rPr>
              <a:t>- </a:t>
            </a:r>
            <a:r>
              <a:rPr lang="en-AU" dirty="0" err="1">
                <a:solidFill>
                  <a:srgbClr val="C00000"/>
                </a:solidFill>
              </a:rPr>
              <a:t>hnRNPK</a:t>
            </a:r>
            <a:r>
              <a:rPr lang="en-AU" dirty="0">
                <a:solidFill>
                  <a:srgbClr val="C00000"/>
                </a:solidFill>
              </a:rPr>
              <a:t> moves to MVB/EVs</a:t>
            </a:r>
          </a:p>
          <a:p>
            <a:r>
              <a:rPr lang="en-AU" dirty="0">
                <a:solidFill>
                  <a:srgbClr val="C00000"/>
                </a:solidFill>
              </a:rPr>
              <a:t>- </a:t>
            </a:r>
            <a:r>
              <a:rPr lang="en-AU" dirty="0" err="1">
                <a:solidFill>
                  <a:srgbClr val="C00000"/>
                </a:solidFill>
              </a:rPr>
              <a:t>hnRNPK</a:t>
            </a:r>
            <a:r>
              <a:rPr lang="en-AU" dirty="0">
                <a:solidFill>
                  <a:srgbClr val="C00000"/>
                </a:solidFill>
              </a:rPr>
              <a:t> brings </a:t>
            </a:r>
            <a:r>
              <a:rPr lang="en-AU" dirty="0" err="1">
                <a:solidFill>
                  <a:srgbClr val="C00000"/>
                </a:solidFill>
              </a:rPr>
              <a:t>miR</a:t>
            </a:r>
            <a:r>
              <a:rPr lang="en-AU" dirty="0">
                <a:solidFill>
                  <a:srgbClr val="C00000"/>
                </a:solidFill>
              </a:rPr>
              <a:t> targets with it</a:t>
            </a:r>
          </a:p>
          <a:p>
            <a:r>
              <a:rPr lang="en-AU" dirty="0">
                <a:solidFill>
                  <a:srgbClr val="C00000"/>
                </a:solidFill>
              </a:rPr>
              <a:t>- addition of cavin-1 prevents </a:t>
            </a:r>
            <a:r>
              <a:rPr lang="en-AU" dirty="0" err="1">
                <a:solidFill>
                  <a:srgbClr val="C00000"/>
                </a:solidFill>
              </a:rPr>
              <a:t>hnRNPK</a:t>
            </a:r>
            <a:r>
              <a:rPr lang="en-AU" dirty="0">
                <a:solidFill>
                  <a:srgbClr val="C00000"/>
                </a:solidFill>
              </a:rPr>
              <a:t> in EVs</a:t>
            </a:r>
          </a:p>
          <a:p>
            <a:r>
              <a:rPr lang="en-AU" dirty="0">
                <a:solidFill>
                  <a:srgbClr val="C00000"/>
                </a:solidFill>
              </a:rPr>
              <a:t>	potentially by </a:t>
            </a:r>
            <a:r>
              <a:rPr lang="en-AU" dirty="0" smtClean="0">
                <a:solidFill>
                  <a:srgbClr val="C00000"/>
                </a:solidFill>
              </a:rPr>
              <a:t>sequestering </a:t>
            </a:r>
            <a:r>
              <a:rPr lang="en-AU" dirty="0">
                <a:solidFill>
                  <a:srgbClr val="C00000"/>
                </a:solidFill>
              </a:rPr>
              <a:t>to ER</a:t>
            </a:r>
          </a:p>
          <a:p>
            <a:r>
              <a:rPr lang="en-AU" dirty="0">
                <a:solidFill>
                  <a:srgbClr val="C00000"/>
                </a:solidFill>
              </a:rPr>
              <a:t>- Therefore reduces </a:t>
            </a:r>
            <a:r>
              <a:rPr lang="en-AU" dirty="0" err="1">
                <a:solidFill>
                  <a:srgbClr val="C00000"/>
                </a:solidFill>
              </a:rPr>
              <a:t>miR</a:t>
            </a:r>
            <a:r>
              <a:rPr lang="en-AU" dirty="0">
                <a:solidFill>
                  <a:srgbClr val="C00000"/>
                </a:solidFill>
              </a:rPr>
              <a:t> export</a:t>
            </a:r>
          </a:p>
        </p:txBody>
      </p:sp>
    </p:spTree>
    <p:extLst>
      <p:ext uri="{BB962C8B-B14F-4D97-AF65-F5344CB8AC3E}">
        <p14:creationId xmlns:p14="http://schemas.microsoft.com/office/powerpoint/2010/main" val="88256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54636"/>
            <a:ext cx="6422414" cy="4195481"/>
          </a:xfrm>
        </p:spPr>
        <p:txBody>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a:t>Co-expression 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smtClean="0"/>
              <a:t>Cav1 overexpression linked to metastasis.</a:t>
            </a:r>
          </a:p>
          <a:p>
            <a:pPr marL="3657600" lvl="8" indent="0">
              <a:buNone/>
            </a:pPr>
            <a:r>
              <a:rPr lang="en-AU" dirty="0" smtClean="0"/>
              <a:t>(Bennett 2009)</a:t>
            </a:r>
          </a:p>
          <a:p>
            <a:pPr marL="3657600" lvl="8" indent="0">
              <a:buNone/>
            </a:pPr>
            <a:endParaRPr lang="en-AU" dirty="0" smtClean="0"/>
          </a:p>
          <a:p>
            <a:r>
              <a:rPr lang="en-US" dirty="0" smtClean="0"/>
              <a:t>Knock down or addition of cavin-1 reduces metastasis.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992252"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992253" y="1719026"/>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745904" y="5100506"/>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PC3: advanced prostate cancer</a:t>
            </a:r>
            <a:endParaRPr lang="en-AU" dirty="0"/>
          </a:p>
        </p:txBody>
      </p:sp>
      <p:pic>
        <p:nvPicPr>
          <p:cNvPr id="4" name="Content Placeholder 3"/>
          <p:cNvPicPr>
            <a:picLocks noGrp="1" noChangeAspect="1"/>
          </p:cNvPicPr>
          <p:nvPr>
            <p:ph idx="1"/>
          </p:nvPr>
        </p:nvPicPr>
        <p:blipFill rotWithShape="1">
          <a:blip r:embed="rId3"/>
          <a:srcRect l="2800" t="6070"/>
          <a:stretch/>
        </p:blipFill>
        <p:spPr>
          <a:xfrm>
            <a:off x="3516922" y="1600836"/>
            <a:ext cx="5029200" cy="4712042"/>
          </a:xfrm>
          <a:prstGeom prst="rect">
            <a:avLst/>
          </a:prstGeom>
        </p:spPr>
      </p:pic>
    </p:spTree>
    <p:extLst>
      <p:ext uri="{BB962C8B-B14F-4D97-AF65-F5344CB8AC3E}">
        <p14:creationId xmlns:p14="http://schemas.microsoft.com/office/powerpoint/2010/main" val="861645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a:t>
            </a:r>
            <a:endParaRPr lang="en-AU" dirty="0"/>
          </a:p>
        </p:txBody>
      </p:sp>
      <p:sp>
        <p:nvSpPr>
          <p:cNvPr id="3" name="Content Placeholder 2"/>
          <p:cNvSpPr>
            <a:spLocks noGrp="1"/>
          </p:cNvSpPr>
          <p:nvPr>
            <p:ph idx="1"/>
          </p:nvPr>
        </p:nvSpPr>
        <p:spPr>
          <a:xfrm>
            <a:off x="5348471" y="1853248"/>
            <a:ext cx="6471493" cy="4195481"/>
          </a:xfrm>
        </p:spPr>
        <p:txBody>
          <a:bodyPr>
            <a:normAutofit/>
          </a:bodyPr>
          <a:lstStyle/>
          <a:p>
            <a:r>
              <a:rPr lang="en-AU" dirty="0" smtClean="0"/>
              <a:t>Intercellular communication by transfer of cytoplasmic </a:t>
            </a:r>
            <a:r>
              <a:rPr lang="en-AU" dirty="0"/>
              <a:t>material 		</a:t>
            </a:r>
            <a:r>
              <a:rPr lang="en-AU" sz="1600" dirty="0"/>
              <a:t>	</a:t>
            </a:r>
            <a:r>
              <a:rPr lang="en-AU" sz="1600" dirty="0" smtClean="0"/>
              <a:t>(</a:t>
            </a:r>
            <a:r>
              <a:rPr lang="en-AU" sz="1600" dirty="0" err="1" smtClean="0"/>
              <a:t>Zaborowski</a:t>
            </a:r>
            <a:r>
              <a:rPr lang="en-AU" sz="1600" dirty="0" smtClean="0"/>
              <a:t> </a:t>
            </a:r>
            <a:r>
              <a:rPr lang="en-AU" sz="1600" dirty="0"/>
              <a:t>2015)</a:t>
            </a:r>
          </a:p>
          <a:p>
            <a:pPr marL="0" indent="0">
              <a:buNone/>
            </a:pPr>
            <a:endParaRPr lang="en-AU" dirty="0" smtClean="0"/>
          </a:p>
          <a:p>
            <a:r>
              <a:rPr lang="en-AU" dirty="0" smtClean="0"/>
              <a:t>Cancer derived EVs have roles in tumour microenvironment modifications. 	</a:t>
            </a:r>
            <a:r>
              <a:rPr lang="en-AU" sz="1400" dirty="0" smtClean="0"/>
              <a:t>(Webber 2015)</a:t>
            </a:r>
            <a:r>
              <a:rPr lang="en-AU" dirty="0" smtClean="0"/>
              <a:t>  </a:t>
            </a:r>
            <a:endParaRPr lang="en-AU" dirty="0"/>
          </a:p>
          <a:p>
            <a:endParaRPr lang="en-AU" dirty="0" smtClean="0"/>
          </a:p>
          <a:p>
            <a:r>
              <a:rPr lang="en-AU" dirty="0" smtClean="0"/>
              <a:t>Protein content of EVs commonly researched</a:t>
            </a:r>
          </a:p>
          <a:p>
            <a:endParaRPr lang="en-AU" dirty="0"/>
          </a:p>
          <a:p>
            <a:r>
              <a:rPr lang="en-AU" dirty="0" smtClean="0"/>
              <a:t>Cavin-1 modulated EV protein content.</a:t>
            </a:r>
          </a:p>
          <a:p>
            <a:pPr marL="3657600" lvl="8" indent="0">
              <a:buNone/>
            </a:pPr>
            <a:r>
              <a:rPr lang="en-AU" dirty="0" smtClean="0"/>
              <a:t>(</a:t>
            </a:r>
            <a:r>
              <a:rPr lang="en-AU" dirty="0" err="1" smtClean="0"/>
              <a:t>Inder</a:t>
            </a:r>
            <a:r>
              <a:rPr lang="en-AU" dirty="0" smtClean="0"/>
              <a:t> 2014)</a:t>
            </a:r>
            <a:endParaRPr lang="en-AU" dirty="0"/>
          </a:p>
        </p:txBody>
      </p:sp>
      <p:pic>
        <p:nvPicPr>
          <p:cNvPr id="4" name="Picture 3"/>
          <p:cNvPicPr>
            <a:picLocks noChangeAspect="1"/>
          </p:cNvPicPr>
          <p:nvPr/>
        </p:nvPicPr>
        <p:blipFill>
          <a:blip r:embed="rId3"/>
          <a:stretch>
            <a:fillRect/>
          </a:stretch>
        </p:blipFill>
        <p:spPr>
          <a:xfrm>
            <a:off x="1008462" y="1593622"/>
            <a:ext cx="3977659" cy="4714733"/>
          </a:xfrm>
          <a:prstGeom prst="rect">
            <a:avLst/>
          </a:prstGeom>
        </p:spPr>
      </p:pic>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MicroRNAs</a:t>
            </a:r>
            <a:endParaRPr lang="en-AU" dirty="0"/>
          </a:p>
        </p:txBody>
      </p:sp>
      <p:pic>
        <p:nvPicPr>
          <p:cNvPr id="4" name="Content Placeholder 3"/>
          <p:cNvPicPr>
            <a:picLocks noGrp="1" noChangeAspect="1"/>
          </p:cNvPicPr>
          <p:nvPr>
            <p:ph idx="1"/>
          </p:nvPr>
        </p:nvPicPr>
        <p:blipFill>
          <a:blip r:embed="rId3"/>
          <a:stretch>
            <a:fillRect/>
          </a:stretch>
        </p:blipFill>
        <p:spPr>
          <a:xfrm>
            <a:off x="1977372" y="1339943"/>
            <a:ext cx="7554934" cy="5112172"/>
          </a:xfrm>
          <a:prstGeom prst="rect">
            <a:avLst/>
          </a:prstGeom>
        </p:spPr>
      </p:pic>
      <p:sp>
        <p:nvSpPr>
          <p:cNvPr id="5" name="TextBox 4"/>
          <p:cNvSpPr txBox="1"/>
          <p:nvPr/>
        </p:nvSpPr>
        <p:spPr>
          <a:xfrm>
            <a:off x="9532306" y="6082783"/>
            <a:ext cx="1662635" cy="369332"/>
          </a:xfrm>
          <a:prstGeom prst="rect">
            <a:avLst/>
          </a:prstGeom>
          <a:noFill/>
        </p:spPr>
        <p:txBody>
          <a:bodyPr wrap="none" rtlCol="0">
            <a:spAutoFit/>
          </a:bodyPr>
          <a:lstStyle/>
          <a:p>
            <a:r>
              <a:rPr lang="en-AU" dirty="0" smtClean="0"/>
              <a:t>Kai et al 2010</a:t>
            </a:r>
            <a:endParaRPr lang="en-AU" dirty="0"/>
          </a:p>
        </p:txBody>
      </p:sp>
    </p:spTree>
    <p:extLst>
      <p:ext uri="{BB962C8B-B14F-4D97-AF65-F5344CB8AC3E}">
        <p14:creationId xmlns:p14="http://schemas.microsoft.com/office/powerpoint/2010/main" val="3091755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MicroRNAs in EVs</a:t>
            </a:r>
            <a:endParaRPr lang="en-AU" dirty="0"/>
          </a:p>
        </p:txBody>
      </p:sp>
      <p:sp>
        <p:nvSpPr>
          <p:cNvPr id="3" name="Content Placeholder 2"/>
          <p:cNvSpPr>
            <a:spLocks noGrp="1"/>
          </p:cNvSpPr>
          <p:nvPr>
            <p:ph idx="1"/>
          </p:nvPr>
        </p:nvSpPr>
        <p:spPr>
          <a:xfrm>
            <a:off x="696593" y="1844881"/>
            <a:ext cx="6038850" cy="4195481"/>
          </a:xfrm>
        </p:spPr>
        <p:txBody>
          <a:bodyPr>
            <a:normAutofit fontScale="92500" lnSpcReduction="20000"/>
          </a:bodyPr>
          <a:lstStyle/>
          <a:p>
            <a:r>
              <a:rPr lang="en-AU" dirty="0" smtClean="0"/>
              <a:t>EVs have been proposed as vehicles for microRNAs. 						</a:t>
            </a:r>
            <a:r>
              <a:rPr lang="en-AU" sz="1400" dirty="0" smtClean="0"/>
              <a:t>(Cheng 2014)</a:t>
            </a:r>
          </a:p>
          <a:p>
            <a:endParaRPr lang="en-US" dirty="0" smtClean="0"/>
          </a:p>
          <a:p>
            <a:r>
              <a:rPr lang="en-US" dirty="0" smtClean="0"/>
              <a:t>Alike protein, EV contained </a:t>
            </a:r>
            <a:r>
              <a:rPr lang="en-US" dirty="0" err="1" smtClean="0"/>
              <a:t>miRs</a:t>
            </a:r>
            <a:r>
              <a:rPr lang="en-US" dirty="0" smtClean="0"/>
              <a:t> facilitate modifications to the </a:t>
            </a:r>
            <a:r>
              <a:rPr lang="en-AU" dirty="0" smtClean="0"/>
              <a:t>tumour</a:t>
            </a:r>
            <a:r>
              <a:rPr lang="en-US" dirty="0" smtClean="0"/>
              <a:t> microenvironment and pre-metastatic niche formation.</a:t>
            </a:r>
          </a:p>
          <a:p>
            <a:pPr marL="3657600" lvl="8" indent="0">
              <a:buNone/>
            </a:pPr>
            <a:r>
              <a:rPr lang="en-US" dirty="0" smtClean="0"/>
              <a:t>(</a:t>
            </a:r>
            <a:r>
              <a:rPr lang="en-US" dirty="0" err="1" smtClean="0"/>
              <a:t>Neviani</a:t>
            </a:r>
            <a:r>
              <a:rPr lang="en-US" dirty="0" smtClean="0"/>
              <a:t> </a:t>
            </a:r>
            <a:r>
              <a:rPr lang="en-US" i="1" dirty="0" smtClean="0"/>
              <a:t>et al </a:t>
            </a:r>
            <a:r>
              <a:rPr lang="en-US" dirty="0" smtClean="0"/>
              <a:t>2015)</a:t>
            </a:r>
          </a:p>
          <a:p>
            <a:endParaRPr lang="en-AU" dirty="0" smtClean="0"/>
          </a:p>
          <a:p>
            <a:r>
              <a:rPr lang="en-AU" dirty="0"/>
              <a:t>m</a:t>
            </a:r>
            <a:r>
              <a:rPr lang="en-AU" dirty="0" smtClean="0"/>
              <a:t>iR-148a reduced export by cavin-1 with no </a:t>
            </a:r>
            <a:r>
              <a:rPr lang="en-AU" dirty="0" smtClean="0"/>
              <a:t>change to cellular expression </a:t>
            </a:r>
          </a:p>
          <a:p>
            <a:endParaRPr lang="en-AU" dirty="0" smtClean="0"/>
          </a:p>
          <a:p>
            <a:r>
              <a:rPr lang="en-AU" dirty="0" smtClean="0"/>
              <a:t>Indicates some form of export mechanism</a:t>
            </a:r>
          </a:p>
          <a:p>
            <a:pPr marL="0" indent="0">
              <a:buNone/>
            </a:pPr>
            <a:r>
              <a:rPr lang="en-AU" dirty="0"/>
              <a:t>	</a:t>
            </a:r>
            <a:r>
              <a:rPr lang="en-AU" dirty="0" smtClean="0"/>
              <a:t>	rather than sampling. </a:t>
            </a:r>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925" y="1677402"/>
            <a:ext cx="4579972" cy="4055183"/>
          </a:xfrm>
          <a:prstGeom prst="rect">
            <a:avLst/>
          </a:prstGeom>
        </p:spPr>
      </p:pic>
      <p:sp>
        <p:nvSpPr>
          <p:cNvPr id="5" name="TextBox 4"/>
          <p:cNvSpPr txBox="1"/>
          <p:nvPr/>
        </p:nvSpPr>
        <p:spPr>
          <a:xfrm>
            <a:off x="9794631" y="5732585"/>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653586" y="1108133"/>
            <a:ext cx="5390866" cy="4832092"/>
          </a:xfrm>
          <a:prstGeom prst="rect">
            <a:avLst/>
          </a:prstGeom>
          <a:noFill/>
        </p:spPr>
        <p:txBody>
          <a:bodyPr wrap="square" rtlCol="0">
            <a:spAutoFit/>
          </a:bodyPr>
          <a:lstStyle/>
          <a:p>
            <a:r>
              <a:rPr lang="en-US" sz="2400" dirty="0" smtClean="0"/>
              <a:t>Hypothesis: </a:t>
            </a:r>
          </a:p>
          <a:p>
            <a:endParaRPr lang="en-US" sz="2000" dirty="0" smtClean="0"/>
          </a:p>
          <a:p>
            <a:pPr algn="ctr"/>
            <a:r>
              <a:rPr lang="en-US" sz="2000" dirty="0" smtClean="0"/>
              <a:t>RNA binding protein mediates export of microRNAs in PC3 cells where expression of cavin-1 limits protein export and therefore, microRNA export.</a:t>
            </a:r>
          </a:p>
          <a:p>
            <a:endParaRPr lang="en-US" sz="2000" dirty="0" smtClean="0"/>
          </a:p>
          <a:p>
            <a:r>
              <a:rPr lang="en-US" sz="2400" dirty="0" smtClean="0"/>
              <a:t>Aims: </a:t>
            </a:r>
          </a:p>
          <a:p>
            <a:endParaRPr lang="en-US" sz="2000" dirty="0" smtClean="0"/>
          </a:p>
          <a:p>
            <a:pPr marL="342900" indent="-342900">
              <a:buAutoNum type="arabicPeriod"/>
            </a:pPr>
            <a:r>
              <a:rPr lang="en-US" sz="2000" dirty="0" smtClean="0"/>
              <a:t>Identify </a:t>
            </a:r>
            <a:r>
              <a:rPr lang="en-US" sz="2000" dirty="0" err="1" smtClean="0"/>
              <a:t>miRs</a:t>
            </a:r>
            <a:r>
              <a:rPr lang="en-US" sz="2000" dirty="0" smtClean="0"/>
              <a:t>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smtClean="0"/>
          </a:p>
          <a:p>
            <a:pPr marL="342900" indent="-342900">
              <a:buAutoNum type="arabicPeriod"/>
            </a:pPr>
            <a:r>
              <a:rPr lang="en-US" sz="2000" dirty="0" smtClean="0"/>
              <a:t>Investigate the interaction between export protein and </a:t>
            </a:r>
            <a:r>
              <a:rPr lang="en-US" sz="2000" dirty="0" err="1" smtClean="0"/>
              <a:t>miR</a:t>
            </a:r>
            <a:endParaRPr lang="en-AU" sz="2000" dirty="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694" y="652388"/>
            <a:ext cx="10695967" cy="1400530"/>
          </a:xfrm>
        </p:spPr>
        <p:txBody>
          <a:bodyPr/>
          <a:lstStyle/>
          <a:p>
            <a:r>
              <a:rPr lang="en-US" sz="3600" dirty="0" smtClean="0"/>
              <a:t>RNA-</a:t>
            </a:r>
            <a:r>
              <a:rPr lang="en-US" sz="3600" dirty="0" err="1" smtClean="0"/>
              <a:t>seq</a:t>
            </a:r>
            <a:r>
              <a:rPr lang="en-US" sz="3600" dirty="0" smtClean="0"/>
              <a:t> and Differential Expression analysis</a:t>
            </a:r>
            <a:endParaRPr lang="en-AU" sz="3600" dirty="0"/>
          </a:p>
        </p:txBody>
      </p:sp>
      <p:sp>
        <p:nvSpPr>
          <p:cNvPr id="3" name="Content Placeholder 2"/>
          <p:cNvSpPr>
            <a:spLocks noGrp="1"/>
          </p:cNvSpPr>
          <p:nvPr>
            <p:ph idx="1"/>
          </p:nvPr>
        </p:nvSpPr>
        <p:spPr>
          <a:xfrm>
            <a:off x="1103311" y="1718810"/>
            <a:ext cx="4306889" cy="4195481"/>
          </a:xfrm>
        </p:spPr>
        <p:txBody>
          <a:bodyPr>
            <a:normAutofit/>
          </a:bodyPr>
          <a:lstStyle/>
          <a:p>
            <a:r>
              <a:rPr lang="en-US" dirty="0" smtClean="0"/>
              <a:t>3 total RNA EV and cognate cell samples for PC3-GFP and PC3-GFP tagged Cavin-1 (PC3-cavin-1) cell lines. </a:t>
            </a:r>
          </a:p>
          <a:p>
            <a:endParaRPr lang="en-US" dirty="0" smtClean="0"/>
          </a:p>
          <a:p>
            <a:r>
              <a:rPr lang="en-US" dirty="0" smtClean="0"/>
              <a:t>RNA-</a:t>
            </a:r>
            <a:r>
              <a:rPr lang="en-US" dirty="0" err="1" smtClean="0"/>
              <a:t>seq</a:t>
            </a:r>
            <a:r>
              <a:rPr lang="en-US" dirty="0" smtClean="0"/>
              <a:t> for small RNAs, via Illumina sequencing. I received the resulting raw counts for </a:t>
            </a:r>
            <a:r>
              <a:rPr lang="en-US" dirty="0" err="1" smtClean="0"/>
              <a:t>miR</a:t>
            </a:r>
            <a:r>
              <a:rPr lang="en-US" dirty="0" smtClean="0"/>
              <a:t> species.</a:t>
            </a:r>
          </a:p>
          <a:p>
            <a:endParaRPr lang="en-AU" dirty="0"/>
          </a:p>
          <a:p>
            <a:r>
              <a:rPr lang="en-US" dirty="0" smtClean="0"/>
              <a:t>DESeq2 analysis for R.</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5780635" y="2073475"/>
            <a:ext cx="5579026" cy="3486150"/>
          </a:xfrm>
          <a:prstGeom prst="rect">
            <a:avLst/>
          </a:prstGeom>
        </p:spPr>
      </p:pic>
      <p:sp>
        <p:nvSpPr>
          <p:cNvPr id="5" name="TextBox 4"/>
          <p:cNvSpPr txBox="1"/>
          <p:nvPr/>
        </p:nvSpPr>
        <p:spPr>
          <a:xfrm>
            <a:off x="7200900" y="2800350"/>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914900"/>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Tree>
    <p:extLst>
      <p:ext uri="{BB962C8B-B14F-4D97-AF65-F5344CB8AC3E}">
        <p14:creationId xmlns:p14="http://schemas.microsoft.com/office/powerpoint/2010/main" val="3670688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3088</TotalTime>
  <Words>1294</Words>
  <Application>Microsoft Office PowerPoint</Application>
  <PresentationFormat>Widescreen</PresentationFormat>
  <Paragraphs>199</Paragraphs>
  <Slides>24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PC3: advanced prostate cancer</vt:lpstr>
      <vt:lpstr>Extracellular Vesicles</vt:lpstr>
      <vt:lpstr>MicroRNAs</vt:lpstr>
      <vt:lpstr>MicroRNAs in EVs</vt:lpstr>
      <vt:lpstr>PowerPoint Presentation</vt:lpstr>
      <vt:lpstr>RNA-seq and Differential Expression analysis</vt:lpstr>
      <vt:lpstr>MicroRNAs are selectively exported</vt:lpstr>
      <vt:lpstr>RT-qPCR validation</vt:lpstr>
      <vt:lpstr>Distribution of miR export</vt:lpstr>
      <vt:lpstr>Motifs enriched in exported miRs</vt:lpstr>
      <vt:lpstr>RNA-binding proteins differentially exported</vt:lpstr>
      <vt:lpstr>hnRNPK: viable export protein</vt:lpstr>
      <vt:lpstr>Subcellular localization of hnRNPK modified</vt:lpstr>
      <vt:lpstr>hnRNPK changes between MVB and ER</vt:lpstr>
      <vt:lpstr>hnRNPK in ER in cavin-1 cells</vt:lpstr>
      <vt:lpstr>microRNA in situ hybridization</vt:lpstr>
      <vt:lpstr>hnRNPK co-localizes with miR-148a</vt:lpstr>
      <vt:lpstr>Scrambled 148a as control. Won’t bind hnRNPK or localize to nucleolus </vt:lpstr>
      <vt:lpstr>miR-589 is believed  to be exported  due to sampling</vt:lpstr>
      <vt:lpstr>hnRNPK binds RNA</vt:lpstr>
      <vt:lpstr>Conclusion and Future: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Harley Robinson </cp:lastModifiedBy>
  <cp:revision>98</cp:revision>
  <dcterms:created xsi:type="dcterms:W3CDTF">2016-09-13T09:36:59Z</dcterms:created>
  <dcterms:modified xsi:type="dcterms:W3CDTF">2016-10-04T02:03:08Z</dcterms:modified>
</cp:coreProperties>
</file>