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80" r:id="rId7"/>
    <p:sldId id="260" r:id="rId8"/>
    <p:sldId id="261" r:id="rId9"/>
    <p:sldId id="270" r:id="rId10"/>
    <p:sldId id="262" r:id="rId11"/>
    <p:sldId id="269" r:id="rId12"/>
    <p:sldId id="263"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20/10/2016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baseline="0" dirty="0" smtClean="0"/>
              <a:t>These small non-coding RNAs get processed into a hairpin, then shuttled out of the nucleus where after further maturation allows complimentary binding to protein transcripts. This results in their degradation….. As </a:t>
            </a:r>
            <a:r>
              <a:rPr lang="en-AU" sz="800" baseline="0" dirty="0" err="1" smtClean="0"/>
              <a:t>Micrornas</a:t>
            </a:r>
            <a:r>
              <a:rPr lang="en-AU" sz="800" baseline="0" dirty="0" smtClean="0"/>
              <a:t> can bind to hundreds of transcripts, thus mediating many pathways, tight temporal and spatial regulation is required to prevent dysregulation. However many of the details surrounding its regulation, such as compartmentalization in the cell, is mostly unknown. Originally, microRNAs were believed to only be contained with their host cell which was facilitated by </a:t>
            </a:r>
            <a:r>
              <a:rPr lang="en-AU" sz="800" baseline="0" dirty="0" err="1" smtClean="0"/>
              <a:t>RNAses</a:t>
            </a:r>
            <a:r>
              <a:rPr lang="en-AU" sz="800" baseline="0" dirty="0" smtClean="0"/>
              <a:t> in the intracellular space.  Yet fairly recent studies found that these </a:t>
            </a:r>
            <a:r>
              <a:rPr lang="en-AU" sz="800" baseline="0" dirty="0" err="1" smtClean="0"/>
              <a:t>miRs</a:t>
            </a:r>
            <a:r>
              <a:rPr lang="en-AU" sz="800" baseline="0" dirty="0" smtClean="0"/>
              <a:t> are able to be shuttled </a:t>
            </a:r>
            <a:r>
              <a:rPr lang="en-AU" sz="800" baseline="0" dirty="0" err="1" smtClean="0"/>
              <a:t>intercellularly</a:t>
            </a:r>
            <a:r>
              <a:rPr lang="en-AU" sz="800" baseline="0" dirty="0" smtClean="0"/>
              <a:t> via EVs</a:t>
            </a:r>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244769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20/10/2016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20/10/2016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20/10/2016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20/10/2016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20/10/2016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20/10/2016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Alex </a:t>
            </a:r>
            <a:r>
              <a:rPr lang="en-US" cap="none" dirty="0" err="1" smtClean="0"/>
              <a:t>Cristino</a:t>
            </a:r>
            <a:r>
              <a:rPr lang="en-US" cap="none" dirty="0" smtClean="0"/>
              <a:t>. Michelle Hill</a:t>
            </a:r>
          </a:p>
          <a:p>
            <a:r>
              <a:rPr lang="en-US" cap="none" dirty="0" smtClean="0"/>
              <a:t>Hill And </a:t>
            </a:r>
            <a:r>
              <a:rPr lang="en-US" cap="none" dirty="0" err="1" smtClean="0"/>
              <a:t>Cristino</a:t>
            </a:r>
            <a:r>
              <a:rPr lang="en-US" cap="none" dirty="0" smtClean="0"/>
              <a:t> Group.</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55535"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by cavin-1 in EVs. </a:t>
            </a: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68" y="428039"/>
            <a:ext cx="9404723" cy="636486"/>
          </a:xfrm>
        </p:spPr>
        <p:txBody>
          <a:bodyPr/>
          <a:lstStyle/>
          <a:p>
            <a:r>
              <a:rPr lang="en-US" dirty="0" smtClean="0"/>
              <a:t>Motifs enriched in exported </a:t>
            </a:r>
            <a:r>
              <a:rPr lang="en-US" dirty="0" err="1" smtClean="0"/>
              <a:t>miRs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11304698" cy="369332"/>
          </a:xfrm>
          <a:prstGeom prst="rect">
            <a:avLst/>
          </a:prstGeom>
          <a:noFill/>
        </p:spPr>
        <p:txBody>
          <a:bodyPr wrap="none" rtlCol="0">
            <a:spAutoFit/>
          </a:bodyPr>
          <a:lstStyle/>
          <a:p>
            <a:r>
              <a:rPr lang="en-AU" dirty="0" smtClean="0"/>
              <a:t>Sub-hypothesis: 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RNA-binding proteins differentially exported</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Sub-hypothesis: </a:t>
            </a:r>
          </a:p>
          <a:p>
            <a:pPr marL="0" indent="0">
              <a:buNone/>
            </a:pPr>
            <a:r>
              <a:rPr lang="en-US" dirty="0" smtClean="0"/>
              <a:t>Export proteins:</a:t>
            </a:r>
          </a:p>
          <a:p>
            <a:pPr lvl="1"/>
            <a:r>
              <a:rPr lang="en-US" dirty="0" smtClean="0"/>
              <a:t>Possess differential export due to cavin-1</a:t>
            </a:r>
          </a:p>
          <a:p>
            <a:pPr lvl="1"/>
            <a:r>
              <a:rPr lang="en-US" dirty="0" smtClean="0"/>
              <a:t>Possess RNA binding ability</a:t>
            </a:r>
            <a:endParaRPr lang="en-AU" dirty="0"/>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 in situ hybridization</a:t>
            </a:r>
            <a:endParaRPr lang="en-AU" dirty="0"/>
          </a:p>
        </p:txBody>
      </p:sp>
      <p:sp>
        <p:nvSpPr>
          <p:cNvPr id="3" name="Content Placeholder 2"/>
          <p:cNvSpPr>
            <a:spLocks noGrp="1"/>
          </p:cNvSpPr>
          <p:nvPr>
            <p:ph idx="1"/>
          </p:nvPr>
        </p:nvSpPr>
        <p:spPr>
          <a:xfrm>
            <a:off x="839544" y="2468710"/>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6928338" y="2331253"/>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165704" cy="369332"/>
          </a:xfrm>
          <a:prstGeom prst="rect">
            <a:avLst/>
          </a:prstGeom>
          <a:noFill/>
        </p:spPr>
        <p:txBody>
          <a:bodyPr wrap="none" rtlCol="0">
            <a:spAutoFit/>
          </a:bodyPr>
          <a:lstStyle/>
          <a:p>
            <a:r>
              <a:rPr lang="en-AU" b="1" dirty="0" smtClean="0"/>
              <a:t>Mir-148</a:t>
            </a:r>
            <a:r>
              <a:rPr lang="en-AU" dirty="0" smtClean="0"/>
              <a:t>a</a:t>
            </a:r>
            <a:endParaRPr lang="en-AU"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9645" y="3521726"/>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binds RNA</a:t>
            </a:r>
            <a:endParaRPr lang="en-AU" dirty="0"/>
          </a:p>
        </p:txBody>
      </p:sp>
      <p:sp>
        <p:nvSpPr>
          <p:cNvPr id="3" name="Content Placeholder 2"/>
          <p:cNvSpPr>
            <a:spLocks noGrp="1"/>
          </p:cNvSpPr>
          <p:nvPr>
            <p:ph idx="1"/>
          </p:nvPr>
        </p:nvSpPr>
        <p:spPr>
          <a:xfrm>
            <a:off x="840033" y="1853248"/>
            <a:ext cx="4874968" cy="4195481"/>
          </a:xfrm>
        </p:spPr>
        <p:txBody>
          <a:bodyPr/>
          <a:lstStyle/>
          <a:p>
            <a:r>
              <a:rPr lang="en-US" dirty="0" err="1" smtClean="0"/>
              <a:t>hnRNPK</a:t>
            </a:r>
            <a:r>
              <a:rPr lang="en-US" dirty="0" smtClean="0"/>
              <a:t> co-localizes with miR-148a, but does it bind?</a:t>
            </a:r>
          </a:p>
          <a:p>
            <a:pPr marL="0" indent="0">
              <a:buNone/>
            </a:pPr>
            <a:endParaRPr lang="en-US" dirty="0" smtClean="0"/>
          </a:p>
          <a:p>
            <a:r>
              <a:rPr lang="en-US" dirty="0" smtClean="0"/>
              <a:t>RNA immunoprecipitation: pull down </a:t>
            </a:r>
            <a:r>
              <a:rPr lang="en-US" dirty="0" err="1" smtClean="0"/>
              <a:t>hnRNPK</a:t>
            </a:r>
            <a:r>
              <a:rPr lang="en-US" dirty="0" smtClean="0"/>
              <a:t> and its binders, including RNA.</a:t>
            </a:r>
          </a:p>
          <a:p>
            <a:pPr marL="0" indent="0">
              <a:buNone/>
            </a:pPr>
            <a:r>
              <a:rPr lang="en-US" dirty="0" smtClean="0"/>
              <a:t> 1- ladder</a:t>
            </a:r>
          </a:p>
          <a:p>
            <a:pPr marL="0" indent="0">
              <a:buNone/>
            </a:pPr>
            <a:r>
              <a:rPr lang="en-US" dirty="0" smtClean="0"/>
              <a:t> 3 – </a:t>
            </a:r>
            <a:r>
              <a:rPr lang="en-US" dirty="0" err="1" smtClean="0"/>
              <a:t>hnRNPK</a:t>
            </a:r>
            <a:r>
              <a:rPr lang="en-US" dirty="0" smtClean="0"/>
              <a:t> IP</a:t>
            </a:r>
          </a:p>
          <a:p>
            <a:pPr marL="0" indent="0">
              <a:buNone/>
            </a:pPr>
            <a:r>
              <a:rPr lang="en-US" dirty="0"/>
              <a:t> </a:t>
            </a:r>
            <a:r>
              <a:rPr lang="en-US" dirty="0" smtClean="0"/>
              <a:t>4 – Control; rabbit IgG </a:t>
            </a:r>
          </a:p>
        </p:txBody>
      </p:sp>
      <p:pic>
        <p:nvPicPr>
          <p:cNvPr id="4" name="Picture 3"/>
          <p:cNvPicPr/>
          <p:nvPr/>
        </p:nvPicPr>
        <p:blipFill rotWithShape="1">
          <a:blip r:embed="rId2"/>
          <a:srcRect b="36635"/>
          <a:stretch/>
        </p:blipFill>
        <p:spPr>
          <a:xfrm>
            <a:off x="6537842" y="452718"/>
            <a:ext cx="3512992" cy="334758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33709323"/>
              </p:ext>
            </p:extLst>
          </p:nvPr>
        </p:nvGraphicFramePr>
        <p:xfrm>
          <a:off x="6284699" y="3950988"/>
          <a:ext cx="4115508" cy="2559460"/>
        </p:xfrm>
        <a:graphic>
          <a:graphicData uri="http://schemas.openxmlformats.org/drawingml/2006/table">
            <a:tbl>
              <a:tblPr firstRow="1" firstCol="1" bandRow="1"/>
              <a:tblGrid>
                <a:gridCol w="957315"/>
                <a:gridCol w="1818088"/>
                <a:gridCol w="1340105"/>
              </a:tblGrid>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RNA eluted (ng/µL)</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nSpc>
                          <a:spcPct val="107000"/>
                        </a:lnSpc>
                        <a:spcAft>
                          <a:spcPts val="0"/>
                        </a:spcAft>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hnRNPK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IP</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IgG Control</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11.78</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1.40</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14.7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a:t>
            </a:r>
            <a:endParaRPr lang="en-AU" dirty="0"/>
          </a:p>
        </p:txBody>
      </p:sp>
      <p:sp>
        <p:nvSpPr>
          <p:cNvPr id="8" name="Content Placeholder 7"/>
          <p:cNvSpPr>
            <a:spLocks noGrp="1"/>
          </p:cNvSpPr>
          <p:nvPr>
            <p:ph idx="1"/>
          </p:nvPr>
        </p:nvSpPr>
        <p:spPr>
          <a:xfrm>
            <a:off x="4987059" y="3623741"/>
            <a:ext cx="6838580" cy="4195481"/>
          </a:xfrm>
        </p:spPr>
        <p:txBody>
          <a:bodyPr/>
          <a:lstStyle/>
          <a:p>
            <a:r>
              <a:rPr lang="en-US" dirty="0" smtClean="0"/>
              <a:t>Confirm </a:t>
            </a:r>
            <a:r>
              <a:rPr lang="en-US" dirty="0" err="1" smtClean="0"/>
              <a:t>hnRNPK</a:t>
            </a:r>
            <a:r>
              <a:rPr lang="en-US" dirty="0" smtClean="0"/>
              <a:t> interaction: by binding and K/O </a:t>
            </a:r>
          </a:p>
          <a:p>
            <a:endParaRPr lang="en-US" dirty="0" smtClean="0"/>
          </a:p>
          <a:p>
            <a:r>
              <a:rPr lang="en-US" dirty="0" smtClean="0"/>
              <a:t>Confirm the motif via mutagenesis </a:t>
            </a:r>
          </a:p>
          <a:p>
            <a:endParaRPr lang="en-US" dirty="0" smtClean="0"/>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398961" y="1358174"/>
            <a:ext cx="5091458" cy="1754326"/>
          </a:xfrm>
          <a:prstGeom prst="rect">
            <a:avLst/>
          </a:prstGeom>
          <a:noFill/>
        </p:spPr>
        <p:txBody>
          <a:bodyPr wrap="none" rtlCol="0">
            <a:spAutoFit/>
          </a:bodyPr>
          <a:lstStyle/>
          <a:p>
            <a:r>
              <a:rPr lang="en-AU" dirty="0">
                <a:solidFill>
                  <a:srgbClr val="C00000"/>
                </a:solidFill>
              </a:rPr>
              <a:t>Mechanism: </a:t>
            </a:r>
          </a:p>
          <a:p>
            <a:r>
              <a:rPr lang="en-AU" dirty="0">
                <a:solidFill>
                  <a:srgbClr val="C00000"/>
                </a:solidFill>
              </a:rPr>
              <a:t>- </a:t>
            </a:r>
            <a:r>
              <a:rPr lang="en-AU" dirty="0" err="1" smtClean="0">
                <a:solidFill>
                  <a:srgbClr val="C00000"/>
                </a:solidFill>
              </a:rPr>
              <a:t>hnRNPK</a:t>
            </a:r>
            <a:r>
              <a:rPr lang="en-AU" dirty="0">
                <a:solidFill>
                  <a:srgbClr val="C00000"/>
                </a:solidFill>
              </a:rPr>
              <a:t> </a:t>
            </a:r>
            <a:r>
              <a:rPr lang="en-AU" dirty="0" smtClean="0">
                <a:solidFill>
                  <a:srgbClr val="C00000"/>
                </a:solidFill>
              </a:rPr>
              <a:t>translocate </a:t>
            </a:r>
            <a:r>
              <a:rPr lang="en-AU" dirty="0">
                <a:solidFill>
                  <a:srgbClr val="C00000"/>
                </a:solidFill>
              </a:rPr>
              <a:t>to MVB/EVs</a:t>
            </a:r>
          </a:p>
          <a:p>
            <a:r>
              <a:rPr lang="en-AU" dirty="0">
                <a:solidFill>
                  <a:srgbClr val="C00000"/>
                </a:solidFill>
              </a:rPr>
              <a:t>- </a:t>
            </a:r>
            <a:r>
              <a:rPr lang="en-AU" dirty="0" err="1">
                <a:solidFill>
                  <a:srgbClr val="C00000"/>
                </a:solidFill>
              </a:rPr>
              <a:t>hnRNPK</a:t>
            </a:r>
            <a:r>
              <a:rPr lang="en-AU" dirty="0">
                <a:solidFill>
                  <a:srgbClr val="C00000"/>
                </a:solidFill>
              </a:rPr>
              <a:t> brings </a:t>
            </a:r>
            <a:r>
              <a:rPr lang="en-AU" dirty="0" err="1">
                <a:solidFill>
                  <a:srgbClr val="C00000"/>
                </a:solidFill>
              </a:rPr>
              <a:t>miR</a:t>
            </a:r>
            <a:r>
              <a:rPr lang="en-AU" dirty="0">
                <a:solidFill>
                  <a:srgbClr val="C00000"/>
                </a:solidFill>
              </a:rPr>
              <a:t> targets with it</a:t>
            </a:r>
          </a:p>
          <a:p>
            <a:r>
              <a:rPr lang="en-AU" dirty="0">
                <a:solidFill>
                  <a:srgbClr val="C00000"/>
                </a:solidFill>
              </a:rPr>
              <a:t>- addition of cavin-1 prevents </a:t>
            </a:r>
            <a:r>
              <a:rPr lang="en-AU" dirty="0" err="1">
                <a:solidFill>
                  <a:srgbClr val="C00000"/>
                </a:solidFill>
              </a:rPr>
              <a:t>hnRNPK</a:t>
            </a:r>
            <a:r>
              <a:rPr lang="en-AU" dirty="0">
                <a:solidFill>
                  <a:srgbClr val="C00000"/>
                </a:solidFill>
              </a:rPr>
              <a:t> in EVs</a:t>
            </a:r>
          </a:p>
          <a:p>
            <a:r>
              <a:rPr lang="en-AU" dirty="0">
                <a:solidFill>
                  <a:srgbClr val="C00000"/>
                </a:solidFill>
              </a:rPr>
              <a:t>	potentially by </a:t>
            </a:r>
            <a:r>
              <a:rPr lang="en-AU" dirty="0" smtClean="0">
                <a:solidFill>
                  <a:srgbClr val="C00000"/>
                </a:solidFill>
              </a:rPr>
              <a:t>sequestering </a:t>
            </a:r>
            <a:r>
              <a:rPr lang="en-AU" dirty="0">
                <a:solidFill>
                  <a:srgbClr val="C00000"/>
                </a:solidFill>
              </a:rPr>
              <a:t>to ER</a:t>
            </a:r>
          </a:p>
          <a:p>
            <a:r>
              <a:rPr lang="en-AU" dirty="0">
                <a:solidFill>
                  <a:srgbClr val="C00000"/>
                </a:solidFill>
              </a:rPr>
              <a:t>- Therefore reduces </a:t>
            </a:r>
            <a:r>
              <a:rPr lang="en-AU" dirty="0" err="1">
                <a:solidFill>
                  <a:srgbClr val="C00000"/>
                </a:solidFill>
              </a:rPr>
              <a:t>miR</a:t>
            </a:r>
            <a:r>
              <a:rPr lang="en-AU" dirty="0">
                <a:solidFill>
                  <a:srgbClr val="C000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MicroRNAs</a:t>
            </a:r>
            <a:endParaRPr lang="en-AU" dirty="0"/>
          </a:p>
        </p:txBody>
      </p:sp>
      <p:pic>
        <p:nvPicPr>
          <p:cNvPr id="4" name="Content Placeholder 3"/>
          <p:cNvPicPr>
            <a:picLocks noGrp="1" noChangeAspect="1"/>
          </p:cNvPicPr>
          <p:nvPr>
            <p:ph idx="1"/>
          </p:nvPr>
        </p:nvPicPr>
        <p:blipFill>
          <a:blip r:embed="rId3"/>
          <a:stretch>
            <a:fillRect/>
          </a:stretch>
        </p:blipFill>
        <p:spPr>
          <a:xfrm>
            <a:off x="1977372" y="1339943"/>
            <a:ext cx="7554934" cy="5112172"/>
          </a:xfrm>
          <a:prstGeom prst="rect">
            <a:avLst/>
          </a:prstGeom>
        </p:spPr>
      </p:pic>
      <p:sp>
        <p:nvSpPr>
          <p:cNvPr id="5" name="TextBox 4"/>
          <p:cNvSpPr txBox="1"/>
          <p:nvPr/>
        </p:nvSpPr>
        <p:spPr>
          <a:xfrm>
            <a:off x="9532306" y="6082783"/>
            <a:ext cx="1662635" cy="369332"/>
          </a:xfrm>
          <a:prstGeom prst="rect">
            <a:avLst/>
          </a:prstGeom>
          <a:noFill/>
        </p:spPr>
        <p:txBody>
          <a:bodyPr wrap="none" rtlCol="0">
            <a:spAutoFit/>
          </a:bodyPr>
          <a:lstStyle/>
          <a:p>
            <a:r>
              <a:rPr lang="en-AU" dirty="0" smtClean="0"/>
              <a:t>Kai et al 2010</a:t>
            </a:r>
            <a:endParaRPr lang="en-AU" dirty="0"/>
          </a:p>
        </p:txBody>
      </p:sp>
    </p:spTree>
    <p:extLst>
      <p:ext uri="{BB962C8B-B14F-4D97-AF65-F5344CB8AC3E}">
        <p14:creationId xmlns:p14="http://schemas.microsoft.com/office/powerpoint/2010/main" val="309175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94" y="652388"/>
            <a:ext cx="10695967" cy="1400530"/>
          </a:xfrm>
        </p:spPr>
        <p:txBody>
          <a:bodyPr/>
          <a:lstStyle/>
          <a:p>
            <a:r>
              <a:rPr lang="en-US" sz="3600" dirty="0" smtClean="0"/>
              <a:t>RNA-</a:t>
            </a:r>
            <a:r>
              <a:rPr lang="en-US" sz="3600" dirty="0" err="1" smtClean="0"/>
              <a:t>seq</a:t>
            </a:r>
            <a:r>
              <a:rPr lang="en-US" sz="3600" dirty="0" smtClean="0"/>
              <a:t> and Differential Expression analysis</a:t>
            </a:r>
            <a:endParaRPr lang="en-AU" sz="3600" dirty="0"/>
          </a:p>
        </p:txBody>
      </p:sp>
      <p:sp>
        <p:nvSpPr>
          <p:cNvPr id="3" name="Content Placeholder 2"/>
          <p:cNvSpPr>
            <a:spLocks noGrp="1"/>
          </p:cNvSpPr>
          <p:nvPr>
            <p:ph idx="1"/>
          </p:nvPr>
        </p:nvSpPr>
        <p:spPr>
          <a:xfrm>
            <a:off x="1103311" y="1718810"/>
            <a:ext cx="4306889" cy="4195481"/>
          </a:xfrm>
        </p:spPr>
        <p:txBody>
          <a:bodyPr>
            <a:normAutofit/>
          </a:bodyPr>
          <a:lstStyle/>
          <a:p>
            <a:r>
              <a:rPr lang="en-US" dirty="0" smtClean="0"/>
              <a:t>3 total RNA EV and cognate cell samples for PC3-GFP and PC3-GFP tagged Cavin-1 (PC3-cavin-1) cell lines. </a:t>
            </a:r>
          </a:p>
          <a:p>
            <a:endParaRPr lang="en-US" dirty="0" smtClean="0"/>
          </a:p>
          <a:p>
            <a:r>
              <a:rPr lang="en-US" dirty="0" smtClean="0"/>
              <a:t>RNA-</a:t>
            </a:r>
            <a:r>
              <a:rPr lang="en-US" dirty="0" err="1" smtClean="0"/>
              <a:t>seq</a:t>
            </a:r>
            <a:r>
              <a:rPr lang="en-US" dirty="0" smtClean="0"/>
              <a:t> for small RNAs, via Illumina sequencing. I received the resulting raw counts for </a:t>
            </a:r>
            <a:r>
              <a:rPr lang="en-US" dirty="0" err="1" smtClean="0"/>
              <a:t>miR</a:t>
            </a:r>
            <a:r>
              <a:rPr lang="en-US" dirty="0" smtClean="0"/>
              <a:t> species.</a:t>
            </a:r>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780635" y="2073475"/>
            <a:ext cx="5579026" cy="3486150"/>
          </a:xfrm>
          <a:prstGeom prst="rect">
            <a:avLst/>
          </a:prstGeom>
        </p:spPr>
      </p:pic>
      <p:sp>
        <p:nvSpPr>
          <p:cNvPr id="5" name="TextBox 4"/>
          <p:cNvSpPr txBox="1"/>
          <p:nvPr/>
        </p:nvSpPr>
        <p:spPr>
          <a:xfrm>
            <a:off x="7200900" y="2800350"/>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14900"/>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3614</TotalTime>
  <Words>1316</Words>
  <Application>Microsoft Office PowerPoint</Application>
  <PresentationFormat>Widescreen</PresentationFormat>
  <Paragraphs>207</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vt:lpstr>
      <vt:lpstr>MicroRNAs in EVs</vt:lpstr>
      <vt:lpstr>PowerPoint Presentation</vt:lpstr>
      <vt:lpstr>RNA-seq and Differential Expression analysis</vt:lpstr>
      <vt:lpstr>MicroRNAs are selectively exported</vt:lpstr>
      <vt:lpstr>RT-qPCR validation</vt:lpstr>
      <vt:lpstr>Distribution of miR export</vt:lpstr>
      <vt:lpstr>Motifs enriched in exported miRs</vt:lpstr>
      <vt:lpstr>RNA-binding proteins differentially exported</vt:lpstr>
      <vt:lpstr>hnRNPK: viable export protein</vt:lpstr>
      <vt:lpstr>Subcellular localization of hnRNPK modified</vt:lpstr>
      <vt:lpstr>hnRNPK changes between MVB and ER</vt:lpstr>
      <vt:lpstr>hnRNPK in ER in cavin-1 cells</vt:lpstr>
      <vt:lpstr>microRNA in situ hybridization</vt:lpstr>
      <vt:lpstr>hnRNPK co-localizes with miR-148a</vt:lpstr>
      <vt:lpstr>Scrambled 148a as control. Won’t bind hnRNPK or localize to nucleolus </vt:lpstr>
      <vt:lpstr>miR-589 is believed  to be exported  due to sampling</vt:lpstr>
      <vt:lpstr>hnRNPK binds RNA</vt:lpstr>
      <vt:lpstr>Conclusion and Future: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106</cp:revision>
  <dcterms:created xsi:type="dcterms:W3CDTF">2016-09-13T09:36:59Z</dcterms:created>
  <dcterms:modified xsi:type="dcterms:W3CDTF">2016-10-20T06:32:45Z</dcterms:modified>
</cp:coreProperties>
</file>