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7"/>
  </p:notesMasterIdLst>
  <p:sldIdLst>
    <p:sldId id="256" r:id="rId2"/>
    <p:sldId id="257" r:id="rId3"/>
    <p:sldId id="258" r:id="rId4"/>
    <p:sldId id="279" r:id="rId5"/>
    <p:sldId id="259" r:id="rId6"/>
    <p:sldId id="280" r:id="rId7"/>
    <p:sldId id="260" r:id="rId8"/>
    <p:sldId id="261" r:id="rId9"/>
    <p:sldId id="270" r:id="rId10"/>
    <p:sldId id="262" r:id="rId11"/>
    <p:sldId id="269" r:id="rId12"/>
    <p:sldId id="263" r:id="rId13"/>
    <p:sldId id="281" r:id="rId14"/>
    <p:sldId id="271" r:id="rId15"/>
    <p:sldId id="264" r:id="rId16"/>
    <p:sldId id="272" r:id="rId17"/>
    <p:sldId id="265" r:id="rId18"/>
    <p:sldId id="273" r:id="rId19"/>
    <p:sldId id="274" r:id="rId20"/>
    <p:sldId id="275" r:id="rId21"/>
    <p:sldId id="266" r:id="rId22"/>
    <p:sldId id="277" r:id="rId23"/>
    <p:sldId id="276" r:id="rId24"/>
    <p:sldId id="26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101" d="100"/>
          <a:sy n="101" d="100"/>
        </p:scale>
        <p:origin x="624"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EV and cell collection</a:t>
          </a:r>
          <a:endParaRPr lang="en-AU" sz="21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RNA extraction</a:t>
          </a:r>
          <a:endParaRPr lang="en-AU" sz="21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cDNA and poly-A tailing</a:t>
          </a:r>
          <a:endParaRPr lang="en-AU" sz="21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RT-qPCR</a:t>
          </a:r>
          <a:endParaRPr lang="en-AU" sz="21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Delta </a:t>
          </a:r>
          <a:r>
            <a:rPr lang="en-US" sz="2100" kern="1200" dirty="0" err="1" smtClean="0">
              <a:solidFill>
                <a:schemeClr val="bg1"/>
              </a:solidFill>
            </a:rPr>
            <a:t>delta</a:t>
          </a:r>
          <a:r>
            <a:rPr lang="en-US" sz="2100" kern="1200" dirty="0" smtClean="0">
              <a:solidFill>
                <a:schemeClr val="bg1"/>
              </a:solidFill>
            </a:rPr>
            <a:t> CT analysis</a:t>
          </a:r>
          <a:endParaRPr lang="en-AU" sz="21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5/10/2016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21</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baseline="0" dirty="0" smtClean="0"/>
              <a:t>These small non-coding RNAs get processed into a hairpin, then shuttled out of the nucleus where after further maturation allows complimentary binding to protein transcripts. This results in their degradation….. As </a:t>
            </a:r>
            <a:r>
              <a:rPr lang="en-AU" sz="800" baseline="0" dirty="0" err="1" smtClean="0"/>
              <a:t>Micrornas</a:t>
            </a:r>
            <a:r>
              <a:rPr lang="en-AU" sz="800" baseline="0" dirty="0" smtClean="0"/>
              <a:t> can bind to hundreds of transcripts, thus mediating many pathways, tight temporal and spatial regulation is required to prevent dysregulation. However many of the details surrounding its regulation, such as compartmentalization in the cell, is mostly unknown. Originally, microRNAs were believed to only be contained with their host cell which was facilitated by </a:t>
            </a:r>
            <a:r>
              <a:rPr lang="en-AU" sz="800" baseline="0" dirty="0" err="1" smtClean="0"/>
              <a:t>RNAses</a:t>
            </a:r>
            <a:r>
              <a:rPr lang="en-AU" sz="800" baseline="0" dirty="0" smtClean="0"/>
              <a:t> in the intracellular space.  Yet fairly recent studies found that these </a:t>
            </a:r>
            <a:r>
              <a:rPr lang="en-AU" sz="800" baseline="0" dirty="0" err="1" smtClean="0"/>
              <a:t>miRs</a:t>
            </a:r>
            <a:r>
              <a:rPr lang="en-AU" sz="800" baseline="0" dirty="0" smtClean="0"/>
              <a:t> are able to be shuttled </a:t>
            </a:r>
            <a:r>
              <a:rPr lang="en-AU" sz="800" baseline="0" dirty="0" err="1" smtClean="0"/>
              <a:t>intercellularly</a:t>
            </a:r>
            <a:r>
              <a:rPr lang="en-AU" sz="800" baseline="0" dirty="0" smtClean="0"/>
              <a:t> via EVs</a:t>
            </a:r>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244769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0180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5/10/2016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5/10/2016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5/10/2016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5/10/2016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5/10/2016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Alex </a:t>
            </a:r>
            <a:r>
              <a:rPr lang="en-US" cap="none" dirty="0" err="1" smtClean="0"/>
              <a:t>Cristino</a:t>
            </a:r>
            <a:r>
              <a:rPr lang="en-US" cap="none" dirty="0" smtClean="0"/>
              <a:t>. Michelle Hill</a:t>
            </a:r>
          </a:p>
          <a:p>
            <a:r>
              <a:rPr lang="en-US" cap="none" dirty="0" smtClean="0"/>
              <a:t>Hill And </a:t>
            </a:r>
            <a:r>
              <a:rPr lang="en-US" cap="none" dirty="0" err="1" smtClean="0"/>
              <a:t>Cristino</a:t>
            </a:r>
            <a:r>
              <a:rPr lang="en-US" cap="none" dirty="0" smtClean="0"/>
              <a:t> Group.</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455509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a:solidFill>
                  <a:prstClr val="white"/>
                </a:solidFill>
                <a:ea typeface="+mj-ea"/>
                <a:cs typeface="+mj-cs"/>
              </a:rPr>
              <a:t>Presence in EVs due to sampling or selective </a:t>
            </a:r>
            <a:r>
              <a:rPr lang="en-AU" sz="2000" dirty="0" smtClean="0">
                <a:solidFill>
                  <a:prstClr val="white"/>
                </a:solidFill>
                <a:ea typeface="+mj-ea"/>
                <a:cs typeface="+mj-cs"/>
              </a:rPr>
              <a:t>export: predict by comparing to cell</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US" sz="2000" b="1" dirty="0" smtClean="0">
                <a:solidFill>
                  <a:prstClr val="white"/>
                </a:solidFill>
                <a:ea typeface="+mj-ea"/>
                <a:cs typeface="+mj-cs"/>
              </a:rPr>
              <a:t>5</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with reduced export by cavin-1, </a:t>
            </a:r>
            <a:r>
              <a:rPr lang="en-US" sz="2000" b="1" dirty="0" smtClean="0">
                <a:solidFill>
                  <a:prstClr val="white"/>
                </a:solidFill>
                <a:ea typeface="+mj-ea"/>
                <a:cs typeface="+mj-cs"/>
              </a:rPr>
              <a:t>6</a:t>
            </a:r>
            <a:r>
              <a:rPr lang="en-US" sz="2000" dirty="0" smtClean="0">
                <a:solidFill>
                  <a:prstClr val="white"/>
                </a:solidFill>
                <a:ea typeface="+mj-ea"/>
                <a:cs typeface="+mj-cs"/>
              </a:rPr>
              <a:t> </a:t>
            </a:r>
            <a:r>
              <a:rPr lang="en-US" sz="2000" dirty="0" err="1" smtClean="0">
                <a:solidFill>
                  <a:prstClr val="white"/>
                </a:solidFill>
                <a:ea typeface="+mj-ea"/>
                <a:cs typeface="+mj-cs"/>
              </a:rPr>
              <a:t>miRs</a:t>
            </a:r>
            <a:r>
              <a:rPr lang="en-US" sz="2000" dirty="0" smtClean="0">
                <a:solidFill>
                  <a:prstClr val="white"/>
                </a:solidFill>
                <a:ea typeface="+mj-ea"/>
                <a:cs typeface="+mj-cs"/>
              </a:rPr>
              <a:t> sampled and </a:t>
            </a:r>
            <a:r>
              <a:rPr lang="en-US" sz="2000" b="1" dirty="0" smtClean="0">
                <a:solidFill>
                  <a:prstClr val="white"/>
                </a:solidFill>
                <a:ea typeface="+mj-ea"/>
                <a:cs typeface="+mj-cs"/>
              </a:rPr>
              <a:t>1 </a:t>
            </a:r>
            <a:r>
              <a:rPr lang="en-US" sz="2000" dirty="0" err="1" smtClean="0">
                <a:solidFill>
                  <a:prstClr val="white"/>
                </a:solidFill>
                <a:ea typeface="+mj-ea"/>
                <a:cs typeface="+mj-cs"/>
              </a:rPr>
              <a:t>miR</a:t>
            </a:r>
            <a:r>
              <a:rPr lang="en-US" sz="2000" dirty="0" smtClean="0">
                <a:solidFill>
                  <a:prstClr val="white"/>
                </a:solidFill>
                <a:ea typeface="+mj-ea"/>
                <a:cs typeface="+mj-cs"/>
              </a:rPr>
              <a:t> induced export by cavin-1.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MicroRNAs: biogenesis and function</a:t>
            </a:r>
            <a:endParaRPr lang="en-AU" sz="4000" dirty="0"/>
          </a:p>
        </p:txBody>
      </p:sp>
      <p:pic>
        <p:nvPicPr>
          <p:cNvPr id="4" name="Content Placeholder 3"/>
          <p:cNvPicPr>
            <a:picLocks noGrp="1" noChangeAspect="1"/>
          </p:cNvPicPr>
          <p:nvPr>
            <p:ph idx="1"/>
          </p:nvPr>
        </p:nvPicPr>
        <p:blipFill>
          <a:blip r:embed="rId3"/>
          <a:stretch>
            <a:fillRect/>
          </a:stretch>
        </p:blipFill>
        <p:spPr>
          <a:xfrm>
            <a:off x="1977372" y="1339943"/>
            <a:ext cx="7554934" cy="5112172"/>
          </a:xfrm>
          <a:prstGeom prst="rect">
            <a:avLst/>
          </a:prstGeom>
        </p:spPr>
      </p:pic>
      <p:sp>
        <p:nvSpPr>
          <p:cNvPr id="5" name="TextBox 4"/>
          <p:cNvSpPr txBox="1"/>
          <p:nvPr/>
        </p:nvSpPr>
        <p:spPr>
          <a:xfrm>
            <a:off x="9532306" y="6082783"/>
            <a:ext cx="1662635" cy="369332"/>
          </a:xfrm>
          <a:prstGeom prst="rect">
            <a:avLst/>
          </a:prstGeom>
          <a:noFill/>
        </p:spPr>
        <p:txBody>
          <a:bodyPr wrap="none" rtlCol="0">
            <a:spAutoFit/>
          </a:bodyPr>
          <a:lstStyle/>
          <a:p>
            <a:r>
              <a:rPr lang="en-AU" dirty="0" smtClean="0"/>
              <a:t>Kai et al 2010</a:t>
            </a:r>
            <a:endParaRPr lang="en-AU" dirty="0"/>
          </a:p>
        </p:txBody>
      </p:sp>
    </p:spTree>
    <p:extLst>
      <p:ext uri="{BB962C8B-B14F-4D97-AF65-F5344CB8AC3E}">
        <p14:creationId xmlns:p14="http://schemas.microsoft.com/office/powerpoint/2010/main" val="309175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1881207"/>
            <a:ext cx="4306889" cy="4195481"/>
          </a:xfrm>
        </p:spPr>
        <p:txBody>
          <a:bodyPr>
            <a:normAutofit/>
          </a:bodyPr>
          <a:lstStyle/>
          <a:p>
            <a:r>
              <a:rPr lang="en-US" dirty="0" err="1" smtClean="0"/>
              <a:t>miRNAome</a:t>
            </a:r>
            <a:r>
              <a:rPr lang="en-US" dirty="0" smtClean="0"/>
              <a:t> of </a:t>
            </a:r>
            <a:r>
              <a:rPr lang="en-US" dirty="0" smtClean="0"/>
              <a:t>EVs</a:t>
            </a:r>
            <a:endParaRPr lang="en-US" dirty="0" smtClean="0"/>
          </a:p>
          <a:p>
            <a:r>
              <a:rPr lang="en-US" dirty="0" err="1" smtClean="0"/>
              <a:t>miRNAome</a:t>
            </a:r>
            <a:r>
              <a:rPr lang="en-US" dirty="0" smtClean="0"/>
              <a:t> of cells</a:t>
            </a:r>
          </a:p>
          <a:p>
            <a:endParaRPr lang="en-US" dirty="0" smtClean="0"/>
          </a:p>
          <a:p>
            <a:r>
              <a:rPr lang="en-US" dirty="0" smtClean="0"/>
              <a:t>3 replicates prepared by Jayde Ruelcke</a:t>
            </a:r>
          </a:p>
          <a:p>
            <a:r>
              <a:rPr lang="en-US" dirty="0"/>
              <a:t>RNA-</a:t>
            </a:r>
            <a:r>
              <a:rPr lang="en-US" dirty="0" err="1"/>
              <a:t>seq</a:t>
            </a:r>
            <a:r>
              <a:rPr lang="en-US" dirty="0"/>
              <a:t> </a:t>
            </a:r>
            <a:r>
              <a:rPr lang="en-US" dirty="0" smtClean="0"/>
              <a:t>by Nicole </a:t>
            </a:r>
            <a:r>
              <a:rPr lang="en-US" dirty="0" smtClean="0"/>
              <a:t>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1605389"/>
            <a:ext cx="5579026" cy="3486150"/>
          </a:xfrm>
          <a:prstGeom prst="rect">
            <a:avLst/>
          </a:prstGeom>
        </p:spPr>
      </p:pic>
      <p:sp>
        <p:nvSpPr>
          <p:cNvPr id="5" name="TextBox 4"/>
          <p:cNvSpPr txBox="1"/>
          <p:nvPr/>
        </p:nvSpPr>
        <p:spPr>
          <a:xfrm>
            <a:off x="7200900" y="2332264"/>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446814"/>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3701</TotalTime>
  <Words>1361</Words>
  <Application>Microsoft Office PowerPoint</Application>
  <PresentationFormat>Widescreen</PresentationFormat>
  <Paragraphs>228</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biogenesis and function</vt:lpstr>
      <vt:lpstr>MicroRNAs in EVs</vt:lpstr>
      <vt:lpstr>PowerPoint Presentation</vt:lpstr>
      <vt:lpstr>Aim 1. Identify miRNAs exported in this system</vt:lpstr>
      <vt:lpstr>MicroRNAs are selectively exported</vt:lpstr>
      <vt:lpstr>RT-qPCR validation</vt:lpstr>
      <vt:lpstr>Distribution of miR export</vt:lpstr>
      <vt:lpstr>Aim 2. Identify candidate export protein</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115</cp:revision>
  <dcterms:created xsi:type="dcterms:W3CDTF">2016-09-13T09:36:59Z</dcterms:created>
  <dcterms:modified xsi:type="dcterms:W3CDTF">2016-10-05T03:24:18Z</dcterms:modified>
</cp:coreProperties>
</file>