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7" r:id="rId10"/>
    <p:sldId id="264" r:id="rId11"/>
    <p:sldId id="269" r:id="rId12"/>
    <p:sldId id="271" r:id="rId13"/>
    <p:sldId id="265" r:id="rId14"/>
    <p:sldId id="272" r:id="rId15"/>
    <p:sldId id="266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B9887-EF61-4F00-93DD-31949B706F82}" type="datetimeFigureOut">
              <a:rPr lang="en-AU" smtClean="0"/>
              <a:t>7/09/2016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2D425-CBC1-4781-96EE-045961DC3F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792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miRTarBase</a:t>
            </a:r>
            <a:r>
              <a:rPr lang="en-US" dirty="0" smtClean="0"/>
              <a:t>&gt; </a:t>
            </a:r>
            <a:r>
              <a:rPr lang="en-US" dirty="0" err="1" smtClean="0"/>
              <a:t>reactome</a:t>
            </a:r>
            <a:r>
              <a:rPr lang="en-US" dirty="0" smtClean="0"/>
              <a:t>.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D425-CBC1-4781-96EE-045961DC3F3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919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FIMO: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D425-CBC1-4781-96EE-045961DC3F3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58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9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8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9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71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26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87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4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65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0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9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9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9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5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8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4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0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1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Control of extracellular vesicle </a:t>
            </a:r>
            <a:r>
              <a:rPr lang="en-AU" dirty="0" err="1" smtClean="0"/>
              <a:t>microRna</a:t>
            </a:r>
            <a:r>
              <a:rPr lang="en-AU" dirty="0" smtClean="0"/>
              <a:t> export in prostate cancer.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803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2911"/>
            <a:ext cx="9905998" cy="1478570"/>
          </a:xfrm>
        </p:spPr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and its subcellular localization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053" y="1691481"/>
            <a:ext cx="68103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069" y="267262"/>
            <a:ext cx="8994228" cy="62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3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827" y="1020539"/>
            <a:ext cx="9905998" cy="1478570"/>
          </a:xfrm>
        </p:spPr>
        <p:txBody>
          <a:bodyPr/>
          <a:lstStyle/>
          <a:p>
            <a:r>
              <a:rPr lang="en-US" cap="none" dirty="0" err="1" smtClean="0"/>
              <a:t>miR</a:t>
            </a:r>
            <a:r>
              <a:rPr lang="en-US" cap="none" dirty="0" smtClean="0"/>
              <a:t>-ISH</a:t>
            </a:r>
            <a:endParaRPr lang="en-AU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001" y="1357803"/>
            <a:ext cx="6602495" cy="475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6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61" y="-358944"/>
            <a:ext cx="9905998" cy="1478570"/>
          </a:xfrm>
        </p:spPr>
        <p:txBody>
          <a:bodyPr/>
          <a:lstStyle/>
          <a:p>
            <a:r>
              <a:rPr lang="en-US" cap="none" dirty="0" err="1" smtClean="0"/>
              <a:t>HnRNPk</a:t>
            </a:r>
            <a:r>
              <a:rPr lang="en-US" cap="none" dirty="0" smtClean="0"/>
              <a:t> co-localize with mir-148a </a:t>
            </a:r>
            <a:endParaRPr lang="en-AU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073" y="728116"/>
            <a:ext cx="8420374" cy="57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 Immunoprecipitation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052" y="2185383"/>
            <a:ext cx="6198914" cy="310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1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86987"/>
            <a:ext cx="9905998" cy="1478570"/>
          </a:xfrm>
        </p:spPr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pull down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962" y="213674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 replicates of </a:t>
            </a:r>
            <a:r>
              <a:rPr lang="en-US" dirty="0" err="1" smtClean="0"/>
              <a:t>hnRNPK</a:t>
            </a:r>
            <a:r>
              <a:rPr lang="en-US" dirty="0" smtClean="0"/>
              <a:t> IP for RNA binding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222" y="1179123"/>
            <a:ext cx="2979683" cy="408206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90761"/>
              </p:ext>
            </p:extLst>
          </p:nvPr>
        </p:nvGraphicFramePr>
        <p:xfrm>
          <a:off x="1141413" y="2971800"/>
          <a:ext cx="5929587" cy="18716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6529"/>
                <a:gridCol w="1976529"/>
                <a:gridCol w="1976529"/>
              </a:tblGrid>
              <a:tr h="38824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RNA eluted (ng/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)</a:t>
                      </a:r>
                      <a:endParaRPr lang="en-A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Replicate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hnRNPK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Rb</a:t>
                      </a:r>
                      <a:r>
                        <a:rPr lang="en-US" baseline="0" dirty="0" smtClean="0"/>
                        <a:t> IgG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11.78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07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14" y="1095703"/>
            <a:ext cx="8829396" cy="4703379"/>
          </a:xfrm>
        </p:spPr>
      </p:pic>
      <p:sp>
        <p:nvSpPr>
          <p:cNvPr id="5" name="Rectangle 4"/>
          <p:cNvSpPr/>
          <p:nvPr/>
        </p:nvSpPr>
        <p:spPr>
          <a:xfrm>
            <a:off x="1679714" y="725213"/>
            <a:ext cx="2956035" cy="3838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2522484" y="726371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(IgG)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4690929" y="725213"/>
            <a:ext cx="5818181" cy="38389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7001244" y="72521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hnRNPK</a:t>
            </a:r>
            <a:r>
              <a:rPr lang="en-US" dirty="0" smtClean="0"/>
              <a:t> 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1679714" y="4564116"/>
            <a:ext cx="5920305" cy="16159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4099035" y="5799082"/>
            <a:ext cx="151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Cell RNA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42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Prostate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983" y="2125300"/>
            <a:ext cx="5142429" cy="3541714"/>
          </a:xfrm>
        </p:spPr>
        <p:txBody>
          <a:bodyPr/>
          <a:lstStyle/>
          <a:p>
            <a:r>
              <a:rPr lang="en-AU" dirty="0" smtClean="0"/>
              <a:t>Highest diagnosed cancer in men worldwide</a:t>
            </a:r>
          </a:p>
          <a:p>
            <a:r>
              <a:rPr lang="en-AU" dirty="0" smtClean="0"/>
              <a:t>Bone </a:t>
            </a:r>
            <a:r>
              <a:rPr lang="en-AU" dirty="0" smtClean="0"/>
              <a:t>metastasis leads to poor outcome. </a:t>
            </a:r>
          </a:p>
          <a:p>
            <a:r>
              <a:rPr lang="en-AU" dirty="0"/>
              <a:t>Metastasis reduced 5 year survival to 29.3%</a:t>
            </a:r>
          </a:p>
          <a:p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5951622" y="1138990"/>
            <a:ext cx="5487408" cy="5389325"/>
            <a:chOff x="4282838" y="1532127"/>
            <a:chExt cx="4742580" cy="5126201"/>
          </a:xfrm>
        </p:grpSpPr>
        <p:sp>
          <p:nvSpPr>
            <p:cNvPr id="5" name="Rectangle 4"/>
            <p:cNvSpPr/>
            <p:nvPr/>
          </p:nvSpPr>
          <p:spPr>
            <a:xfrm>
              <a:off x="7380312" y="6381329"/>
              <a:ext cx="151216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200" dirty="0" err="1" smtClean="0"/>
                <a:t>Ferlay</a:t>
              </a:r>
              <a:r>
                <a:rPr lang="en-AU" sz="1200" dirty="0" smtClean="0"/>
                <a:t> J et al. (2012). </a:t>
              </a:r>
              <a:endParaRPr lang="en-AU" sz="1200" dirty="0"/>
            </a:p>
          </p:txBody>
        </p:sp>
        <p:pic>
          <p:nvPicPr>
            <p:cNvPr id="6" name="Picture 6" descr="http://globocan.iarc.fr/old/Factsheets/populations/graphs/bc9001.png"/>
            <p:cNvPicPr>
              <a:picLocks noChangeAspect="1" noChangeArrowheads="1"/>
            </p:cNvPicPr>
            <p:nvPr/>
          </p:nvPicPr>
          <p:blipFill>
            <a:blip r:embed="rId2" cstate="print"/>
            <a:srcRect l="607" r="3030"/>
            <a:stretch>
              <a:fillRect/>
            </a:stretch>
          </p:blipFill>
          <p:spPr bwMode="auto">
            <a:xfrm>
              <a:off x="4283968" y="1556792"/>
              <a:ext cx="4741450" cy="4824537"/>
            </a:xfrm>
            <a:prstGeom prst="rect">
              <a:avLst/>
            </a:prstGeom>
            <a:noFill/>
          </p:spPr>
        </p:pic>
        <p:grpSp>
          <p:nvGrpSpPr>
            <p:cNvPr id="7" name="Group 6"/>
            <p:cNvGrpSpPr/>
            <p:nvPr/>
          </p:nvGrpSpPr>
          <p:grpSpPr>
            <a:xfrm>
              <a:off x="4282838" y="1532127"/>
              <a:ext cx="1700519" cy="432048"/>
              <a:chOff x="4282838" y="1532127"/>
              <a:chExt cx="1700519" cy="43204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82838" y="1532127"/>
                <a:ext cx="1076520" cy="43204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5320883" y="1532127"/>
                <a:ext cx="662474" cy="1177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5328393" y="1588887"/>
                <a:ext cx="355819" cy="291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4283968" y="1988840"/>
              <a:ext cx="1152128" cy="0"/>
            </a:xfrm>
            <a:prstGeom prst="straightConnector1">
              <a:avLst/>
            </a:prstGeom>
            <a:ln w="762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34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1257"/>
            <a:ext cx="9905998" cy="1478570"/>
          </a:xfrm>
        </p:spPr>
        <p:txBody>
          <a:bodyPr/>
          <a:lstStyle/>
          <a:p>
            <a:r>
              <a:rPr lang="en-AU" sz="3200" dirty="0" smtClean="0"/>
              <a:t>Caveolin-1</a:t>
            </a:r>
            <a:r>
              <a:rPr lang="en-AU" dirty="0" smtClean="0"/>
              <a:t>: Biomarker of progression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57137"/>
            <a:ext cx="6462546" cy="3834064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Caveolin-1 overexpressed in prostate cancer</a:t>
            </a:r>
          </a:p>
          <a:p>
            <a:endParaRPr lang="en-AU" dirty="0" smtClean="0"/>
          </a:p>
          <a:p>
            <a:r>
              <a:rPr lang="en-AU" dirty="0" smtClean="0"/>
              <a:t>Knockout caveolin-1 in prostate cancer reduces metastatic phenotype. </a:t>
            </a:r>
          </a:p>
          <a:p>
            <a:endParaRPr lang="en-AU" dirty="0" smtClean="0"/>
          </a:p>
          <a:p>
            <a:r>
              <a:rPr lang="en-AU" dirty="0" smtClean="0"/>
              <a:t>Cavin-1 expression also truncates metastasis. </a:t>
            </a:r>
          </a:p>
          <a:p>
            <a:endParaRPr lang="en-AU" dirty="0" smtClean="0"/>
          </a:p>
          <a:p>
            <a:r>
              <a:rPr lang="en-AU" dirty="0" smtClean="0"/>
              <a:t>Use model to assess the role of </a:t>
            </a:r>
            <a:r>
              <a:rPr lang="en-AU" dirty="0" err="1" smtClean="0"/>
              <a:t>caveolin</a:t>
            </a:r>
            <a:r>
              <a:rPr lang="en-AU" dirty="0" smtClean="0"/>
              <a:t> in cancer.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b="3747"/>
          <a:stretch>
            <a:fillRect/>
          </a:stretch>
        </p:blipFill>
        <p:spPr bwMode="auto">
          <a:xfrm>
            <a:off x="8070293" y="1419379"/>
            <a:ext cx="3742471" cy="193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 cstate="print"/>
          <a:srcRect t="2092" b="3364"/>
          <a:stretch/>
        </p:blipFill>
        <p:spPr bwMode="auto">
          <a:xfrm>
            <a:off x="8070293" y="3356992"/>
            <a:ext cx="3742471" cy="338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41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866" y="201423"/>
            <a:ext cx="9905998" cy="1478570"/>
          </a:xfrm>
        </p:spPr>
        <p:txBody>
          <a:bodyPr/>
          <a:lstStyle/>
          <a:p>
            <a:r>
              <a:rPr lang="en-AU" dirty="0" err="1" smtClean="0"/>
              <a:t>Evs</a:t>
            </a:r>
            <a:r>
              <a:rPr lang="en-AU" dirty="0" smtClean="0"/>
              <a:t> and microRNAs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111" y="1480488"/>
            <a:ext cx="6109617" cy="4496218"/>
          </a:xfrm>
        </p:spPr>
        <p:txBody>
          <a:bodyPr>
            <a:normAutofit/>
          </a:bodyPr>
          <a:lstStyle/>
          <a:p>
            <a:r>
              <a:rPr lang="en-AU" dirty="0" smtClean="0"/>
              <a:t>Cavin-1 expressed in PC3 cell line modifies EV content.  </a:t>
            </a:r>
          </a:p>
          <a:p>
            <a:endParaRPr lang="en-AU" dirty="0" smtClean="0"/>
          </a:p>
          <a:p>
            <a:r>
              <a:rPr lang="en-AU" dirty="0"/>
              <a:t>EVs transfer biological material </a:t>
            </a:r>
            <a:r>
              <a:rPr lang="en-AU" dirty="0" err="1"/>
              <a:t>intercellularly</a:t>
            </a:r>
            <a:r>
              <a:rPr lang="en-AU" dirty="0"/>
              <a:t>. </a:t>
            </a:r>
          </a:p>
          <a:p>
            <a:endParaRPr lang="en-AU" dirty="0" smtClean="0"/>
          </a:p>
          <a:p>
            <a:r>
              <a:rPr lang="en-AU" dirty="0" smtClean="0"/>
              <a:t>reduced EV export of </a:t>
            </a:r>
            <a:r>
              <a:rPr lang="en-AU" dirty="0" err="1" smtClean="0"/>
              <a:t>oncomiR</a:t>
            </a:r>
            <a:r>
              <a:rPr lang="en-AU" dirty="0" smtClean="0"/>
              <a:t>: miR-148a</a:t>
            </a:r>
          </a:p>
          <a:p>
            <a:endParaRPr lang="en-AU" dirty="0"/>
          </a:p>
          <a:p>
            <a:r>
              <a:rPr lang="en-AU" dirty="0" smtClean="0"/>
              <a:t>But how?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65" y="1679993"/>
            <a:ext cx="4107931" cy="363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4139"/>
            <a:ext cx="9905998" cy="1478570"/>
          </a:xfrm>
        </p:spPr>
        <p:txBody>
          <a:bodyPr/>
          <a:lstStyle/>
          <a:p>
            <a:r>
              <a:rPr lang="en-AU" dirty="0" smtClean="0"/>
              <a:t>Hypothesis and aims: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96716"/>
            <a:ext cx="9905999" cy="39944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 smtClean="0"/>
              <a:t>Cavin-1 expression attenuates EV export of microRNAs by manipulating RNA-binding protein export. </a:t>
            </a:r>
          </a:p>
          <a:p>
            <a:pPr marL="0" indent="0" algn="ctr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Aims: </a:t>
            </a:r>
          </a:p>
          <a:p>
            <a:pPr marL="898525"/>
            <a:r>
              <a:rPr lang="en-AU" dirty="0" smtClean="0"/>
              <a:t> Identify additional </a:t>
            </a:r>
            <a:r>
              <a:rPr lang="en-AU" dirty="0" err="1" smtClean="0"/>
              <a:t>miRs</a:t>
            </a:r>
            <a:r>
              <a:rPr lang="en-AU" dirty="0" smtClean="0"/>
              <a:t> that are modified by cavin-1</a:t>
            </a:r>
          </a:p>
          <a:p>
            <a:pPr marL="898525"/>
            <a:r>
              <a:rPr lang="en-AU" dirty="0"/>
              <a:t> </a:t>
            </a:r>
            <a:r>
              <a:rPr lang="en-AU" dirty="0" smtClean="0"/>
              <a:t>Identify RNA-binding proteins modified by cavin-1in EVs</a:t>
            </a:r>
          </a:p>
          <a:p>
            <a:pPr marL="898525"/>
            <a:r>
              <a:rPr lang="en-AU" dirty="0" smtClean="0"/>
              <a:t> Investigate the interaction between escort protein and </a:t>
            </a:r>
            <a:r>
              <a:rPr lang="en-AU" dirty="0" smtClean="0"/>
              <a:t>microRNA.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930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45" y="618519"/>
            <a:ext cx="4703617" cy="1478570"/>
          </a:xfrm>
        </p:spPr>
        <p:txBody>
          <a:bodyPr/>
          <a:lstStyle/>
          <a:p>
            <a:r>
              <a:rPr lang="en-AU" dirty="0" err="1" smtClean="0"/>
              <a:t>Micrornas</a:t>
            </a:r>
            <a:r>
              <a:rPr lang="en-AU" dirty="0" smtClean="0"/>
              <a:t> selectively exported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9"/>
            <a:ext cx="4023301" cy="3950786"/>
          </a:xfrm>
        </p:spPr>
        <p:txBody>
          <a:bodyPr>
            <a:normAutofit/>
          </a:bodyPr>
          <a:lstStyle/>
          <a:p>
            <a:r>
              <a:rPr lang="en-US" dirty="0" smtClean="0"/>
              <a:t>Are other </a:t>
            </a:r>
            <a:r>
              <a:rPr lang="en-US" dirty="0" err="1" smtClean="0"/>
              <a:t>miRs</a:t>
            </a:r>
            <a:r>
              <a:rPr lang="en-US" dirty="0" smtClean="0"/>
              <a:t> modified?</a:t>
            </a:r>
          </a:p>
          <a:p>
            <a:r>
              <a:rPr lang="en-US" dirty="0" smtClean="0"/>
              <a:t>Sampling vs. selective export</a:t>
            </a:r>
          </a:p>
          <a:p>
            <a:r>
              <a:rPr lang="en-US" dirty="0" smtClean="0"/>
              <a:t>Selective export of 19miRs truncated by cavin-1; 54 via sampling</a:t>
            </a:r>
            <a:endParaRPr lang="en-AU" dirty="0" smtClean="0"/>
          </a:p>
          <a:p>
            <a:r>
              <a:rPr lang="en-AU" dirty="0" smtClean="0"/>
              <a:t>Down-</a:t>
            </a:r>
            <a:r>
              <a:rPr lang="en-AU" dirty="0" err="1" smtClean="0"/>
              <a:t>reg</a:t>
            </a:r>
            <a:r>
              <a:rPr lang="en-AU" dirty="0" smtClean="0"/>
              <a:t> </a:t>
            </a:r>
            <a:r>
              <a:rPr lang="en-AU" dirty="0" err="1" smtClean="0"/>
              <a:t>miRs</a:t>
            </a:r>
            <a:r>
              <a:rPr lang="en-AU" dirty="0" smtClean="0"/>
              <a:t> share roles in cancer progression.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562" y="265501"/>
            <a:ext cx="5882698" cy="611225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8726905" y="618519"/>
            <a:ext cx="16042" cy="3006997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028947" y="618519"/>
            <a:ext cx="16042" cy="3006997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168044" y="4738256"/>
            <a:ext cx="1363287" cy="16394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76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smtClean="0"/>
              <a:t>Mir targeted pathways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" y="1330036"/>
            <a:ext cx="12102995" cy="5010005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9006"/>
              </p:ext>
            </p:extLst>
          </p:nvPr>
        </p:nvGraphicFramePr>
        <p:xfrm>
          <a:off x="345089" y="1148281"/>
          <a:ext cx="6709980" cy="519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4990"/>
                <a:gridCol w="335499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Pathway name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Entities FDR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Endosomal/</a:t>
                      </a:r>
                      <a:r>
                        <a:rPr lang="en-AU" sz="1100" u="none" strike="noStrike" dirty="0" err="1">
                          <a:effectLst/>
                        </a:rPr>
                        <a:t>Vacuolar</a:t>
                      </a:r>
                      <a:r>
                        <a:rPr lang="en-AU" sz="1100" u="none" strike="noStrike" dirty="0">
                          <a:effectLst/>
                        </a:rPr>
                        <a:t> pathway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9.99E-10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Antigen Presentation: Folding, assembly and peptide loading of class I MHC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2.31E-09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Interferon alpha/beta signaling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1.50E-07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ER-Phagosome pathway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2.63E-06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Antigen processing-Cross presentation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6.95E-06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Interferon gamma signaling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3.89E-05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Class I MHC mediated antigen processing &amp; presentation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3.57E-04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Intrinsic Pathway for Apoptosis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0.003287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Apoptosis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0.012709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Activation of BH3-only proteins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0.022553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Programmed Cell Death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0.023677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Regulation of TP53 Expression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0.078783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Interferon Signaling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0.093491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08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3700"/>
            <a:ext cx="9905998" cy="1478570"/>
          </a:xfrm>
        </p:spPr>
        <p:txBody>
          <a:bodyPr/>
          <a:lstStyle/>
          <a:p>
            <a:r>
              <a:rPr lang="en-AU" dirty="0" smtClean="0"/>
              <a:t>Exported </a:t>
            </a:r>
            <a:r>
              <a:rPr lang="en-AU" dirty="0" err="1" smtClean="0"/>
              <a:t>micrornas</a:t>
            </a:r>
            <a:r>
              <a:rPr lang="en-AU" dirty="0" smtClean="0"/>
              <a:t> share motif</a:t>
            </a:r>
            <a:endParaRPr lang="en-AU" dirty="0"/>
          </a:p>
        </p:txBody>
      </p:sp>
      <p:cxnSp>
        <p:nvCxnSpPr>
          <p:cNvPr id="7" name="Elbow Connector 6"/>
          <p:cNvCxnSpPr/>
          <p:nvPr/>
        </p:nvCxnSpPr>
        <p:spPr>
          <a:xfrm>
            <a:off x="5020888" y="1593392"/>
            <a:ext cx="1546167" cy="8626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5020888" y="2628944"/>
            <a:ext cx="1546167" cy="10472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94014" y="1541632"/>
            <a:ext cx="26025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miR-148a-3p: AGUGCA</a:t>
            </a:r>
          </a:p>
          <a:p>
            <a:r>
              <a:rPr lang="en-US" dirty="0" smtClean="0"/>
              <a:t>miR-148b-3p: AGUGCA</a:t>
            </a:r>
          </a:p>
          <a:p>
            <a:r>
              <a:rPr lang="en-US" dirty="0" smtClean="0"/>
              <a:t>miR-429: 		</a:t>
            </a:r>
            <a:r>
              <a:rPr lang="en-AU" dirty="0" smtClean="0"/>
              <a:t>UGCAAU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miR-32-5p:	AUUGCA</a:t>
            </a:r>
          </a:p>
          <a:p>
            <a:r>
              <a:rPr lang="en-US" dirty="0" smtClean="0"/>
              <a:t>miR-17-5p:	AGUGCU</a:t>
            </a:r>
          </a:p>
          <a:p>
            <a:r>
              <a:rPr lang="en-US" dirty="0" smtClean="0"/>
              <a:t>miR-20b-5p: 	AGUGCU</a:t>
            </a:r>
          </a:p>
          <a:p>
            <a:r>
              <a:rPr lang="en-US" dirty="0" smtClean="0"/>
              <a:t>miR-30e-5p</a:t>
            </a:r>
            <a:r>
              <a:rPr lang="en-US" dirty="0" smtClean="0"/>
              <a:t>: 	</a:t>
            </a:r>
            <a:r>
              <a:rPr lang="en-US" dirty="0" smtClean="0"/>
              <a:t>UGUAAA</a:t>
            </a:r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61" y="1730636"/>
            <a:ext cx="3879942" cy="17989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9223492" y="1593392"/>
            <a:ext cx="2995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miR-30a-3p: 	UGUAAA</a:t>
            </a:r>
          </a:p>
          <a:p>
            <a:r>
              <a:rPr lang="en-US" dirty="0"/>
              <a:t>miR-16-2-3p:	UGUGCU</a:t>
            </a:r>
          </a:p>
          <a:p>
            <a:r>
              <a:rPr lang="en-US" dirty="0"/>
              <a:t>miR-125a-3p: 	AGUGGA</a:t>
            </a:r>
          </a:p>
          <a:p>
            <a:r>
              <a:rPr lang="en-US" dirty="0"/>
              <a:t>miR-147b: 	UGUGCG</a:t>
            </a:r>
          </a:p>
          <a:p>
            <a:r>
              <a:rPr lang="en-US" dirty="0"/>
              <a:t>miR-10b-5p: 	</a:t>
            </a:r>
            <a:r>
              <a:rPr lang="en-US" dirty="0" smtClean="0"/>
              <a:t>UGUAGA</a:t>
            </a:r>
          </a:p>
          <a:p>
            <a:endParaRPr lang="en-US" dirty="0"/>
          </a:p>
          <a:p>
            <a:r>
              <a:rPr lang="en-US" dirty="0" smtClean="0"/>
              <a:t>Matches </a:t>
            </a:r>
            <a:r>
              <a:rPr lang="en-US" dirty="0" smtClean="0"/>
              <a:t>12/19 </a:t>
            </a:r>
            <a:r>
              <a:rPr lang="en-US" dirty="0" smtClean="0"/>
              <a:t>Diff. </a:t>
            </a:r>
            <a:r>
              <a:rPr lang="en-US" dirty="0" err="1" smtClean="0"/>
              <a:t>miRs</a:t>
            </a:r>
            <a:endParaRPr lang="en-US" dirty="0"/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6594014" y="4109273"/>
            <a:ext cx="4879340" cy="1790700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rot="10800000" flipV="1">
            <a:off x="5938350" y="4060285"/>
            <a:ext cx="1007884" cy="9361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>
            <a:off x="5938349" y="5135511"/>
            <a:ext cx="1030562" cy="8326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7761" y="4077704"/>
            <a:ext cx="2983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miR-22-3p: 	</a:t>
            </a:r>
            <a:r>
              <a:rPr lang="en-AU" dirty="0" smtClean="0"/>
              <a:t>UGAAGAACU</a:t>
            </a:r>
            <a:endParaRPr lang="en-US" dirty="0" smtClean="0"/>
          </a:p>
          <a:p>
            <a:r>
              <a:rPr lang="en-US" dirty="0" smtClean="0"/>
              <a:t>miR-148b-3p: 	</a:t>
            </a:r>
            <a:r>
              <a:rPr lang="en-AU" dirty="0"/>
              <a:t>CACAGAACU</a:t>
            </a:r>
            <a:endParaRPr lang="en-US" dirty="0" smtClean="0"/>
          </a:p>
          <a:p>
            <a:r>
              <a:rPr lang="en-US" dirty="0" smtClean="0"/>
              <a:t>miR-148a-3p:	</a:t>
            </a:r>
            <a:r>
              <a:rPr lang="en-AU" dirty="0"/>
              <a:t>UACAGAACU</a:t>
            </a:r>
            <a:endParaRPr lang="en-US" dirty="0" smtClean="0"/>
          </a:p>
          <a:p>
            <a:r>
              <a:rPr lang="en-US" dirty="0" smtClean="0"/>
              <a:t>miR-30a-5p</a:t>
            </a:r>
            <a:r>
              <a:rPr lang="en-US" dirty="0" smtClean="0"/>
              <a:t>:	</a:t>
            </a:r>
            <a:r>
              <a:rPr lang="en-AU" dirty="0"/>
              <a:t>UAAACAUCC</a:t>
            </a:r>
            <a:endParaRPr lang="en-US" dirty="0" smtClean="0"/>
          </a:p>
          <a:p>
            <a:r>
              <a:rPr lang="en-US" dirty="0" smtClean="0"/>
              <a:t>miR-30e-5p:	</a:t>
            </a:r>
            <a:r>
              <a:rPr lang="en-AU" dirty="0"/>
              <a:t>UAAACAUCC</a:t>
            </a:r>
            <a:endParaRPr lang="en-US" dirty="0" smtClean="0"/>
          </a:p>
          <a:p>
            <a:r>
              <a:rPr lang="en-US" dirty="0" smtClean="0"/>
              <a:t>miR-151a-3p:	</a:t>
            </a:r>
            <a:r>
              <a:rPr lang="en-AU" dirty="0"/>
              <a:t>UGAAGCUCC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60785" y="4628507"/>
            <a:ext cx="116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Matches </a:t>
            </a:r>
            <a:r>
              <a:rPr lang="en-US" dirty="0"/>
              <a:t>6</a:t>
            </a:r>
            <a:r>
              <a:rPr lang="en-US" dirty="0" smtClean="0"/>
              <a:t>/19 </a:t>
            </a:r>
            <a:r>
              <a:rPr lang="en-US" dirty="0" smtClean="0"/>
              <a:t>Diff. </a:t>
            </a:r>
            <a:r>
              <a:rPr lang="en-US" dirty="0" err="1" smtClean="0"/>
              <a:t>miRs</a:t>
            </a:r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5020888" y="6061506"/>
            <a:ext cx="6521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Together, motifs match to </a:t>
            </a:r>
            <a:r>
              <a:rPr lang="en-US" sz="2000" dirty="0" smtClean="0"/>
              <a:t>14/19 </a:t>
            </a:r>
            <a:r>
              <a:rPr lang="en-US" sz="2000" dirty="0" smtClean="0"/>
              <a:t>differentially exported </a:t>
            </a:r>
            <a:r>
              <a:rPr lang="en-US" sz="2000" dirty="0" err="1" smtClean="0"/>
              <a:t>miRs</a:t>
            </a:r>
            <a:r>
              <a:rPr lang="en-US" sz="2000" dirty="0" smtClean="0"/>
              <a:t>.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7939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77886"/>
            <a:ext cx="9905998" cy="1478570"/>
          </a:xfrm>
        </p:spPr>
        <p:txBody>
          <a:bodyPr/>
          <a:lstStyle/>
          <a:p>
            <a:r>
              <a:rPr lang="en-US" dirty="0" smtClean="0"/>
              <a:t>Differentially exported </a:t>
            </a:r>
            <a:r>
              <a:rPr lang="en-US" dirty="0" err="1" smtClean="0"/>
              <a:t>hnRNPK</a:t>
            </a:r>
            <a:r>
              <a:rPr lang="en-US" dirty="0" smtClean="0"/>
              <a:t> binds similar motif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2249668"/>
            <a:ext cx="5051076" cy="3581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6043" y="1532198"/>
            <a:ext cx="43313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hnRNPK</a:t>
            </a:r>
            <a:r>
              <a:rPr lang="en-US" sz="2400" dirty="0" smtClean="0"/>
              <a:t>:</a:t>
            </a:r>
          </a:p>
          <a:p>
            <a:endParaRPr lang="en-AU" sz="2400" dirty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Protein family previously implicated in related function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Known to bind to </a:t>
            </a:r>
            <a:r>
              <a:rPr lang="en-US" sz="2400" dirty="0" err="1" smtClean="0"/>
              <a:t>miRs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Binds AGUGUG region on miR-122-5p (found by </a:t>
            </a:r>
            <a:r>
              <a:rPr lang="en-US" sz="2400" dirty="0" err="1" smtClean="0"/>
              <a:t>mut</a:t>
            </a:r>
            <a:r>
              <a:rPr lang="en-US" sz="2400" dirty="0" smtClean="0"/>
              <a:t>. assay)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Region matches to AGUGCA motif (p= 0.0593, using FIMO)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194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1760</TotalTime>
  <Words>389</Words>
  <Application>Microsoft Office PowerPoint</Application>
  <PresentationFormat>Widescreen</PresentationFormat>
  <Paragraphs>122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Circuit</vt:lpstr>
      <vt:lpstr>Control of extracellular vesicle microRna export in prostate cancer. </vt:lpstr>
      <vt:lpstr>Prostate cancer</vt:lpstr>
      <vt:lpstr>Caveolin-1: Biomarker of progression </vt:lpstr>
      <vt:lpstr>Evs and microRNAs</vt:lpstr>
      <vt:lpstr>Hypothesis and aims: </vt:lpstr>
      <vt:lpstr>Micrornas selectively exported</vt:lpstr>
      <vt:lpstr>Mir targeted pathways</vt:lpstr>
      <vt:lpstr>Exported micrornas share motif</vt:lpstr>
      <vt:lpstr>Differentially exported hnRNPK binds similar motif</vt:lpstr>
      <vt:lpstr>hnRNPK and its subcellular localization</vt:lpstr>
      <vt:lpstr>PowerPoint Presentation</vt:lpstr>
      <vt:lpstr>miR-ISH</vt:lpstr>
      <vt:lpstr>HnRNPk co-localize with mir-148a </vt:lpstr>
      <vt:lpstr>RNA Immunoprecipitation</vt:lpstr>
      <vt:lpstr>HnrNpk pull down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Harley Robinson </cp:lastModifiedBy>
  <cp:revision>69</cp:revision>
  <dcterms:created xsi:type="dcterms:W3CDTF">2016-08-23T08:27:43Z</dcterms:created>
  <dcterms:modified xsi:type="dcterms:W3CDTF">2016-09-07T07:14:00Z</dcterms:modified>
</cp:coreProperties>
</file>