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2" r:id="rId1"/>
  </p:sldMasterIdLst>
  <p:notesMasterIdLst>
    <p:notesMasterId r:id="rId26"/>
  </p:notesMasterIdLst>
  <p:sldIdLst>
    <p:sldId id="256" r:id="rId2"/>
    <p:sldId id="257" r:id="rId3"/>
    <p:sldId id="258" r:id="rId4"/>
    <p:sldId id="279" r:id="rId5"/>
    <p:sldId id="259" r:id="rId6"/>
    <p:sldId id="280" r:id="rId7"/>
    <p:sldId id="260" r:id="rId8"/>
    <p:sldId id="261" r:id="rId9"/>
    <p:sldId id="270" r:id="rId10"/>
    <p:sldId id="262" r:id="rId11"/>
    <p:sldId id="269" r:id="rId12"/>
    <p:sldId id="263" r:id="rId13"/>
    <p:sldId id="271" r:id="rId14"/>
    <p:sldId id="264" r:id="rId15"/>
    <p:sldId id="272" r:id="rId16"/>
    <p:sldId id="265" r:id="rId17"/>
    <p:sldId id="273" r:id="rId18"/>
    <p:sldId id="274" r:id="rId19"/>
    <p:sldId id="275" r:id="rId20"/>
    <p:sldId id="266" r:id="rId21"/>
    <p:sldId id="277" r:id="rId22"/>
    <p:sldId id="276" r:id="rId23"/>
    <p:sldId id="26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9174" autoAdjust="0"/>
  </p:normalViewPr>
  <p:slideViewPr>
    <p:cSldViewPr snapToGrid="0">
      <p:cViewPr>
        <p:scale>
          <a:sx n="33" d="100"/>
          <a:sy n="33" d="100"/>
        </p:scale>
        <p:origin x="252" y="5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4E3A3D-69A5-4984-AEE1-E6BFBD97443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F144B903-A589-4F71-AA21-AA1AAECD833D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 and cell collection</a:t>
          </a:r>
          <a:endParaRPr lang="en-AU" dirty="0">
            <a:solidFill>
              <a:schemeClr val="bg1"/>
            </a:solidFill>
          </a:endParaRPr>
        </a:p>
      </dgm:t>
    </dgm:pt>
    <dgm:pt modelId="{829AA757-4A6F-4910-B503-EFBAD8650C19}" type="parTrans" cxnId="{7561152C-4986-44CD-9D31-53FA414840ED}">
      <dgm:prSet/>
      <dgm:spPr/>
      <dgm:t>
        <a:bodyPr/>
        <a:lstStyle/>
        <a:p>
          <a:endParaRPr lang="en-AU"/>
        </a:p>
      </dgm:t>
    </dgm:pt>
    <dgm:pt modelId="{315DE6A6-D894-497C-90BC-5B193E877242}" type="sibTrans" cxnId="{7561152C-4986-44CD-9D31-53FA414840ED}">
      <dgm:prSet/>
      <dgm:spPr>
        <a:solidFill>
          <a:schemeClr val="bg2">
            <a:lumMod val="50000"/>
            <a:lumOff val="50000"/>
            <a:alpha val="90000"/>
          </a:schemeClr>
        </a:solidFill>
      </dgm:spPr>
      <dgm:t>
        <a:bodyPr/>
        <a:lstStyle/>
        <a:p>
          <a:endParaRPr lang="en-AU"/>
        </a:p>
      </dgm:t>
    </dgm:pt>
    <dgm:pt modelId="{B7BD2436-952D-4123-88C2-E94260E3A9A5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RNA extraction</a:t>
          </a:r>
          <a:endParaRPr lang="en-AU" dirty="0">
            <a:solidFill>
              <a:schemeClr val="bg1"/>
            </a:solidFill>
          </a:endParaRPr>
        </a:p>
      </dgm:t>
    </dgm:pt>
    <dgm:pt modelId="{DF443CFF-5D94-4858-8E4E-FBAB9BAC349B}" type="parTrans" cxnId="{FFDC5AD1-237F-470F-A925-BD3176C07E85}">
      <dgm:prSet/>
      <dgm:spPr/>
      <dgm:t>
        <a:bodyPr/>
        <a:lstStyle/>
        <a:p>
          <a:endParaRPr lang="en-AU"/>
        </a:p>
      </dgm:t>
    </dgm:pt>
    <dgm:pt modelId="{E12751A6-FC10-4A8F-A7CA-F1DC4E160A08}" type="sibTrans" cxnId="{FFDC5AD1-237F-470F-A925-BD3176C07E85}">
      <dgm:prSet/>
      <dgm:spPr>
        <a:solidFill>
          <a:schemeClr val="bg2">
            <a:lumMod val="50000"/>
            <a:lumOff val="50000"/>
            <a:alpha val="90000"/>
          </a:schemeClr>
        </a:solidFill>
      </dgm:spPr>
      <dgm:t>
        <a:bodyPr/>
        <a:lstStyle/>
        <a:p>
          <a:endParaRPr lang="en-AU"/>
        </a:p>
      </dgm:t>
    </dgm:pt>
    <dgm:pt modelId="{D1F51DA7-F9A7-4317-92CD-8B8C67DD150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cDNA and poly-A tailing</a:t>
          </a:r>
          <a:endParaRPr lang="en-AU" dirty="0">
            <a:solidFill>
              <a:schemeClr val="bg1"/>
            </a:solidFill>
          </a:endParaRPr>
        </a:p>
      </dgm:t>
    </dgm:pt>
    <dgm:pt modelId="{61059BE2-4193-4F76-81C9-81CD0B6A62A2}" type="parTrans" cxnId="{696A0980-380E-46CA-A569-B76614BCB2D5}">
      <dgm:prSet/>
      <dgm:spPr/>
      <dgm:t>
        <a:bodyPr/>
        <a:lstStyle/>
        <a:p>
          <a:endParaRPr lang="en-AU"/>
        </a:p>
      </dgm:t>
    </dgm:pt>
    <dgm:pt modelId="{6C27A8E2-8796-4088-87BD-B7AC18B81D1F}" type="sibTrans" cxnId="{696A0980-380E-46CA-A569-B76614BCB2D5}">
      <dgm:prSet/>
      <dgm:spPr>
        <a:solidFill>
          <a:schemeClr val="bg2">
            <a:lumMod val="50000"/>
            <a:lumOff val="50000"/>
            <a:alpha val="90000"/>
          </a:schemeClr>
        </a:solidFill>
      </dgm:spPr>
      <dgm:t>
        <a:bodyPr/>
        <a:lstStyle/>
        <a:p>
          <a:endParaRPr lang="en-AU"/>
        </a:p>
      </dgm:t>
    </dgm:pt>
    <dgm:pt modelId="{39F55482-F6CF-47E4-BAAC-2A22040F9A1E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RT-qPCR</a:t>
          </a:r>
          <a:endParaRPr lang="en-AU" dirty="0">
            <a:solidFill>
              <a:schemeClr val="bg1"/>
            </a:solidFill>
          </a:endParaRPr>
        </a:p>
      </dgm:t>
    </dgm:pt>
    <dgm:pt modelId="{DBD7EC3E-CA52-4CC6-8277-9077F372CB81}" type="parTrans" cxnId="{9CC7E083-9808-49B8-8B40-7377E0B4B5CB}">
      <dgm:prSet/>
      <dgm:spPr/>
      <dgm:t>
        <a:bodyPr/>
        <a:lstStyle/>
        <a:p>
          <a:endParaRPr lang="en-AU"/>
        </a:p>
      </dgm:t>
    </dgm:pt>
    <dgm:pt modelId="{A143A7AF-6C8B-409A-8CC5-D60FDF027217}" type="sibTrans" cxnId="{9CC7E083-9808-49B8-8B40-7377E0B4B5CB}">
      <dgm:prSet/>
      <dgm:spPr>
        <a:solidFill>
          <a:schemeClr val="bg2">
            <a:lumMod val="50000"/>
            <a:lumOff val="50000"/>
            <a:alpha val="90000"/>
          </a:schemeClr>
        </a:solidFill>
      </dgm:spPr>
      <dgm:t>
        <a:bodyPr/>
        <a:lstStyle/>
        <a:p>
          <a:endParaRPr lang="en-AU"/>
        </a:p>
      </dgm:t>
    </dgm:pt>
    <dgm:pt modelId="{684836CF-9083-450E-A1FA-D26577A6A0E9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Delta </a:t>
          </a:r>
          <a:r>
            <a:rPr lang="en-US" dirty="0" err="1" smtClean="0">
              <a:solidFill>
                <a:schemeClr val="bg1"/>
              </a:solidFill>
            </a:rPr>
            <a:t>delta</a:t>
          </a:r>
          <a:r>
            <a:rPr lang="en-US" dirty="0" smtClean="0">
              <a:solidFill>
                <a:schemeClr val="bg1"/>
              </a:solidFill>
            </a:rPr>
            <a:t> CT analysis</a:t>
          </a:r>
          <a:endParaRPr lang="en-AU" dirty="0">
            <a:solidFill>
              <a:schemeClr val="bg1"/>
            </a:solidFill>
          </a:endParaRPr>
        </a:p>
      </dgm:t>
    </dgm:pt>
    <dgm:pt modelId="{2E359D97-E4AD-485F-8B73-B391A13BE006}" type="parTrans" cxnId="{1003D551-CFBD-4A36-B5ED-49C0B5ABC90B}">
      <dgm:prSet/>
      <dgm:spPr/>
      <dgm:t>
        <a:bodyPr/>
        <a:lstStyle/>
        <a:p>
          <a:endParaRPr lang="en-AU"/>
        </a:p>
      </dgm:t>
    </dgm:pt>
    <dgm:pt modelId="{B64919E7-DAE9-427A-8DA8-78ED0C3D6E4F}" type="sibTrans" cxnId="{1003D551-CFBD-4A36-B5ED-49C0B5ABC90B}">
      <dgm:prSet/>
      <dgm:spPr/>
      <dgm:t>
        <a:bodyPr/>
        <a:lstStyle/>
        <a:p>
          <a:endParaRPr lang="en-AU"/>
        </a:p>
      </dgm:t>
    </dgm:pt>
    <dgm:pt modelId="{EC9E55B2-D5E5-43E6-9574-BD580C0C7A8B}" type="pres">
      <dgm:prSet presAssocID="{6D4E3A3D-69A5-4984-AEE1-E6BFBD974437}" presName="outerComposite" presStyleCnt="0">
        <dgm:presLayoutVars>
          <dgm:chMax val="5"/>
          <dgm:dir/>
          <dgm:resizeHandles val="exact"/>
        </dgm:presLayoutVars>
      </dgm:prSet>
      <dgm:spPr/>
    </dgm:pt>
    <dgm:pt modelId="{EDF2CDF0-C1AA-4D39-954E-26DC0E27057E}" type="pres">
      <dgm:prSet presAssocID="{6D4E3A3D-69A5-4984-AEE1-E6BFBD974437}" presName="dummyMaxCanvas" presStyleCnt="0">
        <dgm:presLayoutVars/>
      </dgm:prSet>
      <dgm:spPr/>
    </dgm:pt>
    <dgm:pt modelId="{B5AB1BF9-4ACD-4891-81A7-FE6469FA1B42}" type="pres">
      <dgm:prSet presAssocID="{6D4E3A3D-69A5-4984-AEE1-E6BFBD97443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42466EF-5655-42A9-8BF0-F1624F077F06}" type="pres">
      <dgm:prSet presAssocID="{6D4E3A3D-69A5-4984-AEE1-E6BFBD97443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37E957E-2D49-43EA-8008-F973EA99ED84}" type="pres">
      <dgm:prSet presAssocID="{6D4E3A3D-69A5-4984-AEE1-E6BFBD97443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EF6A664-D7FA-4909-AC1A-B05262E61B69}" type="pres">
      <dgm:prSet presAssocID="{6D4E3A3D-69A5-4984-AEE1-E6BFBD97443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F4391CF-DC44-49F5-9A28-B44F80DF4D55}" type="pres">
      <dgm:prSet presAssocID="{6D4E3A3D-69A5-4984-AEE1-E6BFBD97443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C7A3F0C-3A09-40A9-B3A8-9BCA2A046C7A}" type="pres">
      <dgm:prSet presAssocID="{6D4E3A3D-69A5-4984-AEE1-E6BFBD97443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9B2B401-8928-462C-B29D-38127C77AA4D}" type="pres">
      <dgm:prSet presAssocID="{6D4E3A3D-69A5-4984-AEE1-E6BFBD97443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4FDD53F-9ABA-4238-8C87-E414C334E987}" type="pres">
      <dgm:prSet presAssocID="{6D4E3A3D-69A5-4984-AEE1-E6BFBD97443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12B86F2-18EA-41BC-AA1E-EB607F094174}" type="pres">
      <dgm:prSet presAssocID="{6D4E3A3D-69A5-4984-AEE1-E6BFBD97443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14E2D1B-8446-4303-9B7A-2EC11DDBA6B0}" type="pres">
      <dgm:prSet presAssocID="{6D4E3A3D-69A5-4984-AEE1-E6BFBD97443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A177E4B-EFC7-4A95-995D-EB7F356FDF55}" type="pres">
      <dgm:prSet presAssocID="{6D4E3A3D-69A5-4984-AEE1-E6BFBD97443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0E7B4E2-5541-40D1-84B6-82422B671A20}" type="pres">
      <dgm:prSet presAssocID="{6D4E3A3D-69A5-4984-AEE1-E6BFBD97443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A7B5E34-AFC1-42A0-BCF5-E34EB6A8A4EC}" type="pres">
      <dgm:prSet presAssocID="{6D4E3A3D-69A5-4984-AEE1-E6BFBD97443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640AC21-83B8-41D9-8EF9-D019106EA0A7}" type="pres">
      <dgm:prSet presAssocID="{6D4E3A3D-69A5-4984-AEE1-E6BFBD97443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DFEDD7E-C989-441C-9647-BEC16E148FB5}" type="presOf" srcId="{6D4E3A3D-69A5-4984-AEE1-E6BFBD974437}" destId="{EC9E55B2-D5E5-43E6-9574-BD580C0C7A8B}" srcOrd="0" destOrd="0" presId="urn:microsoft.com/office/officeart/2005/8/layout/vProcess5"/>
    <dgm:cxn modelId="{20AAD808-DCD1-4EDA-A0FD-D167951E25C1}" type="presOf" srcId="{D1F51DA7-F9A7-4317-92CD-8B8C67DD150E}" destId="{70E7B4E2-5541-40D1-84B6-82422B671A20}" srcOrd="1" destOrd="0" presId="urn:microsoft.com/office/officeart/2005/8/layout/vProcess5"/>
    <dgm:cxn modelId="{3C1430F0-A374-4AEC-9E86-B8D56F8EFD9C}" type="presOf" srcId="{F144B903-A589-4F71-AA21-AA1AAECD833D}" destId="{814E2D1B-8446-4303-9B7A-2EC11DDBA6B0}" srcOrd="1" destOrd="0" presId="urn:microsoft.com/office/officeart/2005/8/layout/vProcess5"/>
    <dgm:cxn modelId="{5FBA6CEC-6D8A-4ECF-BA15-5C0A65639F53}" type="presOf" srcId="{A143A7AF-6C8B-409A-8CC5-D60FDF027217}" destId="{112B86F2-18EA-41BC-AA1E-EB607F094174}" srcOrd="0" destOrd="0" presId="urn:microsoft.com/office/officeart/2005/8/layout/vProcess5"/>
    <dgm:cxn modelId="{74DFDA59-6752-455C-B57D-E7CBAB6CE1E8}" type="presOf" srcId="{F144B903-A589-4F71-AA21-AA1AAECD833D}" destId="{B5AB1BF9-4ACD-4891-81A7-FE6469FA1B42}" srcOrd="0" destOrd="0" presId="urn:microsoft.com/office/officeart/2005/8/layout/vProcess5"/>
    <dgm:cxn modelId="{9CC7E083-9808-49B8-8B40-7377E0B4B5CB}" srcId="{6D4E3A3D-69A5-4984-AEE1-E6BFBD974437}" destId="{39F55482-F6CF-47E4-BAAC-2A22040F9A1E}" srcOrd="3" destOrd="0" parTransId="{DBD7EC3E-CA52-4CC6-8277-9077F372CB81}" sibTransId="{A143A7AF-6C8B-409A-8CC5-D60FDF027217}"/>
    <dgm:cxn modelId="{0BE77A12-95D9-4662-8A35-E3AD3D405827}" type="presOf" srcId="{39F55482-F6CF-47E4-BAAC-2A22040F9A1E}" destId="{7A7B5E34-AFC1-42A0-BCF5-E34EB6A8A4EC}" srcOrd="1" destOrd="0" presId="urn:microsoft.com/office/officeart/2005/8/layout/vProcess5"/>
    <dgm:cxn modelId="{6DB55979-2599-4E7F-925E-31731D016EC7}" type="presOf" srcId="{E12751A6-FC10-4A8F-A7CA-F1DC4E160A08}" destId="{09B2B401-8928-462C-B29D-38127C77AA4D}" srcOrd="0" destOrd="0" presId="urn:microsoft.com/office/officeart/2005/8/layout/vProcess5"/>
    <dgm:cxn modelId="{1003D551-CFBD-4A36-B5ED-49C0B5ABC90B}" srcId="{6D4E3A3D-69A5-4984-AEE1-E6BFBD974437}" destId="{684836CF-9083-450E-A1FA-D26577A6A0E9}" srcOrd="4" destOrd="0" parTransId="{2E359D97-E4AD-485F-8B73-B391A13BE006}" sibTransId="{B64919E7-DAE9-427A-8DA8-78ED0C3D6E4F}"/>
    <dgm:cxn modelId="{7561152C-4986-44CD-9D31-53FA414840ED}" srcId="{6D4E3A3D-69A5-4984-AEE1-E6BFBD974437}" destId="{F144B903-A589-4F71-AA21-AA1AAECD833D}" srcOrd="0" destOrd="0" parTransId="{829AA757-4A6F-4910-B503-EFBAD8650C19}" sibTransId="{315DE6A6-D894-497C-90BC-5B193E877242}"/>
    <dgm:cxn modelId="{8AD82013-E6B3-4ED9-BB27-C077613C5C5E}" type="presOf" srcId="{B7BD2436-952D-4123-88C2-E94260E3A9A5}" destId="{142466EF-5655-42A9-8BF0-F1624F077F06}" srcOrd="0" destOrd="0" presId="urn:microsoft.com/office/officeart/2005/8/layout/vProcess5"/>
    <dgm:cxn modelId="{01010751-D700-4898-BDC1-0D301BC0800D}" type="presOf" srcId="{684836CF-9083-450E-A1FA-D26577A6A0E9}" destId="{1F4391CF-DC44-49F5-9A28-B44F80DF4D55}" srcOrd="0" destOrd="0" presId="urn:microsoft.com/office/officeart/2005/8/layout/vProcess5"/>
    <dgm:cxn modelId="{50A2B3C8-A306-4C3E-B8AA-65CE9364EA25}" type="presOf" srcId="{6C27A8E2-8796-4088-87BD-B7AC18B81D1F}" destId="{94FDD53F-9ABA-4238-8C87-E414C334E987}" srcOrd="0" destOrd="0" presId="urn:microsoft.com/office/officeart/2005/8/layout/vProcess5"/>
    <dgm:cxn modelId="{448D1329-B5A7-4FCE-8EF4-6FEE6E919E56}" type="presOf" srcId="{39F55482-F6CF-47E4-BAAC-2A22040F9A1E}" destId="{6EF6A664-D7FA-4909-AC1A-B05262E61B69}" srcOrd="0" destOrd="0" presId="urn:microsoft.com/office/officeart/2005/8/layout/vProcess5"/>
    <dgm:cxn modelId="{D0B345A5-DB22-441A-BC6E-EADEFD443D7E}" type="presOf" srcId="{D1F51DA7-F9A7-4317-92CD-8B8C67DD150E}" destId="{537E957E-2D49-43EA-8008-F973EA99ED84}" srcOrd="0" destOrd="0" presId="urn:microsoft.com/office/officeart/2005/8/layout/vProcess5"/>
    <dgm:cxn modelId="{FFDC5AD1-237F-470F-A925-BD3176C07E85}" srcId="{6D4E3A3D-69A5-4984-AEE1-E6BFBD974437}" destId="{B7BD2436-952D-4123-88C2-E94260E3A9A5}" srcOrd="1" destOrd="0" parTransId="{DF443CFF-5D94-4858-8E4E-FBAB9BAC349B}" sibTransId="{E12751A6-FC10-4A8F-A7CA-F1DC4E160A08}"/>
    <dgm:cxn modelId="{8B158D8C-5BE2-4DC3-A7B1-5C6FDB64E566}" type="presOf" srcId="{B7BD2436-952D-4123-88C2-E94260E3A9A5}" destId="{CA177E4B-EFC7-4A95-995D-EB7F356FDF55}" srcOrd="1" destOrd="0" presId="urn:microsoft.com/office/officeart/2005/8/layout/vProcess5"/>
    <dgm:cxn modelId="{9080F42E-18BE-447B-ADB5-CFAE59B58658}" type="presOf" srcId="{315DE6A6-D894-497C-90BC-5B193E877242}" destId="{7C7A3F0C-3A09-40A9-B3A8-9BCA2A046C7A}" srcOrd="0" destOrd="0" presId="urn:microsoft.com/office/officeart/2005/8/layout/vProcess5"/>
    <dgm:cxn modelId="{696A0980-380E-46CA-A569-B76614BCB2D5}" srcId="{6D4E3A3D-69A5-4984-AEE1-E6BFBD974437}" destId="{D1F51DA7-F9A7-4317-92CD-8B8C67DD150E}" srcOrd="2" destOrd="0" parTransId="{61059BE2-4193-4F76-81C9-81CD0B6A62A2}" sibTransId="{6C27A8E2-8796-4088-87BD-B7AC18B81D1F}"/>
    <dgm:cxn modelId="{FB264E9F-BB1E-47C3-B277-7571FFBF1F87}" type="presOf" srcId="{684836CF-9083-450E-A1FA-D26577A6A0E9}" destId="{C640AC21-83B8-41D9-8EF9-D019106EA0A7}" srcOrd="1" destOrd="0" presId="urn:microsoft.com/office/officeart/2005/8/layout/vProcess5"/>
    <dgm:cxn modelId="{8911D481-D42F-4FF4-AF67-2BEA9DB7DA3A}" type="presParOf" srcId="{EC9E55B2-D5E5-43E6-9574-BD580C0C7A8B}" destId="{EDF2CDF0-C1AA-4D39-954E-26DC0E27057E}" srcOrd="0" destOrd="0" presId="urn:microsoft.com/office/officeart/2005/8/layout/vProcess5"/>
    <dgm:cxn modelId="{2E9BA727-C8AB-4957-853A-15FFBE4FD88D}" type="presParOf" srcId="{EC9E55B2-D5E5-43E6-9574-BD580C0C7A8B}" destId="{B5AB1BF9-4ACD-4891-81A7-FE6469FA1B42}" srcOrd="1" destOrd="0" presId="urn:microsoft.com/office/officeart/2005/8/layout/vProcess5"/>
    <dgm:cxn modelId="{355A1DEE-CC13-424A-B6C8-D22F0866937E}" type="presParOf" srcId="{EC9E55B2-D5E5-43E6-9574-BD580C0C7A8B}" destId="{142466EF-5655-42A9-8BF0-F1624F077F06}" srcOrd="2" destOrd="0" presId="urn:microsoft.com/office/officeart/2005/8/layout/vProcess5"/>
    <dgm:cxn modelId="{39DD8ACD-4C0F-4684-A30E-D9C9C0413185}" type="presParOf" srcId="{EC9E55B2-D5E5-43E6-9574-BD580C0C7A8B}" destId="{537E957E-2D49-43EA-8008-F973EA99ED84}" srcOrd="3" destOrd="0" presId="urn:microsoft.com/office/officeart/2005/8/layout/vProcess5"/>
    <dgm:cxn modelId="{E1C41FEF-85A3-4051-BEB2-BCCA2BAEE140}" type="presParOf" srcId="{EC9E55B2-D5E5-43E6-9574-BD580C0C7A8B}" destId="{6EF6A664-D7FA-4909-AC1A-B05262E61B69}" srcOrd="4" destOrd="0" presId="urn:microsoft.com/office/officeart/2005/8/layout/vProcess5"/>
    <dgm:cxn modelId="{41EDBE62-DCAD-46B4-A2C7-023DA187CA53}" type="presParOf" srcId="{EC9E55B2-D5E5-43E6-9574-BD580C0C7A8B}" destId="{1F4391CF-DC44-49F5-9A28-B44F80DF4D55}" srcOrd="5" destOrd="0" presId="urn:microsoft.com/office/officeart/2005/8/layout/vProcess5"/>
    <dgm:cxn modelId="{00437351-D340-4F3E-9E82-45C5F97B780B}" type="presParOf" srcId="{EC9E55B2-D5E5-43E6-9574-BD580C0C7A8B}" destId="{7C7A3F0C-3A09-40A9-B3A8-9BCA2A046C7A}" srcOrd="6" destOrd="0" presId="urn:microsoft.com/office/officeart/2005/8/layout/vProcess5"/>
    <dgm:cxn modelId="{1D01D6D0-03E9-4247-8AED-C4C293B53FC6}" type="presParOf" srcId="{EC9E55B2-D5E5-43E6-9574-BD580C0C7A8B}" destId="{09B2B401-8928-462C-B29D-38127C77AA4D}" srcOrd="7" destOrd="0" presId="urn:microsoft.com/office/officeart/2005/8/layout/vProcess5"/>
    <dgm:cxn modelId="{BEAE15B8-8E10-4C25-8B09-D22278712FD7}" type="presParOf" srcId="{EC9E55B2-D5E5-43E6-9574-BD580C0C7A8B}" destId="{94FDD53F-9ABA-4238-8C87-E414C334E987}" srcOrd="8" destOrd="0" presId="urn:microsoft.com/office/officeart/2005/8/layout/vProcess5"/>
    <dgm:cxn modelId="{9316EFCE-356F-45CA-BA3D-80DCCE6ECCE3}" type="presParOf" srcId="{EC9E55B2-D5E5-43E6-9574-BD580C0C7A8B}" destId="{112B86F2-18EA-41BC-AA1E-EB607F094174}" srcOrd="9" destOrd="0" presId="urn:microsoft.com/office/officeart/2005/8/layout/vProcess5"/>
    <dgm:cxn modelId="{3EB7FEE9-043A-40EE-8EF4-3BC8F2AE3847}" type="presParOf" srcId="{EC9E55B2-D5E5-43E6-9574-BD580C0C7A8B}" destId="{814E2D1B-8446-4303-9B7A-2EC11DDBA6B0}" srcOrd="10" destOrd="0" presId="urn:microsoft.com/office/officeart/2005/8/layout/vProcess5"/>
    <dgm:cxn modelId="{9A3D9F88-1C29-4637-B0B0-660BE0D1BA99}" type="presParOf" srcId="{EC9E55B2-D5E5-43E6-9574-BD580C0C7A8B}" destId="{CA177E4B-EFC7-4A95-995D-EB7F356FDF55}" srcOrd="11" destOrd="0" presId="urn:microsoft.com/office/officeart/2005/8/layout/vProcess5"/>
    <dgm:cxn modelId="{4D2A7C0A-1522-46E8-9043-C71D334EC223}" type="presParOf" srcId="{EC9E55B2-D5E5-43E6-9574-BD580C0C7A8B}" destId="{70E7B4E2-5541-40D1-84B6-82422B671A20}" srcOrd="12" destOrd="0" presId="urn:microsoft.com/office/officeart/2005/8/layout/vProcess5"/>
    <dgm:cxn modelId="{CC61C2DA-A803-4DD7-9B8E-9927A34CCF7E}" type="presParOf" srcId="{EC9E55B2-D5E5-43E6-9574-BD580C0C7A8B}" destId="{7A7B5E34-AFC1-42A0-BCF5-E34EB6A8A4EC}" srcOrd="13" destOrd="0" presId="urn:microsoft.com/office/officeart/2005/8/layout/vProcess5"/>
    <dgm:cxn modelId="{21C203F0-BC89-4F59-A230-85F162A140D5}" type="presParOf" srcId="{EC9E55B2-D5E5-43E6-9574-BD580C0C7A8B}" destId="{C640AC21-83B8-41D9-8EF9-D019106EA0A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B1BF9-4ACD-4891-81A7-FE6469FA1B42}">
      <dsp:nvSpPr>
        <dsp:cNvPr id="0" name=""/>
        <dsp:cNvSpPr/>
      </dsp:nvSpPr>
      <dsp:spPr>
        <a:xfrm>
          <a:off x="0" y="0"/>
          <a:ext cx="4133226" cy="69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EV and cell collection</a:t>
          </a:r>
          <a:endParaRPr lang="en-AU" sz="2100" kern="1200" dirty="0">
            <a:solidFill>
              <a:schemeClr val="bg1"/>
            </a:solidFill>
          </a:endParaRPr>
        </a:p>
      </dsp:txBody>
      <dsp:txXfrm>
        <a:off x="20462" y="20462"/>
        <a:ext cx="3297626" cy="657692"/>
      </dsp:txXfrm>
    </dsp:sp>
    <dsp:sp modelId="{142466EF-5655-42A9-8BF0-F1624F077F06}">
      <dsp:nvSpPr>
        <dsp:cNvPr id="0" name=""/>
        <dsp:cNvSpPr/>
      </dsp:nvSpPr>
      <dsp:spPr>
        <a:xfrm>
          <a:off x="308650" y="795646"/>
          <a:ext cx="4133226" cy="69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RNA extraction</a:t>
          </a:r>
          <a:endParaRPr lang="en-AU" sz="2100" kern="1200" dirty="0">
            <a:solidFill>
              <a:schemeClr val="bg1"/>
            </a:solidFill>
          </a:endParaRPr>
        </a:p>
      </dsp:txBody>
      <dsp:txXfrm>
        <a:off x="329112" y="816108"/>
        <a:ext cx="3329551" cy="657692"/>
      </dsp:txXfrm>
    </dsp:sp>
    <dsp:sp modelId="{537E957E-2D49-43EA-8008-F973EA99ED84}">
      <dsp:nvSpPr>
        <dsp:cNvPr id="0" name=""/>
        <dsp:cNvSpPr/>
      </dsp:nvSpPr>
      <dsp:spPr>
        <a:xfrm>
          <a:off x="617300" y="1591293"/>
          <a:ext cx="4133226" cy="69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cDNA and poly-A tailing</a:t>
          </a:r>
          <a:endParaRPr lang="en-AU" sz="2100" kern="1200" dirty="0">
            <a:solidFill>
              <a:schemeClr val="bg1"/>
            </a:solidFill>
          </a:endParaRPr>
        </a:p>
      </dsp:txBody>
      <dsp:txXfrm>
        <a:off x="637762" y="1611755"/>
        <a:ext cx="3329551" cy="657692"/>
      </dsp:txXfrm>
    </dsp:sp>
    <dsp:sp modelId="{6EF6A664-D7FA-4909-AC1A-B05262E61B69}">
      <dsp:nvSpPr>
        <dsp:cNvPr id="0" name=""/>
        <dsp:cNvSpPr/>
      </dsp:nvSpPr>
      <dsp:spPr>
        <a:xfrm>
          <a:off x="925950" y="2386940"/>
          <a:ext cx="4133226" cy="69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RT-qPCR</a:t>
          </a:r>
          <a:endParaRPr lang="en-AU" sz="2100" kern="1200" dirty="0">
            <a:solidFill>
              <a:schemeClr val="bg1"/>
            </a:solidFill>
          </a:endParaRPr>
        </a:p>
      </dsp:txBody>
      <dsp:txXfrm>
        <a:off x="946412" y="2407402"/>
        <a:ext cx="3329551" cy="657692"/>
      </dsp:txXfrm>
    </dsp:sp>
    <dsp:sp modelId="{1F4391CF-DC44-49F5-9A28-B44F80DF4D55}">
      <dsp:nvSpPr>
        <dsp:cNvPr id="0" name=""/>
        <dsp:cNvSpPr/>
      </dsp:nvSpPr>
      <dsp:spPr>
        <a:xfrm>
          <a:off x="1234600" y="3182587"/>
          <a:ext cx="4133226" cy="69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Delta </a:t>
          </a:r>
          <a:r>
            <a:rPr lang="en-US" sz="2100" kern="1200" dirty="0" err="1" smtClean="0">
              <a:solidFill>
                <a:schemeClr val="bg1"/>
              </a:solidFill>
            </a:rPr>
            <a:t>delta</a:t>
          </a:r>
          <a:r>
            <a:rPr lang="en-US" sz="2100" kern="1200" dirty="0" smtClean="0">
              <a:solidFill>
                <a:schemeClr val="bg1"/>
              </a:solidFill>
            </a:rPr>
            <a:t> CT analysis</a:t>
          </a:r>
          <a:endParaRPr lang="en-AU" sz="2100" kern="1200" dirty="0">
            <a:solidFill>
              <a:schemeClr val="bg1"/>
            </a:solidFill>
          </a:endParaRPr>
        </a:p>
      </dsp:txBody>
      <dsp:txXfrm>
        <a:off x="1255062" y="3203049"/>
        <a:ext cx="3329551" cy="657692"/>
      </dsp:txXfrm>
    </dsp:sp>
    <dsp:sp modelId="{7C7A3F0C-3A09-40A9-B3A8-9BCA2A046C7A}">
      <dsp:nvSpPr>
        <dsp:cNvPr id="0" name=""/>
        <dsp:cNvSpPr/>
      </dsp:nvSpPr>
      <dsp:spPr>
        <a:xfrm>
          <a:off x="3679125" y="510378"/>
          <a:ext cx="454100" cy="454100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50000"/>
            <a:lumOff val="5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2000" kern="1200"/>
        </a:p>
      </dsp:txBody>
      <dsp:txXfrm>
        <a:off x="3781297" y="510378"/>
        <a:ext cx="249756" cy="341710"/>
      </dsp:txXfrm>
    </dsp:sp>
    <dsp:sp modelId="{09B2B401-8928-462C-B29D-38127C77AA4D}">
      <dsp:nvSpPr>
        <dsp:cNvPr id="0" name=""/>
        <dsp:cNvSpPr/>
      </dsp:nvSpPr>
      <dsp:spPr>
        <a:xfrm>
          <a:off x="3987775" y="1306025"/>
          <a:ext cx="454100" cy="454100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50000"/>
            <a:lumOff val="5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2000" kern="1200"/>
        </a:p>
      </dsp:txBody>
      <dsp:txXfrm>
        <a:off x="4089947" y="1306025"/>
        <a:ext cx="249756" cy="341710"/>
      </dsp:txXfrm>
    </dsp:sp>
    <dsp:sp modelId="{94FDD53F-9ABA-4238-8C87-E414C334E987}">
      <dsp:nvSpPr>
        <dsp:cNvPr id="0" name=""/>
        <dsp:cNvSpPr/>
      </dsp:nvSpPr>
      <dsp:spPr>
        <a:xfrm>
          <a:off x="4296426" y="2090028"/>
          <a:ext cx="454100" cy="454100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50000"/>
            <a:lumOff val="5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2000" kern="1200"/>
        </a:p>
      </dsp:txBody>
      <dsp:txXfrm>
        <a:off x="4398598" y="2090028"/>
        <a:ext cx="249756" cy="341710"/>
      </dsp:txXfrm>
    </dsp:sp>
    <dsp:sp modelId="{112B86F2-18EA-41BC-AA1E-EB607F094174}">
      <dsp:nvSpPr>
        <dsp:cNvPr id="0" name=""/>
        <dsp:cNvSpPr/>
      </dsp:nvSpPr>
      <dsp:spPr>
        <a:xfrm>
          <a:off x="4605076" y="2893437"/>
          <a:ext cx="454100" cy="454100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50000"/>
            <a:lumOff val="5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2000" kern="1200"/>
        </a:p>
      </dsp:txBody>
      <dsp:txXfrm>
        <a:off x="4707248" y="2893437"/>
        <a:ext cx="249756" cy="341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09EE5-A3A6-46CD-82C4-C5653BD8F5FF}" type="datetimeFigureOut">
              <a:rPr lang="en-AU" smtClean="0"/>
              <a:t>3/10/2016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9C5DC-A60F-40B4-9CE1-5FE03EE7A3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6653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Linker.. This highlights</a:t>
            </a:r>
            <a:r>
              <a:rPr lang="en-AU" baseline="0" dirty="0" smtClean="0"/>
              <a:t> the need to identify biomarkers or biological phenomena that are involved with the metastatic phenotype.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9C5DC-A60F-40B4-9CE1-5FE03EE7A3A5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31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important biomarker in cancer progression is caveolin-1… Linker: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addition of cavin-1 was found to reduce this phenotype in prostate cancer cells.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9C5DC-A60F-40B4-9CE1-5FE03EE7A3A5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9688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.. Specifically, cavin-1 added</a:t>
            </a:r>
            <a:r>
              <a:rPr lang="en-AU" baseline="0" dirty="0" smtClean="0"/>
              <a:t> to PC3 cell lines. PC3 cell lines are pro-metastatic prostate cells, derived from a patient with bone metastasis, therefore are suitable cell lines for cancer progression. …. Linker: This establishes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9C5DC-A60F-40B4-9CE1-5FE03EE7A3A5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202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We’ve used this</a:t>
            </a:r>
            <a:r>
              <a:rPr lang="en-AU" baseline="0" dirty="0" smtClean="0"/>
              <a:t> system to assess the role of extracellular vesicles in Prostate cancer. …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9C5DC-A60F-40B4-9CE1-5FE03EE7A3A5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508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800" baseline="0" dirty="0" smtClean="0"/>
              <a:t>These </a:t>
            </a:r>
            <a:r>
              <a:rPr lang="en-AU" sz="800" baseline="0" dirty="0" smtClean="0"/>
              <a:t>small non-coding RNAs get processed into a hairpin, then shuttled out of the nucleus where after further maturation allows complimentary binding to protein </a:t>
            </a:r>
            <a:r>
              <a:rPr lang="en-AU" sz="800" baseline="0" dirty="0" err="1" smtClean="0"/>
              <a:t>transcipts</a:t>
            </a:r>
            <a:r>
              <a:rPr lang="en-AU" sz="800" baseline="0" dirty="0" smtClean="0"/>
              <a:t>. This results in their degradation. While we know some of these details relating to </a:t>
            </a:r>
            <a:r>
              <a:rPr lang="en-AU" sz="800" baseline="0" dirty="0" err="1" smtClean="0"/>
              <a:t>micrornas</a:t>
            </a:r>
            <a:r>
              <a:rPr lang="en-AU" sz="800" baseline="0" dirty="0" smtClean="0"/>
              <a:t>, there is much to still be determined. For instance, microRNAs had been found in many cellular compartments, including EVs. Yet, how and why is unknown.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9C5DC-A60F-40B4-9CE1-5FE03EE7A3A5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7692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9C5DC-A60F-40B4-9CE1-5FE03EE7A3A5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200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9C5DC-A60F-40B4-9CE1-5FE03EE7A3A5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41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9C5DC-A60F-40B4-9CE1-5FE03EE7A3A5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47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6272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67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97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3260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28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3/10/2016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6659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3/10/2016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701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4628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3763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291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330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302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3/10/2016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4948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3/10/2016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50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3/10/2016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3791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3/10/2016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125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3/10/2016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13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44BD7C-F7E4-4602-B4BA-7731E171C526}" type="datetimeFigureOut">
              <a:rPr lang="en-AU" smtClean="0"/>
              <a:t>3/10/2016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828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  <p:sldLayoutId id="2147484246" r:id="rId14"/>
    <p:sldLayoutId id="2147484247" r:id="rId15"/>
    <p:sldLayoutId id="2147484248" r:id="rId16"/>
    <p:sldLayoutId id="21474842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406784" cy="332958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Control of extracellular vesicle microRNA export in prostate cancer.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638" y="4037954"/>
            <a:ext cx="9440034" cy="282004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cap="none" dirty="0" smtClean="0"/>
              <a:t>Harley Robinson. Alex </a:t>
            </a:r>
            <a:r>
              <a:rPr lang="en-US" cap="none" dirty="0" err="1" smtClean="0"/>
              <a:t>Cristino</a:t>
            </a:r>
            <a:r>
              <a:rPr lang="en-US" cap="none" dirty="0" smtClean="0"/>
              <a:t>. Michelle Hill</a:t>
            </a:r>
          </a:p>
          <a:p>
            <a:r>
              <a:rPr lang="en-US" cap="none" dirty="0" smtClean="0"/>
              <a:t>Hill And </a:t>
            </a:r>
            <a:r>
              <a:rPr lang="en-US" cap="none" dirty="0" err="1" smtClean="0"/>
              <a:t>Cristino</a:t>
            </a:r>
            <a:r>
              <a:rPr lang="en-US" cap="none" dirty="0" smtClean="0"/>
              <a:t> Group.</a:t>
            </a:r>
            <a:endParaRPr lang="en-AU" cap="none" dirty="0"/>
          </a:p>
        </p:txBody>
      </p:sp>
    </p:spTree>
    <p:extLst>
      <p:ext uri="{BB962C8B-B14F-4D97-AF65-F5344CB8AC3E}">
        <p14:creationId xmlns:p14="http://schemas.microsoft.com/office/powerpoint/2010/main" val="15798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64794"/>
            <a:ext cx="9404723" cy="1400530"/>
          </a:xfrm>
        </p:spPr>
        <p:txBody>
          <a:bodyPr/>
          <a:lstStyle/>
          <a:p>
            <a:r>
              <a:rPr lang="en-AU" dirty="0" smtClean="0"/>
              <a:t>MicroRNAs are selectively exported</a:t>
            </a:r>
            <a:endParaRPr lang="en-A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37"/>
          <a:stretch/>
        </p:blipFill>
        <p:spPr>
          <a:xfrm>
            <a:off x="1255535" y="1765324"/>
            <a:ext cx="4542332" cy="4106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7845" y="2284942"/>
            <a:ext cx="4817659" cy="30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DDDDDD"/>
              </a:buClr>
              <a:buSzPct val="80000"/>
              <a:buFont typeface="Wingdings 3" charset="2"/>
              <a:buChar char=""/>
            </a:pPr>
            <a:r>
              <a:rPr lang="en-AU" sz="2000" dirty="0" smtClean="0">
                <a:solidFill>
                  <a:prstClr val="white"/>
                </a:solidFill>
                <a:ea typeface="+mj-ea"/>
                <a:cs typeface="+mj-cs"/>
              </a:rPr>
              <a:t>95 </a:t>
            </a:r>
            <a:r>
              <a:rPr lang="en-AU" sz="2000" dirty="0" err="1" smtClean="0">
                <a:solidFill>
                  <a:prstClr val="white"/>
                </a:solidFill>
                <a:ea typeface="+mj-ea"/>
                <a:cs typeface="+mj-cs"/>
              </a:rPr>
              <a:t>miRs</a:t>
            </a:r>
            <a:r>
              <a:rPr lang="en-AU" sz="2000" dirty="0" smtClean="0">
                <a:solidFill>
                  <a:prstClr val="white"/>
                </a:solidFill>
                <a:ea typeface="+mj-ea"/>
                <a:cs typeface="+mj-cs"/>
              </a:rPr>
              <a:t> detected in EVs. 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DDDDDD"/>
              </a:buClr>
              <a:buSzPct val="80000"/>
              <a:buFont typeface="Wingdings 3" charset="2"/>
              <a:buChar char=""/>
            </a:pPr>
            <a:endParaRPr lang="en-AU" sz="2000" dirty="0" smtClean="0">
              <a:solidFill>
                <a:prstClr val="white"/>
              </a:solidFill>
              <a:ea typeface="+mj-ea"/>
              <a:cs typeface="+mj-cs"/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DDDDDD"/>
              </a:buClr>
              <a:buSzPct val="80000"/>
              <a:buFont typeface="Wingdings 3" charset="2"/>
              <a:buChar char=""/>
            </a:pPr>
            <a:r>
              <a:rPr lang="en-AU" sz="2000" dirty="0" smtClean="0">
                <a:solidFill>
                  <a:prstClr val="white"/>
                </a:solidFill>
                <a:ea typeface="+mj-ea"/>
                <a:cs typeface="+mj-cs"/>
              </a:rPr>
              <a:t>12 </a:t>
            </a:r>
            <a:r>
              <a:rPr lang="en-AU" sz="2000" dirty="0" err="1">
                <a:solidFill>
                  <a:prstClr val="white"/>
                </a:solidFill>
                <a:ea typeface="+mj-ea"/>
                <a:cs typeface="+mj-cs"/>
              </a:rPr>
              <a:t>miRs</a:t>
            </a:r>
            <a:r>
              <a:rPr lang="en-AU" sz="2000" dirty="0">
                <a:solidFill>
                  <a:prstClr val="white"/>
                </a:solidFill>
                <a:ea typeface="+mj-ea"/>
                <a:cs typeface="+mj-cs"/>
              </a:rPr>
              <a:t> significantly modified by cavin-1 in EVs. </a:t>
            </a:r>
            <a:endParaRPr lang="en-AU" sz="2000" dirty="0" smtClean="0">
              <a:solidFill>
                <a:prstClr val="white"/>
              </a:solidFill>
              <a:ea typeface="+mj-ea"/>
              <a:cs typeface="+mj-cs"/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DDDDDD"/>
              </a:buClr>
              <a:buSzPct val="80000"/>
              <a:buFont typeface="Wingdings 3" charset="2"/>
              <a:buChar char=""/>
            </a:pPr>
            <a:endParaRPr lang="en-AU" sz="2000" dirty="0">
              <a:solidFill>
                <a:prstClr val="white"/>
              </a:solidFill>
              <a:ea typeface="+mj-ea"/>
              <a:cs typeface="+mj-cs"/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DDDDDD"/>
              </a:buClr>
              <a:buSzPct val="80000"/>
              <a:buFont typeface="Wingdings 3" charset="2"/>
              <a:buChar char=""/>
            </a:pPr>
            <a:r>
              <a:rPr lang="en-AU" sz="2000" dirty="0">
                <a:solidFill>
                  <a:prstClr val="white"/>
                </a:solidFill>
                <a:ea typeface="+mj-ea"/>
                <a:cs typeface="+mj-cs"/>
              </a:rPr>
              <a:t>Presence in EVs due to sampling or selective </a:t>
            </a:r>
            <a:r>
              <a:rPr lang="en-AU" sz="2000" dirty="0" smtClean="0">
                <a:solidFill>
                  <a:prstClr val="white"/>
                </a:solidFill>
                <a:ea typeface="+mj-ea"/>
                <a:cs typeface="+mj-cs"/>
              </a:rPr>
              <a:t>export: predict by comparing to cell</a:t>
            </a:r>
            <a:endParaRPr lang="en-AU" sz="2000" dirty="0">
              <a:solidFill>
                <a:prstClr val="white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3728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RT-qPCR validation</a:t>
            </a:r>
            <a:endParaRPr lang="en-A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42"/>
          <a:stretch/>
        </p:blipFill>
        <p:spPr>
          <a:xfrm>
            <a:off x="6946763" y="1853248"/>
            <a:ext cx="4149129" cy="3737466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87995364"/>
              </p:ext>
            </p:extLst>
          </p:nvPr>
        </p:nvGraphicFramePr>
        <p:xfrm>
          <a:off x="646111" y="1781379"/>
          <a:ext cx="5367827" cy="3881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8" name="Elbow Connector 7"/>
          <p:cNvCxnSpPr/>
          <p:nvPr/>
        </p:nvCxnSpPr>
        <p:spPr>
          <a:xfrm flipV="1">
            <a:off x="5540993" y="3848667"/>
            <a:ext cx="1405770" cy="132383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32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15716"/>
            <a:ext cx="9404723" cy="1400530"/>
          </a:xfrm>
        </p:spPr>
        <p:txBody>
          <a:bodyPr/>
          <a:lstStyle/>
          <a:p>
            <a:r>
              <a:rPr lang="en-AU" dirty="0" smtClean="0"/>
              <a:t>Distribution of </a:t>
            </a:r>
            <a:r>
              <a:rPr lang="en-AU" dirty="0" err="1" smtClean="0"/>
              <a:t>miR</a:t>
            </a:r>
            <a:r>
              <a:rPr lang="en-AU" dirty="0" smtClean="0"/>
              <a:t> export</a:t>
            </a:r>
            <a:endParaRPr lang="en-AU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0303" t="17128"/>
          <a:stretch/>
        </p:blipFill>
        <p:spPr>
          <a:xfrm>
            <a:off x="6420022" y="2016003"/>
            <a:ext cx="4325816" cy="3540369"/>
          </a:xfrm>
          <a:prstGeom prst="rect">
            <a:avLst/>
          </a:prstGeom>
        </p:spPr>
      </p:pic>
      <p:pic>
        <p:nvPicPr>
          <p:cNvPr id="5" name="Content Placeholder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37"/>
          <a:stretch/>
        </p:blipFill>
        <p:spPr>
          <a:xfrm>
            <a:off x="646111" y="1732728"/>
            <a:ext cx="4542332" cy="4106743"/>
          </a:xfrm>
          <a:prstGeom prst="rect">
            <a:avLst/>
          </a:prstGeom>
        </p:spPr>
      </p:pic>
      <p:sp>
        <p:nvSpPr>
          <p:cNvPr id="7" name="Right Bracket 6"/>
          <p:cNvSpPr/>
          <p:nvPr/>
        </p:nvSpPr>
        <p:spPr>
          <a:xfrm>
            <a:off x="4881282" y="2514600"/>
            <a:ext cx="94130" cy="301416"/>
          </a:xfrm>
          <a:prstGeom prst="rightBracke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sysClr val="windowText" lastClr="000000"/>
              </a:solidFill>
            </a:endParaRPr>
          </a:p>
        </p:txBody>
      </p:sp>
      <p:sp>
        <p:nvSpPr>
          <p:cNvPr id="8" name="Right Bracket 7"/>
          <p:cNvSpPr/>
          <p:nvPr/>
        </p:nvSpPr>
        <p:spPr>
          <a:xfrm>
            <a:off x="4579842" y="2747968"/>
            <a:ext cx="69357" cy="151872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ight Bracket 8"/>
          <p:cNvSpPr/>
          <p:nvPr/>
        </p:nvSpPr>
        <p:spPr>
          <a:xfrm>
            <a:off x="4305300" y="2816016"/>
            <a:ext cx="47625" cy="46247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ight Bracket 9"/>
          <p:cNvSpPr/>
          <p:nvPr/>
        </p:nvSpPr>
        <p:spPr>
          <a:xfrm>
            <a:off x="3724275" y="3986213"/>
            <a:ext cx="71438" cy="119062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ight Bracket 10"/>
          <p:cNvSpPr/>
          <p:nvPr/>
        </p:nvSpPr>
        <p:spPr>
          <a:xfrm>
            <a:off x="3452813" y="3714750"/>
            <a:ext cx="66675" cy="176213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ight Bracket 11"/>
          <p:cNvSpPr/>
          <p:nvPr/>
        </p:nvSpPr>
        <p:spPr>
          <a:xfrm>
            <a:off x="3171825" y="3786188"/>
            <a:ext cx="45719" cy="238125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ight Bracket 12"/>
          <p:cNvSpPr/>
          <p:nvPr/>
        </p:nvSpPr>
        <p:spPr>
          <a:xfrm>
            <a:off x="2871558" y="3465909"/>
            <a:ext cx="45719" cy="358379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ight Bracket 13"/>
          <p:cNvSpPr/>
          <p:nvPr/>
        </p:nvSpPr>
        <p:spPr>
          <a:xfrm>
            <a:off x="2576283" y="3905250"/>
            <a:ext cx="45719" cy="409575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Right Bracket 14"/>
          <p:cNvSpPr/>
          <p:nvPr/>
        </p:nvSpPr>
        <p:spPr>
          <a:xfrm>
            <a:off x="2290303" y="3343183"/>
            <a:ext cx="45719" cy="443005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Right Bracket 15"/>
          <p:cNvSpPr/>
          <p:nvPr/>
        </p:nvSpPr>
        <p:spPr>
          <a:xfrm>
            <a:off x="2014078" y="3669460"/>
            <a:ext cx="45719" cy="443005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Right Bracket 16"/>
          <p:cNvSpPr/>
          <p:nvPr/>
        </p:nvSpPr>
        <p:spPr>
          <a:xfrm>
            <a:off x="1733090" y="3423595"/>
            <a:ext cx="45719" cy="481655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975412" y="2665308"/>
            <a:ext cx="1595781" cy="4054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773302" y="5707080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19 </a:t>
            </a:r>
            <a:r>
              <a:rPr lang="en-AU" dirty="0" err="1" smtClean="0"/>
              <a:t>miRs</a:t>
            </a:r>
            <a:r>
              <a:rPr lang="en-AU" dirty="0" smtClean="0"/>
              <a:t> selectively exported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6908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68" y="428039"/>
            <a:ext cx="9404723" cy="636486"/>
          </a:xfrm>
        </p:spPr>
        <p:txBody>
          <a:bodyPr/>
          <a:lstStyle/>
          <a:p>
            <a:r>
              <a:rPr lang="en-US" dirty="0" smtClean="0"/>
              <a:t>Motifs enriched in exported </a:t>
            </a:r>
            <a:r>
              <a:rPr lang="en-US" dirty="0" err="1" smtClean="0"/>
              <a:t>miRs</a:t>
            </a:r>
            <a:endParaRPr lang="en-A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839" t="7167" r="2034"/>
          <a:stretch/>
        </p:blipFill>
        <p:spPr>
          <a:xfrm>
            <a:off x="270301" y="2303641"/>
            <a:ext cx="5715001" cy="41191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736" y="2303641"/>
            <a:ext cx="5562600" cy="3105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7228" y="5575636"/>
            <a:ext cx="437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Together, match 14/19 exported </a:t>
            </a:r>
            <a:r>
              <a:rPr lang="en-US" dirty="0" err="1" smtClean="0"/>
              <a:t>miRs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5186685" y="253297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12/19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1686" y="234830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8/19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489" y="1419366"/>
            <a:ext cx="1082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Hypothesis: Exported microRNAs share sub-sequences that RNA-binding export proteins bind to.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5903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12352" cy="1400530"/>
          </a:xfrm>
        </p:spPr>
        <p:txBody>
          <a:bodyPr/>
          <a:lstStyle/>
          <a:p>
            <a:r>
              <a:rPr lang="en-AU" sz="3600" dirty="0" smtClean="0"/>
              <a:t>RNA-binding proteins differentially exported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5645643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Hypothesis: </a:t>
            </a:r>
          </a:p>
          <a:p>
            <a:pPr marL="0" indent="0">
              <a:buNone/>
            </a:pPr>
            <a:r>
              <a:rPr lang="en-US" dirty="0" smtClean="0"/>
              <a:t>Export proteins:</a:t>
            </a:r>
          </a:p>
          <a:p>
            <a:pPr lvl="1"/>
            <a:r>
              <a:rPr lang="en-US" dirty="0" smtClean="0"/>
              <a:t>Possess differential export due to cavin-1</a:t>
            </a:r>
          </a:p>
          <a:p>
            <a:pPr lvl="1"/>
            <a:r>
              <a:rPr lang="en-US" dirty="0" smtClean="0"/>
              <a:t>Possess RNA binding ability</a:t>
            </a:r>
            <a:endParaRPr lang="en-AU" dirty="0"/>
          </a:p>
          <a:p>
            <a:pPr lvl="1"/>
            <a:r>
              <a:rPr lang="en-US" dirty="0" smtClean="0"/>
              <a:t>Predicted to bind the exported </a:t>
            </a:r>
            <a:r>
              <a:rPr lang="en-US" dirty="0" err="1" smtClean="0"/>
              <a:t>miRs</a:t>
            </a:r>
            <a:r>
              <a:rPr lang="en-US" dirty="0" smtClean="0"/>
              <a:t>. 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 smtClean="0"/>
              <a:t>MS/MS compared proteomic content of EVs from PC3 and PC3-cavin-1 cells. 				</a:t>
            </a:r>
            <a:r>
              <a:rPr lang="en-US" sz="1200" dirty="0" smtClean="0"/>
              <a:t>(</a:t>
            </a:r>
            <a:r>
              <a:rPr lang="en-US" sz="1200" dirty="0" err="1" smtClean="0"/>
              <a:t>Inder</a:t>
            </a:r>
            <a:r>
              <a:rPr lang="en-US" sz="1200" dirty="0" smtClean="0"/>
              <a:t> 2012)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Gene Ontology analysis for RNA binding.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6033" r="339" b="972"/>
          <a:stretch/>
        </p:blipFill>
        <p:spPr bwMode="auto">
          <a:xfrm>
            <a:off x="6291754" y="2059111"/>
            <a:ext cx="5437183" cy="3246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652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553744"/>
            <a:ext cx="9404723" cy="1400530"/>
          </a:xfrm>
        </p:spPr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: viable export protein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383" y="1954274"/>
            <a:ext cx="8946541" cy="4195481"/>
          </a:xfrm>
        </p:spPr>
        <p:txBody>
          <a:bodyPr/>
          <a:lstStyle/>
          <a:p>
            <a:r>
              <a:rPr lang="en-US" dirty="0" smtClean="0"/>
              <a:t>hnRNPA2B1 mediates export of </a:t>
            </a:r>
            <a:r>
              <a:rPr lang="en-US" dirty="0" err="1" smtClean="0"/>
              <a:t>miRs</a:t>
            </a:r>
            <a:r>
              <a:rPr lang="en-US" dirty="0" smtClean="0"/>
              <a:t> in T-lymphocytes		</a:t>
            </a:r>
          </a:p>
          <a:p>
            <a:pPr marL="457200" lvl="1" indent="0">
              <a:buNone/>
            </a:pPr>
            <a:r>
              <a:rPr lang="en-US" sz="1200" dirty="0" smtClean="0"/>
              <a:t>										(</a:t>
            </a:r>
            <a:r>
              <a:rPr lang="en-US" sz="1200" dirty="0" err="1" smtClean="0"/>
              <a:t>Villarroya-Beltri</a:t>
            </a:r>
            <a:r>
              <a:rPr lang="en-US" sz="1200" dirty="0" smtClean="0"/>
              <a:t> 2013)</a:t>
            </a:r>
          </a:p>
          <a:p>
            <a:pPr marL="457200" lvl="1" indent="0">
              <a:buNone/>
            </a:pPr>
            <a:endParaRPr lang="en-US" sz="1200" dirty="0" smtClean="0"/>
          </a:p>
          <a:p>
            <a:r>
              <a:rPr lang="en-US" dirty="0" err="1"/>
              <a:t>hnRNPK</a:t>
            </a:r>
            <a:r>
              <a:rPr lang="en-US" dirty="0"/>
              <a:t> commonly exported in cancer derived EVs </a:t>
            </a:r>
          </a:p>
          <a:p>
            <a:pPr marL="457200" lvl="1" indent="0">
              <a:buNone/>
            </a:pPr>
            <a:r>
              <a:rPr lang="en-US" sz="1400" dirty="0"/>
              <a:t>                                          (Zhang 2015, Ji 2013, </a:t>
            </a:r>
            <a:r>
              <a:rPr lang="en-US" sz="1400" dirty="0" err="1"/>
              <a:t>Welton</a:t>
            </a:r>
            <a:r>
              <a:rPr lang="en-US" sz="1400" dirty="0"/>
              <a:t> 2010, </a:t>
            </a:r>
            <a:r>
              <a:rPr lang="en-US" sz="1400" dirty="0" err="1"/>
              <a:t>Remteke</a:t>
            </a:r>
            <a:r>
              <a:rPr lang="en-US" sz="1400" dirty="0"/>
              <a:t> 2015)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hnRNPK</a:t>
            </a:r>
            <a:r>
              <a:rPr lang="en-US" dirty="0" smtClean="0"/>
              <a:t> binds to miR-122 at AGUGUG region. 		</a:t>
            </a:r>
            <a:r>
              <a:rPr lang="en-US" sz="1200" dirty="0" smtClean="0"/>
              <a:t>(Fan 2015)</a:t>
            </a:r>
            <a:endParaRPr lang="en-US" sz="1600" dirty="0" smtClean="0"/>
          </a:p>
          <a:p>
            <a:pPr lvl="1"/>
            <a:r>
              <a:rPr lang="en-US" dirty="0" smtClean="0"/>
              <a:t>FIMO prediction matches motif to this region (p=0.0435)</a:t>
            </a:r>
          </a:p>
          <a:p>
            <a:pPr marL="285750" lvl="1"/>
            <a:endParaRPr lang="en-US" dirty="0" smtClean="0"/>
          </a:p>
          <a:p>
            <a:pPr marL="285750" lvl="1"/>
            <a:r>
              <a:rPr lang="en-US" sz="2000" dirty="0" err="1" smtClean="0"/>
              <a:t>hnRNPK</a:t>
            </a:r>
            <a:r>
              <a:rPr lang="en-US" sz="2000" dirty="0" smtClean="0"/>
              <a:t> fulfils all criteria for the candidate export protein</a:t>
            </a:r>
            <a:endParaRPr lang="en-US" sz="2000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 rotWithShape="1">
          <a:blip r:embed="rId2"/>
          <a:srcRect l="29272" t="7167" r="22958" b="51050"/>
          <a:stretch/>
        </p:blipFill>
        <p:spPr>
          <a:xfrm>
            <a:off x="9186864" y="3354804"/>
            <a:ext cx="2900362" cy="18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61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6627" cy="1400530"/>
          </a:xfrm>
        </p:spPr>
        <p:txBody>
          <a:bodyPr>
            <a:normAutofit/>
          </a:bodyPr>
          <a:lstStyle/>
          <a:p>
            <a:r>
              <a:rPr lang="en-AU" sz="3600" dirty="0"/>
              <a:t>S</a:t>
            </a:r>
            <a:r>
              <a:rPr lang="en-AU" sz="3600" dirty="0" smtClean="0"/>
              <a:t>ubcellular localization of </a:t>
            </a:r>
            <a:r>
              <a:rPr lang="en-AU" sz="3600" dirty="0" err="1" smtClean="0"/>
              <a:t>hnRNPK</a:t>
            </a:r>
            <a:r>
              <a:rPr lang="en-AU" sz="3600" dirty="0" smtClean="0"/>
              <a:t> modified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712" y="2957687"/>
            <a:ext cx="3151798" cy="4195481"/>
          </a:xfrm>
        </p:spPr>
        <p:txBody>
          <a:bodyPr/>
          <a:lstStyle/>
          <a:p>
            <a:r>
              <a:rPr lang="en-US" dirty="0" smtClean="0"/>
              <a:t>Compare PC3 to PC3-cavin-1 cell line to assess difference in activity.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110" y="1529861"/>
            <a:ext cx="7022377" cy="484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57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 changes between MVB and ER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276" y="1285355"/>
            <a:ext cx="7915108" cy="51020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8087" y="3150841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CD9 is a MVB and</a:t>
            </a:r>
          </a:p>
          <a:p>
            <a:r>
              <a:rPr lang="en-AU" dirty="0" smtClean="0"/>
              <a:t>exosome marker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7449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/>
              <a:t> </a:t>
            </a:r>
            <a:r>
              <a:rPr lang="en-US" dirty="0" smtClean="0"/>
              <a:t>in ER in cavin-1 cells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218" y="1459985"/>
            <a:ext cx="7461739" cy="49435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75510" y="2797791"/>
            <a:ext cx="229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ERp44 is a resident </a:t>
            </a:r>
          </a:p>
          <a:p>
            <a:r>
              <a:rPr lang="en-AU" dirty="0" smtClean="0"/>
              <a:t>ER protein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3418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microRNA in situ hybridization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544" y="2468710"/>
            <a:ext cx="6088794" cy="4195481"/>
          </a:xfrm>
        </p:spPr>
        <p:txBody>
          <a:bodyPr/>
          <a:lstStyle/>
          <a:p>
            <a:r>
              <a:rPr lang="en-US" dirty="0" smtClean="0"/>
              <a:t>Similar concept to FISH</a:t>
            </a:r>
          </a:p>
          <a:p>
            <a:endParaRPr lang="en-US" dirty="0" smtClean="0"/>
          </a:p>
          <a:p>
            <a:r>
              <a:rPr lang="en-US" dirty="0" smtClean="0"/>
              <a:t>Fluorophore tagged complimentary RNA hybridizes to target</a:t>
            </a:r>
          </a:p>
          <a:p>
            <a:endParaRPr lang="en-US" dirty="0" smtClean="0"/>
          </a:p>
          <a:p>
            <a:r>
              <a:rPr lang="en-US" dirty="0" smtClean="0"/>
              <a:t>In addition with IF for </a:t>
            </a:r>
            <a:r>
              <a:rPr lang="en-US" dirty="0" err="1" smtClean="0"/>
              <a:t>hnRNPK</a:t>
            </a:r>
            <a:r>
              <a:rPr lang="en-US" dirty="0" smtClean="0"/>
              <a:t> localization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338" y="2331253"/>
            <a:ext cx="3966431" cy="271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4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smtClean="0"/>
              <a:t>Prostate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06784"/>
            <a:ext cx="6069014" cy="4058751"/>
          </a:xfrm>
        </p:spPr>
        <p:txBody>
          <a:bodyPr/>
          <a:lstStyle/>
          <a:p>
            <a:r>
              <a:rPr lang="en-AU" dirty="0" smtClean="0"/>
              <a:t>2</a:t>
            </a:r>
            <a:r>
              <a:rPr lang="en-AU" baseline="30000" dirty="0" smtClean="0"/>
              <a:t>nd</a:t>
            </a:r>
            <a:r>
              <a:rPr lang="en-AU" dirty="0" smtClean="0"/>
              <a:t> highest </a:t>
            </a:r>
            <a:r>
              <a:rPr lang="en-AU" dirty="0"/>
              <a:t>diagnosed cancer in men </a:t>
            </a:r>
            <a:r>
              <a:rPr lang="en-AU" dirty="0" smtClean="0"/>
              <a:t>worldwide</a:t>
            </a:r>
          </a:p>
          <a:p>
            <a:pPr marL="3657600" lvl="8" indent="0">
              <a:buNone/>
            </a:pPr>
            <a:r>
              <a:rPr lang="en-US" dirty="0" smtClean="0"/>
              <a:t>(SEER 2016)</a:t>
            </a:r>
            <a:endParaRPr lang="en-AU" dirty="0" smtClean="0"/>
          </a:p>
          <a:p>
            <a:endParaRPr lang="en-AU" dirty="0"/>
          </a:p>
          <a:p>
            <a:r>
              <a:rPr lang="en-AU" dirty="0"/>
              <a:t>Bone metastasis leads to poor outcome. </a:t>
            </a:r>
            <a:endParaRPr lang="en-AU" dirty="0" smtClean="0"/>
          </a:p>
          <a:p>
            <a:pPr marL="3657600" lvl="8" indent="0">
              <a:buNone/>
            </a:pPr>
            <a:r>
              <a:rPr lang="en-US" dirty="0" smtClean="0"/>
              <a:t>(Body </a:t>
            </a:r>
            <a:r>
              <a:rPr lang="en-US" i="1" dirty="0" smtClean="0"/>
              <a:t>et al </a:t>
            </a:r>
            <a:r>
              <a:rPr lang="en-US" dirty="0" smtClean="0"/>
              <a:t>2015)</a:t>
            </a:r>
            <a:endParaRPr lang="en-AU" dirty="0" smtClean="0"/>
          </a:p>
          <a:p>
            <a:endParaRPr lang="en-AU" dirty="0"/>
          </a:p>
          <a:p>
            <a:r>
              <a:rPr lang="en-AU" dirty="0"/>
              <a:t>Metastasis reduced 5 year survival to 29.3</a:t>
            </a:r>
            <a:r>
              <a:rPr lang="en-AU" dirty="0" smtClean="0"/>
              <a:t>% </a:t>
            </a:r>
          </a:p>
          <a:p>
            <a:pPr marL="3657600" lvl="8" indent="0">
              <a:buNone/>
            </a:pPr>
            <a:r>
              <a:rPr lang="en-AU" dirty="0" smtClean="0"/>
              <a:t>(SEER 2016)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09" y="1853248"/>
            <a:ext cx="4763126" cy="36372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7547" y="1063541"/>
            <a:ext cx="569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Year Relative Survival: </a:t>
            </a:r>
          </a:p>
          <a:p>
            <a:r>
              <a:rPr lang="en-US" dirty="0" smtClean="0"/>
              <a:t>Prostate cancer by stage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10700988" y="5566923"/>
            <a:ext cx="39763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(SEER 2016)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29978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hnRNPK</a:t>
            </a:r>
            <a:r>
              <a:rPr lang="en-AU" dirty="0" smtClean="0"/>
              <a:t> co-localizes with miR-148a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712" y="1152983"/>
            <a:ext cx="8233040" cy="556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36" y="3101193"/>
            <a:ext cx="2041838" cy="1667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051" y="250031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Mir-148</a:t>
            </a:r>
            <a:r>
              <a:rPr lang="en-AU" dirty="0" smtClean="0"/>
              <a:t>a</a:t>
            </a:r>
            <a:endParaRPr lang="en-A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71488" y="2869645"/>
            <a:ext cx="57150" cy="9308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95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5036" y="2158425"/>
            <a:ext cx="3257672" cy="1400530"/>
          </a:xfrm>
        </p:spPr>
        <p:txBody>
          <a:bodyPr/>
          <a:lstStyle/>
          <a:p>
            <a:r>
              <a:rPr lang="en-US" sz="2400" dirty="0" smtClean="0"/>
              <a:t>Scrambled 148a as control. Won’t bind </a:t>
            </a:r>
            <a:r>
              <a:rPr lang="en-US" sz="2400" dirty="0" err="1" smtClean="0"/>
              <a:t>hnRNPK</a:t>
            </a:r>
            <a:r>
              <a:rPr lang="en-US" sz="2400" dirty="0"/>
              <a:t> </a:t>
            </a:r>
            <a:r>
              <a:rPr lang="en-US" sz="2400" dirty="0" smtClean="0"/>
              <a:t>or localize to nucleolus </a:t>
            </a:r>
            <a:endParaRPr lang="en-AU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452718"/>
            <a:ext cx="7746756" cy="555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88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758" y="1786951"/>
            <a:ext cx="3073402" cy="1400530"/>
          </a:xfrm>
        </p:spPr>
        <p:txBody>
          <a:bodyPr/>
          <a:lstStyle/>
          <a:p>
            <a:r>
              <a:rPr lang="en-US" sz="2400" dirty="0" smtClean="0"/>
              <a:t>miR-589 is believed </a:t>
            </a:r>
            <a:br>
              <a:rPr lang="en-US" sz="2400" dirty="0" smtClean="0"/>
            </a:br>
            <a:r>
              <a:rPr lang="en-US" sz="2400" dirty="0" smtClean="0"/>
              <a:t>to be exported </a:t>
            </a:r>
            <a:br>
              <a:rPr lang="en-US" sz="2400" dirty="0" smtClean="0"/>
            </a:br>
            <a:r>
              <a:rPr lang="en-US" sz="2400" dirty="0" smtClean="0"/>
              <a:t>due to sampling</a:t>
            </a:r>
            <a:endParaRPr lang="en-AU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160" y="861646"/>
            <a:ext cx="8340058" cy="537374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l="10303" t="17128"/>
          <a:stretch/>
        </p:blipFill>
        <p:spPr>
          <a:xfrm>
            <a:off x="364758" y="3548520"/>
            <a:ext cx="2835642" cy="252697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557338" y="2971800"/>
            <a:ext cx="271462" cy="18430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127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hnRNPK</a:t>
            </a:r>
            <a:r>
              <a:rPr lang="en-AU" dirty="0" smtClean="0"/>
              <a:t> binds RNA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33" y="1853248"/>
            <a:ext cx="4874968" cy="4195481"/>
          </a:xfrm>
        </p:spPr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 co-localizes with miR-148a, but does it bind?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RNA immunoprecipitation: pull down </a:t>
            </a:r>
            <a:r>
              <a:rPr lang="en-US" dirty="0" err="1" smtClean="0"/>
              <a:t>hnRNPK</a:t>
            </a:r>
            <a:r>
              <a:rPr lang="en-US" dirty="0" smtClean="0"/>
              <a:t> and its binders, including RNA.</a:t>
            </a:r>
          </a:p>
          <a:p>
            <a:pPr marL="0" indent="0">
              <a:buNone/>
            </a:pPr>
            <a:r>
              <a:rPr lang="en-US" dirty="0" smtClean="0"/>
              <a:t> 1- ladder</a:t>
            </a:r>
          </a:p>
          <a:p>
            <a:pPr marL="0" indent="0">
              <a:buNone/>
            </a:pPr>
            <a:r>
              <a:rPr lang="en-US" dirty="0" smtClean="0"/>
              <a:t> 3 – </a:t>
            </a:r>
            <a:r>
              <a:rPr lang="en-US" dirty="0" err="1" smtClean="0"/>
              <a:t>hnRNPK</a:t>
            </a:r>
            <a:r>
              <a:rPr lang="en-US" dirty="0" smtClean="0"/>
              <a:t> IP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4 – Control; rabbit IgG 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b="36635"/>
          <a:stretch/>
        </p:blipFill>
        <p:spPr>
          <a:xfrm>
            <a:off x="6537842" y="452718"/>
            <a:ext cx="3512992" cy="3347580"/>
          </a:xfrm>
          <a:prstGeom prst="rect">
            <a:avLst/>
          </a:prstGeom>
        </p:spPr>
      </p:pic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709323"/>
              </p:ext>
            </p:extLst>
          </p:nvPr>
        </p:nvGraphicFramePr>
        <p:xfrm>
          <a:off x="6284699" y="3950988"/>
          <a:ext cx="4115508" cy="2559460"/>
        </p:xfrm>
        <a:graphic>
          <a:graphicData uri="http://schemas.openxmlformats.org/drawingml/2006/table">
            <a:tbl>
              <a:tblPr firstRow="1" firstCol="1" bandRow="1"/>
              <a:tblGrid>
                <a:gridCol w="957315"/>
                <a:gridCol w="1818088"/>
                <a:gridCol w="1340105"/>
              </a:tblGrid>
              <a:tr h="476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RNA eluted (ng/µL)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476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hnRNPK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IP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IgG Control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11.78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1.40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4.20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14.7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053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 smtClean="0"/>
              <a:t>Hill Lab</a:t>
            </a:r>
          </a:p>
          <a:p>
            <a:pPr marL="0" indent="0">
              <a:buNone/>
            </a:pPr>
            <a:r>
              <a:rPr lang="en-AU" dirty="0" smtClean="0"/>
              <a:t>Alex </a:t>
            </a:r>
            <a:r>
              <a:rPr lang="en-AU" dirty="0" err="1" smtClean="0"/>
              <a:t>Cristino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Amanda Oliver</a:t>
            </a:r>
          </a:p>
        </p:txBody>
      </p:sp>
    </p:spTree>
    <p:extLst>
      <p:ext uri="{BB962C8B-B14F-4D97-AF65-F5344CB8AC3E}">
        <p14:creationId xmlns:p14="http://schemas.microsoft.com/office/powerpoint/2010/main" val="88256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Caveolin-1 and Cavin-1 in Cancer;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865" y="1754636"/>
            <a:ext cx="6422414" cy="4195481"/>
          </a:xfrm>
        </p:spPr>
        <p:txBody>
          <a:bodyPr/>
          <a:lstStyle/>
          <a:p>
            <a:r>
              <a:rPr lang="en-AU" dirty="0" smtClean="0"/>
              <a:t>Caveolin-1 biomarker for cancer progression.</a:t>
            </a:r>
          </a:p>
          <a:p>
            <a:pPr marL="3657600" lvl="8" indent="0">
              <a:buNone/>
            </a:pPr>
            <a:r>
              <a:rPr lang="en-AU" dirty="0" smtClean="0"/>
              <a:t>(Freeman 2012)</a:t>
            </a:r>
          </a:p>
          <a:p>
            <a:pPr marL="3657600" lvl="8" indent="0">
              <a:buNone/>
            </a:pPr>
            <a:endParaRPr lang="en-AU" dirty="0" smtClean="0"/>
          </a:p>
          <a:p>
            <a:r>
              <a:rPr lang="en-AU" dirty="0"/>
              <a:t>Co-expression with cavin-1 in healthy cells. </a:t>
            </a:r>
            <a:endParaRPr lang="en-AU" dirty="0" smtClean="0"/>
          </a:p>
          <a:p>
            <a:pPr marL="3657600" lvl="8" indent="0">
              <a:buNone/>
            </a:pPr>
            <a:r>
              <a:rPr lang="en-AU" dirty="0" smtClean="0"/>
              <a:t>(</a:t>
            </a:r>
            <a:r>
              <a:rPr lang="en-AU" dirty="0" err="1" smtClean="0"/>
              <a:t>Inder</a:t>
            </a:r>
            <a:r>
              <a:rPr lang="en-AU" dirty="0" smtClean="0"/>
              <a:t> 2012, Moon 2014)</a:t>
            </a:r>
          </a:p>
          <a:p>
            <a:pPr marL="3657600" lvl="8" indent="0">
              <a:buNone/>
            </a:pPr>
            <a:endParaRPr lang="en-AU" dirty="0"/>
          </a:p>
          <a:p>
            <a:r>
              <a:rPr lang="en-AU" dirty="0" smtClean="0"/>
              <a:t>Cav1 overexpression linked to metastasis.</a:t>
            </a:r>
          </a:p>
          <a:p>
            <a:pPr marL="3657600" lvl="8" indent="0">
              <a:buNone/>
            </a:pPr>
            <a:r>
              <a:rPr lang="en-AU" dirty="0" smtClean="0"/>
              <a:t>(Bennett 2009)</a:t>
            </a:r>
          </a:p>
          <a:p>
            <a:pPr marL="3657600" lvl="8" indent="0">
              <a:buNone/>
            </a:pPr>
            <a:endParaRPr lang="en-AU" dirty="0" smtClean="0"/>
          </a:p>
          <a:p>
            <a:r>
              <a:rPr lang="en-US" dirty="0" smtClean="0"/>
              <a:t>Knock down or addition of cavin-1 reduces metastasis.						</a:t>
            </a:r>
            <a:r>
              <a:rPr lang="en-US" sz="1400" dirty="0" smtClean="0"/>
              <a:t>(</a:t>
            </a:r>
            <a:r>
              <a:rPr lang="en-US" sz="1400" dirty="0" err="1" smtClean="0"/>
              <a:t>Sugie</a:t>
            </a:r>
            <a:r>
              <a:rPr lang="en-US" sz="1400" dirty="0" smtClean="0"/>
              <a:t> 2015, </a:t>
            </a:r>
            <a:r>
              <a:rPr lang="en-US" sz="1400" dirty="0" err="1" smtClean="0"/>
              <a:t>Inder</a:t>
            </a:r>
            <a:r>
              <a:rPr lang="en-US" sz="1400" dirty="0" smtClean="0"/>
              <a:t> 2014)</a:t>
            </a:r>
          </a:p>
          <a:p>
            <a:endParaRPr lang="en-AU" dirty="0"/>
          </a:p>
          <a:p>
            <a:endParaRPr lang="en-AU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 b="3747"/>
          <a:stretch>
            <a:fillRect/>
          </a:stretch>
        </p:blipFill>
        <p:spPr bwMode="auto">
          <a:xfrm>
            <a:off x="992252" y="4001257"/>
            <a:ext cx="3742471" cy="193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4" cstate="print"/>
          <a:srcRect t="46731"/>
          <a:stretch/>
        </p:blipFill>
        <p:spPr bwMode="auto">
          <a:xfrm>
            <a:off x="992253" y="1719026"/>
            <a:ext cx="3742471" cy="1904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89234" y="1385304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Healthy Tissue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889234" y="3631925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Tumour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2745904" y="51005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?</a:t>
            </a:r>
            <a:endParaRPr lang="en-AU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301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PC3: advanced prostate cancer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800" t="6070"/>
          <a:stretch/>
        </p:blipFill>
        <p:spPr>
          <a:xfrm>
            <a:off x="3516922" y="1600836"/>
            <a:ext cx="5029200" cy="471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Extracellular Vesicles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8471" y="1853248"/>
            <a:ext cx="6471493" cy="4195481"/>
          </a:xfrm>
        </p:spPr>
        <p:txBody>
          <a:bodyPr>
            <a:normAutofit/>
          </a:bodyPr>
          <a:lstStyle/>
          <a:p>
            <a:r>
              <a:rPr lang="en-AU" dirty="0" smtClean="0"/>
              <a:t>Intercellular </a:t>
            </a:r>
            <a:r>
              <a:rPr lang="en-AU" dirty="0" smtClean="0"/>
              <a:t>communication by transfer of </a:t>
            </a:r>
            <a:r>
              <a:rPr lang="en-AU" dirty="0" smtClean="0"/>
              <a:t>cytoplasmic </a:t>
            </a:r>
            <a:r>
              <a:rPr lang="en-AU" dirty="0"/>
              <a:t>material 		</a:t>
            </a:r>
            <a:r>
              <a:rPr lang="en-AU" sz="1600" dirty="0"/>
              <a:t>	</a:t>
            </a:r>
            <a:r>
              <a:rPr lang="en-AU" sz="1600" dirty="0" smtClean="0"/>
              <a:t>(</a:t>
            </a:r>
            <a:r>
              <a:rPr lang="en-AU" sz="1600" dirty="0" err="1" smtClean="0"/>
              <a:t>Zaborowski</a:t>
            </a:r>
            <a:r>
              <a:rPr lang="en-AU" sz="1600" dirty="0" smtClean="0"/>
              <a:t> </a:t>
            </a:r>
            <a:r>
              <a:rPr lang="en-AU" sz="1600" dirty="0"/>
              <a:t>2015)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Cancer derived EVs have roles in tumour microenvironment modifications. 	</a:t>
            </a:r>
            <a:r>
              <a:rPr lang="en-AU" sz="1400" dirty="0" smtClean="0"/>
              <a:t>(Webber 2015)</a:t>
            </a:r>
            <a:r>
              <a:rPr lang="en-AU" dirty="0" smtClean="0"/>
              <a:t>  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Protein content of EVs commonly </a:t>
            </a:r>
            <a:r>
              <a:rPr lang="en-AU" dirty="0" smtClean="0"/>
              <a:t>researched</a:t>
            </a:r>
          </a:p>
          <a:p>
            <a:endParaRPr lang="en-AU" dirty="0"/>
          </a:p>
          <a:p>
            <a:r>
              <a:rPr lang="en-AU" dirty="0" smtClean="0"/>
              <a:t>Cavin-1 modulated EV protein content.</a:t>
            </a:r>
          </a:p>
          <a:p>
            <a:pPr marL="3657600" lvl="8" indent="0">
              <a:buNone/>
            </a:pPr>
            <a:r>
              <a:rPr lang="en-AU" dirty="0" smtClean="0"/>
              <a:t>(</a:t>
            </a:r>
            <a:r>
              <a:rPr lang="en-AU" dirty="0" err="1" smtClean="0"/>
              <a:t>Inder</a:t>
            </a:r>
            <a:r>
              <a:rPr lang="en-AU" dirty="0" smtClean="0"/>
              <a:t> 2014)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62" y="1593622"/>
            <a:ext cx="3977659" cy="47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3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MicroRNAs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7372" y="1339943"/>
            <a:ext cx="7554934" cy="51121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32306" y="6082783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Kai et al 2010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175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MicroRNAs in EVs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53248"/>
            <a:ext cx="6506308" cy="4195481"/>
          </a:xfrm>
        </p:spPr>
        <p:txBody>
          <a:bodyPr/>
          <a:lstStyle/>
          <a:p>
            <a:r>
              <a:rPr lang="en-AU" dirty="0" smtClean="0"/>
              <a:t>EVs have been proposed as vehicles for microRNAs. 						</a:t>
            </a:r>
            <a:r>
              <a:rPr lang="en-AU" sz="1400" dirty="0" smtClean="0"/>
              <a:t>(Cheng 2014)</a:t>
            </a:r>
          </a:p>
          <a:p>
            <a:endParaRPr lang="en-AU" dirty="0" smtClean="0"/>
          </a:p>
          <a:p>
            <a:r>
              <a:rPr lang="en-AU" dirty="0" smtClean="0"/>
              <a:t>MiR-148a exported from PC3 cell line. </a:t>
            </a:r>
          </a:p>
          <a:p>
            <a:endParaRPr lang="en-AU" dirty="0" smtClean="0"/>
          </a:p>
          <a:p>
            <a:r>
              <a:rPr lang="en-AU" dirty="0" smtClean="0"/>
              <a:t>No change to cellular expression </a:t>
            </a:r>
          </a:p>
          <a:p>
            <a:endParaRPr lang="en-AU" dirty="0" smtClean="0"/>
          </a:p>
          <a:p>
            <a:r>
              <a:rPr lang="en-AU" dirty="0" smtClean="0"/>
              <a:t>Indicates some form of export mechanism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smtClean="0"/>
              <a:t>	rather than sampling. 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925" y="1677402"/>
            <a:ext cx="4579972" cy="40551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4631" y="5732585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Inder</a:t>
            </a:r>
            <a:r>
              <a:rPr lang="en-US" sz="1400" dirty="0" smtClean="0"/>
              <a:t> 2014)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44362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134" t="8537"/>
          <a:stretch/>
        </p:blipFill>
        <p:spPr>
          <a:xfrm>
            <a:off x="646111" y="1404198"/>
            <a:ext cx="4806355" cy="43328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3586" y="1108133"/>
            <a:ext cx="53908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Hypothesis: </a:t>
            </a:r>
          </a:p>
          <a:p>
            <a:endParaRPr lang="en-US" sz="2000" dirty="0" smtClean="0"/>
          </a:p>
          <a:p>
            <a:pPr algn="ctr"/>
            <a:r>
              <a:rPr lang="en-US" sz="2000" dirty="0" smtClean="0"/>
              <a:t>RNA binding protein mediates export of microRNAs in PC3 cells where expression of cavin-1 limits protein export and therefore, microRNA export.</a:t>
            </a:r>
          </a:p>
          <a:p>
            <a:endParaRPr lang="en-US" sz="2000" dirty="0" smtClean="0"/>
          </a:p>
          <a:p>
            <a:r>
              <a:rPr lang="en-US" sz="2400" dirty="0" smtClean="0"/>
              <a:t>Aims: </a:t>
            </a:r>
          </a:p>
          <a:p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Identify </a:t>
            </a:r>
            <a:r>
              <a:rPr lang="en-US" sz="2000" dirty="0" err="1" smtClean="0"/>
              <a:t>miRs</a:t>
            </a:r>
            <a:r>
              <a:rPr lang="en-US" sz="2000" dirty="0" smtClean="0"/>
              <a:t> exported in this system</a:t>
            </a:r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Identify candidate export protein</a:t>
            </a:r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Investigate the interaction between export protein and </a:t>
            </a:r>
            <a:r>
              <a:rPr lang="en-US" sz="2000" dirty="0" err="1" smtClean="0"/>
              <a:t>miR</a:t>
            </a:r>
            <a:endParaRPr lang="en-A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772557" y="5180113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>
                <a:solidFill>
                  <a:schemeClr val="bg1"/>
                </a:solidFill>
              </a:rPr>
              <a:t>Caveolin</a:t>
            </a:r>
            <a:r>
              <a:rPr lang="en-AU" sz="1400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0626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94" y="652388"/>
            <a:ext cx="10695967" cy="1400530"/>
          </a:xfrm>
        </p:spPr>
        <p:txBody>
          <a:bodyPr/>
          <a:lstStyle/>
          <a:p>
            <a:r>
              <a:rPr lang="en-US" sz="3600" dirty="0" smtClean="0"/>
              <a:t>RNA-</a:t>
            </a:r>
            <a:r>
              <a:rPr lang="en-US" sz="3600" dirty="0" err="1" smtClean="0"/>
              <a:t>seq</a:t>
            </a:r>
            <a:r>
              <a:rPr lang="en-US" sz="3600" dirty="0" smtClean="0"/>
              <a:t> and Differential Expression analysis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718810"/>
            <a:ext cx="4306889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3 total RNA EV and cognate cell samples for PC3-GFP and PC3-GFP tagged Cavin-1 (PC3-cavin-1) cell lines. </a:t>
            </a:r>
          </a:p>
          <a:p>
            <a:endParaRPr lang="en-US" dirty="0" smtClean="0"/>
          </a:p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for small RNAs, via Illumina sequencing. I received the resulting raw counts for </a:t>
            </a:r>
            <a:r>
              <a:rPr lang="en-US" dirty="0" err="1" smtClean="0"/>
              <a:t>miR</a:t>
            </a:r>
            <a:r>
              <a:rPr lang="en-US" dirty="0" smtClean="0"/>
              <a:t> species.</a:t>
            </a:r>
          </a:p>
          <a:p>
            <a:endParaRPr lang="en-AU" dirty="0"/>
          </a:p>
          <a:p>
            <a:r>
              <a:rPr lang="en-US" dirty="0" smtClean="0"/>
              <a:t>DESeq2 analysis for R.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635" y="2073475"/>
            <a:ext cx="5579026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88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2896</TotalTime>
  <Words>729</Words>
  <Application>Microsoft Office PowerPoint</Application>
  <PresentationFormat>Widescreen</PresentationFormat>
  <Paragraphs>166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Adobe Myungjo Std M</vt:lpstr>
      <vt:lpstr>Arial</vt:lpstr>
      <vt:lpstr>Calibri</vt:lpstr>
      <vt:lpstr>Century Gothic</vt:lpstr>
      <vt:lpstr>Times New Roman</vt:lpstr>
      <vt:lpstr>Wingdings 3</vt:lpstr>
      <vt:lpstr>Ion</vt:lpstr>
      <vt:lpstr>Control of extracellular vesicle microRNA export in prostate cancer. </vt:lpstr>
      <vt:lpstr>Prostate Cancer</vt:lpstr>
      <vt:lpstr>Caveolin-1 and Cavin-1 in Cancer;</vt:lpstr>
      <vt:lpstr>PC3: advanced prostate cancer</vt:lpstr>
      <vt:lpstr>Extracellular Vesicles</vt:lpstr>
      <vt:lpstr>MicroRNAs</vt:lpstr>
      <vt:lpstr>MicroRNAs in EVs</vt:lpstr>
      <vt:lpstr>PowerPoint Presentation</vt:lpstr>
      <vt:lpstr>RNA-seq and Differential Expression analysis</vt:lpstr>
      <vt:lpstr>MicroRNAs are selectively exported</vt:lpstr>
      <vt:lpstr>RT-qPCR validation</vt:lpstr>
      <vt:lpstr>Distribution of miR export</vt:lpstr>
      <vt:lpstr>Motifs enriched in exported miRs</vt:lpstr>
      <vt:lpstr>RNA-binding proteins differentially exported</vt:lpstr>
      <vt:lpstr>hnRNPK: viable export protein</vt:lpstr>
      <vt:lpstr>Subcellular localization of hnRNPK modified</vt:lpstr>
      <vt:lpstr>hnRNPK changes between MVB and ER</vt:lpstr>
      <vt:lpstr>hnRNPK in ER in cavin-1 cells</vt:lpstr>
      <vt:lpstr>microRNA in situ hybridization</vt:lpstr>
      <vt:lpstr>hnRNPK co-localizes with miR-148a</vt:lpstr>
      <vt:lpstr>Scrambled 148a as control. Won’t bind hnRNPK or localize to nucleolus </vt:lpstr>
      <vt:lpstr>miR-589 is believed  to be exported  due to sampling</vt:lpstr>
      <vt:lpstr>hnRNPK binds RNA</vt:lpstr>
      <vt:lpstr>Acknowledgements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Selectively Exported MicroRNA</dc:title>
  <dc:creator>Microsoft account</dc:creator>
  <cp:lastModifiedBy>Microsoft account</cp:lastModifiedBy>
  <cp:revision>87</cp:revision>
  <dcterms:created xsi:type="dcterms:W3CDTF">2016-09-13T09:36:59Z</dcterms:created>
  <dcterms:modified xsi:type="dcterms:W3CDTF">2016-10-03T08:12:29Z</dcterms:modified>
</cp:coreProperties>
</file>