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6" r:id="rId3"/>
    <p:sldId id="258" r:id="rId4"/>
    <p:sldId id="259" r:id="rId5"/>
    <p:sldId id="272" r:id="rId6"/>
    <p:sldId id="260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3716" autoAdjust="0"/>
  </p:normalViewPr>
  <p:slideViewPr>
    <p:cSldViewPr snapToGrid="0">
      <p:cViewPr varScale="1">
        <p:scale>
          <a:sx n="119" d="100"/>
          <a:sy n="119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1FBDF-C287-422C-92BB-131BF3E59FE0}" type="datetimeFigureOut">
              <a:rPr lang="en-AU" smtClean="0"/>
              <a:t>18/03/2016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92962-0362-434D-A7A6-86BA872933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623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05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, how, export, diseases… Therefore, these miRNAs are considered important in intercellular communication.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28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What, contents, advantages..</a:t>
            </a:r>
            <a:r>
              <a:rPr lang="en-US" baseline="0" dirty="0" smtClean="0"/>
              <a:t> Hereby, investigating the content can reveal function or irregularities occurring in intercellular communication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52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little</a:t>
            </a:r>
            <a:r>
              <a:rPr lang="en-US" baseline="0" dirty="0" smtClean="0"/>
              <a:t> is known about miRNA export. Previously non-selective (define). Link to slide as selective. </a:t>
            </a:r>
            <a:r>
              <a:rPr lang="en-US" baseline="0" dirty="0" err="1" smtClean="0"/>
              <a:t>hnRNP</a:t>
            </a:r>
            <a:r>
              <a:rPr lang="en-US" baseline="0" dirty="0" smtClean="0"/>
              <a:t> subset of 30miRs. No known regulation, no known mechanisms for the other </a:t>
            </a:r>
            <a:r>
              <a:rPr lang="en-US" baseline="0" dirty="0" err="1" smtClean="0"/>
              <a:t>miRs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222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Lipid raft composition may be</a:t>
            </a:r>
            <a:r>
              <a:rPr lang="en-US" baseline="0" dirty="0" smtClean="0"/>
              <a:t> key.. Lipid rafts are.. Rafts enriched in.. Investigating the role of these lipid rafts through depletion..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915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0998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 smtClean="0"/>
              <a:t>GO:0003723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2151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00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18/03/2016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14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18/03/2016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82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18/03/2016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77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18/03/2016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378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18/03/2016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043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18/03/2016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949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18/03/2016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139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18/03/2016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91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18/03/2016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015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18/03/2016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13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18/03/2016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87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6A5F5-722B-4365-93E1-21E835194C29}" type="datetimeFigureOut">
              <a:rPr lang="en-AU" smtClean="0"/>
              <a:t>18/03/2016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922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1000"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/>
            </a:r>
            <a:br>
              <a:rPr lang="en-AU" dirty="0"/>
            </a:br>
            <a:r>
              <a:rPr lang="en-AU" dirty="0"/>
              <a:t> Investigating the mechanism of selective microRNA export via extracellular vesicles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Harley Robinson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Supervisor: </a:t>
            </a:r>
            <a:r>
              <a:rPr lang="en-US" dirty="0" err="1" smtClean="0"/>
              <a:t>Dr</a:t>
            </a:r>
            <a:r>
              <a:rPr lang="en-US" dirty="0" smtClean="0"/>
              <a:t> Michelle Hill</a:t>
            </a:r>
          </a:p>
          <a:p>
            <a:pPr algn="l"/>
            <a:r>
              <a:rPr lang="en-US" dirty="0" smtClean="0"/>
              <a:t>Co-supervisor: </a:t>
            </a:r>
            <a:r>
              <a:rPr lang="en-US" dirty="0" err="1" smtClean="0"/>
              <a:t>Dr</a:t>
            </a:r>
            <a:r>
              <a:rPr lang="en-US" dirty="0" smtClean="0"/>
              <a:t> Alex </a:t>
            </a:r>
            <a:r>
              <a:rPr lang="en-US" dirty="0" err="1" smtClean="0"/>
              <a:t>Cristino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694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Aim 1: Analysis of </a:t>
            </a:r>
            <a:r>
              <a:rPr lang="en-US" b="1" dirty="0" err="1" smtClean="0">
                <a:solidFill>
                  <a:schemeClr val="bg1"/>
                </a:solidFill>
              </a:rPr>
              <a:t>miRNA</a:t>
            </a:r>
            <a:r>
              <a:rPr lang="en-US" b="1" dirty="0" smtClean="0">
                <a:solidFill>
                  <a:schemeClr val="bg1"/>
                </a:solidFill>
              </a:rPr>
              <a:t> export. Cont.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Method 2: RT-</a:t>
            </a:r>
            <a:r>
              <a:rPr lang="en-AU" dirty="0" err="1" smtClean="0"/>
              <a:t>qPCR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3" y="2528479"/>
            <a:ext cx="9507185" cy="15430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72942" y="4391859"/>
            <a:ext cx="22684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Average triplicates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</a:t>
            </a:r>
            <a:r>
              <a:rPr lang="en-US" sz="1600" dirty="0" smtClean="0"/>
              <a:t>ompare GFP to Cavin-1 to find Fold Change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T-Test</a:t>
            </a:r>
            <a:endParaRPr lang="en-A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25562" y="5959425"/>
            <a:ext cx="10211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Expected results: Combination of selective and non-selectively exported miRNAs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28783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dirty="0" smtClean="0">
                <a:solidFill>
                  <a:schemeClr val="bg1"/>
                </a:solidFill>
              </a:rPr>
              <a:t>Aim 2: Identify candidate </a:t>
            </a:r>
            <a:r>
              <a:rPr lang="en-AU" sz="4000" b="1" dirty="0" err="1" smtClean="0">
                <a:solidFill>
                  <a:schemeClr val="bg1"/>
                </a:solidFill>
              </a:rPr>
              <a:t>miR</a:t>
            </a:r>
            <a:r>
              <a:rPr lang="en-AU" sz="4000" b="1" dirty="0" smtClean="0">
                <a:solidFill>
                  <a:schemeClr val="bg1"/>
                </a:solidFill>
              </a:rPr>
              <a:t> binding proteins.</a:t>
            </a:r>
            <a:endParaRPr lang="en-AU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140"/>
            <a:ext cx="5729216" cy="45938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200" dirty="0" smtClean="0"/>
              <a:t>Method 1: Computational analysis. </a:t>
            </a:r>
          </a:p>
          <a:p>
            <a:pPr marL="0" indent="0">
              <a:buNone/>
            </a:pPr>
            <a:endParaRPr lang="en-AU" sz="2200" dirty="0" smtClean="0"/>
          </a:p>
          <a:p>
            <a:pPr>
              <a:lnSpc>
                <a:spcPct val="100000"/>
              </a:lnSpc>
            </a:pPr>
            <a:r>
              <a:rPr lang="en-AU" sz="2200" dirty="0" smtClean="0"/>
              <a:t>Previous proteomics data collected for the lipid raft, total membrane and EVs using tandem mass spectrometry for PC3 GFP and PC3 cavin-1 cells. </a:t>
            </a:r>
          </a:p>
          <a:p>
            <a:pPr marL="0" indent="0">
              <a:lnSpc>
                <a:spcPct val="100000"/>
              </a:lnSpc>
              <a:buNone/>
            </a:pPr>
            <a:endParaRPr lang="en-AU" sz="2200" dirty="0" smtClean="0"/>
          </a:p>
          <a:p>
            <a:pPr>
              <a:lnSpc>
                <a:spcPct val="100000"/>
              </a:lnSpc>
            </a:pPr>
            <a:r>
              <a:rPr lang="en-US" sz="2200" dirty="0" smtClean="0"/>
              <a:t>Identifying proteins enriched in the EV fraction correlating to an increase of </a:t>
            </a:r>
            <a:r>
              <a:rPr lang="en-US" sz="2200" dirty="0" err="1" smtClean="0"/>
              <a:t>miR</a:t>
            </a:r>
            <a:r>
              <a:rPr lang="en-US" sz="2200" dirty="0" smtClean="0"/>
              <a:t> export.</a:t>
            </a:r>
          </a:p>
          <a:p>
            <a:pPr>
              <a:lnSpc>
                <a:spcPct val="100000"/>
              </a:lnSpc>
            </a:pPr>
            <a:endParaRPr lang="en-US" sz="2200" dirty="0" smtClean="0"/>
          </a:p>
          <a:p>
            <a:pPr>
              <a:lnSpc>
                <a:spcPct val="100000"/>
              </a:lnSpc>
            </a:pPr>
            <a:r>
              <a:rPr lang="en-US" sz="2200" dirty="0" smtClean="0"/>
              <a:t>Perform Gene Ontology analyses to identify molecular function: RNA-binding ability. 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153" y="2222784"/>
            <a:ext cx="5239481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 dirty="0" smtClean="0">
                <a:solidFill>
                  <a:schemeClr val="bg1"/>
                </a:solidFill>
              </a:rPr>
              <a:t>Aim 2: </a:t>
            </a:r>
            <a:r>
              <a:rPr lang="en-AU" sz="3600" b="1" dirty="0">
                <a:solidFill>
                  <a:schemeClr val="bg1"/>
                </a:solidFill>
              </a:rPr>
              <a:t>Identify candidate </a:t>
            </a:r>
            <a:r>
              <a:rPr lang="en-AU" sz="3600" b="1" dirty="0" err="1">
                <a:solidFill>
                  <a:schemeClr val="bg1"/>
                </a:solidFill>
              </a:rPr>
              <a:t>miR</a:t>
            </a:r>
            <a:r>
              <a:rPr lang="en-AU" sz="3600" b="1" dirty="0">
                <a:solidFill>
                  <a:schemeClr val="bg1"/>
                </a:solidFill>
              </a:rPr>
              <a:t> binding proteins</a:t>
            </a:r>
            <a:r>
              <a:rPr lang="en-AU" sz="3600" b="1" dirty="0" smtClean="0">
                <a:solidFill>
                  <a:schemeClr val="bg1"/>
                </a:solidFill>
              </a:rPr>
              <a:t>. cont.</a:t>
            </a:r>
            <a:endParaRPr lang="en-AU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760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Method 2: Motif discovery. 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Literature search for known binding 	motif of candidate protein.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Alternatively…</a:t>
            </a:r>
          </a:p>
          <a:p>
            <a:r>
              <a:rPr lang="en-US" sz="2400" dirty="0" smtClean="0"/>
              <a:t>Gibbs sampling to find shared motif in exported miRNAs</a:t>
            </a:r>
          </a:p>
          <a:p>
            <a:pPr marL="627063" indent="0"/>
            <a:r>
              <a:rPr lang="en-US" sz="2400" dirty="0"/>
              <a:t>	</a:t>
            </a:r>
            <a:r>
              <a:rPr lang="en-US" sz="2400" dirty="0" smtClean="0"/>
              <a:t>Probability based algorithm.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 smtClean="0"/>
              <a:t>Expect a motif shared between all the exported miRNAs. 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15" y="3276430"/>
            <a:ext cx="1474722" cy="14497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3139" y="5128394"/>
            <a:ext cx="438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dirty="0" smtClean="0">
                <a:latin typeface="+mj-lt"/>
              </a:rPr>
              <a:t>miR-198; GGUCCAGAGG</a:t>
            </a:r>
            <a:r>
              <a:rPr lang="en-US" altLang="en-US" dirty="0" smtClean="0">
                <a:solidFill>
                  <a:srgbClr val="FF0000"/>
                </a:solidFill>
                <a:latin typeface="+mj-lt"/>
              </a:rPr>
              <a:t>GGAG</a:t>
            </a:r>
            <a:r>
              <a:rPr lang="en-US" altLang="en-US" dirty="0" smtClean="0">
                <a:latin typeface="+mj-lt"/>
              </a:rPr>
              <a:t>AUAGGUUC</a:t>
            </a:r>
            <a:endParaRPr lang="en-AU" altLang="en-US" dirty="0" smtClean="0"/>
          </a:p>
          <a:p>
            <a:r>
              <a:rPr lang="en-US" altLang="en-US" dirty="0" smtClean="0">
                <a:latin typeface="+mj-lt"/>
              </a:rPr>
              <a:t>miR-887; CUUG</a:t>
            </a:r>
            <a:r>
              <a:rPr lang="en-US" altLang="en-US" dirty="0" smtClean="0">
                <a:solidFill>
                  <a:srgbClr val="FF0000"/>
                </a:solidFill>
                <a:latin typeface="+mj-lt"/>
              </a:rPr>
              <a:t>GGAG</a:t>
            </a:r>
            <a:r>
              <a:rPr lang="en-US" altLang="en-US" dirty="0" smtClean="0">
                <a:latin typeface="+mj-lt"/>
              </a:rPr>
              <a:t>CCCUGUUAGACUC</a:t>
            </a:r>
            <a:r>
              <a:rPr lang="en-US" altLang="en-US" sz="1400" dirty="0" smtClean="0">
                <a:latin typeface="+mj-lt"/>
              </a:rPr>
              <a:t> </a:t>
            </a:r>
            <a:r>
              <a:rPr lang="en-US" altLang="en-US" dirty="0" smtClean="0">
                <a:latin typeface="+mj-lt"/>
              </a:rPr>
              <a:t>                     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041071" y="4726157"/>
            <a:ext cx="348344" cy="4022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64137" y="4726157"/>
            <a:ext cx="348344" cy="4022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2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Aim 3: Verification of </a:t>
            </a:r>
            <a:r>
              <a:rPr lang="en-AU" b="1" dirty="0" err="1" smtClean="0">
                <a:solidFill>
                  <a:schemeClr val="bg1"/>
                </a:solidFill>
              </a:rPr>
              <a:t>miR</a:t>
            </a:r>
            <a:r>
              <a:rPr lang="en-AU" b="1" dirty="0" smtClean="0">
                <a:solidFill>
                  <a:schemeClr val="bg1"/>
                </a:solidFill>
              </a:rPr>
              <a:t> Candidate.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Method 1: Pull down assay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397125"/>
            <a:ext cx="99441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999"/>
            <a:ext cx="10515600" cy="1325563"/>
          </a:xfrm>
        </p:spPr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Aim 3: </a:t>
            </a:r>
            <a:r>
              <a:rPr lang="en-AU" b="1" dirty="0">
                <a:solidFill>
                  <a:schemeClr val="bg1"/>
                </a:solidFill>
              </a:rPr>
              <a:t>Verification of </a:t>
            </a:r>
            <a:r>
              <a:rPr lang="en-AU" b="1" dirty="0" err="1">
                <a:solidFill>
                  <a:schemeClr val="bg1"/>
                </a:solidFill>
              </a:rPr>
              <a:t>miR</a:t>
            </a:r>
            <a:r>
              <a:rPr lang="en-AU" b="1" dirty="0">
                <a:solidFill>
                  <a:schemeClr val="bg1"/>
                </a:solidFill>
              </a:rPr>
              <a:t> </a:t>
            </a:r>
            <a:r>
              <a:rPr lang="en-AU" b="1" dirty="0" smtClean="0">
                <a:solidFill>
                  <a:schemeClr val="bg1"/>
                </a:solidFill>
              </a:rPr>
              <a:t>Candidate. Cont.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Method 2: Co-localisation by Immunofluorescence Confocal Microscopy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38" y="2719637"/>
            <a:ext cx="7674062" cy="3457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6836" y="3074801"/>
            <a:ext cx="3633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Cells transfected with biotinylated</a:t>
            </a:r>
            <a:r>
              <a:rPr lang="en-AU" sz="2400" dirty="0" smtClean="0"/>
              <a:t> miRNAs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Co-localized miRNA + protein will be visualized as yellow.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0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Significance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02867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Novel mechanism of </a:t>
            </a:r>
            <a:r>
              <a:rPr lang="en-US" sz="2400" dirty="0" err="1" smtClean="0"/>
              <a:t>miRNA</a:t>
            </a:r>
            <a:r>
              <a:rPr lang="en-US" sz="2400" dirty="0" smtClean="0"/>
              <a:t> function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Regulates ~60% of mammalian genes </a:t>
            </a:r>
          </a:p>
          <a:p>
            <a:endParaRPr lang="en-US" sz="2400" dirty="0" smtClean="0"/>
          </a:p>
          <a:p>
            <a:r>
              <a:rPr lang="en-US" sz="2400" dirty="0" smtClean="0"/>
              <a:t>MicroRNAs exported within EVs have been linked to cancer metastasis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Slide needs work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16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317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7547" y="457531"/>
            <a:ext cx="11400430" cy="1215310"/>
          </a:xfrm>
          <a:noFill/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	microRNAs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946" y="1998186"/>
            <a:ext cx="659761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Important regulatory function</a:t>
            </a:r>
          </a:p>
          <a:p>
            <a:pPr marL="342900" indent="-342900">
              <a:buFontTx/>
              <a:buChar char="-"/>
            </a:pPr>
            <a:endParaRPr lang="en-US" sz="2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Binding to target mRNA decreases protein function by RISC inhibition and degradation </a:t>
            </a:r>
            <a:r>
              <a:rPr lang="en-US" sz="1200" dirty="0" smtClean="0"/>
              <a:t>(Gregory </a:t>
            </a:r>
            <a:r>
              <a:rPr lang="en-US" sz="1200" i="1" dirty="0" smtClean="0"/>
              <a:t>et al. </a:t>
            </a:r>
            <a:r>
              <a:rPr lang="en-US" sz="1200" dirty="0" smtClean="0"/>
              <a:t>2005)</a:t>
            </a:r>
            <a:endParaRPr lang="en-US" sz="2200" dirty="0" smtClean="0"/>
          </a:p>
          <a:p>
            <a:endParaRPr lang="en-US" sz="2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Export of microRNAs (</a:t>
            </a:r>
            <a:r>
              <a:rPr lang="en-US" sz="2200" dirty="0" err="1" smtClean="0"/>
              <a:t>miRs</a:t>
            </a:r>
            <a:r>
              <a:rPr lang="en-US" sz="2200" dirty="0" smtClean="0"/>
              <a:t>, miRNAs) regulates pathways in the recipient cells.</a:t>
            </a:r>
            <a:endParaRPr lang="en-AU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77603" y="2155716"/>
            <a:ext cx="2695280" cy="364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96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Extracellular Vesicles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4012" y="1820094"/>
            <a:ext cx="603885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Composed of </a:t>
            </a:r>
            <a:r>
              <a:rPr lang="en-US" sz="2400" dirty="0" err="1"/>
              <a:t>m</a:t>
            </a:r>
            <a:r>
              <a:rPr lang="en-US" sz="2400" dirty="0" err="1" smtClean="0"/>
              <a:t>icrovesicles</a:t>
            </a:r>
            <a:r>
              <a:rPr lang="en-US" sz="2400" dirty="0" smtClean="0"/>
              <a:t> and exosomes.     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Content regulate </a:t>
            </a:r>
            <a:r>
              <a:rPr lang="en-US" sz="2400" dirty="0"/>
              <a:t>processes in </a:t>
            </a:r>
            <a:r>
              <a:rPr lang="en-US" sz="2400" dirty="0" smtClean="0"/>
              <a:t>recipient </a:t>
            </a:r>
            <a:r>
              <a:rPr lang="en-US" sz="2400" dirty="0"/>
              <a:t>cells. </a:t>
            </a: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Increased stability of contents compared to unbound secretion into extracellular serum</a:t>
            </a:r>
          </a:p>
          <a:p>
            <a:pPr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Important for intercellular communication.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3526"/>
            <a:ext cx="4553228" cy="49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3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43" y="29098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Current miRNA Cargo Sorting Mechanisms.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67" y="2048136"/>
            <a:ext cx="6870680" cy="40478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dirty="0" smtClean="0"/>
              <a:t>Previously considered non-selective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longer considered entirely true.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miRNAs exported can change disproportionally to the cellular content</a:t>
            </a:r>
          </a:p>
          <a:p>
            <a:pPr marL="0" indent="0">
              <a:lnSpc>
                <a:spcPct val="100000"/>
              </a:lnSpc>
              <a:buNone/>
            </a:pPr>
            <a:endParaRPr lang="en-AU" dirty="0" smtClean="0"/>
          </a:p>
          <a:p>
            <a:pPr>
              <a:lnSpc>
                <a:spcPct val="100000"/>
              </a:lnSpc>
            </a:pPr>
            <a:r>
              <a:rPr lang="en-AU" dirty="0" err="1" smtClean="0"/>
              <a:t>Sumoylated</a:t>
            </a:r>
            <a:r>
              <a:rPr lang="en-AU" dirty="0" smtClean="0"/>
              <a:t> </a:t>
            </a:r>
            <a:r>
              <a:rPr lang="en-AU" dirty="0" err="1" smtClean="0"/>
              <a:t>hnRNP</a:t>
            </a:r>
            <a:r>
              <a:rPr lang="en-AU" dirty="0" smtClean="0"/>
              <a:t> A2B1 involved in miRNA export via </a:t>
            </a:r>
            <a:r>
              <a:rPr lang="en-AU" dirty="0" err="1" smtClean="0"/>
              <a:t>exosomes</a:t>
            </a:r>
            <a:r>
              <a:rPr lang="en-AU" dirty="0"/>
              <a:t>. </a:t>
            </a:r>
            <a:r>
              <a:rPr lang="en-AU" sz="1700" dirty="0"/>
              <a:t>(</a:t>
            </a:r>
            <a:r>
              <a:rPr lang="en-AU" sz="1700" dirty="0" err="1"/>
              <a:t>Villarroya-Beltri</a:t>
            </a:r>
            <a:r>
              <a:rPr lang="en-AU" sz="1700" dirty="0"/>
              <a:t> </a:t>
            </a:r>
            <a:r>
              <a:rPr lang="en-AU" sz="1700" i="1" dirty="0"/>
              <a:t>et al</a:t>
            </a:r>
            <a:r>
              <a:rPr lang="en-AU" sz="1700" dirty="0"/>
              <a:t> 2013) 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Regulation still unknown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298" y="1973180"/>
            <a:ext cx="4122714" cy="33334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22967" y="5391249"/>
            <a:ext cx="302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(</a:t>
            </a:r>
            <a:r>
              <a:rPr lang="en-AU" dirty="0" err="1" smtClean="0"/>
              <a:t>Villarroya-Beltri</a:t>
            </a:r>
            <a:r>
              <a:rPr lang="en-AU" dirty="0" smtClean="0"/>
              <a:t> </a:t>
            </a:r>
            <a:r>
              <a:rPr lang="en-AU" i="1" dirty="0" smtClean="0"/>
              <a:t>et al</a:t>
            </a:r>
            <a:r>
              <a:rPr lang="en-AU" dirty="0" smtClean="0"/>
              <a:t> 2013)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45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592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Lipid Rafts Affecting Cargo Sorting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2400" dirty="0" smtClean="0"/>
              <a:t>Sorting may be impacted by lipid raft composition. </a:t>
            </a:r>
          </a:p>
          <a:p>
            <a:r>
              <a:rPr lang="en-US" sz="2400" dirty="0" smtClean="0"/>
              <a:t>Both type of EVs contain cholesterol, sphingolipid and ceramide enriched </a:t>
            </a:r>
            <a:r>
              <a:rPr lang="en-US" sz="2400" dirty="0" err="1" smtClean="0"/>
              <a:t>microdomains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6617"/>
          <a:stretch/>
        </p:blipFill>
        <p:spPr>
          <a:xfrm>
            <a:off x="838200" y="3349625"/>
            <a:ext cx="3756918" cy="2593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3666" y="3802839"/>
            <a:ext cx="65701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Depletion of cholesterol, ceramide and sphingolipid modified EV protein content. </a:t>
            </a:r>
            <a:r>
              <a:rPr lang="en-US" dirty="0" smtClean="0"/>
              <a:t>(</a:t>
            </a:r>
            <a:r>
              <a:rPr lang="en-US" dirty="0" err="1" smtClean="0"/>
              <a:t>Leyt</a:t>
            </a:r>
            <a:r>
              <a:rPr lang="en-US" dirty="0" smtClean="0"/>
              <a:t> </a:t>
            </a:r>
            <a:r>
              <a:rPr lang="en-US" i="1" dirty="0" smtClean="0"/>
              <a:t>et al </a:t>
            </a:r>
            <a:r>
              <a:rPr lang="en-US" dirty="0" smtClean="0"/>
              <a:t>2007; </a:t>
            </a:r>
            <a:r>
              <a:rPr lang="en-US" dirty="0" err="1" smtClean="0"/>
              <a:t>Trajkovic</a:t>
            </a:r>
            <a:r>
              <a:rPr lang="en-US" dirty="0" smtClean="0"/>
              <a:t> </a:t>
            </a:r>
            <a:r>
              <a:rPr lang="en-US" i="1" dirty="0" smtClean="0"/>
              <a:t>et al</a:t>
            </a:r>
            <a:r>
              <a:rPr lang="en-US" dirty="0" smtClean="0"/>
              <a:t> 2008; </a:t>
            </a:r>
            <a:r>
              <a:rPr lang="en-US" dirty="0" err="1" smtClean="0"/>
              <a:t>Phuyal</a:t>
            </a:r>
            <a:r>
              <a:rPr lang="en-US" dirty="0" smtClean="0"/>
              <a:t> </a:t>
            </a:r>
            <a:r>
              <a:rPr lang="en-US" i="1" dirty="0" smtClean="0"/>
              <a:t>et al</a:t>
            </a:r>
            <a:r>
              <a:rPr lang="en-US" dirty="0" smtClean="0"/>
              <a:t> 2014)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348960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Experimental Model: Cavin-1 in PC3 Cells.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0155"/>
            <a:ext cx="6643977" cy="4619625"/>
          </a:xfrm>
        </p:spPr>
        <p:txBody>
          <a:bodyPr>
            <a:normAutofit fontScale="92500" lnSpcReduction="20000"/>
          </a:bodyPr>
          <a:lstStyle/>
          <a:p>
            <a:r>
              <a:rPr lang="en-AU" sz="2400" dirty="0" smtClean="0"/>
              <a:t>Increased Caveolin-1 expression without Cavins.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AU" sz="2400" dirty="0" smtClean="0"/>
              <a:t>When </a:t>
            </a:r>
            <a:r>
              <a:rPr lang="en-AU" sz="2400" dirty="0"/>
              <a:t>accompanied by </a:t>
            </a:r>
            <a:r>
              <a:rPr lang="en-AU" sz="2400" dirty="0" smtClean="0"/>
              <a:t>Cavin-1 </a:t>
            </a:r>
            <a:r>
              <a:rPr lang="en-AU" sz="2400" dirty="0"/>
              <a:t>it will form caveolae, utilised in Endocytosis. 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AU" sz="2400" dirty="0" smtClean="0"/>
              <a:t>Caveolin-1 is a cholesterol transporter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AU" sz="2400" dirty="0" smtClean="0"/>
              <a:t>Caveolin-1 is a proposed biomarker for cancer.</a:t>
            </a:r>
          </a:p>
          <a:p>
            <a:endParaRPr lang="en-AU" sz="2400" dirty="0"/>
          </a:p>
          <a:p>
            <a:r>
              <a:rPr lang="en-AU" sz="2400" dirty="0" smtClean="0"/>
              <a:t>Enrichment of Caveolin-1 on </a:t>
            </a:r>
            <a:r>
              <a:rPr lang="en-AU" sz="2400" dirty="0" err="1" smtClean="0"/>
              <a:t>Evs</a:t>
            </a:r>
            <a:endParaRPr lang="en-AU" sz="2400" dirty="0" smtClean="0"/>
          </a:p>
          <a:p>
            <a:r>
              <a:rPr lang="en-US" sz="2400" dirty="0"/>
              <a:t>Re-distribution of lipid raft cholesterol correlates to protein and miRNA EV content. (</a:t>
            </a:r>
            <a:r>
              <a:rPr lang="en-US" sz="2400" dirty="0" err="1"/>
              <a:t>Inder</a:t>
            </a:r>
            <a:r>
              <a:rPr lang="en-US" sz="2400" dirty="0"/>
              <a:t> </a:t>
            </a:r>
            <a:r>
              <a:rPr lang="en-US" sz="2400" i="1" dirty="0"/>
              <a:t>et al</a:t>
            </a:r>
            <a:r>
              <a:rPr lang="en-US" sz="2400" dirty="0"/>
              <a:t> 2012, 2014)</a:t>
            </a:r>
          </a:p>
          <a:p>
            <a:endParaRPr lang="en-AU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474" y="1690688"/>
            <a:ext cx="3533425" cy="435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541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Cavins and lipid rafts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1104"/>
            <a:ext cx="10515600" cy="4582275"/>
          </a:xfrm>
        </p:spPr>
        <p:txBody>
          <a:bodyPr>
            <a:normAutofit/>
          </a:bodyPr>
          <a:lstStyle/>
          <a:p>
            <a:r>
              <a:rPr lang="en-AU" sz="2200" dirty="0" smtClean="0"/>
              <a:t>Introduction </a:t>
            </a:r>
            <a:r>
              <a:rPr lang="en-AU" sz="2200" dirty="0"/>
              <a:t>of Cavin-1 results in modulated </a:t>
            </a:r>
            <a:r>
              <a:rPr lang="en-AU" sz="2200" dirty="0" smtClean="0"/>
              <a:t>cholesterol </a:t>
            </a:r>
            <a:r>
              <a:rPr lang="en-AU" sz="2200" dirty="0"/>
              <a:t>re-distribution, EV protein content and </a:t>
            </a:r>
            <a:r>
              <a:rPr lang="en-AU" sz="2200" dirty="0" err="1"/>
              <a:t>miR</a:t>
            </a:r>
            <a:r>
              <a:rPr lang="en-AU" sz="2200" dirty="0"/>
              <a:t> content. </a:t>
            </a:r>
            <a:endParaRPr lang="en-AU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smtClean="0"/>
              <a:t>RNA-binding proteins appear to be enriched within lipid rafts.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Hereby,  modulation of miRNA export could be lipid raft dependent. </a:t>
            </a:r>
            <a:endParaRPr lang="en-AU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2"/>
          <a:stretch/>
        </p:blipFill>
        <p:spPr>
          <a:xfrm>
            <a:off x="1302389" y="2466271"/>
            <a:ext cx="9429631" cy="23258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51929" y="4792133"/>
            <a:ext cx="3084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(</a:t>
            </a:r>
            <a:r>
              <a:rPr lang="en-AU" sz="1600" dirty="0" err="1" smtClean="0"/>
              <a:t>Inder</a:t>
            </a:r>
            <a:r>
              <a:rPr lang="en-AU" sz="1600" dirty="0" smtClean="0"/>
              <a:t> </a:t>
            </a:r>
            <a:r>
              <a:rPr lang="en-AU" sz="1600" i="1" dirty="0" smtClean="0"/>
              <a:t>et al </a:t>
            </a:r>
            <a:r>
              <a:rPr lang="en-AU" sz="1600" dirty="0" smtClean="0"/>
              <a:t>2012; </a:t>
            </a:r>
            <a:r>
              <a:rPr lang="en-AU" sz="1600" dirty="0" err="1" smtClean="0"/>
              <a:t>Inder</a:t>
            </a:r>
            <a:r>
              <a:rPr lang="en-AU" sz="1600" dirty="0" smtClean="0"/>
              <a:t> </a:t>
            </a:r>
            <a:r>
              <a:rPr lang="en-AU" sz="1600" i="1" dirty="0" smtClean="0"/>
              <a:t>et al </a:t>
            </a:r>
            <a:r>
              <a:rPr lang="en-AU" sz="1600" dirty="0" smtClean="0"/>
              <a:t>2014)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226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Hypotheses and Aims: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9870"/>
            <a:ext cx="10515600" cy="3981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It is hypothesised that the introduction of cavin-1 to a PC3 model will modify the EV miRNA content by activity of RNA binding proteins within lipid rafts. 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Aims:</a:t>
            </a:r>
          </a:p>
          <a:p>
            <a:pPr marL="542925" indent="-276225"/>
            <a:r>
              <a:rPr lang="en-AU" sz="2400" dirty="0" smtClean="0"/>
              <a:t>Identify the </a:t>
            </a:r>
            <a:r>
              <a:rPr lang="en-AU" sz="2400" dirty="0"/>
              <a:t>selectively </a:t>
            </a:r>
            <a:r>
              <a:rPr lang="en-AU" sz="2400" dirty="0" smtClean="0"/>
              <a:t>exported </a:t>
            </a:r>
            <a:r>
              <a:rPr lang="en-AU" sz="2400" dirty="0" err="1" smtClean="0"/>
              <a:t>miRNAs</a:t>
            </a:r>
            <a:r>
              <a:rPr lang="en-AU" sz="2400" dirty="0" smtClean="0"/>
              <a:t> </a:t>
            </a:r>
          </a:p>
          <a:p>
            <a:pPr marL="542925" indent="-276225"/>
            <a:r>
              <a:rPr lang="en-AU" sz="2400" dirty="0" smtClean="0"/>
              <a:t>Identify RNA-binding proteins correlated to the miRNA export</a:t>
            </a:r>
          </a:p>
          <a:p>
            <a:pPr marL="542925" indent="-276225"/>
            <a:r>
              <a:rPr lang="en-AU" sz="2400" dirty="0" smtClean="0"/>
              <a:t>Verify candidate miRNA escort proteins ability to bind to miRNAs and transport to EVs.</a:t>
            </a:r>
          </a:p>
        </p:txBody>
      </p:sp>
    </p:spTree>
    <p:extLst>
      <p:ext uri="{BB962C8B-B14F-4D97-AF65-F5344CB8AC3E}">
        <p14:creationId xmlns:p14="http://schemas.microsoft.com/office/powerpoint/2010/main" val="23391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Aim 1: Analysis of </a:t>
            </a:r>
            <a:r>
              <a:rPr lang="en-US" b="1" dirty="0" err="1" smtClean="0">
                <a:solidFill>
                  <a:schemeClr val="bg1"/>
                </a:solidFill>
              </a:rPr>
              <a:t>miRNA</a:t>
            </a:r>
            <a:r>
              <a:rPr lang="en-US" b="1" dirty="0" smtClean="0">
                <a:solidFill>
                  <a:schemeClr val="bg1"/>
                </a:solidFill>
              </a:rPr>
              <a:t> export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305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200" dirty="0" smtClean="0"/>
              <a:t>Method 1: Bioinformatics</a:t>
            </a:r>
          </a:p>
          <a:p>
            <a:r>
              <a:rPr lang="en-AU" sz="2200" dirty="0" smtClean="0"/>
              <a:t>Previous </a:t>
            </a:r>
            <a:r>
              <a:rPr lang="en-AU" sz="2200" dirty="0" err="1" smtClean="0"/>
              <a:t>miRNA-seq</a:t>
            </a:r>
            <a:r>
              <a:rPr lang="en-AU" sz="2200" dirty="0" smtClean="0"/>
              <a:t> data compiled for cell and EV fraction of PC3 GFP cells and PC3 cavin-1::GFP transfected cells. </a:t>
            </a:r>
          </a:p>
          <a:p>
            <a:pPr marL="0" indent="0">
              <a:buNone/>
            </a:pPr>
            <a:endParaRPr lang="en-AU" sz="2200" dirty="0" smtClean="0"/>
          </a:p>
          <a:p>
            <a:r>
              <a:rPr lang="en-AU" sz="2200" dirty="0" smtClean="0"/>
              <a:t>Using R packages, DEseq2 and </a:t>
            </a:r>
            <a:r>
              <a:rPr lang="en-AU" sz="2200" dirty="0" err="1" smtClean="0"/>
              <a:t>egdeR</a:t>
            </a:r>
            <a:r>
              <a:rPr lang="en-AU" sz="2200" dirty="0" smtClean="0"/>
              <a:t> to find fold change differences between Cavin-1 and GFP</a:t>
            </a:r>
          </a:p>
          <a:p>
            <a:endParaRPr lang="en-AU" sz="2200" dirty="0" smtClean="0"/>
          </a:p>
          <a:p>
            <a:pPr>
              <a:lnSpc>
                <a:spcPct val="100000"/>
              </a:lnSpc>
            </a:pPr>
            <a:endParaRPr lang="en-US" sz="2200" dirty="0" smtClean="0"/>
          </a:p>
          <a:p>
            <a:pPr marL="0" indent="0">
              <a:lnSpc>
                <a:spcPct val="100000"/>
              </a:lnSpc>
              <a:buNone/>
            </a:pPr>
            <a:endParaRPr lang="en-AU" sz="2200" dirty="0"/>
          </a:p>
          <a:p>
            <a:r>
              <a:rPr lang="en-AU" sz="2200" dirty="0" smtClean="0"/>
              <a:t>Compare FC of cavin-1/GFP between cell and EV to find differentially exported </a:t>
            </a:r>
            <a:r>
              <a:rPr lang="en-AU" sz="2200" dirty="0" err="1" smtClean="0"/>
              <a:t>miRs</a:t>
            </a:r>
            <a:r>
              <a:rPr lang="en-AU" sz="2200" dirty="0" smtClean="0"/>
              <a:t>. </a:t>
            </a:r>
            <a:endParaRPr lang="en-AU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824822"/>
              </p:ext>
            </p:extLst>
          </p:nvPr>
        </p:nvGraphicFramePr>
        <p:xfrm>
          <a:off x="1631093" y="4191675"/>
          <a:ext cx="8254530" cy="102287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17861"/>
                <a:gridCol w="1464297"/>
                <a:gridCol w="1071321"/>
                <a:gridCol w="1576021"/>
                <a:gridCol w="1196439"/>
                <a:gridCol w="785721"/>
                <a:gridCol w="785721"/>
                <a:gridCol w="857149"/>
              </a:tblGrid>
              <a:tr h="340959">
                <a:tc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microRNA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baseMean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log2FoldChange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lfcSE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stat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pvalue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padj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</a:tr>
              <a:tr h="340959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Cell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hsa</a:t>
                      </a:r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miR</a:t>
                      </a:r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-X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58.297218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2.229358867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0.471440906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4.72882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2.26E-06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0.000276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</a:tr>
              <a:tr h="340959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EV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hsa</a:t>
                      </a:r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miR</a:t>
                      </a:r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-X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22.9440875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5.311894876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0.562070815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9.45058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3.90E-05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0.002001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7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6009</TotalTime>
  <Words>762</Words>
  <Application>Microsoft Office PowerPoint</Application>
  <PresentationFormat>Widescreen</PresentationFormat>
  <Paragraphs>152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  Investigating the mechanism of selective microRNA export via extracellular vesicles </vt:lpstr>
      <vt:lpstr> microRNAs</vt:lpstr>
      <vt:lpstr>Extracellular Vesicles</vt:lpstr>
      <vt:lpstr>Current miRNA Cargo Sorting Mechanisms.</vt:lpstr>
      <vt:lpstr>Lipid Rafts Affecting Cargo Sorting</vt:lpstr>
      <vt:lpstr>Experimental Model: Cavin-1 in PC3 Cells. </vt:lpstr>
      <vt:lpstr>Cavins and lipid rafts</vt:lpstr>
      <vt:lpstr>Hypotheses and Aims:</vt:lpstr>
      <vt:lpstr>Aim 1: Analysis of miRNA export</vt:lpstr>
      <vt:lpstr>Aim 1: Analysis of miRNA export. Cont. </vt:lpstr>
      <vt:lpstr>Aim 2: Identify candidate miR binding proteins.</vt:lpstr>
      <vt:lpstr>Aim 2: Identify candidate miR binding proteins. cont.</vt:lpstr>
      <vt:lpstr>Aim 3: Verification of miR Candidate. </vt:lpstr>
      <vt:lpstr>Aim 3: Verification of miR Candidate. Cont. </vt:lpstr>
      <vt:lpstr>Significance</vt:lpstr>
      <vt:lpstr>PowerPoint Presentation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export of microRNA via extracellular vesicles</dc:title>
  <dc:creator>Harley Robinson</dc:creator>
  <cp:lastModifiedBy>Harley Robinson </cp:lastModifiedBy>
  <cp:revision>119</cp:revision>
  <dcterms:created xsi:type="dcterms:W3CDTF">2016-03-07T05:42:49Z</dcterms:created>
  <dcterms:modified xsi:type="dcterms:W3CDTF">2016-03-18T03:48:32Z</dcterms:modified>
</cp:coreProperties>
</file>