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4"/>
  </p:notesMasterIdLst>
  <p:sldIdLst>
    <p:sldId id="256" r:id="rId2"/>
    <p:sldId id="257" r:id="rId3"/>
    <p:sldId id="258" r:id="rId4"/>
    <p:sldId id="259" r:id="rId5"/>
    <p:sldId id="260" r:id="rId6"/>
    <p:sldId id="261" r:id="rId7"/>
    <p:sldId id="270" r:id="rId8"/>
    <p:sldId id="262" r:id="rId9"/>
    <p:sldId id="269" r:id="rId10"/>
    <p:sldId id="281" r:id="rId11"/>
    <p:sldId id="263" r:id="rId12"/>
    <p:sldId id="271" r:id="rId13"/>
    <p:sldId id="264" r:id="rId14"/>
    <p:sldId id="272" r:id="rId15"/>
    <p:sldId id="273" r:id="rId16"/>
    <p:sldId id="275" r:id="rId17"/>
    <p:sldId id="266" r:id="rId18"/>
    <p:sldId id="277" r:id="rId19"/>
    <p:sldId id="278" r:id="rId20"/>
    <p:sldId id="282" r:id="rId21"/>
    <p:sldId id="283"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ley Robinson " initials="HR" lastIdx="1" clrIdx="0">
    <p:extLst>
      <p:ext uri="{19B8F6BF-5375-455C-9EA6-DF929625EA0E}">
        <p15:presenceInfo xmlns:p15="http://schemas.microsoft.com/office/powerpoint/2012/main" userId="S-1-5-21-157896902-3385474465-166438253-7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78" y="108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4/11/2016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hnRNPK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hnRNPK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hnRNPK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12696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16007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21</a:t>
            </a:fld>
            <a:endParaRPr lang="en-AU"/>
          </a:p>
        </p:txBody>
      </p:sp>
    </p:spTree>
    <p:extLst>
      <p:ext uri="{BB962C8B-B14F-4D97-AF65-F5344CB8AC3E}">
        <p14:creationId xmlns:p14="http://schemas.microsoft.com/office/powerpoint/2010/main" val="292642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One novel mechanism revealed in recent years is the role of extracellular vesicles in cancer progression. </a:t>
            </a:r>
          </a:p>
          <a:p>
            <a:r>
              <a:rPr lang="en-AU" baseline="0" dirty="0" smtClean="0"/>
              <a:t>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Recently, vesicle contained microRNAs had been implemented in cancer progression. Alike protein, the EV transported microRNAs have been reported to modulate microenvironments and pre-metastatic niche formation, but through their canonical function. MicroRNAs are small non-coding RNAs that mediate post-transcriptional gene silencing through complementary base pairing to target protein transcripts or messenger RNA for degradation. This is particularly important when you consider that a single microRNA can target hundreds of protein transcripts and therefore modulates many vital cellular pathways. Hereby, being transported between cells could be viable from of intercellular communication, or a major source of disarray in disease states. Previous work using the PC3-cavin-1 cell model found that the prostate cancer cells did secrete oncogenic material, namely mir-148a, whereas the less tumorigenic cell did not. Interesting, this modification was not reflected by a change in cellular expression. This indicates that there is some form of export mechanism that populates the microRNA content of the EVs in prostate cancer. However what this</a:t>
            </a:r>
            <a:r>
              <a:rPr lang="en-AU" sz="1200" kern="1200" baseline="0" dirty="0" smtClean="0">
                <a:solidFill>
                  <a:schemeClr val="tx1"/>
                </a:solidFill>
                <a:effectLst/>
                <a:latin typeface="+mn-lt"/>
                <a:ea typeface="+mn-ea"/>
                <a:cs typeface="+mn-cs"/>
              </a:rPr>
              <a:t> is </a:t>
            </a:r>
            <a:r>
              <a:rPr lang="en-AU" sz="1200" kern="1200" baseline="0" dirty="0" err="1" smtClean="0">
                <a:solidFill>
                  <a:schemeClr val="tx1"/>
                </a:solidFill>
                <a:effectLst/>
                <a:latin typeface="+mn-lt"/>
                <a:ea typeface="+mn-ea"/>
                <a:cs typeface="+mn-cs"/>
              </a:rPr>
              <a:t>is</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unknwn</a:t>
            </a:r>
            <a:r>
              <a:rPr lang="en-AU" sz="1200" kern="1200" baseline="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8639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4/11/2016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94668" y="6137715"/>
            <a:ext cx="7274748" cy="400110"/>
          </a:xfrm>
          <a:prstGeom prst="rect">
            <a:avLst/>
          </a:prstGeom>
          <a:noFill/>
        </p:spPr>
        <p:txBody>
          <a:bodyPr wrap="none" rtlCol="0">
            <a:spAutoFit/>
          </a:bodyPr>
          <a:lstStyle/>
          <a:p>
            <a:r>
              <a:rPr lang="en-AU" sz="2000" dirty="0" smtClean="0"/>
              <a:t>19 miRNAs selectively exported, most with links to cancer</a:t>
            </a:r>
            <a:r>
              <a:rPr lang="en-AU" dirty="0" smtClean="0"/>
              <a:t>.</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343518" y="2267786"/>
            <a:ext cx="5715001" cy="4119186"/>
          </a:xfrm>
          <a:prstGeom prst="rect">
            <a:avLst/>
          </a:prstGeom>
        </p:spPr>
      </p:pic>
      <p:pic>
        <p:nvPicPr>
          <p:cNvPr id="3" name="Picture 2"/>
          <p:cNvPicPr>
            <a:picLocks noChangeAspect="1"/>
          </p:cNvPicPr>
          <p:nvPr/>
        </p:nvPicPr>
        <p:blipFill>
          <a:blip r:embed="rId4"/>
          <a:stretch>
            <a:fillRect/>
          </a:stretch>
        </p:blipFill>
        <p:spPr>
          <a:xfrm>
            <a:off x="6137310" y="2267786"/>
            <a:ext cx="5562600" cy="3105150"/>
          </a:xfrm>
          <a:prstGeom prst="rect">
            <a:avLst/>
          </a:prstGeom>
        </p:spPr>
      </p:pic>
      <p:sp>
        <p:nvSpPr>
          <p:cNvPr id="5" name="TextBox 4"/>
          <p:cNvSpPr txBox="1"/>
          <p:nvPr/>
        </p:nvSpPr>
        <p:spPr>
          <a:xfrm>
            <a:off x="6456398" y="5598391"/>
            <a:ext cx="4780476" cy="646331"/>
          </a:xfrm>
          <a:prstGeom prst="rect">
            <a:avLst/>
          </a:prstGeom>
          <a:noFill/>
        </p:spPr>
        <p:txBody>
          <a:bodyPr wrap="none" rtlCol="0">
            <a:spAutoFit/>
          </a:bodyPr>
          <a:lstStyle/>
          <a:p>
            <a:r>
              <a:rPr lang="en-US" dirty="0" smtClean="0"/>
              <a:t>Together, match 14/19 exported miRNAs.</a:t>
            </a:r>
          </a:p>
          <a:p>
            <a:r>
              <a:rPr lang="en-US" dirty="0" smtClean="0"/>
              <a:t>No matches to sampled microRNAs. </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97553" y="1533211"/>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 y="272391"/>
            <a:ext cx="10414122" cy="1400530"/>
          </a:xfrm>
        </p:spPr>
        <p:txBody>
          <a:bodyPr/>
          <a:lstStyle/>
          <a:p>
            <a:r>
              <a:rPr lang="en-US" sz="3600" dirty="0" smtClean="0">
                <a:solidFill>
                  <a:srgbClr val="FF0000"/>
                </a:solidFill>
              </a:rPr>
              <a:t>H</a:t>
            </a:r>
            <a:r>
              <a:rPr lang="en-US" sz="3600" dirty="0" smtClean="0"/>
              <a:t>eterogeneous </a:t>
            </a:r>
            <a:r>
              <a:rPr lang="en-US" sz="3600" dirty="0">
                <a:solidFill>
                  <a:srgbClr val="FF0000"/>
                </a:solidFill>
              </a:rPr>
              <a:t>N</a:t>
            </a:r>
            <a:r>
              <a:rPr lang="en-US" sz="3600" dirty="0" smtClean="0"/>
              <a:t>uclear </a:t>
            </a:r>
            <a:r>
              <a:rPr lang="en-US" sz="3600" dirty="0" err="1" smtClean="0">
                <a:solidFill>
                  <a:srgbClr val="FF0000"/>
                </a:solidFill>
              </a:rPr>
              <a:t>R</a:t>
            </a:r>
            <a:r>
              <a:rPr lang="en-US" sz="3600" dirty="0" err="1" smtClean="0"/>
              <a:t>ibo</a:t>
            </a:r>
            <a:r>
              <a:rPr lang="en-US" sz="3600" dirty="0" err="1" smtClean="0">
                <a:solidFill>
                  <a:srgbClr val="FF0000"/>
                </a:solidFill>
              </a:rPr>
              <a:t>N</a:t>
            </a:r>
            <a:r>
              <a:rPr lang="en-US" sz="3600" dirty="0" err="1" smtClean="0"/>
              <a:t>ucleo</a:t>
            </a:r>
            <a:r>
              <a:rPr lang="en-US" sz="3600" dirty="0" err="1">
                <a:solidFill>
                  <a:srgbClr val="FF0000"/>
                </a:solidFill>
              </a:rPr>
              <a:t>P</a:t>
            </a:r>
            <a:r>
              <a:rPr lang="en-US" sz="3600" dirty="0" err="1" smtClean="0"/>
              <a:t>rotein</a:t>
            </a:r>
            <a:r>
              <a:rPr lang="en-US" sz="3600" dirty="0" smtClean="0"/>
              <a:t> </a:t>
            </a:r>
            <a:r>
              <a:rPr lang="en-US" sz="3600" dirty="0" smtClean="0">
                <a:solidFill>
                  <a:srgbClr val="FF0000"/>
                </a:solidFill>
              </a:rPr>
              <a:t>K</a:t>
            </a:r>
            <a:r>
              <a:rPr lang="en-US" sz="3600" dirty="0" smtClean="0"/>
              <a:t> as a viable export protein</a:t>
            </a:r>
            <a:endParaRPr lang="en-AU" sz="3600" dirty="0"/>
          </a:p>
        </p:txBody>
      </p:sp>
      <p:sp>
        <p:nvSpPr>
          <p:cNvPr id="3" name="Content Placeholder 2"/>
          <p:cNvSpPr>
            <a:spLocks noGrp="1"/>
          </p:cNvSpPr>
          <p:nvPr>
            <p:ph idx="1"/>
          </p:nvPr>
        </p:nvSpPr>
        <p:spPr>
          <a:xfrm>
            <a:off x="541094" y="1813598"/>
            <a:ext cx="7155106" cy="4288264"/>
          </a:xfrm>
        </p:spPr>
        <p:txBody>
          <a:bodyPr>
            <a:normAutofit lnSpcReduction="10000"/>
          </a:bodyPr>
          <a:lstStyle/>
          <a:p>
            <a:r>
              <a:rPr lang="en-US" dirty="0" smtClean="0"/>
              <a:t>hnRNPK predicted to match to the selective exported motif (p=0.0435, via FIMO prediction). </a:t>
            </a:r>
            <a:endParaRPr lang="en-US" sz="1200" dirty="0" smtClean="0"/>
          </a:p>
          <a:p>
            <a:pPr marL="457200" lvl="1" indent="0">
              <a:buNone/>
            </a:pPr>
            <a:endParaRPr lang="en-US" sz="1200" dirty="0" smtClean="0"/>
          </a:p>
          <a:p>
            <a:r>
              <a:rPr lang="en-US" dirty="0" smtClean="0"/>
              <a:t>hnRNPK usually complex with </a:t>
            </a:r>
            <a:r>
              <a:rPr lang="en-US" dirty="0" err="1" smtClean="0"/>
              <a:t>hnRNP</a:t>
            </a:r>
            <a:r>
              <a:rPr lang="en-US" dirty="0" smtClean="0"/>
              <a:t> members for regulation of mRNA metabolism and transport in/from the nucleus. </a:t>
            </a:r>
          </a:p>
          <a:p>
            <a:endParaRPr lang="en-US" dirty="0" smtClean="0"/>
          </a:p>
          <a:p>
            <a:r>
              <a:rPr lang="en-US" dirty="0" smtClean="0"/>
              <a:t>Overexpressed in cancer with aberrant cytoplasmic localization  </a:t>
            </a:r>
          </a:p>
          <a:p>
            <a:endParaRPr lang="en-US" dirty="0" smtClean="0"/>
          </a:p>
          <a:p>
            <a:r>
              <a:rPr lang="en-US" dirty="0" smtClean="0"/>
              <a:t>hnRNPK </a:t>
            </a:r>
            <a:r>
              <a:rPr lang="en-US" dirty="0"/>
              <a:t>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r>
              <a:rPr lang="en-US" sz="1400" dirty="0" smtClean="0"/>
              <a:t>)</a:t>
            </a:r>
            <a:endParaRPr lang="en-US" sz="1400" dirty="0"/>
          </a:p>
        </p:txBody>
      </p:sp>
      <p:pic>
        <p:nvPicPr>
          <p:cNvPr id="4" name="Picture 3"/>
          <p:cNvPicPr>
            <a:picLocks noChangeAspect="1"/>
          </p:cNvPicPr>
          <p:nvPr/>
        </p:nvPicPr>
        <p:blipFill>
          <a:blip r:embed="rId3"/>
          <a:stretch>
            <a:fillRect/>
          </a:stretch>
        </p:blipFill>
        <p:spPr>
          <a:xfrm>
            <a:off x="7854462" y="2713160"/>
            <a:ext cx="4114800" cy="1924050"/>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a:stretch>
            <a:fillRect/>
          </a:stretch>
        </p:blipFill>
        <p:spPr>
          <a:xfrm>
            <a:off x="5808432" y="2030605"/>
            <a:ext cx="5013575" cy="3321605"/>
          </a:xfrm>
          <a:prstGeom prst="rect">
            <a:avLst/>
          </a:prstGeom>
        </p:spPr>
      </p:pic>
      <p:sp>
        <p:nvSpPr>
          <p:cNvPr id="2" name="Title 1"/>
          <p:cNvSpPr>
            <a:spLocks noGrp="1"/>
          </p:cNvSpPr>
          <p:nvPr>
            <p:ph type="title"/>
          </p:nvPr>
        </p:nvSpPr>
        <p:spPr>
          <a:xfrm>
            <a:off x="655635" y="534366"/>
            <a:ext cx="9698039" cy="1400530"/>
          </a:xfrm>
        </p:spPr>
        <p:txBody>
          <a:bodyPr/>
          <a:lstStyle/>
          <a:p>
            <a:r>
              <a:rPr lang="en-US" sz="3600" dirty="0" smtClean="0"/>
              <a:t>hnRNPK </a:t>
            </a:r>
            <a:r>
              <a:rPr lang="en-US" sz="3600" dirty="0" smtClean="0"/>
              <a:t>translocate between </a:t>
            </a:r>
            <a:r>
              <a:rPr lang="en-US" sz="3600" dirty="0" smtClean="0"/>
              <a:t>MVB and ER</a:t>
            </a:r>
            <a:endParaRPr lang="en-AU" sz="3600" dirty="0"/>
          </a:p>
        </p:txBody>
      </p:sp>
      <p:pic>
        <p:nvPicPr>
          <p:cNvPr id="4" name="Content Placeholder 3"/>
          <p:cNvPicPr>
            <a:picLocks noGrp="1" noChangeAspect="1"/>
          </p:cNvPicPr>
          <p:nvPr>
            <p:ph idx="1"/>
          </p:nvPr>
        </p:nvPicPr>
        <p:blipFill>
          <a:blip r:embed="rId4"/>
          <a:stretch>
            <a:fillRect/>
          </a:stretch>
        </p:blipFill>
        <p:spPr>
          <a:xfrm>
            <a:off x="865476" y="1908546"/>
            <a:ext cx="5106699" cy="3443664"/>
          </a:xfrm>
          <a:prstGeom prst="rect">
            <a:avLst/>
          </a:prstGeom>
        </p:spPr>
      </p:pic>
      <p:sp>
        <p:nvSpPr>
          <p:cNvPr id="3" name="TextBox 2"/>
          <p:cNvSpPr txBox="1"/>
          <p:nvPr/>
        </p:nvSpPr>
        <p:spPr>
          <a:xfrm>
            <a:off x="1118030" y="5495085"/>
            <a:ext cx="4968199" cy="369332"/>
          </a:xfrm>
          <a:prstGeom prst="rect">
            <a:avLst/>
          </a:prstGeom>
          <a:noFill/>
        </p:spPr>
        <p:txBody>
          <a:bodyPr wrap="square" rtlCol="0">
            <a:spAutoFit/>
          </a:bodyPr>
          <a:lstStyle/>
          <a:p>
            <a:r>
              <a:rPr lang="en-AU" dirty="0" smtClean="0"/>
              <a:t>CD9 is a MVB </a:t>
            </a:r>
            <a:r>
              <a:rPr lang="en-AU" dirty="0" smtClean="0"/>
              <a:t>and exosome marker </a:t>
            </a:r>
            <a:endParaRPr lang="en-AU" dirty="0"/>
          </a:p>
        </p:txBody>
      </p:sp>
      <p:sp>
        <p:nvSpPr>
          <p:cNvPr id="5" name="TextBox 4"/>
          <p:cNvSpPr txBox="1"/>
          <p:nvPr/>
        </p:nvSpPr>
        <p:spPr>
          <a:xfrm rot="16200000">
            <a:off x="744870" y="2783611"/>
            <a:ext cx="518213" cy="276999"/>
          </a:xfrm>
          <a:prstGeom prst="rect">
            <a:avLst/>
          </a:prstGeom>
          <a:solidFill>
            <a:schemeClr val="tx1"/>
          </a:solidFill>
        </p:spPr>
        <p:txBody>
          <a:bodyPr wrap="square" rtlCol="0">
            <a:spAutoFit/>
          </a:bodyPr>
          <a:lstStyle/>
          <a:p>
            <a:r>
              <a:rPr lang="en-US" sz="1200" dirty="0" smtClean="0">
                <a:solidFill>
                  <a:schemeClr val="bg1"/>
                </a:solidFill>
              </a:rPr>
              <a:t>PC3</a:t>
            </a:r>
            <a:endParaRPr lang="en-AU" sz="1200" dirty="0">
              <a:solidFill>
                <a:schemeClr val="bg1"/>
              </a:solidFill>
            </a:endParaRPr>
          </a:p>
        </p:txBody>
      </p:sp>
      <p:sp>
        <p:nvSpPr>
          <p:cNvPr id="7" name="TextBox 6"/>
          <p:cNvSpPr txBox="1"/>
          <p:nvPr/>
        </p:nvSpPr>
        <p:spPr>
          <a:xfrm rot="16200000">
            <a:off x="426336" y="4430115"/>
            <a:ext cx="1155280" cy="276999"/>
          </a:xfrm>
          <a:prstGeom prst="rect">
            <a:avLst/>
          </a:prstGeom>
          <a:solidFill>
            <a:schemeClr val="tx1"/>
          </a:solidFill>
        </p:spPr>
        <p:txBody>
          <a:bodyPr wrap="square" rtlCol="0">
            <a:spAutoFit/>
          </a:bodyPr>
          <a:lstStyle/>
          <a:p>
            <a:r>
              <a:rPr lang="en-US" sz="1200" dirty="0" smtClean="0">
                <a:solidFill>
                  <a:schemeClr val="bg1"/>
                </a:solidFill>
              </a:rPr>
              <a:t>PC3-Cavin-1</a:t>
            </a:r>
            <a:endParaRPr lang="en-AU" sz="1200" dirty="0">
              <a:solidFill>
                <a:schemeClr val="bg1"/>
              </a:solidFill>
            </a:endParaRPr>
          </a:p>
        </p:txBody>
      </p:sp>
      <p:sp>
        <p:nvSpPr>
          <p:cNvPr id="6" name="TextBox 5"/>
          <p:cNvSpPr txBox="1"/>
          <p:nvPr/>
        </p:nvSpPr>
        <p:spPr>
          <a:xfrm>
            <a:off x="5972175" y="1903646"/>
            <a:ext cx="4868882" cy="252000"/>
          </a:xfrm>
          <a:prstGeom prst="rect">
            <a:avLst/>
          </a:prstGeom>
          <a:solidFill>
            <a:schemeClr val="tx1"/>
          </a:solidFill>
        </p:spPr>
        <p:txBody>
          <a:bodyPr wrap="square" rtlCol="0">
            <a:spAutoFit/>
          </a:bodyPr>
          <a:lstStyle/>
          <a:p>
            <a:r>
              <a:rPr lang="en-US" sz="1200" dirty="0" smtClean="0">
                <a:solidFill>
                  <a:schemeClr val="bg1"/>
                </a:solidFill>
              </a:rPr>
              <a:t>           hnRNPK	ERp44 and DAPI                  Merge</a:t>
            </a:r>
            <a:endParaRPr lang="en-AU" sz="1200" dirty="0">
              <a:solidFill>
                <a:schemeClr val="bg1"/>
              </a:solidFill>
            </a:endParaRPr>
          </a:p>
        </p:txBody>
      </p:sp>
      <p:pic>
        <p:nvPicPr>
          <p:cNvPr id="10" name="Picture 9"/>
          <p:cNvPicPr>
            <a:picLocks noChangeAspect="1"/>
          </p:cNvPicPr>
          <p:nvPr/>
        </p:nvPicPr>
        <p:blipFill>
          <a:blip r:embed="rId5"/>
          <a:stretch>
            <a:fillRect/>
          </a:stretch>
        </p:blipFill>
        <p:spPr>
          <a:xfrm>
            <a:off x="7519881" y="2165171"/>
            <a:ext cx="1683208" cy="1521943"/>
          </a:xfrm>
          <a:prstGeom prst="rect">
            <a:avLst/>
          </a:prstGeom>
        </p:spPr>
      </p:pic>
      <p:cxnSp>
        <p:nvCxnSpPr>
          <p:cNvPr id="12" name="Straight Connector 11"/>
          <p:cNvCxnSpPr/>
          <p:nvPr/>
        </p:nvCxnSpPr>
        <p:spPr>
          <a:xfrm>
            <a:off x="9203089" y="2117546"/>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517164" y="2088971"/>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86229" y="5514135"/>
            <a:ext cx="4754828" cy="369332"/>
          </a:xfrm>
          <a:prstGeom prst="rect">
            <a:avLst/>
          </a:prstGeom>
          <a:noFill/>
        </p:spPr>
        <p:txBody>
          <a:bodyPr wrap="none" rtlCol="0">
            <a:spAutoFit/>
          </a:bodyPr>
          <a:lstStyle/>
          <a:p>
            <a:r>
              <a:rPr lang="en-US" dirty="0" smtClean="0"/>
              <a:t>ERp44 is a endoplasmic reticulum marker</a:t>
            </a:r>
            <a:endParaRPr lang="en-AU" dirty="0"/>
          </a:p>
        </p:txBody>
      </p:sp>
      <p:sp>
        <p:nvSpPr>
          <p:cNvPr id="15" name="Rectangle 14"/>
          <p:cNvSpPr/>
          <p:nvPr/>
        </p:nvSpPr>
        <p:spPr>
          <a:xfrm>
            <a:off x="865476" y="1884596"/>
            <a:ext cx="5106699" cy="1887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910294" y="3643530"/>
            <a:ext cx="4930763" cy="1783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9277567" y="1627119"/>
            <a:ext cx="1645002" cy="307777"/>
          </a:xfrm>
          <a:prstGeom prst="rect">
            <a:avLst/>
          </a:prstGeom>
          <a:noFill/>
        </p:spPr>
        <p:txBody>
          <a:bodyPr wrap="none" rtlCol="0">
            <a:spAutoFit/>
          </a:bodyPr>
          <a:lstStyle/>
          <a:p>
            <a:r>
              <a:rPr lang="en-US" sz="1400" dirty="0" smtClean="0"/>
              <a:t>Scale bar= 10µm</a:t>
            </a:r>
            <a:endParaRPr lang="en-AU" sz="1400" dirty="0"/>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hnRNPK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728314" y="1412981"/>
            <a:ext cx="7322520" cy="4993939"/>
          </a:xfrm>
          <a:prstGeom prst="rect">
            <a:avLst/>
          </a:prstGeom>
        </p:spPr>
      </p:pic>
      <p:sp>
        <p:nvSpPr>
          <p:cNvPr id="2" name="Title 1"/>
          <p:cNvSpPr>
            <a:spLocks noGrp="1"/>
          </p:cNvSpPr>
          <p:nvPr>
            <p:ph type="title"/>
          </p:nvPr>
        </p:nvSpPr>
        <p:spPr/>
        <p:txBody>
          <a:bodyPr/>
          <a:lstStyle/>
          <a:p>
            <a:r>
              <a:rPr lang="en-AU" dirty="0" smtClean="0"/>
              <a:t>hnRNPK co-localizes with miR-148a</a:t>
            </a:r>
            <a:endParaRPr lang="en-AU" dirty="0"/>
          </a:p>
        </p:txBody>
      </p:sp>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2594625" y="263400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198299"/>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
        <p:nvSpPr>
          <p:cNvPr id="4" name="TextBox 3"/>
          <p:cNvSpPr txBox="1"/>
          <p:nvPr/>
        </p:nvSpPr>
        <p:spPr>
          <a:xfrm>
            <a:off x="129051" y="4867371"/>
            <a:ext cx="2427268" cy="646331"/>
          </a:xfrm>
          <a:prstGeom prst="rect">
            <a:avLst/>
          </a:prstGeom>
          <a:noFill/>
        </p:spPr>
        <p:txBody>
          <a:bodyPr wrap="none" rtlCol="0">
            <a:spAutoFit/>
          </a:bodyPr>
          <a:lstStyle/>
          <a:p>
            <a:r>
              <a:rPr lang="en-US" dirty="0" smtClean="0"/>
              <a:t>+ miR-148a contains</a:t>
            </a:r>
          </a:p>
          <a:p>
            <a:r>
              <a:rPr lang="en-US" dirty="0" smtClean="0"/>
              <a:t>binding motif </a:t>
            </a:r>
            <a:endParaRPr lang="en-AU" dirty="0"/>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7111" y="545251"/>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022948" y="538553"/>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2"/>
          <a:stretch>
            <a:fillRect/>
          </a:stretch>
        </p:blipFill>
        <p:spPr>
          <a:xfrm>
            <a:off x="658697" y="869654"/>
            <a:ext cx="5302665" cy="3427657"/>
          </a:xfrm>
          <a:prstGeom prst="rect">
            <a:avLst/>
          </a:prstGeom>
        </p:spPr>
      </p:pic>
      <p:sp>
        <p:nvSpPr>
          <p:cNvPr id="2" name="Title 1"/>
          <p:cNvSpPr>
            <a:spLocks noGrp="1"/>
          </p:cNvSpPr>
          <p:nvPr>
            <p:ph type="title"/>
          </p:nvPr>
        </p:nvSpPr>
        <p:spPr>
          <a:xfrm>
            <a:off x="6673233" y="4676764"/>
            <a:ext cx="4544515" cy="1400530"/>
          </a:xfrm>
        </p:spPr>
        <p:txBody>
          <a:bodyPr/>
          <a:lstStyle/>
          <a:p>
            <a:r>
              <a:rPr lang="en-US" sz="2400" dirty="0" smtClean="0"/>
              <a:t>Scrambled-148a as control. Won’t bind hnRNPK or localize to nucleolus </a:t>
            </a:r>
            <a:endParaRPr lang="en-AU" sz="2400" dirty="0"/>
          </a:p>
        </p:txBody>
      </p:sp>
      <p:pic>
        <p:nvPicPr>
          <p:cNvPr id="4" name="Content Placeholder 3"/>
          <p:cNvPicPr>
            <a:picLocks noGrp="1" noChangeAspect="1"/>
          </p:cNvPicPr>
          <p:nvPr>
            <p:ph idx="1"/>
          </p:nvPr>
        </p:nvPicPr>
        <p:blipFill>
          <a:blip r:embed="rId3"/>
          <a:stretch>
            <a:fillRect/>
          </a:stretch>
        </p:blipFill>
        <p:spPr>
          <a:xfrm>
            <a:off x="6393635" y="652123"/>
            <a:ext cx="5103713" cy="3662773"/>
          </a:xfrm>
          <a:prstGeom prst="rect">
            <a:avLst/>
          </a:prstGeom>
        </p:spPr>
      </p:pic>
      <p:pic>
        <p:nvPicPr>
          <p:cNvPr id="3" name="Picture 2"/>
          <p:cNvPicPr>
            <a:picLocks noChangeAspect="1"/>
          </p:cNvPicPr>
          <p:nvPr/>
        </p:nvPicPr>
        <p:blipFill>
          <a:blip r:embed="rId4"/>
          <a:stretch>
            <a:fillRect/>
          </a:stretch>
        </p:blipFill>
        <p:spPr>
          <a:xfrm>
            <a:off x="6502201" y="2645538"/>
            <a:ext cx="4951146" cy="1612336"/>
          </a:xfrm>
          <a:prstGeom prst="rect">
            <a:avLst/>
          </a:prstGeom>
        </p:spPr>
      </p:pic>
      <p:sp>
        <p:nvSpPr>
          <p:cNvPr id="7" name="TextBox 6"/>
          <p:cNvSpPr txBox="1"/>
          <p:nvPr/>
        </p:nvSpPr>
        <p:spPr>
          <a:xfrm rot="16200000">
            <a:off x="5850297"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5416448" y="322928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433949"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17522" y="3268581"/>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597111" y="4607301"/>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hnRNPK or be found in puncta.</a:t>
            </a:r>
            <a:endParaRPr lang="en-AU" sz="2400" dirty="0"/>
          </a:p>
        </p:txBody>
      </p:sp>
      <p:sp>
        <p:nvSpPr>
          <p:cNvPr id="15" name="TextBox 14"/>
          <p:cNvSpPr txBox="1"/>
          <p:nvPr/>
        </p:nvSpPr>
        <p:spPr>
          <a:xfrm>
            <a:off x="663351" y="529331"/>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
        <p:nvSpPr>
          <p:cNvPr id="17" name="TextBox 16"/>
          <p:cNvSpPr txBox="1"/>
          <p:nvPr/>
        </p:nvSpPr>
        <p:spPr>
          <a:xfrm>
            <a:off x="6392281" y="53139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9404723" cy="1400530"/>
          </a:xfrm>
        </p:spPr>
        <p:txBody>
          <a:bodyPr/>
          <a:lstStyle/>
          <a:p>
            <a:r>
              <a:rPr lang="en-US" dirty="0" smtClean="0"/>
              <a:t>Conclusion:</a:t>
            </a:r>
            <a:endParaRPr lang="en-AU" dirty="0"/>
          </a:p>
        </p:txBody>
      </p:sp>
      <p:pic>
        <p:nvPicPr>
          <p:cNvPr id="9" name="Picture 8"/>
          <p:cNvPicPr>
            <a:picLocks noChangeAspect="1"/>
          </p:cNvPicPr>
          <p:nvPr/>
        </p:nvPicPr>
        <p:blipFill>
          <a:blip r:embed="rId3"/>
          <a:stretch>
            <a:fillRect/>
          </a:stretch>
        </p:blipFill>
        <p:spPr>
          <a:xfrm>
            <a:off x="1003987" y="1582552"/>
            <a:ext cx="3986609" cy="4467225"/>
          </a:xfrm>
          <a:prstGeom prst="rect">
            <a:avLst/>
          </a:prstGeom>
        </p:spPr>
      </p:pic>
      <p:sp>
        <p:nvSpPr>
          <p:cNvPr id="10" name="TextBox 9"/>
          <p:cNvSpPr txBox="1"/>
          <p:nvPr/>
        </p:nvSpPr>
        <p:spPr>
          <a:xfrm>
            <a:off x="5229031" y="1907949"/>
            <a:ext cx="6962969" cy="3816429"/>
          </a:xfrm>
          <a:prstGeom prst="rect">
            <a:avLst/>
          </a:prstGeom>
          <a:noFill/>
        </p:spPr>
        <p:txBody>
          <a:bodyPr wrap="square" rtlCol="0">
            <a:spAutoFit/>
          </a:bodyPr>
          <a:lstStyle/>
          <a:p>
            <a:r>
              <a:rPr lang="en-AU" sz="2200" dirty="0">
                <a:solidFill>
                  <a:srgbClr val="FFFF00"/>
                </a:solidFill>
              </a:rPr>
              <a:t>Mechanism: </a:t>
            </a:r>
            <a:endParaRPr lang="en-AU" sz="2200" dirty="0" smtClean="0">
              <a:solidFill>
                <a:srgbClr val="FFFF00"/>
              </a:solidFill>
            </a:endParaRPr>
          </a:p>
          <a:p>
            <a:endParaRPr lang="en-AU" sz="2200" dirty="0">
              <a:solidFill>
                <a:srgbClr val="FFFF00"/>
              </a:solidFill>
            </a:endParaRPr>
          </a:p>
          <a:p>
            <a:pPr marL="342900" indent="-342900">
              <a:buFontTx/>
              <a:buChar char="-"/>
            </a:pPr>
            <a:r>
              <a:rPr lang="en-AU" sz="2200" dirty="0" smtClean="0">
                <a:solidFill>
                  <a:srgbClr val="FFFF00"/>
                </a:solidFill>
              </a:rPr>
              <a:t>hnRNPK </a:t>
            </a:r>
            <a:r>
              <a:rPr lang="en-AU" sz="2200" dirty="0" smtClean="0">
                <a:solidFill>
                  <a:srgbClr val="FFFF00"/>
                </a:solidFill>
              </a:rPr>
              <a:t>translocate </a:t>
            </a:r>
            <a:r>
              <a:rPr lang="en-AU" sz="2200" dirty="0">
                <a:solidFill>
                  <a:srgbClr val="FFFF00"/>
                </a:solidFill>
              </a:rPr>
              <a:t>to </a:t>
            </a:r>
            <a:r>
              <a:rPr lang="en-AU" sz="2200" dirty="0" smtClean="0">
                <a:solidFill>
                  <a:srgbClr val="FFFF00"/>
                </a:solidFill>
              </a:rPr>
              <a:t>MVB/exosomes</a:t>
            </a:r>
          </a:p>
          <a:p>
            <a:pPr marL="342900" indent="-342900">
              <a:buFontTx/>
              <a:buChar char="-"/>
            </a:pPr>
            <a:endParaRPr lang="en-AU" sz="2200" dirty="0">
              <a:solidFill>
                <a:srgbClr val="FFFF00"/>
              </a:solidFill>
            </a:endParaRPr>
          </a:p>
          <a:p>
            <a:pPr marL="342900" indent="-342900">
              <a:buFontTx/>
              <a:buChar char="-"/>
            </a:pPr>
            <a:r>
              <a:rPr lang="en-AU" sz="2200" dirty="0" smtClean="0">
                <a:solidFill>
                  <a:srgbClr val="FFFF00"/>
                </a:solidFill>
              </a:rPr>
              <a:t>Presence and absence of hnRNPK in MVB correlates to miRNA change.</a:t>
            </a:r>
          </a:p>
          <a:p>
            <a:pPr marL="342900" indent="-342900">
              <a:buFontTx/>
              <a:buChar char="-"/>
            </a:pPr>
            <a:endParaRPr lang="en-AU" sz="2200" dirty="0">
              <a:solidFill>
                <a:srgbClr val="FFFF00"/>
              </a:solidFill>
            </a:endParaRPr>
          </a:p>
          <a:p>
            <a:pPr marL="342900" indent="-342900">
              <a:buFontTx/>
              <a:buChar char="-"/>
            </a:pPr>
            <a:r>
              <a:rPr lang="en-AU" sz="2200" dirty="0">
                <a:solidFill>
                  <a:srgbClr val="FFFF00"/>
                </a:solidFill>
              </a:rPr>
              <a:t>A</a:t>
            </a:r>
            <a:r>
              <a:rPr lang="en-AU" sz="2200" dirty="0" smtClean="0">
                <a:solidFill>
                  <a:srgbClr val="FFFF00"/>
                </a:solidFill>
              </a:rPr>
              <a:t>ddition </a:t>
            </a:r>
            <a:r>
              <a:rPr lang="en-AU" sz="2200" dirty="0">
                <a:solidFill>
                  <a:srgbClr val="FFFF00"/>
                </a:solidFill>
              </a:rPr>
              <a:t>of cavin-1 </a:t>
            </a:r>
            <a:r>
              <a:rPr lang="en-AU" sz="2200" dirty="0" smtClean="0">
                <a:solidFill>
                  <a:srgbClr val="FFFF00"/>
                </a:solidFill>
              </a:rPr>
              <a:t>limits </a:t>
            </a:r>
            <a:r>
              <a:rPr lang="en-AU" sz="2200" dirty="0">
                <a:solidFill>
                  <a:srgbClr val="FFFF00"/>
                </a:solidFill>
              </a:rPr>
              <a:t>hnRNPK in </a:t>
            </a:r>
            <a:r>
              <a:rPr lang="en-AU" sz="2200" dirty="0" smtClean="0">
                <a:solidFill>
                  <a:srgbClr val="FFFF00"/>
                </a:solidFill>
              </a:rPr>
              <a:t>EVs potentially </a:t>
            </a:r>
            <a:r>
              <a:rPr lang="en-AU" sz="2200" dirty="0">
                <a:solidFill>
                  <a:srgbClr val="FFFF00"/>
                </a:solidFill>
              </a:rPr>
              <a:t>by </a:t>
            </a:r>
            <a:r>
              <a:rPr lang="en-AU" sz="2200" dirty="0" smtClean="0">
                <a:solidFill>
                  <a:srgbClr val="FFFF00"/>
                </a:solidFill>
              </a:rPr>
              <a:t>sequestering </a:t>
            </a:r>
            <a:r>
              <a:rPr lang="en-AU" sz="2200" dirty="0">
                <a:solidFill>
                  <a:srgbClr val="FFFF00"/>
                </a:solidFill>
              </a:rPr>
              <a:t>to </a:t>
            </a:r>
            <a:r>
              <a:rPr lang="en-AU" sz="2200" dirty="0" smtClean="0">
                <a:solidFill>
                  <a:srgbClr val="FFFF00"/>
                </a:solidFill>
              </a:rPr>
              <a:t>ER</a:t>
            </a:r>
          </a:p>
          <a:p>
            <a:pPr marL="342900" indent="-342900">
              <a:buFontTx/>
              <a:buChar char="-"/>
            </a:pPr>
            <a:endParaRPr lang="en-AU" sz="2200" dirty="0" smtClean="0">
              <a:solidFill>
                <a:srgbClr val="FFFF00"/>
              </a:solidFill>
            </a:endParaRPr>
          </a:p>
          <a:p>
            <a:pPr marL="342900" indent="-342900">
              <a:buFontTx/>
              <a:buChar char="-"/>
            </a:pPr>
            <a:r>
              <a:rPr lang="en-AU" sz="2200" dirty="0" smtClean="0">
                <a:solidFill>
                  <a:srgbClr val="FFFF00"/>
                </a:solidFill>
              </a:rPr>
              <a:t>Therefore </a:t>
            </a:r>
            <a:r>
              <a:rPr lang="en-AU" sz="2200" dirty="0">
                <a:solidFill>
                  <a:srgbClr val="FFFF00"/>
                </a:solidFill>
              </a:rPr>
              <a:t>reduces </a:t>
            </a:r>
            <a:r>
              <a:rPr lang="en-AU" sz="2200" dirty="0" smtClean="0">
                <a:solidFill>
                  <a:srgbClr val="FFFF00"/>
                </a:solidFill>
              </a:rPr>
              <a:t>miRNA </a:t>
            </a:r>
            <a:r>
              <a:rPr lang="en-AU" sz="2200" dirty="0" smtClean="0">
                <a:solidFill>
                  <a:srgbClr val="FFFF00"/>
                </a:solidFill>
              </a:rPr>
              <a:t>export</a:t>
            </a:r>
            <a:endParaRPr lang="en-AU" sz="2200" dirty="0">
              <a:solidFill>
                <a:srgbClr val="FFFF00"/>
              </a:solidFill>
            </a:endParaRP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and significance:</a:t>
            </a:r>
            <a:endParaRPr lang="en-AU" dirty="0"/>
          </a:p>
        </p:txBody>
      </p:sp>
      <p:sp>
        <p:nvSpPr>
          <p:cNvPr id="3" name="Content Placeholder 2"/>
          <p:cNvSpPr>
            <a:spLocks noGrp="1"/>
          </p:cNvSpPr>
          <p:nvPr>
            <p:ph idx="1"/>
          </p:nvPr>
        </p:nvSpPr>
        <p:spPr>
          <a:xfrm>
            <a:off x="875201" y="1354015"/>
            <a:ext cx="10221424" cy="5240216"/>
          </a:xfrm>
        </p:spPr>
        <p:txBody>
          <a:bodyPr>
            <a:normAutofit lnSpcReduction="10000"/>
          </a:bodyPr>
          <a:lstStyle/>
          <a:p>
            <a:r>
              <a:rPr lang="en-US" sz="1800" dirty="0" smtClean="0"/>
              <a:t>Confirm </a:t>
            </a:r>
            <a:r>
              <a:rPr lang="en-US" sz="1800" dirty="0"/>
              <a:t>hnRNPK- miRNA </a:t>
            </a:r>
            <a:r>
              <a:rPr lang="en-US" sz="1800" dirty="0" smtClean="0"/>
              <a:t>interaction: optimized pull-down assays and further validations.</a:t>
            </a:r>
          </a:p>
          <a:p>
            <a:r>
              <a:rPr lang="en-US" sz="1800" dirty="0" smtClean="0"/>
              <a:t>Assess the link </a:t>
            </a:r>
            <a:r>
              <a:rPr lang="en-US" sz="1800" dirty="0"/>
              <a:t>between cavin-1 and hnRNPK </a:t>
            </a:r>
            <a:r>
              <a:rPr lang="en-US" sz="1800" dirty="0" smtClean="0"/>
              <a:t>activity: several hypotheses for this.</a:t>
            </a:r>
          </a:p>
          <a:p>
            <a:endParaRPr lang="en-US" sz="1800" dirty="0" smtClean="0"/>
          </a:p>
          <a:p>
            <a:endParaRPr lang="en-US" sz="1800" dirty="0"/>
          </a:p>
          <a:p>
            <a:endParaRPr lang="en-US" sz="1800" dirty="0" smtClean="0"/>
          </a:p>
          <a:p>
            <a:endParaRPr lang="en-US" sz="1800" dirty="0"/>
          </a:p>
          <a:p>
            <a:endParaRPr lang="en-US" sz="1800" dirty="0"/>
          </a:p>
          <a:p>
            <a:endParaRPr lang="en-US" sz="1800" dirty="0" smtClean="0"/>
          </a:p>
          <a:p>
            <a:endParaRPr lang="en-US" sz="1800" dirty="0" smtClean="0"/>
          </a:p>
          <a:p>
            <a:endParaRPr lang="en-US" sz="1800" dirty="0" smtClean="0"/>
          </a:p>
          <a:p>
            <a:r>
              <a:rPr lang="en-US" sz="1800" dirty="0"/>
              <a:t>S</a:t>
            </a:r>
            <a:r>
              <a:rPr lang="en-US" sz="1800" dirty="0" smtClean="0"/>
              <a:t>ignificance</a:t>
            </a:r>
            <a:r>
              <a:rPr lang="en-US" sz="1800" dirty="0"/>
              <a:t>: </a:t>
            </a:r>
            <a:endParaRPr lang="en-US" sz="1800" dirty="0" smtClean="0"/>
          </a:p>
          <a:p>
            <a:pPr lvl="1"/>
            <a:r>
              <a:rPr lang="en-US" sz="1600" dirty="0" smtClean="0"/>
              <a:t>Extracellular vesicle cargo regulation</a:t>
            </a:r>
          </a:p>
          <a:p>
            <a:pPr lvl="1"/>
            <a:r>
              <a:rPr lang="en-US" sz="1600" dirty="0" smtClean="0"/>
              <a:t>microRNA regulation </a:t>
            </a:r>
          </a:p>
          <a:p>
            <a:pPr lvl="1"/>
            <a:r>
              <a:rPr lang="en-US" sz="1600" dirty="0" smtClean="0"/>
              <a:t>Identification of underlying processes mediating advanced prostate cancer  progression.</a:t>
            </a:r>
            <a:endParaRPr lang="en-US" sz="1600" dirty="0"/>
          </a:p>
          <a:p>
            <a:endParaRPr lang="en-US" dirty="0"/>
          </a:p>
          <a:p>
            <a:endParaRPr lang="en-AU" dirty="0"/>
          </a:p>
        </p:txBody>
      </p:sp>
      <p:pic>
        <p:nvPicPr>
          <p:cNvPr id="6" name="Picture 5"/>
          <p:cNvPicPr>
            <a:picLocks noChangeAspect="1"/>
          </p:cNvPicPr>
          <p:nvPr/>
        </p:nvPicPr>
        <p:blipFill>
          <a:blip r:embed="rId3"/>
          <a:stretch>
            <a:fillRect/>
          </a:stretch>
        </p:blipFill>
        <p:spPr>
          <a:xfrm>
            <a:off x="1347787" y="2527777"/>
            <a:ext cx="5497111" cy="2090738"/>
          </a:xfrm>
          <a:prstGeom prst="rect">
            <a:avLst/>
          </a:prstGeom>
        </p:spPr>
      </p:pic>
      <p:sp>
        <p:nvSpPr>
          <p:cNvPr id="7" name="Rectangle 6"/>
          <p:cNvSpPr/>
          <p:nvPr/>
        </p:nvSpPr>
        <p:spPr>
          <a:xfrm>
            <a:off x="4613599" y="4361340"/>
            <a:ext cx="1009650" cy="257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7002750" y="3136400"/>
            <a:ext cx="3936022" cy="861774"/>
          </a:xfrm>
          <a:prstGeom prst="rect">
            <a:avLst/>
          </a:prstGeom>
          <a:noFill/>
        </p:spPr>
        <p:txBody>
          <a:bodyPr wrap="square" rtlCol="0">
            <a:spAutoFit/>
          </a:bodyPr>
          <a:lstStyle/>
          <a:p>
            <a:r>
              <a:rPr lang="en-US" dirty="0" smtClean="0"/>
              <a:t>SUMO </a:t>
            </a:r>
            <a:r>
              <a:rPr lang="en-AU" dirty="0">
                <a:latin typeface="Wingdings 3" panose="05040102010807070707" pitchFamily="18" charset="2"/>
              </a:rPr>
              <a:t>a</a:t>
            </a:r>
            <a:r>
              <a:rPr lang="en-US" dirty="0" smtClean="0"/>
              <a:t> Change in subcellular localization and binding of RNA.</a:t>
            </a:r>
          </a:p>
          <a:p>
            <a:pPr algn="r"/>
            <a:r>
              <a:rPr lang="en-US" sz="1400" dirty="0" smtClean="0"/>
              <a:t>(Lee et al. 2012, </a:t>
            </a:r>
            <a:r>
              <a:rPr lang="en-US" sz="1400" dirty="0" err="1" smtClean="0"/>
              <a:t>Paziewska</a:t>
            </a:r>
            <a:r>
              <a:rPr lang="en-US" sz="1400" dirty="0" smtClean="0"/>
              <a:t> et al 2004)</a:t>
            </a:r>
            <a:endParaRPr lang="en-AU" sz="1400" dirty="0"/>
          </a:p>
        </p:txBody>
      </p:sp>
      <p:sp>
        <p:nvSpPr>
          <p:cNvPr id="9" name="TextBox 8"/>
          <p:cNvSpPr txBox="1"/>
          <p:nvPr/>
        </p:nvSpPr>
        <p:spPr>
          <a:xfrm>
            <a:off x="4401600" y="4618515"/>
            <a:ext cx="2443298" cy="261610"/>
          </a:xfrm>
          <a:prstGeom prst="rect">
            <a:avLst/>
          </a:prstGeom>
          <a:noFill/>
        </p:spPr>
        <p:txBody>
          <a:bodyPr wrap="none" rtlCol="0">
            <a:spAutoFit/>
          </a:bodyPr>
          <a:lstStyle/>
          <a:p>
            <a:r>
              <a:rPr lang="en-US" sz="1100" dirty="0" smtClean="0"/>
              <a:t>(Adapted from </a:t>
            </a:r>
            <a:r>
              <a:rPr lang="en-US" sz="1100" dirty="0" err="1" smtClean="0"/>
              <a:t>ScanProsite</a:t>
            </a:r>
            <a:r>
              <a:rPr lang="en-US" sz="1100" dirty="0" smtClean="0"/>
              <a:t> 2016)</a:t>
            </a:r>
            <a:endParaRPr lang="en-AU" sz="1100" dirty="0"/>
          </a:p>
        </p:txBody>
      </p:sp>
    </p:spTree>
    <p:extLst>
      <p:ext uri="{BB962C8B-B14F-4D97-AF65-F5344CB8AC3E}">
        <p14:creationId xmlns:p14="http://schemas.microsoft.com/office/powerpoint/2010/main" val="2437366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94456"/>
            <a:ext cx="9404723" cy="1400530"/>
          </a:xfrm>
        </p:spPr>
        <p:txBody>
          <a:bodyPr/>
          <a:lstStyle/>
          <a:p>
            <a:r>
              <a:rPr lang="en-US" dirty="0" smtClean="0"/>
              <a:t>Acknowledgements</a:t>
            </a:r>
            <a:endParaRPr lang="en-AU" dirty="0"/>
          </a:p>
        </p:txBody>
      </p:sp>
      <p:sp>
        <p:nvSpPr>
          <p:cNvPr id="3" name="Content Placeholder 2"/>
          <p:cNvSpPr>
            <a:spLocks noGrp="1"/>
          </p:cNvSpPr>
          <p:nvPr>
            <p:ph idx="1"/>
          </p:nvPr>
        </p:nvSpPr>
        <p:spPr>
          <a:xfrm>
            <a:off x="928253" y="1694986"/>
            <a:ext cx="4419238" cy="4195481"/>
          </a:xfrm>
        </p:spPr>
        <p:txBody>
          <a:bodyPr>
            <a:normAutofit fontScale="92500" lnSpcReduction="10000"/>
          </a:bodyPr>
          <a:lstStyle/>
          <a:p>
            <a:pPr marL="0" indent="0">
              <a:buNone/>
            </a:pPr>
            <a:r>
              <a:rPr lang="en-US" sz="2400" dirty="0" smtClean="0"/>
              <a:t>Supervisors:</a:t>
            </a:r>
            <a:r>
              <a:rPr lang="en-US" dirty="0" smtClean="0"/>
              <a:t> Assoc. Prof Michelle Hill and Dr. </a:t>
            </a:r>
            <a:r>
              <a:rPr lang="en-US" dirty="0" smtClean="0"/>
              <a:t>Alex </a:t>
            </a:r>
            <a:r>
              <a:rPr lang="en-US" dirty="0" err="1" smtClean="0"/>
              <a:t>Cristino</a:t>
            </a:r>
            <a:endParaRPr lang="en-US" dirty="0" smtClean="0"/>
          </a:p>
          <a:p>
            <a:pPr marL="0" indent="0">
              <a:buNone/>
            </a:pPr>
            <a:endParaRPr lang="en-US" dirty="0" smtClean="0"/>
          </a:p>
          <a:p>
            <a:pPr marL="0" indent="0">
              <a:buNone/>
            </a:pPr>
            <a:r>
              <a:rPr lang="en-US" sz="2400" dirty="0" smtClean="0"/>
              <a:t>Hill Lab:</a:t>
            </a:r>
          </a:p>
          <a:p>
            <a:pPr>
              <a:buFontTx/>
              <a:buChar char="-"/>
            </a:pPr>
            <a:r>
              <a:rPr lang="en-US" dirty="0" smtClean="0"/>
              <a:t>Jayde </a:t>
            </a:r>
            <a:r>
              <a:rPr lang="en-US" dirty="0" err="1" smtClean="0"/>
              <a:t>Ruelcke</a:t>
            </a:r>
            <a:r>
              <a:rPr lang="en-US" dirty="0" smtClean="0"/>
              <a:t> </a:t>
            </a:r>
          </a:p>
          <a:p>
            <a:pPr>
              <a:buFontTx/>
              <a:buChar char="-"/>
            </a:pPr>
            <a:r>
              <a:rPr lang="en-US" dirty="0" smtClean="0"/>
              <a:t>Amanda Oliver (Former)</a:t>
            </a:r>
          </a:p>
          <a:p>
            <a:pPr marL="0" indent="0">
              <a:buNone/>
            </a:pPr>
            <a:endParaRPr lang="en-US" dirty="0" smtClean="0"/>
          </a:p>
          <a:p>
            <a:pPr marL="0" indent="0">
              <a:buNone/>
            </a:pPr>
            <a:r>
              <a:rPr lang="en-US" dirty="0" smtClean="0"/>
              <a:t>UQDI microscopy facility</a:t>
            </a:r>
          </a:p>
          <a:p>
            <a:pPr marL="0" indent="0">
              <a:buNone/>
            </a:pPr>
            <a:endParaRPr lang="en-US" dirty="0"/>
          </a:p>
          <a:p>
            <a:pPr marL="0" indent="0">
              <a:buNone/>
            </a:pPr>
            <a:r>
              <a:rPr lang="en-US" dirty="0" smtClean="0"/>
              <a:t>Nicole </a:t>
            </a:r>
            <a:r>
              <a:rPr lang="en-US" dirty="0" err="1" smtClean="0"/>
              <a:t>Cloonan</a:t>
            </a:r>
            <a:r>
              <a:rPr lang="en-US" dirty="0"/>
              <a:t> </a:t>
            </a:r>
            <a:r>
              <a:rPr lang="en-US" dirty="0" smtClean="0"/>
              <a:t>and Kerry </a:t>
            </a:r>
            <a:r>
              <a:rPr lang="en-US" dirty="0" err="1" smtClean="0"/>
              <a:t>Inder</a:t>
            </a:r>
            <a:r>
              <a:rPr lang="en-US" dirty="0" smtClean="0"/>
              <a:t> for RNA-</a:t>
            </a:r>
            <a:r>
              <a:rPr lang="en-US" dirty="0" err="1" smtClean="0"/>
              <a:t>seq</a:t>
            </a:r>
            <a:r>
              <a:rPr lang="en-US" dirty="0" smtClean="0"/>
              <a:t> and MS results. </a:t>
            </a:r>
          </a:p>
          <a:p>
            <a:pPr>
              <a:buFontTx/>
              <a:buChar char="-"/>
            </a:pPr>
            <a:endParaRPr lang="en-AU" dirty="0"/>
          </a:p>
        </p:txBody>
      </p:sp>
      <p:grpSp>
        <p:nvGrpSpPr>
          <p:cNvPr id="4" name="Group 3"/>
          <p:cNvGrpSpPr/>
          <p:nvPr/>
        </p:nvGrpSpPr>
        <p:grpSpPr>
          <a:xfrm>
            <a:off x="5630614" y="2139810"/>
            <a:ext cx="5682686" cy="3305832"/>
            <a:chOff x="4134057" y="2275465"/>
            <a:chExt cx="5682686" cy="3305832"/>
          </a:xfrm>
        </p:grpSpPr>
        <p:pic>
          <p:nvPicPr>
            <p:cNvPr id="5" name="Picture 1"/>
            <p:cNvPicPr>
              <a:picLocks noChangeAspect="1" noChangeArrowheads="1"/>
            </p:cNvPicPr>
            <p:nvPr/>
          </p:nvPicPr>
          <p:blipFill>
            <a:blip r:embed="rId3" cstate="print"/>
            <a:srcRect/>
            <a:stretch>
              <a:fillRect/>
            </a:stretch>
          </p:blipFill>
          <p:spPr bwMode="auto">
            <a:xfrm>
              <a:off x="6226365" y="4213145"/>
              <a:ext cx="2101754" cy="1368152"/>
            </a:xfrm>
            <a:prstGeom prst="rect">
              <a:avLst/>
            </a:prstGeom>
            <a:noFill/>
            <a:ln w="9525">
              <a:noFill/>
              <a:miter lim="800000"/>
              <a:headEnd/>
              <a:tailEnd/>
            </a:ln>
          </p:spPr>
        </p:pic>
        <p:pic>
          <p:nvPicPr>
            <p:cNvPr id="6" name="Picture 5" descr="https://www.uq.edu.au/diamantina/staff-intranet/docs/comms/UQDIBrandColour.jpg"/>
            <p:cNvPicPr>
              <a:picLocks noChangeAspect="1" noChangeArrowheads="1"/>
            </p:cNvPicPr>
            <p:nvPr/>
          </p:nvPicPr>
          <p:blipFill>
            <a:blip r:embed="rId4" cstate="print"/>
            <a:srcRect/>
            <a:stretch>
              <a:fillRect/>
            </a:stretch>
          </p:blipFill>
          <p:spPr bwMode="auto">
            <a:xfrm>
              <a:off x="4650646" y="2275465"/>
              <a:ext cx="4896544" cy="785488"/>
            </a:xfrm>
            <a:prstGeom prst="rect">
              <a:avLst/>
            </a:prstGeom>
            <a:noFill/>
            <a:ln>
              <a:noFill/>
            </a:ln>
          </p:spPr>
        </p:pic>
        <p:pic>
          <p:nvPicPr>
            <p:cNvPr id="7" name="Picture 6"/>
            <p:cNvPicPr>
              <a:picLocks noChangeAspect="1" noChangeArrowheads="1"/>
            </p:cNvPicPr>
            <p:nvPr/>
          </p:nvPicPr>
          <p:blipFill>
            <a:blip r:embed="rId5" cstate="print"/>
            <a:srcRect/>
            <a:stretch>
              <a:fillRect/>
            </a:stretch>
          </p:blipFill>
          <p:spPr bwMode="auto">
            <a:xfrm>
              <a:off x="4134057" y="3269757"/>
              <a:ext cx="5682686" cy="792088"/>
            </a:xfrm>
            <a:prstGeom prst="rect">
              <a:avLst/>
            </a:prstGeom>
            <a:noFill/>
            <a:ln w="9525">
              <a:noFill/>
              <a:miter lim="800000"/>
              <a:headEnd/>
              <a:tailEnd/>
            </a:ln>
          </p:spPr>
        </p:pic>
      </p:grpSp>
    </p:spTree>
    <p:extLst>
      <p:ext uri="{BB962C8B-B14F-4D97-AF65-F5344CB8AC3E}">
        <p14:creationId xmlns:p14="http://schemas.microsoft.com/office/powerpoint/2010/main" val="2529028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a:t>hnRNPK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hnRNPK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hnRNPK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a:t>hnRNPK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smtClean="0"/>
              <a:t>hnRNPK</a:t>
            </a:r>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18850"/>
            <a:ext cx="6422414" cy="4195481"/>
          </a:xfrm>
        </p:spPr>
        <p:txBody>
          <a:bodyPr>
            <a:normAutofit fontScale="92500"/>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in advanced prostate cancer, PC3, cells linked 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in PC3 reduces aggressiveness.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889234"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889234" y="1734840"/>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642886" y="5020618"/>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2" y="2081552"/>
            <a:ext cx="6471493" cy="4195481"/>
          </a:xfrm>
        </p:spPr>
        <p:txBody>
          <a:bodyPr>
            <a:normAutofit/>
          </a:bodyPr>
          <a:lstStyle/>
          <a:p>
            <a:pPr marL="342900" lvl="8" indent="-342900"/>
            <a:r>
              <a:rPr lang="en-AU" sz="2000" dirty="0"/>
              <a:t>Cancer derived EVs have roles in tumour microenvironment modifications. </a:t>
            </a:r>
            <a:r>
              <a:rPr lang="en-AU" dirty="0"/>
              <a:t>	</a:t>
            </a:r>
            <a:r>
              <a:rPr lang="en-AU" sz="1400" dirty="0"/>
              <a:t>(Webber </a:t>
            </a:r>
            <a:r>
              <a:rPr lang="en-AU" sz="1400" dirty="0" smtClean="0"/>
              <a:t>2015</a:t>
            </a:r>
            <a:r>
              <a:rPr lang="en-US" dirty="0" smtClean="0"/>
              <a:t>, </a:t>
            </a:r>
            <a:r>
              <a:rPr lang="en-US" dirty="0" err="1" smtClean="0"/>
              <a:t>Neviani</a:t>
            </a:r>
            <a:r>
              <a:rPr lang="en-US" dirty="0" smtClean="0"/>
              <a:t> </a:t>
            </a:r>
            <a:r>
              <a:rPr lang="en-US" i="1" dirty="0"/>
              <a:t>et al </a:t>
            </a:r>
            <a:r>
              <a:rPr lang="en-US" dirty="0"/>
              <a:t>2015</a:t>
            </a:r>
            <a:r>
              <a:rPr lang="en-US" dirty="0" smtClean="0"/>
              <a:t>)</a:t>
            </a:r>
            <a:endParaRPr lang="en-AU" dirty="0" smtClean="0"/>
          </a:p>
          <a:p>
            <a:endParaRPr lang="en-AU" dirty="0"/>
          </a:p>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a:p>
          <a:p>
            <a:r>
              <a:rPr lang="en-AU" dirty="0" smtClean="0"/>
              <a:t>Cavin-1 modulated EV protein and microRNA content.					</a:t>
            </a:r>
            <a:r>
              <a:rPr lang="en-AU" sz="1100" dirty="0" smtClean="0"/>
              <a:t>	(</a:t>
            </a:r>
            <a:r>
              <a:rPr lang="en-AU" sz="1100" dirty="0" err="1" smtClean="0"/>
              <a:t>Inder</a:t>
            </a:r>
            <a:r>
              <a:rPr lang="en-AU" sz="1100" dirty="0" smtClean="0"/>
              <a:t> 2014)</a:t>
            </a:r>
          </a:p>
          <a:p>
            <a:endParaRPr lang="en-US" sz="1100" dirty="0"/>
          </a:p>
          <a:p>
            <a:endParaRPr lang="en-AU" dirty="0"/>
          </a:p>
        </p:txBody>
      </p:sp>
      <p:pic>
        <p:nvPicPr>
          <p:cNvPr id="7" name="Picture 6"/>
          <p:cNvPicPr>
            <a:picLocks noChangeAspect="1"/>
          </p:cNvPicPr>
          <p:nvPr/>
        </p:nvPicPr>
        <p:blipFill>
          <a:blip r:embed="rId3"/>
          <a:stretch>
            <a:fillRect/>
          </a:stretch>
        </p:blipFill>
        <p:spPr>
          <a:xfrm>
            <a:off x="646111" y="1292095"/>
            <a:ext cx="4295166" cy="5013244"/>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1566" cy="1400530"/>
          </a:xfrm>
        </p:spPr>
        <p:txBody>
          <a:bodyPr/>
          <a:lstStyle/>
          <a:p>
            <a:r>
              <a:rPr lang="en-AU" dirty="0" smtClean="0"/>
              <a:t>Cargo loading by sampling or export</a:t>
            </a:r>
            <a:endParaRPr lang="en-AU" dirty="0"/>
          </a:p>
        </p:txBody>
      </p:sp>
      <p:sp>
        <p:nvSpPr>
          <p:cNvPr id="3" name="Content Placeholder 2"/>
          <p:cNvSpPr>
            <a:spLocks noGrp="1"/>
          </p:cNvSpPr>
          <p:nvPr>
            <p:ph idx="1"/>
          </p:nvPr>
        </p:nvSpPr>
        <p:spPr>
          <a:xfrm>
            <a:off x="1059350" y="1683390"/>
            <a:ext cx="6038850" cy="4195481"/>
          </a:xfrm>
        </p:spPr>
        <p:txBody>
          <a:bodyPr>
            <a:normAutofit/>
          </a:bodyPr>
          <a:lstStyle/>
          <a:p>
            <a:r>
              <a:rPr lang="en-US" dirty="0" smtClean="0"/>
              <a:t>Put </a:t>
            </a:r>
            <a:r>
              <a:rPr lang="en-US" dirty="0" err="1" smtClean="0"/>
              <a:t>smapled</a:t>
            </a:r>
            <a:r>
              <a:rPr lang="en-US" dirty="0" smtClean="0"/>
              <a:t> </a:t>
            </a:r>
            <a:r>
              <a:rPr lang="en-US" dirty="0" err="1" smtClean="0"/>
              <a:t>microrna</a:t>
            </a:r>
            <a:r>
              <a:rPr lang="en-US" dirty="0" smtClean="0"/>
              <a:t> in. </a:t>
            </a:r>
          </a:p>
          <a:p>
            <a:r>
              <a:rPr lang="en-US" dirty="0" smtClean="0"/>
              <a:t>Put in diagram</a:t>
            </a:r>
            <a:endParaRPr lang="en-AU" dirty="0"/>
          </a:p>
        </p:txBody>
      </p:sp>
      <p:sp>
        <p:nvSpPr>
          <p:cNvPr id="5" name="TextBox 4"/>
          <p:cNvSpPr txBox="1"/>
          <p:nvPr/>
        </p:nvSpPr>
        <p:spPr>
          <a:xfrm>
            <a:off x="9220295" y="6258137"/>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pic>
        <p:nvPicPr>
          <p:cNvPr id="6" name="Picture 5"/>
          <p:cNvPicPr>
            <a:picLocks noChangeAspect="1"/>
          </p:cNvPicPr>
          <p:nvPr/>
        </p:nvPicPr>
        <p:blipFill>
          <a:blip r:embed="rId3"/>
          <a:stretch>
            <a:fillRect/>
          </a:stretch>
        </p:blipFill>
        <p:spPr>
          <a:xfrm>
            <a:off x="1059350" y="1461792"/>
            <a:ext cx="4800600" cy="4638675"/>
          </a:xfrm>
          <a:prstGeom prst="rect">
            <a:avLst/>
          </a:prstGeom>
        </p:spPr>
      </p:pic>
      <p:pic>
        <p:nvPicPr>
          <p:cNvPr id="7" name="Picture 6"/>
          <p:cNvPicPr>
            <a:picLocks noChangeAspect="1"/>
          </p:cNvPicPr>
          <p:nvPr/>
        </p:nvPicPr>
        <p:blipFill>
          <a:blip r:embed="rId4"/>
          <a:stretch>
            <a:fillRect/>
          </a:stretch>
        </p:blipFill>
        <p:spPr>
          <a:xfrm>
            <a:off x="6786555" y="1473983"/>
            <a:ext cx="3171717" cy="4784154"/>
          </a:xfrm>
          <a:prstGeom prst="rect">
            <a:avLst/>
          </a:prstGeom>
        </p:spPr>
      </p:pic>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pic>
        <p:nvPicPr>
          <p:cNvPr id="7" name="Picture 6"/>
          <p:cNvPicPr/>
          <p:nvPr/>
        </p:nvPicPr>
        <p:blipFill>
          <a:blip r:embed="rId3"/>
          <a:stretch>
            <a:fillRect/>
          </a:stretch>
        </p:blipFill>
        <p:spPr>
          <a:xfrm>
            <a:off x="544697" y="1229183"/>
            <a:ext cx="4803775" cy="4803775"/>
          </a:xfrm>
          <a:prstGeom prst="rect">
            <a:avLst/>
          </a:prstGeom>
        </p:spPr>
      </p:pic>
      <p:sp>
        <p:nvSpPr>
          <p:cNvPr id="3" name="TextBox 2"/>
          <p:cNvSpPr txBox="1"/>
          <p:nvPr/>
        </p:nvSpPr>
        <p:spPr>
          <a:xfrm>
            <a:off x="700207" y="1777048"/>
            <a:ext cx="1582484" cy="369332"/>
          </a:xfrm>
          <a:prstGeom prst="rect">
            <a:avLst/>
          </a:prstGeom>
          <a:noFill/>
        </p:spPr>
        <p:txBody>
          <a:bodyPr wrap="none" rtlCol="0">
            <a:spAutoFit/>
          </a:bodyPr>
          <a:lstStyle/>
          <a:p>
            <a:r>
              <a:rPr lang="en-AU" dirty="0" smtClean="0">
                <a:solidFill>
                  <a:schemeClr val="bg1"/>
                </a:solidFill>
              </a:rPr>
              <a:t>Caveolin </a:t>
            </a:r>
            <a:r>
              <a:rPr lang="en-AU" sz="1400" dirty="0" smtClean="0">
                <a:solidFill>
                  <a:schemeClr val="bg1"/>
                </a:solidFill>
              </a:rPr>
              <a:t>+</a:t>
            </a:r>
            <a:r>
              <a:rPr lang="en-AU" sz="1400" dirty="0" err="1" smtClean="0">
                <a:solidFill>
                  <a:schemeClr val="bg1"/>
                </a:solidFill>
              </a:rPr>
              <a:t>ve</a:t>
            </a:r>
            <a:endParaRPr lang="en-AU" sz="1400" dirty="0">
              <a:solidFill>
                <a:schemeClr val="bg1"/>
              </a:solidFill>
            </a:endParaRP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8"/>
            <a:ext cx="4306889" cy="3713026"/>
          </a:xfrm>
        </p:spPr>
        <p:txBody>
          <a:bodyPr>
            <a:normAutofit/>
          </a:bodyPr>
          <a:lstStyle/>
          <a:p>
            <a:r>
              <a:rPr lang="en-US" dirty="0" smtClean="0"/>
              <a:t>Selective vs sampling export.</a:t>
            </a:r>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5" y="5642274"/>
            <a:ext cx="2491387" cy="369332"/>
          </a:xfrm>
          <a:prstGeom prst="rect">
            <a:avLst/>
          </a:prstGeom>
          <a:noFill/>
        </p:spPr>
        <p:txBody>
          <a:bodyPr wrap="none" rtlCol="0">
            <a:spAutoFit/>
          </a:bodyPr>
          <a:lstStyle/>
          <a:p>
            <a:pPr algn="r"/>
            <a:r>
              <a:rPr lang="en-AU" dirty="0" smtClean="0"/>
              <a:t>Mann-Whitney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9723</TotalTime>
  <Words>1399</Words>
  <Application>Microsoft Office PowerPoint</Application>
  <PresentationFormat>Widescreen</PresentationFormat>
  <Paragraphs>232</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Extracellular Vesicles in Cancer</vt:lpstr>
      <vt:lpstr>Cargo loading by sampling or export</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Heterogeneous Nuclear RiboNucleoProtein K as a viable export protein</vt:lpstr>
      <vt:lpstr>hnRNPK translocate between MVB and ER</vt:lpstr>
      <vt:lpstr>Aim 3. Investigate the interaction between export protein and microRNA.    microRNA in situ hybridization</vt:lpstr>
      <vt:lpstr>hnRNPK co-localizes with miR-148a</vt:lpstr>
      <vt:lpstr>Scrambled-148a as control. Won’t bind hnRNPK or localize to nucleolus </vt:lpstr>
      <vt:lpstr>Conclusion:</vt:lpstr>
      <vt:lpstr>Future directions and significance:</vt:lpstr>
      <vt:lpstr>Acknowledgements</vt:lpstr>
      <vt:lpstr>hnRNPK co-localizes with miR-148a, but does it bind?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Harley Robinson </cp:lastModifiedBy>
  <cp:revision>179</cp:revision>
  <dcterms:created xsi:type="dcterms:W3CDTF">2016-09-13T09:36:59Z</dcterms:created>
  <dcterms:modified xsi:type="dcterms:W3CDTF">2016-11-04T02:26:35Z</dcterms:modified>
</cp:coreProperties>
</file>