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4"/>
  </p:notesMasterIdLst>
  <p:sldIdLst>
    <p:sldId id="256" r:id="rId2"/>
    <p:sldId id="257" r:id="rId3"/>
    <p:sldId id="258" r:id="rId4"/>
    <p:sldId id="259" r:id="rId5"/>
    <p:sldId id="260" r:id="rId6"/>
    <p:sldId id="261" r:id="rId7"/>
    <p:sldId id="270" r:id="rId8"/>
    <p:sldId id="262" r:id="rId9"/>
    <p:sldId id="269" r:id="rId10"/>
    <p:sldId id="281" r:id="rId11"/>
    <p:sldId id="263" r:id="rId12"/>
    <p:sldId id="271" r:id="rId13"/>
    <p:sldId id="264" r:id="rId14"/>
    <p:sldId id="272" r:id="rId15"/>
    <p:sldId id="273" r:id="rId16"/>
    <p:sldId id="275" r:id="rId17"/>
    <p:sldId id="266" r:id="rId18"/>
    <p:sldId id="277" r:id="rId19"/>
    <p:sldId id="278" r:id="rId20"/>
    <p:sldId id="282" r:id="rId21"/>
    <p:sldId id="283"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ley Robinson " initials="HR" lastIdx="1" clrIdx="0">
    <p:extLst>
      <p:ext uri="{19B8F6BF-5375-455C-9EA6-DF929625EA0E}">
        <p15:presenceInfo xmlns:p15="http://schemas.microsoft.com/office/powerpoint/2012/main" userId="S-1-5-21-157896902-3385474465-166438253-7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99" d="100"/>
          <a:sy n="99" d="100"/>
        </p:scale>
        <p:origin x="72"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4/11/2016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hnRNPK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hnRNPK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hnRNPK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4158564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126966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160077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21</a:t>
            </a:fld>
            <a:endParaRPr lang="en-AU"/>
          </a:p>
        </p:txBody>
      </p:sp>
    </p:spTree>
    <p:extLst>
      <p:ext uri="{BB962C8B-B14F-4D97-AF65-F5344CB8AC3E}">
        <p14:creationId xmlns:p14="http://schemas.microsoft.com/office/powerpoint/2010/main" val="292642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One novel mechanism revealed in recent years is the role of extracellular vesicles in cancer progression. </a:t>
            </a:r>
          </a:p>
          <a:p>
            <a:r>
              <a:rPr lang="en-AU" baseline="0" dirty="0" smtClean="0"/>
              <a:t>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protein content of </a:t>
            </a:r>
            <a:r>
              <a:rPr lang="en-US" baseline="0" dirty="0" err="1" smtClean="0"/>
              <a:t>Evs</a:t>
            </a:r>
            <a:r>
              <a:rPr lang="en-US" baseline="0" dirty="0" smtClean="0"/>
              <a:t> is commonly researched and regulation is understood, the same cannot be said for microRNAs. Previously microRNAs were thought to only be contained in </a:t>
            </a:r>
            <a:r>
              <a:rPr lang="en-US" baseline="0" dirty="0" err="1" smtClean="0"/>
              <a:t>Evs</a:t>
            </a:r>
            <a:r>
              <a:rPr lang="en-US" baseline="0" dirty="0" smtClean="0"/>
              <a:t> due to random uptake, or sampling. This occurs as the microRNAs are engulfed within the forming EV due to diffusion or Brownian motion. Because of this, modifications of the cellular concentration results in a proportional change in the </a:t>
            </a:r>
            <a:r>
              <a:rPr lang="en-US" baseline="0" dirty="0" err="1" smtClean="0"/>
              <a:t>Evs</a:t>
            </a:r>
            <a:r>
              <a:rPr lang="en-US" baseline="0" dirty="0" smtClean="0"/>
              <a:t> as shown by miR-125a in our study. In contrast, recent studies had found that some microRNAs don’t display this activity. Rather, these microRNAs can change EV concentration disproportionally to the cellular concentration, as observed by miR-148a. This is believed to occur due to the regulation of EXPORT PROTEINS, where the EVs can become enriched in specific </a:t>
            </a:r>
            <a:r>
              <a:rPr lang="en-US" baseline="0" dirty="0" err="1" smtClean="0"/>
              <a:t>miR</a:t>
            </a:r>
            <a:r>
              <a:rPr lang="en-US" baseline="0" dirty="0" smtClean="0"/>
              <a:t> species. Prevention of this export will then modify the content. However what this export mechanism is and how it works is unknown.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8639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4/11/2016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94668" y="6137715"/>
            <a:ext cx="7274748" cy="400110"/>
          </a:xfrm>
          <a:prstGeom prst="rect">
            <a:avLst/>
          </a:prstGeom>
          <a:noFill/>
        </p:spPr>
        <p:txBody>
          <a:bodyPr wrap="none" rtlCol="0">
            <a:spAutoFit/>
          </a:bodyPr>
          <a:lstStyle/>
          <a:p>
            <a:r>
              <a:rPr lang="en-AU" sz="2000" dirty="0" smtClean="0"/>
              <a:t>19 miRNAs selectively exported, most with links to cancer</a:t>
            </a:r>
            <a:r>
              <a:rPr lang="en-AU" dirty="0" smtClean="0"/>
              <a:t>.</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343518" y="2267786"/>
            <a:ext cx="5715001" cy="4119186"/>
          </a:xfrm>
          <a:prstGeom prst="rect">
            <a:avLst/>
          </a:prstGeom>
        </p:spPr>
      </p:pic>
      <p:pic>
        <p:nvPicPr>
          <p:cNvPr id="3" name="Picture 2"/>
          <p:cNvPicPr>
            <a:picLocks noChangeAspect="1"/>
          </p:cNvPicPr>
          <p:nvPr/>
        </p:nvPicPr>
        <p:blipFill>
          <a:blip r:embed="rId4"/>
          <a:stretch>
            <a:fillRect/>
          </a:stretch>
        </p:blipFill>
        <p:spPr>
          <a:xfrm>
            <a:off x="6137310" y="2267786"/>
            <a:ext cx="5562600" cy="3105150"/>
          </a:xfrm>
          <a:prstGeom prst="rect">
            <a:avLst/>
          </a:prstGeom>
        </p:spPr>
      </p:pic>
      <p:sp>
        <p:nvSpPr>
          <p:cNvPr id="5" name="TextBox 4"/>
          <p:cNvSpPr txBox="1"/>
          <p:nvPr/>
        </p:nvSpPr>
        <p:spPr>
          <a:xfrm>
            <a:off x="6456398" y="5598391"/>
            <a:ext cx="4780476" cy="646331"/>
          </a:xfrm>
          <a:prstGeom prst="rect">
            <a:avLst/>
          </a:prstGeom>
          <a:noFill/>
        </p:spPr>
        <p:txBody>
          <a:bodyPr wrap="none" rtlCol="0">
            <a:spAutoFit/>
          </a:bodyPr>
          <a:lstStyle/>
          <a:p>
            <a:r>
              <a:rPr lang="en-US" dirty="0" smtClean="0"/>
              <a:t>Together, match 14/19 exported miRNAs.</a:t>
            </a:r>
          </a:p>
          <a:p>
            <a:r>
              <a:rPr lang="en-US" dirty="0" smtClean="0"/>
              <a:t>No matches to sampled </a:t>
            </a:r>
            <a:r>
              <a:rPr lang="en-US" dirty="0" smtClean="0"/>
              <a:t>miRNAs</a:t>
            </a:r>
            <a:r>
              <a:rPr lang="en-US" dirty="0" smtClean="0"/>
              <a:t>. </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97553" y="1533211"/>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smtClean="0"/>
              <a:t>miRNAs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 y="272391"/>
            <a:ext cx="10414122" cy="1400530"/>
          </a:xfrm>
        </p:spPr>
        <p:txBody>
          <a:bodyPr/>
          <a:lstStyle/>
          <a:p>
            <a:r>
              <a:rPr lang="en-US" sz="3600" dirty="0" smtClean="0">
                <a:solidFill>
                  <a:srgbClr val="FF0000"/>
                </a:solidFill>
              </a:rPr>
              <a:t>H</a:t>
            </a:r>
            <a:r>
              <a:rPr lang="en-US" sz="3600" dirty="0" smtClean="0"/>
              <a:t>eterogeneous </a:t>
            </a:r>
            <a:r>
              <a:rPr lang="en-US" sz="3600" dirty="0">
                <a:solidFill>
                  <a:srgbClr val="FF0000"/>
                </a:solidFill>
              </a:rPr>
              <a:t>N</a:t>
            </a:r>
            <a:r>
              <a:rPr lang="en-US" sz="3600" dirty="0" smtClean="0"/>
              <a:t>uclear </a:t>
            </a:r>
            <a:r>
              <a:rPr lang="en-US" sz="3600" dirty="0" err="1" smtClean="0">
                <a:solidFill>
                  <a:srgbClr val="FF0000"/>
                </a:solidFill>
              </a:rPr>
              <a:t>R</a:t>
            </a:r>
            <a:r>
              <a:rPr lang="en-US" sz="3600" dirty="0" err="1" smtClean="0"/>
              <a:t>ibo</a:t>
            </a:r>
            <a:r>
              <a:rPr lang="en-US" sz="3600" dirty="0" err="1" smtClean="0">
                <a:solidFill>
                  <a:srgbClr val="FF0000"/>
                </a:solidFill>
              </a:rPr>
              <a:t>N</a:t>
            </a:r>
            <a:r>
              <a:rPr lang="en-US" sz="3600" dirty="0" err="1" smtClean="0"/>
              <a:t>ucleo</a:t>
            </a:r>
            <a:r>
              <a:rPr lang="en-US" sz="3600" dirty="0" err="1">
                <a:solidFill>
                  <a:srgbClr val="FF0000"/>
                </a:solidFill>
              </a:rPr>
              <a:t>P</a:t>
            </a:r>
            <a:r>
              <a:rPr lang="en-US" sz="3600" dirty="0" err="1" smtClean="0"/>
              <a:t>rotein</a:t>
            </a:r>
            <a:r>
              <a:rPr lang="en-US" sz="3600" dirty="0" smtClean="0"/>
              <a:t> </a:t>
            </a:r>
            <a:r>
              <a:rPr lang="en-US" sz="3600" dirty="0" smtClean="0">
                <a:solidFill>
                  <a:srgbClr val="FF0000"/>
                </a:solidFill>
              </a:rPr>
              <a:t>K</a:t>
            </a:r>
            <a:r>
              <a:rPr lang="en-US" sz="3600" dirty="0" smtClean="0"/>
              <a:t> as a viable export protein</a:t>
            </a:r>
            <a:endParaRPr lang="en-AU" sz="3600" dirty="0"/>
          </a:p>
        </p:txBody>
      </p:sp>
      <p:sp>
        <p:nvSpPr>
          <p:cNvPr id="3" name="Content Placeholder 2"/>
          <p:cNvSpPr>
            <a:spLocks noGrp="1"/>
          </p:cNvSpPr>
          <p:nvPr>
            <p:ph idx="1"/>
          </p:nvPr>
        </p:nvSpPr>
        <p:spPr>
          <a:xfrm>
            <a:off x="541094" y="1813598"/>
            <a:ext cx="7178552" cy="4288264"/>
          </a:xfrm>
        </p:spPr>
        <p:txBody>
          <a:bodyPr>
            <a:normAutofit lnSpcReduction="10000"/>
          </a:bodyPr>
          <a:lstStyle/>
          <a:p>
            <a:r>
              <a:rPr lang="en-US" dirty="0" smtClean="0"/>
              <a:t>hnRNPK predicted to match to the selective exported motif (p=0.0435, via FIMO prediction). </a:t>
            </a:r>
            <a:endParaRPr lang="en-US" sz="1200" dirty="0" smtClean="0"/>
          </a:p>
          <a:p>
            <a:pPr marL="457200" lvl="1" indent="0">
              <a:buNone/>
            </a:pPr>
            <a:endParaRPr lang="en-US" sz="1200" dirty="0" smtClean="0"/>
          </a:p>
          <a:p>
            <a:r>
              <a:rPr lang="en-US" dirty="0" smtClean="0"/>
              <a:t>hnRNPK usually complex with </a:t>
            </a:r>
            <a:r>
              <a:rPr lang="en-US" dirty="0" err="1" smtClean="0"/>
              <a:t>hnRNP</a:t>
            </a:r>
            <a:r>
              <a:rPr lang="en-US" dirty="0" smtClean="0"/>
              <a:t> members for regulation of mRNA metabolism and transport in/from the nucleus. </a:t>
            </a:r>
          </a:p>
          <a:p>
            <a:endParaRPr lang="en-US" dirty="0" smtClean="0"/>
          </a:p>
          <a:p>
            <a:r>
              <a:rPr lang="en-US" dirty="0" smtClean="0"/>
              <a:t>Overexpressed in cancer with aberrant cytoplasmic localization  </a:t>
            </a:r>
          </a:p>
          <a:p>
            <a:endParaRPr lang="en-US" dirty="0" smtClean="0"/>
          </a:p>
          <a:p>
            <a:r>
              <a:rPr lang="en-US" dirty="0" smtClean="0"/>
              <a:t>hnRNPK </a:t>
            </a:r>
            <a:r>
              <a:rPr lang="en-US" dirty="0"/>
              <a:t>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r>
              <a:rPr lang="en-US" sz="1400" dirty="0" smtClean="0"/>
              <a:t>)</a:t>
            </a:r>
            <a:endParaRPr lang="en-US" sz="1400" dirty="0"/>
          </a:p>
        </p:txBody>
      </p:sp>
      <p:pic>
        <p:nvPicPr>
          <p:cNvPr id="4" name="Picture 3"/>
          <p:cNvPicPr>
            <a:picLocks noChangeAspect="1"/>
          </p:cNvPicPr>
          <p:nvPr/>
        </p:nvPicPr>
        <p:blipFill rotWithShape="1">
          <a:blip r:embed="rId3"/>
          <a:srcRect r="56859"/>
          <a:stretch/>
        </p:blipFill>
        <p:spPr>
          <a:xfrm>
            <a:off x="8632580" y="1418710"/>
            <a:ext cx="2129204" cy="2307764"/>
          </a:xfrm>
          <a:prstGeom prst="rect">
            <a:avLst/>
          </a:prstGeom>
        </p:spPr>
      </p:pic>
      <p:pic>
        <p:nvPicPr>
          <p:cNvPr id="5" name="Picture 4"/>
          <p:cNvPicPr>
            <a:picLocks noChangeAspect="1"/>
          </p:cNvPicPr>
          <p:nvPr/>
        </p:nvPicPr>
        <p:blipFill rotWithShape="1">
          <a:blip r:embed="rId3"/>
          <a:srcRect l="42562" r="15944"/>
          <a:stretch/>
        </p:blipFill>
        <p:spPr>
          <a:xfrm>
            <a:off x="8632580" y="3794098"/>
            <a:ext cx="2129204" cy="2307764"/>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a:stretch>
            <a:fillRect/>
          </a:stretch>
        </p:blipFill>
        <p:spPr>
          <a:xfrm>
            <a:off x="5808432" y="2030605"/>
            <a:ext cx="5013575" cy="3321605"/>
          </a:xfrm>
          <a:prstGeom prst="rect">
            <a:avLst/>
          </a:prstGeom>
        </p:spPr>
      </p:pic>
      <p:sp>
        <p:nvSpPr>
          <p:cNvPr id="2" name="Title 1"/>
          <p:cNvSpPr>
            <a:spLocks noGrp="1"/>
          </p:cNvSpPr>
          <p:nvPr>
            <p:ph type="title"/>
          </p:nvPr>
        </p:nvSpPr>
        <p:spPr>
          <a:xfrm>
            <a:off x="655635" y="534366"/>
            <a:ext cx="9698039" cy="1400530"/>
          </a:xfrm>
        </p:spPr>
        <p:txBody>
          <a:bodyPr/>
          <a:lstStyle/>
          <a:p>
            <a:r>
              <a:rPr lang="en-US" sz="3600" dirty="0" smtClean="0"/>
              <a:t>hnRNPK translocate between MVB and ER</a:t>
            </a:r>
            <a:endParaRPr lang="en-AU" sz="3600" dirty="0"/>
          </a:p>
        </p:txBody>
      </p:sp>
      <p:pic>
        <p:nvPicPr>
          <p:cNvPr id="4" name="Content Placeholder 3"/>
          <p:cNvPicPr>
            <a:picLocks noGrp="1" noChangeAspect="1"/>
          </p:cNvPicPr>
          <p:nvPr>
            <p:ph idx="1"/>
          </p:nvPr>
        </p:nvPicPr>
        <p:blipFill>
          <a:blip r:embed="rId4"/>
          <a:stretch>
            <a:fillRect/>
          </a:stretch>
        </p:blipFill>
        <p:spPr>
          <a:xfrm>
            <a:off x="865476" y="1908546"/>
            <a:ext cx="5106699" cy="3443664"/>
          </a:xfrm>
          <a:prstGeom prst="rect">
            <a:avLst/>
          </a:prstGeom>
        </p:spPr>
      </p:pic>
      <p:sp>
        <p:nvSpPr>
          <p:cNvPr id="3" name="TextBox 2"/>
          <p:cNvSpPr txBox="1"/>
          <p:nvPr/>
        </p:nvSpPr>
        <p:spPr>
          <a:xfrm>
            <a:off x="1118030" y="5495085"/>
            <a:ext cx="4968199" cy="369332"/>
          </a:xfrm>
          <a:prstGeom prst="rect">
            <a:avLst/>
          </a:prstGeom>
          <a:noFill/>
        </p:spPr>
        <p:txBody>
          <a:bodyPr wrap="square" rtlCol="0">
            <a:spAutoFit/>
          </a:bodyPr>
          <a:lstStyle/>
          <a:p>
            <a:r>
              <a:rPr lang="en-AU" dirty="0" smtClean="0"/>
              <a:t>CD9 is a MVB and exosome marker </a:t>
            </a:r>
            <a:endParaRPr lang="en-AU" dirty="0"/>
          </a:p>
        </p:txBody>
      </p:sp>
      <p:sp>
        <p:nvSpPr>
          <p:cNvPr id="5" name="TextBox 4"/>
          <p:cNvSpPr txBox="1"/>
          <p:nvPr/>
        </p:nvSpPr>
        <p:spPr>
          <a:xfrm rot="16200000">
            <a:off x="744870" y="2783611"/>
            <a:ext cx="518213" cy="276999"/>
          </a:xfrm>
          <a:prstGeom prst="rect">
            <a:avLst/>
          </a:prstGeom>
          <a:solidFill>
            <a:schemeClr val="tx1"/>
          </a:solidFill>
        </p:spPr>
        <p:txBody>
          <a:bodyPr wrap="square" rtlCol="0">
            <a:spAutoFit/>
          </a:bodyPr>
          <a:lstStyle/>
          <a:p>
            <a:r>
              <a:rPr lang="en-US" sz="1200" dirty="0" smtClean="0">
                <a:solidFill>
                  <a:schemeClr val="bg1"/>
                </a:solidFill>
              </a:rPr>
              <a:t>PC3</a:t>
            </a:r>
            <a:endParaRPr lang="en-AU" sz="1200" dirty="0">
              <a:solidFill>
                <a:schemeClr val="bg1"/>
              </a:solidFill>
            </a:endParaRPr>
          </a:p>
        </p:txBody>
      </p:sp>
      <p:sp>
        <p:nvSpPr>
          <p:cNvPr id="7" name="TextBox 6"/>
          <p:cNvSpPr txBox="1"/>
          <p:nvPr/>
        </p:nvSpPr>
        <p:spPr>
          <a:xfrm rot="16200000">
            <a:off x="426336" y="4430115"/>
            <a:ext cx="1155280" cy="276999"/>
          </a:xfrm>
          <a:prstGeom prst="rect">
            <a:avLst/>
          </a:prstGeom>
          <a:solidFill>
            <a:schemeClr val="tx1"/>
          </a:solidFill>
        </p:spPr>
        <p:txBody>
          <a:bodyPr wrap="square" rtlCol="0">
            <a:spAutoFit/>
          </a:bodyPr>
          <a:lstStyle/>
          <a:p>
            <a:r>
              <a:rPr lang="en-US" sz="1200" dirty="0" smtClean="0">
                <a:solidFill>
                  <a:schemeClr val="bg1"/>
                </a:solidFill>
              </a:rPr>
              <a:t>PC3-Cavin-1</a:t>
            </a:r>
            <a:endParaRPr lang="en-AU" sz="1200" dirty="0">
              <a:solidFill>
                <a:schemeClr val="bg1"/>
              </a:solidFill>
            </a:endParaRPr>
          </a:p>
        </p:txBody>
      </p:sp>
      <p:sp>
        <p:nvSpPr>
          <p:cNvPr id="6" name="TextBox 5"/>
          <p:cNvSpPr txBox="1"/>
          <p:nvPr/>
        </p:nvSpPr>
        <p:spPr>
          <a:xfrm>
            <a:off x="5972175" y="1903646"/>
            <a:ext cx="4868882" cy="252000"/>
          </a:xfrm>
          <a:prstGeom prst="rect">
            <a:avLst/>
          </a:prstGeom>
          <a:solidFill>
            <a:schemeClr val="tx1"/>
          </a:solidFill>
        </p:spPr>
        <p:txBody>
          <a:bodyPr wrap="square" rtlCol="0">
            <a:spAutoFit/>
          </a:bodyPr>
          <a:lstStyle/>
          <a:p>
            <a:r>
              <a:rPr lang="en-US" sz="1200" dirty="0" smtClean="0">
                <a:solidFill>
                  <a:schemeClr val="bg1"/>
                </a:solidFill>
              </a:rPr>
              <a:t>           hnRNPK	ERp44 and DAPI                  Merge</a:t>
            </a:r>
            <a:endParaRPr lang="en-AU" sz="1200" dirty="0">
              <a:solidFill>
                <a:schemeClr val="bg1"/>
              </a:solidFill>
            </a:endParaRPr>
          </a:p>
        </p:txBody>
      </p:sp>
      <p:pic>
        <p:nvPicPr>
          <p:cNvPr id="10" name="Picture 9"/>
          <p:cNvPicPr>
            <a:picLocks noChangeAspect="1"/>
          </p:cNvPicPr>
          <p:nvPr/>
        </p:nvPicPr>
        <p:blipFill>
          <a:blip r:embed="rId5"/>
          <a:stretch>
            <a:fillRect/>
          </a:stretch>
        </p:blipFill>
        <p:spPr>
          <a:xfrm>
            <a:off x="7519881" y="2165171"/>
            <a:ext cx="1683208" cy="1521943"/>
          </a:xfrm>
          <a:prstGeom prst="rect">
            <a:avLst/>
          </a:prstGeom>
        </p:spPr>
      </p:pic>
      <p:cxnSp>
        <p:nvCxnSpPr>
          <p:cNvPr id="12" name="Straight Connector 11"/>
          <p:cNvCxnSpPr/>
          <p:nvPr/>
        </p:nvCxnSpPr>
        <p:spPr>
          <a:xfrm>
            <a:off x="9203089" y="2117546"/>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517164" y="2088971"/>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86229" y="5514135"/>
            <a:ext cx="4754828" cy="369332"/>
          </a:xfrm>
          <a:prstGeom prst="rect">
            <a:avLst/>
          </a:prstGeom>
          <a:noFill/>
        </p:spPr>
        <p:txBody>
          <a:bodyPr wrap="none" rtlCol="0">
            <a:spAutoFit/>
          </a:bodyPr>
          <a:lstStyle/>
          <a:p>
            <a:r>
              <a:rPr lang="en-US" dirty="0" smtClean="0"/>
              <a:t>ERp44 is a endoplasmic reticulum marker</a:t>
            </a:r>
            <a:endParaRPr lang="en-AU" dirty="0"/>
          </a:p>
        </p:txBody>
      </p:sp>
      <p:sp>
        <p:nvSpPr>
          <p:cNvPr id="15" name="Rectangle 14"/>
          <p:cNvSpPr/>
          <p:nvPr/>
        </p:nvSpPr>
        <p:spPr>
          <a:xfrm>
            <a:off x="865476" y="1884596"/>
            <a:ext cx="5106699" cy="1887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910294" y="3643530"/>
            <a:ext cx="4930763" cy="1783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9277567" y="1627119"/>
            <a:ext cx="1645002" cy="307777"/>
          </a:xfrm>
          <a:prstGeom prst="rect">
            <a:avLst/>
          </a:prstGeom>
          <a:noFill/>
        </p:spPr>
        <p:txBody>
          <a:bodyPr wrap="none" rtlCol="0">
            <a:spAutoFit/>
          </a:bodyPr>
          <a:lstStyle/>
          <a:p>
            <a:r>
              <a:rPr lang="en-US" sz="1400" dirty="0" smtClean="0"/>
              <a:t>Scale bar= 10µm</a:t>
            </a:r>
            <a:endParaRPr lang="en-AU" sz="1400" dirty="0"/>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a:t>
            </a:r>
            <a:r>
              <a:rPr lang="en-US" sz="3600" i="1" dirty="0" smtClean="0">
                <a:solidFill>
                  <a:srgbClr val="FFFF00"/>
                </a:solidFill>
              </a:rPr>
              <a:t>in situ </a:t>
            </a:r>
            <a:r>
              <a:rPr lang="en-US" sz="3600" dirty="0" smtClean="0">
                <a:solidFill>
                  <a:srgbClr val="FFFF00"/>
                </a:solidFill>
              </a:rPr>
              <a:t>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hnRNPK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728314" y="1412981"/>
            <a:ext cx="7322520" cy="4993939"/>
          </a:xfrm>
          <a:prstGeom prst="rect">
            <a:avLst/>
          </a:prstGeom>
        </p:spPr>
      </p:pic>
      <p:sp>
        <p:nvSpPr>
          <p:cNvPr id="2" name="Title 1"/>
          <p:cNvSpPr>
            <a:spLocks noGrp="1"/>
          </p:cNvSpPr>
          <p:nvPr>
            <p:ph type="title"/>
          </p:nvPr>
        </p:nvSpPr>
        <p:spPr/>
        <p:txBody>
          <a:bodyPr/>
          <a:lstStyle/>
          <a:p>
            <a:r>
              <a:rPr lang="en-AU" dirty="0" smtClean="0"/>
              <a:t>hnRNPK co-localizes with miR-148a</a:t>
            </a:r>
            <a:endParaRPr lang="en-AU" dirty="0"/>
          </a:p>
        </p:txBody>
      </p:sp>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2594625" y="263400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198299"/>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
        <p:nvSpPr>
          <p:cNvPr id="4" name="TextBox 3"/>
          <p:cNvSpPr txBox="1"/>
          <p:nvPr/>
        </p:nvSpPr>
        <p:spPr>
          <a:xfrm>
            <a:off x="129051" y="4867371"/>
            <a:ext cx="2427268" cy="646331"/>
          </a:xfrm>
          <a:prstGeom prst="rect">
            <a:avLst/>
          </a:prstGeom>
          <a:noFill/>
        </p:spPr>
        <p:txBody>
          <a:bodyPr wrap="none" rtlCol="0">
            <a:spAutoFit/>
          </a:bodyPr>
          <a:lstStyle/>
          <a:p>
            <a:r>
              <a:rPr lang="en-US" dirty="0" smtClean="0"/>
              <a:t>+ miR-148a contains</a:t>
            </a:r>
          </a:p>
          <a:p>
            <a:r>
              <a:rPr lang="en-US" dirty="0" smtClean="0"/>
              <a:t>binding motif </a:t>
            </a:r>
            <a:endParaRPr lang="en-AU" dirty="0"/>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7111" y="527666"/>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022948" y="52096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3"/>
          <a:stretch>
            <a:fillRect/>
          </a:stretch>
        </p:blipFill>
        <p:spPr>
          <a:xfrm>
            <a:off x="658697" y="869654"/>
            <a:ext cx="5302665" cy="3427657"/>
          </a:xfrm>
          <a:prstGeom prst="rect">
            <a:avLst/>
          </a:prstGeom>
        </p:spPr>
      </p:pic>
      <p:sp>
        <p:nvSpPr>
          <p:cNvPr id="2" name="Title 1"/>
          <p:cNvSpPr>
            <a:spLocks noGrp="1"/>
          </p:cNvSpPr>
          <p:nvPr>
            <p:ph type="title"/>
          </p:nvPr>
        </p:nvSpPr>
        <p:spPr>
          <a:xfrm>
            <a:off x="6673233" y="4676764"/>
            <a:ext cx="4544515" cy="1400530"/>
          </a:xfrm>
        </p:spPr>
        <p:txBody>
          <a:bodyPr/>
          <a:lstStyle/>
          <a:p>
            <a:r>
              <a:rPr lang="en-US" sz="2400" dirty="0" smtClean="0"/>
              <a:t>Scrambled-148a: negative control</a:t>
            </a:r>
            <a:r>
              <a:rPr lang="en-US" sz="2400" dirty="0" smtClean="0"/>
              <a:t>. </a:t>
            </a:r>
            <a:r>
              <a:rPr lang="en-US" sz="2400" dirty="0" smtClean="0"/>
              <a:t>Won’t </a:t>
            </a:r>
            <a:r>
              <a:rPr lang="en-US" sz="2400" dirty="0" smtClean="0"/>
              <a:t>bind hnRNPK or </a:t>
            </a:r>
            <a:r>
              <a:rPr lang="en-US" sz="2400" dirty="0" smtClean="0"/>
              <a:t>show specific localization.</a:t>
            </a:r>
            <a:endParaRPr lang="en-AU" sz="2400" dirty="0"/>
          </a:p>
        </p:txBody>
      </p:sp>
      <p:pic>
        <p:nvPicPr>
          <p:cNvPr id="4" name="Content Placeholder 3"/>
          <p:cNvPicPr>
            <a:picLocks noGrp="1" noChangeAspect="1"/>
          </p:cNvPicPr>
          <p:nvPr>
            <p:ph idx="1"/>
          </p:nvPr>
        </p:nvPicPr>
        <p:blipFill>
          <a:blip r:embed="rId4"/>
          <a:stretch>
            <a:fillRect/>
          </a:stretch>
        </p:blipFill>
        <p:spPr>
          <a:xfrm>
            <a:off x="6393635" y="652123"/>
            <a:ext cx="5103713" cy="3662773"/>
          </a:xfrm>
          <a:prstGeom prst="rect">
            <a:avLst/>
          </a:prstGeom>
        </p:spPr>
      </p:pic>
      <p:pic>
        <p:nvPicPr>
          <p:cNvPr id="3" name="Picture 2"/>
          <p:cNvPicPr>
            <a:picLocks noChangeAspect="1"/>
          </p:cNvPicPr>
          <p:nvPr/>
        </p:nvPicPr>
        <p:blipFill>
          <a:blip r:embed="rId5"/>
          <a:stretch>
            <a:fillRect/>
          </a:stretch>
        </p:blipFill>
        <p:spPr>
          <a:xfrm>
            <a:off x="6502201" y="2645538"/>
            <a:ext cx="4951146" cy="1612336"/>
          </a:xfrm>
          <a:prstGeom prst="rect">
            <a:avLst/>
          </a:prstGeom>
        </p:spPr>
      </p:pic>
      <p:sp>
        <p:nvSpPr>
          <p:cNvPr id="7" name="TextBox 6"/>
          <p:cNvSpPr txBox="1"/>
          <p:nvPr/>
        </p:nvSpPr>
        <p:spPr>
          <a:xfrm rot="16200000">
            <a:off x="5850297"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5416448" y="322928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433949"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17522" y="3268581"/>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597111" y="4607301"/>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hnRNPK or be found in puncta.</a:t>
            </a:r>
            <a:endParaRPr lang="en-AU" sz="2400" dirty="0"/>
          </a:p>
        </p:txBody>
      </p:sp>
      <p:sp>
        <p:nvSpPr>
          <p:cNvPr id="15" name="TextBox 14"/>
          <p:cNvSpPr txBox="1"/>
          <p:nvPr/>
        </p:nvSpPr>
        <p:spPr>
          <a:xfrm>
            <a:off x="663351" y="529331"/>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
        <p:nvSpPr>
          <p:cNvPr id="17" name="TextBox 16"/>
          <p:cNvSpPr txBox="1"/>
          <p:nvPr/>
        </p:nvSpPr>
        <p:spPr>
          <a:xfrm>
            <a:off x="6392281" y="53139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9404723" cy="1400530"/>
          </a:xfrm>
        </p:spPr>
        <p:txBody>
          <a:bodyPr/>
          <a:lstStyle/>
          <a:p>
            <a:r>
              <a:rPr lang="en-US" dirty="0" smtClean="0"/>
              <a:t>Conclusion:</a:t>
            </a:r>
            <a:endParaRPr lang="en-AU" dirty="0"/>
          </a:p>
        </p:txBody>
      </p:sp>
      <p:pic>
        <p:nvPicPr>
          <p:cNvPr id="9" name="Picture 8"/>
          <p:cNvPicPr>
            <a:picLocks noChangeAspect="1"/>
          </p:cNvPicPr>
          <p:nvPr/>
        </p:nvPicPr>
        <p:blipFill>
          <a:blip r:embed="rId3"/>
          <a:stretch>
            <a:fillRect/>
          </a:stretch>
        </p:blipFill>
        <p:spPr>
          <a:xfrm>
            <a:off x="1003987" y="1582552"/>
            <a:ext cx="3986609" cy="4467225"/>
          </a:xfrm>
          <a:prstGeom prst="rect">
            <a:avLst/>
          </a:prstGeom>
        </p:spPr>
      </p:pic>
      <p:sp>
        <p:nvSpPr>
          <p:cNvPr id="10" name="TextBox 9"/>
          <p:cNvSpPr txBox="1"/>
          <p:nvPr/>
        </p:nvSpPr>
        <p:spPr>
          <a:xfrm>
            <a:off x="5229031" y="1688874"/>
            <a:ext cx="6962969" cy="3816429"/>
          </a:xfrm>
          <a:prstGeom prst="rect">
            <a:avLst/>
          </a:prstGeom>
          <a:noFill/>
        </p:spPr>
        <p:txBody>
          <a:bodyPr wrap="square" rtlCol="0">
            <a:spAutoFit/>
          </a:bodyPr>
          <a:lstStyle/>
          <a:p>
            <a:r>
              <a:rPr lang="en-AU" sz="2200" dirty="0">
                <a:solidFill>
                  <a:srgbClr val="FFFF00"/>
                </a:solidFill>
              </a:rPr>
              <a:t>Mechanism: </a:t>
            </a:r>
            <a:endParaRPr lang="en-AU" sz="2200" dirty="0" smtClean="0">
              <a:solidFill>
                <a:srgbClr val="FFFF00"/>
              </a:solidFill>
            </a:endParaRPr>
          </a:p>
          <a:p>
            <a:endParaRPr lang="en-AU" sz="2200" dirty="0">
              <a:solidFill>
                <a:srgbClr val="FFFF00"/>
              </a:solidFill>
            </a:endParaRPr>
          </a:p>
          <a:p>
            <a:pPr marL="342900" indent="-342900">
              <a:buFontTx/>
              <a:buChar char="-"/>
            </a:pPr>
            <a:r>
              <a:rPr lang="en-AU" sz="2200" dirty="0" smtClean="0">
                <a:solidFill>
                  <a:srgbClr val="FFFF00"/>
                </a:solidFill>
              </a:rPr>
              <a:t>hnRNPK translocate </a:t>
            </a:r>
            <a:r>
              <a:rPr lang="en-AU" sz="2200" dirty="0">
                <a:solidFill>
                  <a:srgbClr val="FFFF00"/>
                </a:solidFill>
              </a:rPr>
              <a:t>to </a:t>
            </a:r>
            <a:r>
              <a:rPr lang="en-AU" sz="2200" dirty="0" smtClean="0">
                <a:solidFill>
                  <a:srgbClr val="FFFF00"/>
                </a:solidFill>
              </a:rPr>
              <a:t>MVB/exosomes</a:t>
            </a:r>
          </a:p>
          <a:p>
            <a:pPr marL="342900" indent="-342900">
              <a:buFontTx/>
              <a:buChar char="-"/>
            </a:pPr>
            <a:endParaRPr lang="en-AU" sz="2200" dirty="0">
              <a:solidFill>
                <a:srgbClr val="FFFF00"/>
              </a:solidFill>
            </a:endParaRPr>
          </a:p>
          <a:p>
            <a:pPr marL="342900" indent="-342900">
              <a:buFontTx/>
              <a:buChar char="-"/>
            </a:pPr>
            <a:r>
              <a:rPr lang="en-AU" sz="2200" dirty="0" smtClean="0">
                <a:solidFill>
                  <a:srgbClr val="FFFF00"/>
                </a:solidFill>
              </a:rPr>
              <a:t>Presence and absence of hnRNPK in MVB correlates to miRNA change.</a:t>
            </a:r>
          </a:p>
          <a:p>
            <a:pPr marL="342900" indent="-342900">
              <a:buFontTx/>
              <a:buChar char="-"/>
            </a:pPr>
            <a:endParaRPr lang="en-AU" sz="2200" dirty="0">
              <a:solidFill>
                <a:srgbClr val="FFFF00"/>
              </a:solidFill>
            </a:endParaRPr>
          </a:p>
          <a:p>
            <a:pPr marL="342900" indent="-342900">
              <a:buFontTx/>
              <a:buChar char="-"/>
            </a:pPr>
            <a:r>
              <a:rPr lang="en-AU" sz="2200" dirty="0">
                <a:solidFill>
                  <a:srgbClr val="FFFF00"/>
                </a:solidFill>
              </a:rPr>
              <a:t>A</a:t>
            </a:r>
            <a:r>
              <a:rPr lang="en-AU" sz="2200" dirty="0" smtClean="0">
                <a:solidFill>
                  <a:srgbClr val="FFFF00"/>
                </a:solidFill>
              </a:rPr>
              <a:t>ddition </a:t>
            </a:r>
            <a:r>
              <a:rPr lang="en-AU" sz="2200" dirty="0">
                <a:solidFill>
                  <a:srgbClr val="FFFF00"/>
                </a:solidFill>
              </a:rPr>
              <a:t>of cavin-1 </a:t>
            </a:r>
            <a:r>
              <a:rPr lang="en-AU" sz="2200" dirty="0" smtClean="0">
                <a:solidFill>
                  <a:srgbClr val="FFFF00"/>
                </a:solidFill>
              </a:rPr>
              <a:t>limits </a:t>
            </a:r>
            <a:r>
              <a:rPr lang="en-AU" sz="2200" dirty="0">
                <a:solidFill>
                  <a:srgbClr val="FFFF00"/>
                </a:solidFill>
              </a:rPr>
              <a:t>hnRNPK in </a:t>
            </a:r>
            <a:r>
              <a:rPr lang="en-AU" sz="2200" dirty="0" smtClean="0">
                <a:solidFill>
                  <a:srgbClr val="FFFF00"/>
                </a:solidFill>
              </a:rPr>
              <a:t>EVs potentially </a:t>
            </a:r>
            <a:r>
              <a:rPr lang="en-AU" sz="2200" dirty="0">
                <a:solidFill>
                  <a:srgbClr val="FFFF00"/>
                </a:solidFill>
              </a:rPr>
              <a:t>by </a:t>
            </a:r>
            <a:r>
              <a:rPr lang="en-AU" sz="2200" dirty="0" smtClean="0">
                <a:solidFill>
                  <a:srgbClr val="FFFF00"/>
                </a:solidFill>
              </a:rPr>
              <a:t>sequestering </a:t>
            </a:r>
            <a:r>
              <a:rPr lang="en-AU" sz="2200" dirty="0">
                <a:solidFill>
                  <a:srgbClr val="FFFF00"/>
                </a:solidFill>
              </a:rPr>
              <a:t>to </a:t>
            </a:r>
            <a:r>
              <a:rPr lang="en-AU" sz="2200" dirty="0" smtClean="0">
                <a:solidFill>
                  <a:srgbClr val="FFFF00"/>
                </a:solidFill>
              </a:rPr>
              <a:t>ER</a:t>
            </a:r>
          </a:p>
          <a:p>
            <a:pPr marL="342900" indent="-342900">
              <a:buFontTx/>
              <a:buChar char="-"/>
            </a:pPr>
            <a:endParaRPr lang="en-AU" sz="2200" dirty="0" smtClean="0">
              <a:solidFill>
                <a:srgbClr val="FFFF00"/>
              </a:solidFill>
            </a:endParaRPr>
          </a:p>
          <a:p>
            <a:pPr marL="342900" indent="-342900">
              <a:buFontTx/>
              <a:buChar char="-"/>
            </a:pPr>
            <a:r>
              <a:rPr lang="en-AU" sz="2200" dirty="0" smtClean="0">
                <a:solidFill>
                  <a:srgbClr val="FFFF00"/>
                </a:solidFill>
              </a:rPr>
              <a:t>Therefore </a:t>
            </a:r>
            <a:r>
              <a:rPr lang="en-AU" sz="2200" dirty="0">
                <a:solidFill>
                  <a:srgbClr val="FFFF00"/>
                </a:solidFill>
              </a:rPr>
              <a:t>reduces </a:t>
            </a:r>
            <a:r>
              <a:rPr lang="en-AU" sz="2200" dirty="0" smtClean="0">
                <a:solidFill>
                  <a:srgbClr val="FFFF00"/>
                </a:solidFill>
              </a:rPr>
              <a:t>miRNA export</a:t>
            </a:r>
            <a:endParaRPr lang="en-AU" sz="2200" dirty="0">
              <a:solidFill>
                <a:srgbClr val="FFFF00"/>
              </a:solidFill>
            </a:endParaRP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and significance:</a:t>
            </a:r>
            <a:endParaRPr lang="en-AU" dirty="0"/>
          </a:p>
        </p:txBody>
      </p:sp>
      <p:sp>
        <p:nvSpPr>
          <p:cNvPr id="3" name="Content Placeholder 2"/>
          <p:cNvSpPr>
            <a:spLocks noGrp="1"/>
          </p:cNvSpPr>
          <p:nvPr>
            <p:ph idx="1"/>
          </p:nvPr>
        </p:nvSpPr>
        <p:spPr>
          <a:xfrm>
            <a:off x="875201" y="1354015"/>
            <a:ext cx="10221424" cy="5240216"/>
          </a:xfrm>
        </p:spPr>
        <p:txBody>
          <a:bodyPr>
            <a:normAutofit/>
          </a:bodyPr>
          <a:lstStyle/>
          <a:p>
            <a:r>
              <a:rPr lang="en-US" sz="1800" dirty="0" smtClean="0"/>
              <a:t>Confirm </a:t>
            </a:r>
            <a:r>
              <a:rPr lang="en-US" sz="1800" dirty="0"/>
              <a:t>hnRNPK- miRNA </a:t>
            </a:r>
            <a:r>
              <a:rPr lang="en-US" sz="1800" dirty="0" smtClean="0"/>
              <a:t>interaction: optimized pull-down assays and further validations.</a:t>
            </a:r>
          </a:p>
          <a:p>
            <a:r>
              <a:rPr lang="en-US" sz="1800" dirty="0" smtClean="0"/>
              <a:t>Assess the link </a:t>
            </a:r>
            <a:r>
              <a:rPr lang="en-US" sz="1800" dirty="0"/>
              <a:t>between cavin-1 and hnRNPK </a:t>
            </a:r>
            <a:r>
              <a:rPr lang="en-US" sz="1800" dirty="0" smtClean="0"/>
              <a:t>activity: several hypotheses for this.</a:t>
            </a:r>
          </a:p>
          <a:p>
            <a:endParaRPr lang="en-US" sz="1800" dirty="0" smtClean="0"/>
          </a:p>
          <a:p>
            <a:endParaRPr lang="en-US" sz="1800" dirty="0"/>
          </a:p>
          <a:p>
            <a:endParaRPr lang="en-US" sz="1800" dirty="0" smtClean="0"/>
          </a:p>
          <a:p>
            <a:endParaRPr lang="en-US" sz="1800" dirty="0"/>
          </a:p>
          <a:p>
            <a:endParaRPr lang="en-US" sz="1800" dirty="0"/>
          </a:p>
          <a:p>
            <a:pPr marL="0" indent="0">
              <a:buNone/>
            </a:pPr>
            <a:endParaRPr lang="en-US" sz="1800" dirty="0" smtClean="0"/>
          </a:p>
          <a:p>
            <a:r>
              <a:rPr lang="en-US" sz="1800" dirty="0"/>
              <a:t>S</a:t>
            </a:r>
            <a:r>
              <a:rPr lang="en-US" sz="1800" dirty="0" smtClean="0"/>
              <a:t>ignificance</a:t>
            </a:r>
            <a:r>
              <a:rPr lang="en-US" sz="1800" dirty="0"/>
              <a:t>: </a:t>
            </a:r>
            <a:endParaRPr lang="en-US" sz="1800" dirty="0" smtClean="0"/>
          </a:p>
          <a:p>
            <a:pPr lvl="1"/>
            <a:r>
              <a:rPr lang="en-US" sz="1600" dirty="0" smtClean="0"/>
              <a:t>Extracellular vesicle cargo regulation</a:t>
            </a:r>
          </a:p>
          <a:p>
            <a:pPr lvl="1"/>
            <a:r>
              <a:rPr lang="en-US" sz="1600" dirty="0" smtClean="0"/>
              <a:t>microRNA regulation </a:t>
            </a:r>
          </a:p>
          <a:p>
            <a:pPr lvl="1"/>
            <a:r>
              <a:rPr lang="en-US" sz="1600" dirty="0" smtClean="0"/>
              <a:t>Identification of underlying processes mediating advanced prostate cancer progression.</a:t>
            </a:r>
            <a:endParaRPr lang="en-US" sz="1600" dirty="0"/>
          </a:p>
          <a:p>
            <a:endParaRPr lang="en-US" dirty="0"/>
          </a:p>
          <a:p>
            <a:endParaRPr lang="en-AU" dirty="0"/>
          </a:p>
        </p:txBody>
      </p:sp>
      <p:sp>
        <p:nvSpPr>
          <p:cNvPr id="8" name="TextBox 7"/>
          <p:cNvSpPr txBox="1"/>
          <p:nvPr/>
        </p:nvSpPr>
        <p:spPr>
          <a:xfrm>
            <a:off x="7183523" y="3112349"/>
            <a:ext cx="3936022" cy="861774"/>
          </a:xfrm>
          <a:prstGeom prst="rect">
            <a:avLst/>
          </a:prstGeom>
          <a:noFill/>
        </p:spPr>
        <p:txBody>
          <a:bodyPr wrap="square" rtlCol="0">
            <a:spAutoFit/>
          </a:bodyPr>
          <a:lstStyle/>
          <a:p>
            <a:r>
              <a:rPr lang="en-US" dirty="0" smtClean="0"/>
              <a:t>SUMO </a:t>
            </a:r>
            <a:r>
              <a:rPr lang="en-AU" dirty="0">
                <a:latin typeface="Wingdings 3" panose="05040102010807070707" pitchFamily="18" charset="2"/>
              </a:rPr>
              <a:t>a</a:t>
            </a:r>
            <a:r>
              <a:rPr lang="en-US" dirty="0" smtClean="0"/>
              <a:t> Change in subcellular localization and binding of RNA.</a:t>
            </a:r>
          </a:p>
          <a:p>
            <a:pPr algn="r"/>
            <a:r>
              <a:rPr lang="en-US" sz="1400" dirty="0" smtClean="0"/>
              <a:t>(Lee et al. 2012, </a:t>
            </a:r>
            <a:r>
              <a:rPr lang="en-US" sz="1400" dirty="0" err="1" smtClean="0"/>
              <a:t>Paziewska</a:t>
            </a:r>
            <a:r>
              <a:rPr lang="en-US" sz="1400" dirty="0" smtClean="0"/>
              <a:t> et al 2004)</a:t>
            </a:r>
            <a:endParaRPr lang="en-AU" sz="1400" dirty="0"/>
          </a:p>
        </p:txBody>
      </p:sp>
      <p:pic>
        <p:nvPicPr>
          <p:cNvPr id="4" name="Picture 3"/>
          <p:cNvPicPr>
            <a:picLocks noChangeAspect="1"/>
          </p:cNvPicPr>
          <p:nvPr/>
        </p:nvPicPr>
        <p:blipFill>
          <a:blip r:embed="rId3"/>
          <a:stretch>
            <a:fillRect/>
          </a:stretch>
        </p:blipFill>
        <p:spPr>
          <a:xfrm>
            <a:off x="898121" y="2452853"/>
            <a:ext cx="6104629" cy="2023114"/>
          </a:xfrm>
          <a:prstGeom prst="rect">
            <a:avLst/>
          </a:prstGeom>
        </p:spPr>
      </p:pic>
      <p:sp>
        <p:nvSpPr>
          <p:cNvPr id="7" name="Rectangle 6"/>
          <p:cNvSpPr/>
          <p:nvPr/>
        </p:nvSpPr>
        <p:spPr>
          <a:xfrm>
            <a:off x="4401600" y="4203722"/>
            <a:ext cx="1139888" cy="257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37366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94456"/>
            <a:ext cx="9404723" cy="1400530"/>
          </a:xfrm>
        </p:spPr>
        <p:txBody>
          <a:bodyPr/>
          <a:lstStyle/>
          <a:p>
            <a:r>
              <a:rPr lang="en-US" dirty="0" smtClean="0"/>
              <a:t>Acknowledgements</a:t>
            </a:r>
            <a:endParaRPr lang="en-AU" dirty="0"/>
          </a:p>
        </p:txBody>
      </p:sp>
      <p:sp>
        <p:nvSpPr>
          <p:cNvPr id="3" name="Content Placeholder 2"/>
          <p:cNvSpPr>
            <a:spLocks noGrp="1"/>
          </p:cNvSpPr>
          <p:nvPr>
            <p:ph idx="1"/>
          </p:nvPr>
        </p:nvSpPr>
        <p:spPr>
          <a:xfrm>
            <a:off x="928253" y="1694986"/>
            <a:ext cx="4419238" cy="4195481"/>
          </a:xfrm>
        </p:spPr>
        <p:txBody>
          <a:bodyPr>
            <a:normAutofit fontScale="92500" lnSpcReduction="10000"/>
          </a:bodyPr>
          <a:lstStyle/>
          <a:p>
            <a:pPr marL="0" indent="0">
              <a:buNone/>
            </a:pPr>
            <a:r>
              <a:rPr lang="en-US" sz="2400" dirty="0" smtClean="0"/>
              <a:t>Supervisors:</a:t>
            </a:r>
            <a:r>
              <a:rPr lang="en-US" dirty="0" smtClean="0"/>
              <a:t> Assoc. Prof Michelle Hill and Dr. Alex </a:t>
            </a:r>
            <a:r>
              <a:rPr lang="en-US" dirty="0" err="1" smtClean="0"/>
              <a:t>Cristino</a:t>
            </a:r>
            <a:endParaRPr lang="en-US" dirty="0" smtClean="0"/>
          </a:p>
          <a:p>
            <a:pPr marL="0" indent="0">
              <a:buNone/>
            </a:pPr>
            <a:endParaRPr lang="en-US" dirty="0" smtClean="0"/>
          </a:p>
          <a:p>
            <a:pPr marL="0" indent="0">
              <a:buNone/>
            </a:pPr>
            <a:r>
              <a:rPr lang="en-US" sz="2400" dirty="0" smtClean="0"/>
              <a:t>Hill Lab:</a:t>
            </a:r>
          </a:p>
          <a:p>
            <a:pPr>
              <a:buFontTx/>
              <a:buChar char="-"/>
            </a:pPr>
            <a:r>
              <a:rPr lang="en-US" dirty="0" smtClean="0"/>
              <a:t>Jayde </a:t>
            </a:r>
            <a:r>
              <a:rPr lang="en-US" dirty="0" err="1" smtClean="0"/>
              <a:t>Ruelcke</a:t>
            </a:r>
            <a:r>
              <a:rPr lang="en-US" dirty="0" smtClean="0"/>
              <a:t> </a:t>
            </a:r>
          </a:p>
          <a:p>
            <a:pPr>
              <a:buFontTx/>
              <a:buChar char="-"/>
            </a:pPr>
            <a:r>
              <a:rPr lang="en-US" dirty="0" smtClean="0"/>
              <a:t>Amanda Oliver (Former)</a:t>
            </a:r>
          </a:p>
          <a:p>
            <a:pPr marL="0" indent="0">
              <a:buNone/>
            </a:pPr>
            <a:endParaRPr lang="en-US" dirty="0" smtClean="0"/>
          </a:p>
          <a:p>
            <a:pPr marL="0" indent="0">
              <a:buNone/>
            </a:pPr>
            <a:r>
              <a:rPr lang="en-US" dirty="0" smtClean="0"/>
              <a:t>UQDI microscopy facility</a:t>
            </a:r>
          </a:p>
          <a:p>
            <a:pPr marL="0" indent="0">
              <a:buNone/>
            </a:pPr>
            <a:endParaRPr lang="en-US" dirty="0"/>
          </a:p>
          <a:p>
            <a:pPr marL="0" indent="0">
              <a:buNone/>
            </a:pPr>
            <a:r>
              <a:rPr lang="en-US" dirty="0" smtClean="0"/>
              <a:t>Nicole </a:t>
            </a:r>
            <a:r>
              <a:rPr lang="en-US" dirty="0" err="1" smtClean="0"/>
              <a:t>Cloonan</a:t>
            </a:r>
            <a:r>
              <a:rPr lang="en-US" dirty="0"/>
              <a:t> </a:t>
            </a:r>
            <a:r>
              <a:rPr lang="en-US" dirty="0" smtClean="0"/>
              <a:t>and Kerry </a:t>
            </a:r>
            <a:r>
              <a:rPr lang="en-US" dirty="0" err="1" smtClean="0"/>
              <a:t>Inder</a:t>
            </a:r>
            <a:r>
              <a:rPr lang="en-US" dirty="0" smtClean="0"/>
              <a:t> for RNA-</a:t>
            </a:r>
            <a:r>
              <a:rPr lang="en-US" dirty="0" err="1" smtClean="0"/>
              <a:t>seq</a:t>
            </a:r>
            <a:r>
              <a:rPr lang="en-US" dirty="0" smtClean="0"/>
              <a:t> and MS results. </a:t>
            </a:r>
          </a:p>
          <a:p>
            <a:pPr>
              <a:buFontTx/>
              <a:buChar char="-"/>
            </a:pPr>
            <a:endParaRPr lang="en-AU" dirty="0"/>
          </a:p>
        </p:txBody>
      </p:sp>
      <p:grpSp>
        <p:nvGrpSpPr>
          <p:cNvPr id="4" name="Group 3"/>
          <p:cNvGrpSpPr/>
          <p:nvPr/>
        </p:nvGrpSpPr>
        <p:grpSpPr>
          <a:xfrm>
            <a:off x="5630614" y="2139810"/>
            <a:ext cx="5682686" cy="3305832"/>
            <a:chOff x="4134057" y="2275465"/>
            <a:chExt cx="5682686" cy="3305832"/>
          </a:xfrm>
        </p:grpSpPr>
        <p:pic>
          <p:nvPicPr>
            <p:cNvPr id="5" name="Picture 1"/>
            <p:cNvPicPr>
              <a:picLocks noChangeAspect="1" noChangeArrowheads="1"/>
            </p:cNvPicPr>
            <p:nvPr/>
          </p:nvPicPr>
          <p:blipFill>
            <a:blip r:embed="rId3" cstate="print"/>
            <a:srcRect/>
            <a:stretch>
              <a:fillRect/>
            </a:stretch>
          </p:blipFill>
          <p:spPr bwMode="auto">
            <a:xfrm>
              <a:off x="6226365" y="4213145"/>
              <a:ext cx="2101754" cy="1368152"/>
            </a:xfrm>
            <a:prstGeom prst="rect">
              <a:avLst/>
            </a:prstGeom>
            <a:noFill/>
            <a:ln w="9525">
              <a:noFill/>
              <a:miter lim="800000"/>
              <a:headEnd/>
              <a:tailEnd/>
            </a:ln>
          </p:spPr>
        </p:pic>
        <p:pic>
          <p:nvPicPr>
            <p:cNvPr id="6" name="Picture 5" descr="https://www.uq.edu.au/diamantina/staff-intranet/docs/comms/UQDIBrandColour.jpg"/>
            <p:cNvPicPr>
              <a:picLocks noChangeAspect="1" noChangeArrowheads="1"/>
            </p:cNvPicPr>
            <p:nvPr/>
          </p:nvPicPr>
          <p:blipFill>
            <a:blip r:embed="rId4" cstate="print"/>
            <a:srcRect/>
            <a:stretch>
              <a:fillRect/>
            </a:stretch>
          </p:blipFill>
          <p:spPr bwMode="auto">
            <a:xfrm>
              <a:off x="4650646" y="2275465"/>
              <a:ext cx="4896544" cy="785488"/>
            </a:xfrm>
            <a:prstGeom prst="rect">
              <a:avLst/>
            </a:prstGeom>
            <a:noFill/>
            <a:ln>
              <a:noFill/>
            </a:ln>
          </p:spPr>
        </p:pic>
        <p:pic>
          <p:nvPicPr>
            <p:cNvPr id="7" name="Picture 6"/>
            <p:cNvPicPr>
              <a:picLocks noChangeAspect="1" noChangeArrowheads="1"/>
            </p:cNvPicPr>
            <p:nvPr/>
          </p:nvPicPr>
          <p:blipFill>
            <a:blip r:embed="rId5" cstate="print"/>
            <a:srcRect/>
            <a:stretch>
              <a:fillRect/>
            </a:stretch>
          </p:blipFill>
          <p:spPr bwMode="auto">
            <a:xfrm>
              <a:off x="4134057" y="3269757"/>
              <a:ext cx="5682686" cy="792088"/>
            </a:xfrm>
            <a:prstGeom prst="rect">
              <a:avLst/>
            </a:prstGeom>
            <a:noFill/>
            <a:ln w="9525">
              <a:noFill/>
              <a:miter lim="800000"/>
              <a:headEnd/>
              <a:tailEnd/>
            </a:ln>
          </p:spPr>
        </p:pic>
      </p:grpSp>
    </p:spTree>
    <p:extLst>
      <p:ext uri="{BB962C8B-B14F-4D97-AF65-F5344CB8AC3E}">
        <p14:creationId xmlns:p14="http://schemas.microsoft.com/office/powerpoint/2010/main" val="2529028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a:t>hnRNPK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hnRNPK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hnRNPK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a:t>hnRNPK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smtClean="0"/>
              <a:t>hnRNPK</a:t>
            </a:r>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18850"/>
            <a:ext cx="6422414" cy="4195481"/>
          </a:xfrm>
        </p:spPr>
        <p:txBody>
          <a:bodyPr>
            <a:normAutofit fontScale="92500"/>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in advanced prostate cancer, PC3, cells linked 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in PC3 reduces aggressiveness.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889234"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889234" y="1734840"/>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642886" y="5020618"/>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2" y="2081552"/>
            <a:ext cx="6471493" cy="4195481"/>
          </a:xfrm>
        </p:spPr>
        <p:txBody>
          <a:bodyPr>
            <a:normAutofit/>
          </a:bodyPr>
          <a:lstStyle/>
          <a:p>
            <a:pPr marL="342900" lvl="8" indent="-342900"/>
            <a:r>
              <a:rPr lang="en-AU" sz="2000" dirty="0"/>
              <a:t>Cancer derived EVs have roles in tumour microenvironment modifications. </a:t>
            </a:r>
            <a:r>
              <a:rPr lang="en-AU" dirty="0"/>
              <a:t>	</a:t>
            </a:r>
            <a:r>
              <a:rPr lang="en-AU" sz="1400" dirty="0"/>
              <a:t>(Webber </a:t>
            </a:r>
            <a:r>
              <a:rPr lang="en-AU" sz="1400" dirty="0" smtClean="0"/>
              <a:t>2015</a:t>
            </a:r>
            <a:r>
              <a:rPr lang="en-US" dirty="0" smtClean="0"/>
              <a:t>, </a:t>
            </a:r>
            <a:r>
              <a:rPr lang="en-US" dirty="0" err="1" smtClean="0"/>
              <a:t>Neviani</a:t>
            </a:r>
            <a:r>
              <a:rPr lang="en-US" dirty="0" smtClean="0"/>
              <a:t> </a:t>
            </a:r>
            <a:r>
              <a:rPr lang="en-US" i="1" dirty="0"/>
              <a:t>et al </a:t>
            </a:r>
            <a:r>
              <a:rPr lang="en-US" dirty="0"/>
              <a:t>2015</a:t>
            </a:r>
            <a:r>
              <a:rPr lang="en-US" dirty="0" smtClean="0"/>
              <a:t>)</a:t>
            </a:r>
            <a:endParaRPr lang="en-AU" dirty="0" smtClean="0"/>
          </a:p>
          <a:p>
            <a:endParaRPr lang="en-AU" dirty="0"/>
          </a:p>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a:p>
          <a:p>
            <a:r>
              <a:rPr lang="en-AU" dirty="0" smtClean="0"/>
              <a:t>Cavin-1 modulated EV protein and microRNA content.					</a:t>
            </a:r>
            <a:r>
              <a:rPr lang="en-AU" sz="1100" dirty="0" smtClean="0"/>
              <a:t>	(</a:t>
            </a:r>
            <a:r>
              <a:rPr lang="en-AU" sz="1100" dirty="0" err="1" smtClean="0"/>
              <a:t>Inder</a:t>
            </a:r>
            <a:r>
              <a:rPr lang="en-AU" sz="1100" dirty="0" smtClean="0"/>
              <a:t> 2014)</a:t>
            </a:r>
          </a:p>
          <a:p>
            <a:endParaRPr lang="en-US" sz="1100" dirty="0"/>
          </a:p>
          <a:p>
            <a:endParaRPr lang="en-AU" dirty="0"/>
          </a:p>
        </p:txBody>
      </p:sp>
      <p:pic>
        <p:nvPicPr>
          <p:cNvPr id="7" name="Picture 6"/>
          <p:cNvPicPr>
            <a:picLocks noChangeAspect="1"/>
          </p:cNvPicPr>
          <p:nvPr/>
        </p:nvPicPr>
        <p:blipFill>
          <a:blip r:embed="rId3"/>
          <a:stretch>
            <a:fillRect/>
          </a:stretch>
        </p:blipFill>
        <p:spPr>
          <a:xfrm>
            <a:off x="646111" y="1292095"/>
            <a:ext cx="4295166" cy="5013244"/>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1566" cy="1400530"/>
          </a:xfrm>
        </p:spPr>
        <p:txBody>
          <a:bodyPr/>
          <a:lstStyle/>
          <a:p>
            <a:r>
              <a:rPr lang="en-AU" dirty="0" smtClean="0"/>
              <a:t>Cargo loading by sampling or export</a:t>
            </a:r>
            <a:endParaRPr lang="en-AU" dirty="0"/>
          </a:p>
        </p:txBody>
      </p:sp>
      <p:sp>
        <p:nvSpPr>
          <p:cNvPr id="3" name="Content Placeholder 2"/>
          <p:cNvSpPr>
            <a:spLocks noGrp="1"/>
          </p:cNvSpPr>
          <p:nvPr>
            <p:ph idx="1"/>
          </p:nvPr>
        </p:nvSpPr>
        <p:spPr>
          <a:xfrm>
            <a:off x="1059350" y="1683390"/>
            <a:ext cx="6038850" cy="4195481"/>
          </a:xfrm>
        </p:spPr>
        <p:txBody>
          <a:bodyPr>
            <a:normAutofit/>
          </a:bodyPr>
          <a:lstStyle/>
          <a:p>
            <a:r>
              <a:rPr lang="en-US" dirty="0" smtClean="0"/>
              <a:t>Put </a:t>
            </a:r>
            <a:r>
              <a:rPr lang="en-US" dirty="0" err="1" smtClean="0"/>
              <a:t>smapled</a:t>
            </a:r>
            <a:r>
              <a:rPr lang="en-US" dirty="0" smtClean="0"/>
              <a:t> </a:t>
            </a:r>
            <a:r>
              <a:rPr lang="en-US" dirty="0" err="1" smtClean="0"/>
              <a:t>microrna</a:t>
            </a:r>
            <a:r>
              <a:rPr lang="en-US" dirty="0" smtClean="0"/>
              <a:t> in. </a:t>
            </a:r>
          </a:p>
          <a:p>
            <a:r>
              <a:rPr lang="en-US" dirty="0" smtClean="0"/>
              <a:t>Put in diagram</a:t>
            </a:r>
            <a:endParaRPr lang="en-AU" dirty="0"/>
          </a:p>
        </p:txBody>
      </p:sp>
      <p:sp>
        <p:nvSpPr>
          <p:cNvPr id="5" name="TextBox 4"/>
          <p:cNvSpPr txBox="1"/>
          <p:nvPr/>
        </p:nvSpPr>
        <p:spPr>
          <a:xfrm>
            <a:off x="9220295" y="6258137"/>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pic>
        <p:nvPicPr>
          <p:cNvPr id="6" name="Picture 5"/>
          <p:cNvPicPr>
            <a:picLocks noChangeAspect="1"/>
          </p:cNvPicPr>
          <p:nvPr/>
        </p:nvPicPr>
        <p:blipFill>
          <a:blip r:embed="rId3"/>
          <a:stretch>
            <a:fillRect/>
          </a:stretch>
        </p:blipFill>
        <p:spPr>
          <a:xfrm>
            <a:off x="1059350" y="1461792"/>
            <a:ext cx="4800600" cy="4638675"/>
          </a:xfrm>
          <a:prstGeom prst="rect">
            <a:avLst/>
          </a:prstGeom>
        </p:spPr>
      </p:pic>
      <p:pic>
        <p:nvPicPr>
          <p:cNvPr id="7" name="Picture 6"/>
          <p:cNvPicPr>
            <a:picLocks noChangeAspect="1"/>
          </p:cNvPicPr>
          <p:nvPr/>
        </p:nvPicPr>
        <p:blipFill>
          <a:blip r:embed="rId4"/>
          <a:stretch>
            <a:fillRect/>
          </a:stretch>
        </p:blipFill>
        <p:spPr>
          <a:xfrm>
            <a:off x="6786555" y="1473983"/>
            <a:ext cx="3171717" cy="4784154"/>
          </a:xfrm>
          <a:prstGeom prst="rect">
            <a:avLst/>
          </a:prstGeom>
        </p:spPr>
      </p:pic>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34536" y="585313"/>
            <a:ext cx="5390866" cy="5447645"/>
          </a:xfrm>
          <a:prstGeom prst="rect">
            <a:avLst/>
          </a:prstGeom>
          <a:noFill/>
        </p:spPr>
        <p:txBody>
          <a:bodyPr wrap="square" rtlCol="0">
            <a:spAutoFit/>
          </a:bodyPr>
          <a:lstStyle/>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smtClean="0"/>
              <a:t>miRNAs </a:t>
            </a:r>
            <a:r>
              <a:rPr lang="en-US" sz="2000" dirty="0" smtClean="0"/>
              <a:t>exported in this system</a:t>
            </a:r>
          </a:p>
          <a:p>
            <a:pPr marL="342900" indent="-342900">
              <a:buAutoNum type="arabicPeriod"/>
            </a:pPr>
            <a:endParaRPr lang="en-US" sz="2000" dirty="0" smtClean="0"/>
          </a:p>
          <a:p>
            <a:pPr marL="342900" indent="-342900">
              <a:buAutoNum type="arabicPeriod"/>
            </a:pPr>
            <a:r>
              <a:rPr lang="en-US" sz="2000" dirty="0" smtClean="0"/>
              <a:t>Identify candidate export </a:t>
            </a:r>
            <a:r>
              <a:rPr lang="en-US" sz="2000" dirty="0" smtClean="0"/>
              <a:t>protein</a:t>
            </a:r>
          </a:p>
          <a:p>
            <a:pPr marL="342900" indent="-342900">
              <a:buAutoNum type="arabicPeriod"/>
            </a:pPr>
            <a:endParaRPr lang="en-US" sz="2000" dirty="0"/>
          </a:p>
          <a:p>
            <a:pPr marL="342900" indent="-342900">
              <a:buAutoNum type="arabicPeriod"/>
            </a:pPr>
            <a:r>
              <a:rPr lang="en-US" sz="2000" dirty="0" smtClean="0"/>
              <a:t>Investigate </a:t>
            </a:r>
            <a:r>
              <a:rPr lang="en-US" sz="2000" dirty="0" smtClean="0"/>
              <a:t>the interaction between export protein and </a:t>
            </a:r>
            <a:r>
              <a:rPr lang="en-US" sz="2000" dirty="0" smtClean="0"/>
              <a:t>miRNA</a:t>
            </a:r>
          </a:p>
          <a:p>
            <a:endParaRPr lang="en-US" sz="2000" dirty="0"/>
          </a:p>
          <a:p>
            <a:r>
              <a:rPr lang="en-US" sz="2400" dirty="0" smtClean="0"/>
              <a:t>Hypothesis</a:t>
            </a:r>
            <a:r>
              <a:rPr lang="en-US" sz="2400" dirty="0"/>
              <a:t>: </a:t>
            </a:r>
          </a:p>
          <a:p>
            <a:endParaRPr lang="en-US" sz="2000" dirty="0"/>
          </a:p>
          <a:p>
            <a:pPr algn="ctr"/>
            <a:r>
              <a:rPr lang="en-AU" sz="2000" dirty="0"/>
              <a:t>Cavin-1 expression in PC3 cell limits the extracellular vesicle export of a subset of microRNAs by modulating the export of their RNA-binding proteins</a:t>
            </a:r>
          </a:p>
          <a:p>
            <a:pPr marL="342900" indent="-342900">
              <a:buAutoNum type="arabicPeriod"/>
            </a:pPr>
            <a:endParaRPr lang="en-AU" sz="2000" dirty="0"/>
          </a:p>
        </p:txBody>
      </p:sp>
      <p:pic>
        <p:nvPicPr>
          <p:cNvPr id="7" name="Picture 6"/>
          <p:cNvPicPr/>
          <p:nvPr/>
        </p:nvPicPr>
        <p:blipFill>
          <a:blip r:embed="rId3"/>
          <a:stretch>
            <a:fillRect/>
          </a:stretch>
        </p:blipFill>
        <p:spPr>
          <a:xfrm>
            <a:off x="438151" y="1009651"/>
            <a:ext cx="5077537" cy="5191124"/>
          </a:xfrm>
          <a:prstGeom prst="rect">
            <a:avLst/>
          </a:prstGeom>
        </p:spPr>
      </p:pic>
      <p:sp>
        <p:nvSpPr>
          <p:cNvPr id="3" name="TextBox 2"/>
          <p:cNvSpPr txBox="1"/>
          <p:nvPr/>
        </p:nvSpPr>
        <p:spPr>
          <a:xfrm>
            <a:off x="700207" y="1777048"/>
            <a:ext cx="1582484" cy="369332"/>
          </a:xfrm>
          <a:prstGeom prst="rect">
            <a:avLst/>
          </a:prstGeom>
          <a:noFill/>
        </p:spPr>
        <p:txBody>
          <a:bodyPr wrap="none" rtlCol="0">
            <a:spAutoFit/>
          </a:bodyPr>
          <a:lstStyle/>
          <a:p>
            <a:r>
              <a:rPr lang="en-AU" dirty="0" smtClean="0">
                <a:solidFill>
                  <a:schemeClr val="bg1"/>
                </a:solidFill>
              </a:rPr>
              <a:t>Caveolin </a:t>
            </a:r>
            <a:r>
              <a:rPr lang="en-AU" sz="1400" dirty="0" smtClean="0">
                <a:solidFill>
                  <a:schemeClr val="bg1"/>
                </a:solidFill>
              </a:rPr>
              <a:t>+</a:t>
            </a:r>
            <a:r>
              <a:rPr lang="en-AU" sz="1400" dirty="0" err="1" smtClean="0">
                <a:solidFill>
                  <a:schemeClr val="bg1"/>
                </a:solidFill>
              </a:rPr>
              <a:t>ve</a:t>
            </a:r>
            <a:endParaRPr lang="en-AU" sz="1400" dirty="0">
              <a:solidFill>
                <a:schemeClr val="bg1"/>
              </a:solidFill>
            </a:endParaRPr>
          </a:p>
        </p:txBody>
      </p:sp>
      <p:sp>
        <p:nvSpPr>
          <p:cNvPr id="2" name="Rectangle 1"/>
          <p:cNvSpPr/>
          <p:nvPr/>
        </p:nvSpPr>
        <p:spPr>
          <a:xfrm>
            <a:off x="5634536" y="3631070"/>
            <a:ext cx="5509714" cy="256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2216016" y="1323975"/>
            <a:ext cx="1968809" cy="369332"/>
          </a:xfrm>
          <a:prstGeom prst="rect">
            <a:avLst/>
          </a:prstGeom>
          <a:solidFill>
            <a:schemeClr val="tx1"/>
          </a:solidFill>
        </p:spPr>
        <p:txBody>
          <a:bodyPr wrap="none" rtlCol="0">
            <a:spAutoFit/>
          </a:bodyPr>
          <a:lstStyle/>
          <a:p>
            <a:r>
              <a:rPr lang="en-US" dirty="0" smtClean="0">
                <a:solidFill>
                  <a:sysClr val="windowText" lastClr="000000"/>
                </a:solidFill>
              </a:rPr>
              <a:t>Ectopic Cavin-1</a:t>
            </a:r>
            <a:endParaRPr lang="en-AU" dirty="0">
              <a:solidFill>
                <a:sysClr val="windowText" lastClr="000000"/>
              </a:solidFill>
            </a:endParaRP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7"/>
            <a:ext cx="4306889" cy="4045537"/>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quantification of miRNAs by </a:t>
            </a:r>
            <a:r>
              <a:rPr lang="en-US" dirty="0" smtClean="0"/>
              <a:t>Nicole </a:t>
            </a:r>
            <a:r>
              <a:rPr lang="en-US" dirty="0" err="1" smtClean="0"/>
              <a:t>Cloonan</a:t>
            </a:r>
            <a:r>
              <a:rPr lang="en-US" dirty="0" smtClean="0"/>
              <a:t>.</a:t>
            </a:r>
            <a:endParaRPr lang="en-US" dirty="0"/>
          </a:p>
          <a:p>
            <a:endParaRPr lang="en-AU" dirty="0"/>
          </a:p>
          <a:p>
            <a:r>
              <a:rPr lang="en-US" dirty="0" smtClean="0"/>
              <a:t>DESeq2 analysis for </a:t>
            </a:r>
            <a:r>
              <a:rPr lang="en-US" dirty="0" smtClean="0"/>
              <a:t>R to analyze cavi</a:t>
            </a:r>
            <a:r>
              <a:rPr lang="en-US" dirty="0" smtClean="0"/>
              <a:t>n-1 action</a:t>
            </a:r>
            <a:r>
              <a:rPr lang="en-US" dirty="0" smtClean="0"/>
              <a:t>.</a:t>
            </a:r>
            <a:endParaRPr lang="en-US" dirty="0" smtClean="0"/>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smtClean="0">
                <a:solidFill>
                  <a:prstClr val="white"/>
                </a:solidFill>
                <a:ea typeface="+mj-ea"/>
                <a:cs typeface="+mj-cs"/>
              </a:rPr>
              <a:t>miRNAs </a:t>
            </a:r>
            <a:r>
              <a:rPr lang="en-AU" sz="2000" dirty="0" smtClean="0">
                <a:solidFill>
                  <a:prstClr val="white"/>
                </a:solidFill>
                <a:ea typeface="+mj-ea"/>
                <a:cs typeface="+mj-cs"/>
              </a:rPr>
              <a:t>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smtClean="0">
                <a:solidFill>
                  <a:prstClr val="white"/>
                </a:solidFill>
                <a:ea typeface="+mj-ea"/>
                <a:cs typeface="+mj-cs"/>
              </a:rPr>
              <a:t>miRNAs </a:t>
            </a:r>
            <a:r>
              <a:rPr lang="en-AU" sz="2000" dirty="0">
                <a:solidFill>
                  <a:prstClr val="white"/>
                </a:solidFill>
                <a:ea typeface="+mj-ea"/>
                <a:cs typeface="+mj-cs"/>
              </a:rPr>
              <a:t>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5" y="5642274"/>
            <a:ext cx="2491387" cy="369332"/>
          </a:xfrm>
          <a:prstGeom prst="rect">
            <a:avLst/>
          </a:prstGeom>
          <a:noFill/>
        </p:spPr>
        <p:txBody>
          <a:bodyPr wrap="none" rtlCol="0">
            <a:spAutoFit/>
          </a:bodyPr>
          <a:lstStyle/>
          <a:p>
            <a:pPr algn="r"/>
            <a:r>
              <a:rPr lang="en-AU" dirty="0" smtClean="0"/>
              <a:t>Mann-Whitney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9768</TotalTime>
  <Words>1388</Words>
  <Application>Microsoft Office PowerPoint</Application>
  <PresentationFormat>Widescreen</PresentationFormat>
  <Paragraphs>232</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Extracellular Vesicles in Cancer</vt:lpstr>
      <vt:lpstr>Cargo loading by sampling or export</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Heterogeneous Nuclear RiboNucleoProtein K as a viable export protein</vt:lpstr>
      <vt:lpstr>hnRNPK translocate between MVB and ER</vt:lpstr>
      <vt:lpstr>Aim 3. Investigate the interaction between export protein and microRNA.    microRNA in situ hybridization</vt:lpstr>
      <vt:lpstr>hnRNPK co-localizes with miR-148a</vt:lpstr>
      <vt:lpstr>Scrambled-148a: negative control. Won’t bind hnRNPK or show specific localization.</vt:lpstr>
      <vt:lpstr>Conclusion:</vt:lpstr>
      <vt:lpstr>Future directions and significance:</vt:lpstr>
      <vt:lpstr>Acknowledgements</vt:lpstr>
      <vt:lpstr>hnRNPK co-localizes with miR-148a, but does it bind?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192</cp:revision>
  <dcterms:created xsi:type="dcterms:W3CDTF">2016-09-13T09:36:59Z</dcterms:created>
  <dcterms:modified xsi:type="dcterms:W3CDTF">2016-11-04T04:31:59Z</dcterms:modified>
</cp:coreProperties>
</file>