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9" r:id="rId10"/>
    <p:sldId id="263" r:id="rId11"/>
    <p:sldId id="271" r:id="rId12"/>
    <p:sldId id="264" r:id="rId13"/>
    <p:sldId id="272" r:id="rId14"/>
    <p:sldId id="265" r:id="rId15"/>
    <p:sldId id="273" r:id="rId16"/>
    <p:sldId id="274" r:id="rId17"/>
    <p:sldId id="275" r:id="rId18"/>
    <p:sldId id="266" r:id="rId19"/>
    <p:sldId id="276" r:id="rId20"/>
    <p:sldId id="277" r:id="rId21"/>
    <p:sldId id="267" r:id="rId22"/>
    <p:sldId id="278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E3A3D-69A5-4984-AEE1-E6BFBD97443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144B903-A589-4F71-AA21-AA1AAECD833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 and cell collection</a:t>
          </a:r>
          <a:endParaRPr lang="en-AU" dirty="0">
            <a:solidFill>
              <a:schemeClr val="bg1"/>
            </a:solidFill>
          </a:endParaRPr>
        </a:p>
      </dgm:t>
    </dgm:pt>
    <dgm:pt modelId="{829AA757-4A6F-4910-B503-EFBAD8650C19}" type="parTrans" cxnId="{7561152C-4986-44CD-9D31-53FA414840ED}">
      <dgm:prSet/>
      <dgm:spPr/>
      <dgm:t>
        <a:bodyPr/>
        <a:lstStyle/>
        <a:p>
          <a:endParaRPr lang="en-AU"/>
        </a:p>
      </dgm:t>
    </dgm:pt>
    <dgm:pt modelId="{315DE6A6-D894-497C-90BC-5B193E877242}" type="sibTrans" cxnId="{7561152C-4986-44CD-9D31-53FA414840ED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B7BD2436-952D-4123-88C2-E94260E3A9A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RNA extraction</a:t>
          </a:r>
          <a:endParaRPr lang="en-AU" dirty="0">
            <a:solidFill>
              <a:schemeClr val="bg1"/>
            </a:solidFill>
          </a:endParaRPr>
        </a:p>
      </dgm:t>
    </dgm:pt>
    <dgm:pt modelId="{DF443CFF-5D94-4858-8E4E-FBAB9BAC349B}" type="parTrans" cxnId="{FFDC5AD1-237F-470F-A925-BD3176C07E85}">
      <dgm:prSet/>
      <dgm:spPr/>
      <dgm:t>
        <a:bodyPr/>
        <a:lstStyle/>
        <a:p>
          <a:endParaRPr lang="en-AU"/>
        </a:p>
      </dgm:t>
    </dgm:pt>
    <dgm:pt modelId="{E12751A6-FC10-4A8F-A7CA-F1DC4E160A08}" type="sibTrans" cxnId="{FFDC5AD1-237F-470F-A925-BD3176C07E85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D1F51DA7-F9A7-4317-92CD-8B8C67DD150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cDNA and poly-A tailing</a:t>
          </a:r>
          <a:endParaRPr lang="en-AU" dirty="0">
            <a:solidFill>
              <a:schemeClr val="bg1"/>
            </a:solidFill>
          </a:endParaRPr>
        </a:p>
      </dgm:t>
    </dgm:pt>
    <dgm:pt modelId="{61059BE2-4193-4F76-81C9-81CD0B6A62A2}" type="parTrans" cxnId="{696A0980-380E-46CA-A569-B76614BCB2D5}">
      <dgm:prSet/>
      <dgm:spPr/>
      <dgm:t>
        <a:bodyPr/>
        <a:lstStyle/>
        <a:p>
          <a:endParaRPr lang="en-AU"/>
        </a:p>
      </dgm:t>
    </dgm:pt>
    <dgm:pt modelId="{6C27A8E2-8796-4088-87BD-B7AC18B81D1F}" type="sibTrans" cxnId="{696A0980-380E-46CA-A569-B76614BCB2D5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39F55482-F6CF-47E4-BAAC-2A22040F9A1E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RT-qPCR</a:t>
          </a:r>
          <a:endParaRPr lang="en-AU" dirty="0">
            <a:solidFill>
              <a:schemeClr val="bg1"/>
            </a:solidFill>
          </a:endParaRPr>
        </a:p>
      </dgm:t>
    </dgm:pt>
    <dgm:pt modelId="{DBD7EC3E-CA52-4CC6-8277-9077F372CB81}" type="parTrans" cxnId="{9CC7E083-9808-49B8-8B40-7377E0B4B5CB}">
      <dgm:prSet/>
      <dgm:spPr/>
      <dgm:t>
        <a:bodyPr/>
        <a:lstStyle/>
        <a:p>
          <a:endParaRPr lang="en-AU"/>
        </a:p>
      </dgm:t>
    </dgm:pt>
    <dgm:pt modelId="{A143A7AF-6C8B-409A-8CC5-D60FDF027217}" type="sibTrans" cxnId="{9CC7E083-9808-49B8-8B40-7377E0B4B5CB}">
      <dgm:prSet/>
      <dgm:spPr>
        <a:solidFill>
          <a:schemeClr val="bg2">
            <a:lumMod val="50000"/>
            <a:lumOff val="50000"/>
            <a:alpha val="90000"/>
          </a:schemeClr>
        </a:solidFill>
      </dgm:spPr>
      <dgm:t>
        <a:bodyPr/>
        <a:lstStyle/>
        <a:p>
          <a:endParaRPr lang="en-AU"/>
        </a:p>
      </dgm:t>
    </dgm:pt>
    <dgm:pt modelId="{684836CF-9083-450E-A1FA-D26577A6A0E9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Delta </a:t>
          </a:r>
          <a:r>
            <a:rPr lang="en-US" dirty="0" err="1" smtClean="0">
              <a:solidFill>
                <a:schemeClr val="bg1"/>
              </a:solidFill>
            </a:rPr>
            <a:t>delta</a:t>
          </a:r>
          <a:r>
            <a:rPr lang="en-US" dirty="0" smtClean="0">
              <a:solidFill>
                <a:schemeClr val="bg1"/>
              </a:solidFill>
            </a:rPr>
            <a:t> CT analysis</a:t>
          </a:r>
          <a:endParaRPr lang="en-AU" dirty="0">
            <a:solidFill>
              <a:schemeClr val="bg1"/>
            </a:solidFill>
          </a:endParaRPr>
        </a:p>
      </dgm:t>
    </dgm:pt>
    <dgm:pt modelId="{2E359D97-E4AD-485F-8B73-B391A13BE006}" type="parTrans" cxnId="{1003D551-CFBD-4A36-B5ED-49C0B5ABC90B}">
      <dgm:prSet/>
      <dgm:spPr/>
      <dgm:t>
        <a:bodyPr/>
        <a:lstStyle/>
        <a:p>
          <a:endParaRPr lang="en-AU"/>
        </a:p>
      </dgm:t>
    </dgm:pt>
    <dgm:pt modelId="{B64919E7-DAE9-427A-8DA8-78ED0C3D6E4F}" type="sibTrans" cxnId="{1003D551-CFBD-4A36-B5ED-49C0B5ABC90B}">
      <dgm:prSet/>
      <dgm:spPr/>
      <dgm:t>
        <a:bodyPr/>
        <a:lstStyle/>
        <a:p>
          <a:endParaRPr lang="en-AU"/>
        </a:p>
      </dgm:t>
    </dgm:pt>
    <dgm:pt modelId="{EC9E55B2-D5E5-43E6-9574-BD580C0C7A8B}" type="pres">
      <dgm:prSet presAssocID="{6D4E3A3D-69A5-4984-AEE1-E6BFBD974437}" presName="outerComposite" presStyleCnt="0">
        <dgm:presLayoutVars>
          <dgm:chMax val="5"/>
          <dgm:dir/>
          <dgm:resizeHandles val="exact"/>
        </dgm:presLayoutVars>
      </dgm:prSet>
      <dgm:spPr/>
    </dgm:pt>
    <dgm:pt modelId="{EDF2CDF0-C1AA-4D39-954E-26DC0E27057E}" type="pres">
      <dgm:prSet presAssocID="{6D4E3A3D-69A5-4984-AEE1-E6BFBD974437}" presName="dummyMaxCanvas" presStyleCnt="0">
        <dgm:presLayoutVars/>
      </dgm:prSet>
      <dgm:spPr/>
    </dgm:pt>
    <dgm:pt modelId="{B5AB1BF9-4ACD-4891-81A7-FE6469FA1B42}" type="pres">
      <dgm:prSet presAssocID="{6D4E3A3D-69A5-4984-AEE1-E6BFBD974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42466EF-5655-42A9-8BF0-F1624F077F06}" type="pres">
      <dgm:prSet presAssocID="{6D4E3A3D-69A5-4984-AEE1-E6BFBD974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37E957E-2D49-43EA-8008-F973EA99ED84}" type="pres">
      <dgm:prSet presAssocID="{6D4E3A3D-69A5-4984-AEE1-E6BFBD974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EF6A664-D7FA-4909-AC1A-B05262E61B69}" type="pres">
      <dgm:prSet presAssocID="{6D4E3A3D-69A5-4984-AEE1-E6BFBD974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F4391CF-DC44-49F5-9A28-B44F80DF4D55}" type="pres">
      <dgm:prSet presAssocID="{6D4E3A3D-69A5-4984-AEE1-E6BFBD974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C7A3F0C-3A09-40A9-B3A8-9BCA2A046C7A}" type="pres">
      <dgm:prSet presAssocID="{6D4E3A3D-69A5-4984-AEE1-E6BFBD974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9B2B401-8928-462C-B29D-38127C77AA4D}" type="pres">
      <dgm:prSet presAssocID="{6D4E3A3D-69A5-4984-AEE1-E6BFBD974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4FDD53F-9ABA-4238-8C87-E414C334E987}" type="pres">
      <dgm:prSet presAssocID="{6D4E3A3D-69A5-4984-AEE1-E6BFBD974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12B86F2-18EA-41BC-AA1E-EB607F094174}" type="pres">
      <dgm:prSet presAssocID="{6D4E3A3D-69A5-4984-AEE1-E6BFBD974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14E2D1B-8446-4303-9B7A-2EC11DDBA6B0}" type="pres">
      <dgm:prSet presAssocID="{6D4E3A3D-69A5-4984-AEE1-E6BFBD974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A177E4B-EFC7-4A95-995D-EB7F356FDF55}" type="pres">
      <dgm:prSet presAssocID="{6D4E3A3D-69A5-4984-AEE1-E6BFBD974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E7B4E2-5541-40D1-84B6-82422B671A20}" type="pres">
      <dgm:prSet presAssocID="{6D4E3A3D-69A5-4984-AEE1-E6BFBD974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A7B5E34-AFC1-42A0-BCF5-E34EB6A8A4EC}" type="pres">
      <dgm:prSet presAssocID="{6D4E3A3D-69A5-4984-AEE1-E6BFBD974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640AC21-83B8-41D9-8EF9-D019106EA0A7}" type="pres">
      <dgm:prSet presAssocID="{6D4E3A3D-69A5-4984-AEE1-E6BFBD974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DFEDD7E-C989-441C-9647-BEC16E148FB5}" type="presOf" srcId="{6D4E3A3D-69A5-4984-AEE1-E6BFBD974437}" destId="{EC9E55B2-D5E5-43E6-9574-BD580C0C7A8B}" srcOrd="0" destOrd="0" presId="urn:microsoft.com/office/officeart/2005/8/layout/vProcess5"/>
    <dgm:cxn modelId="{20AAD808-DCD1-4EDA-A0FD-D167951E25C1}" type="presOf" srcId="{D1F51DA7-F9A7-4317-92CD-8B8C67DD150E}" destId="{70E7B4E2-5541-40D1-84B6-82422B671A20}" srcOrd="1" destOrd="0" presId="urn:microsoft.com/office/officeart/2005/8/layout/vProcess5"/>
    <dgm:cxn modelId="{3C1430F0-A374-4AEC-9E86-B8D56F8EFD9C}" type="presOf" srcId="{F144B903-A589-4F71-AA21-AA1AAECD833D}" destId="{814E2D1B-8446-4303-9B7A-2EC11DDBA6B0}" srcOrd="1" destOrd="0" presId="urn:microsoft.com/office/officeart/2005/8/layout/vProcess5"/>
    <dgm:cxn modelId="{5FBA6CEC-6D8A-4ECF-BA15-5C0A65639F53}" type="presOf" srcId="{A143A7AF-6C8B-409A-8CC5-D60FDF027217}" destId="{112B86F2-18EA-41BC-AA1E-EB607F094174}" srcOrd="0" destOrd="0" presId="urn:microsoft.com/office/officeart/2005/8/layout/vProcess5"/>
    <dgm:cxn modelId="{74DFDA59-6752-455C-B57D-E7CBAB6CE1E8}" type="presOf" srcId="{F144B903-A589-4F71-AA21-AA1AAECD833D}" destId="{B5AB1BF9-4ACD-4891-81A7-FE6469FA1B42}" srcOrd="0" destOrd="0" presId="urn:microsoft.com/office/officeart/2005/8/layout/vProcess5"/>
    <dgm:cxn modelId="{9CC7E083-9808-49B8-8B40-7377E0B4B5CB}" srcId="{6D4E3A3D-69A5-4984-AEE1-E6BFBD974437}" destId="{39F55482-F6CF-47E4-BAAC-2A22040F9A1E}" srcOrd="3" destOrd="0" parTransId="{DBD7EC3E-CA52-4CC6-8277-9077F372CB81}" sibTransId="{A143A7AF-6C8B-409A-8CC5-D60FDF027217}"/>
    <dgm:cxn modelId="{0BE77A12-95D9-4662-8A35-E3AD3D405827}" type="presOf" srcId="{39F55482-F6CF-47E4-BAAC-2A22040F9A1E}" destId="{7A7B5E34-AFC1-42A0-BCF5-E34EB6A8A4EC}" srcOrd="1" destOrd="0" presId="urn:microsoft.com/office/officeart/2005/8/layout/vProcess5"/>
    <dgm:cxn modelId="{6DB55979-2599-4E7F-925E-31731D016EC7}" type="presOf" srcId="{E12751A6-FC10-4A8F-A7CA-F1DC4E160A08}" destId="{09B2B401-8928-462C-B29D-38127C77AA4D}" srcOrd="0" destOrd="0" presId="urn:microsoft.com/office/officeart/2005/8/layout/vProcess5"/>
    <dgm:cxn modelId="{1003D551-CFBD-4A36-B5ED-49C0B5ABC90B}" srcId="{6D4E3A3D-69A5-4984-AEE1-E6BFBD974437}" destId="{684836CF-9083-450E-A1FA-D26577A6A0E9}" srcOrd="4" destOrd="0" parTransId="{2E359D97-E4AD-485F-8B73-B391A13BE006}" sibTransId="{B64919E7-DAE9-427A-8DA8-78ED0C3D6E4F}"/>
    <dgm:cxn modelId="{7561152C-4986-44CD-9D31-53FA414840ED}" srcId="{6D4E3A3D-69A5-4984-AEE1-E6BFBD974437}" destId="{F144B903-A589-4F71-AA21-AA1AAECD833D}" srcOrd="0" destOrd="0" parTransId="{829AA757-4A6F-4910-B503-EFBAD8650C19}" sibTransId="{315DE6A6-D894-497C-90BC-5B193E877242}"/>
    <dgm:cxn modelId="{8AD82013-E6B3-4ED9-BB27-C077613C5C5E}" type="presOf" srcId="{B7BD2436-952D-4123-88C2-E94260E3A9A5}" destId="{142466EF-5655-42A9-8BF0-F1624F077F06}" srcOrd="0" destOrd="0" presId="urn:microsoft.com/office/officeart/2005/8/layout/vProcess5"/>
    <dgm:cxn modelId="{01010751-D700-4898-BDC1-0D301BC0800D}" type="presOf" srcId="{684836CF-9083-450E-A1FA-D26577A6A0E9}" destId="{1F4391CF-DC44-49F5-9A28-B44F80DF4D55}" srcOrd="0" destOrd="0" presId="urn:microsoft.com/office/officeart/2005/8/layout/vProcess5"/>
    <dgm:cxn modelId="{50A2B3C8-A306-4C3E-B8AA-65CE9364EA25}" type="presOf" srcId="{6C27A8E2-8796-4088-87BD-B7AC18B81D1F}" destId="{94FDD53F-9ABA-4238-8C87-E414C334E987}" srcOrd="0" destOrd="0" presId="urn:microsoft.com/office/officeart/2005/8/layout/vProcess5"/>
    <dgm:cxn modelId="{448D1329-B5A7-4FCE-8EF4-6FEE6E919E56}" type="presOf" srcId="{39F55482-F6CF-47E4-BAAC-2A22040F9A1E}" destId="{6EF6A664-D7FA-4909-AC1A-B05262E61B69}" srcOrd="0" destOrd="0" presId="urn:microsoft.com/office/officeart/2005/8/layout/vProcess5"/>
    <dgm:cxn modelId="{D0B345A5-DB22-441A-BC6E-EADEFD443D7E}" type="presOf" srcId="{D1F51DA7-F9A7-4317-92CD-8B8C67DD150E}" destId="{537E957E-2D49-43EA-8008-F973EA99ED84}" srcOrd="0" destOrd="0" presId="urn:microsoft.com/office/officeart/2005/8/layout/vProcess5"/>
    <dgm:cxn modelId="{FFDC5AD1-237F-470F-A925-BD3176C07E85}" srcId="{6D4E3A3D-69A5-4984-AEE1-E6BFBD974437}" destId="{B7BD2436-952D-4123-88C2-E94260E3A9A5}" srcOrd="1" destOrd="0" parTransId="{DF443CFF-5D94-4858-8E4E-FBAB9BAC349B}" sibTransId="{E12751A6-FC10-4A8F-A7CA-F1DC4E160A08}"/>
    <dgm:cxn modelId="{8B158D8C-5BE2-4DC3-A7B1-5C6FDB64E566}" type="presOf" srcId="{B7BD2436-952D-4123-88C2-E94260E3A9A5}" destId="{CA177E4B-EFC7-4A95-995D-EB7F356FDF55}" srcOrd="1" destOrd="0" presId="urn:microsoft.com/office/officeart/2005/8/layout/vProcess5"/>
    <dgm:cxn modelId="{9080F42E-18BE-447B-ADB5-CFAE59B58658}" type="presOf" srcId="{315DE6A6-D894-497C-90BC-5B193E877242}" destId="{7C7A3F0C-3A09-40A9-B3A8-9BCA2A046C7A}" srcOrd="0" destOrd="0" presId="urn:microsoft.com/office/officeart/2005/8/layout/vProcess5"/>
    <dgm:cxn modelId="{696A0980-380E-46CA-A569-B76614BCB2D5}" srcId="{6D4E3A3D-69A5-4984-AEE1-E6BFBD974437}" destId="{D1F51DA7-F9A7-4317-92CD-8B8C67DD150E}" srcOrd="2" destOrd="0" parTransId="{61059BE2-4193-4F76-81C9-81CD0B6A62A2}" sibTransId="{6C27A8E2-8796-4088-87BD-B7AC18B81D1F}"/>
    <dgm:cxn modelId="{FB264E9F-BB1E-47C3-B277-7571FFBF1F87}" type="presOf" srcId="{684836CF-9083-450E-A1FA-D26577A6A0E9}" destId="{C640AC21-83B8-41D9-8EF9-D019106EA0A7}" srcOrd="1" destOrd="0" presId="urn:microsoft.com/office/officeart/2005/8/layout/vProcess5"/>
    <dgm:cxn modelId="{8911D481-D42F-4FF4-AF67-2BEA9DB7DA3A}" type="presParOf" srcId="{EC9E55B2-D5E5-43E6-9574-BD580C0C7A8B}" destId="{EDF2CDF0-C1AA-4D39-954E-26DC0E27057E}" srcOrd="0" destOrd="0" presId="urn:microsoft.com/office/officeart/2005/8/layout/vProcess5"/>
    <dgm:cxn modelId="{2E9BA727-C8AB-4957-853A-15FFBE4FD88D}" type="presParOf" srcId="{EC9E55B2-D5E5-43E6-9574-BD580C0C7A8B}" destId="{B5AB1BF9-4ACD-4891-81A7-FE6469FA1B42}" srcOrd="1" destOrd="0" presId="urn:microsoft.com/office/officeart/2005/8/layout/vProcess5"/>
    <dgm:cxn modelId="{355A1DEE-CC13-424A-B6C8-D22F0866937E}" type="presParOf" srcId="{EC9E55B2-D5E5-43E6-9574-BD580C0C7A8B}" destId="{142466EF-5655-42A9-8BF0-F1624F077F06}" srcOrd="2" destOrd="0" presId="urn:microsoft.com/office/officeart/2005/8/layout/vProcess5"/>
    <dgm:cxn modelId="{39DD8ACD-4C0F-4684-A30E-D9C9C0413185}" type="presParOf" srcId="{EC9E55B2-D5E5-43E6-9574-BD580C0C7A8B}" destId="{537E957E-2D49-43EA-8008-F973EA99ED84}" srcOrd="3" destOrd="0" presId="urn:microsoft.com/office/officeart/2005/8/layout/vProcess5"/>
    <dgm:cxn modelId="{E1C41FEF-85A3-4051-BEB2-BCCA2BAEE140}" type="presParOf" srcId="{EC9E55B2-D5E5-43E6-9574-BD580C0C7A8B}" destId="{6EF6A664-D7FA-4909-AC1A-B05262E61B69}" srcOrd="4" destOrd="0" presId="urn:microsoft.com/office/officeart/2005/8/layout/vProcess5"/>
    <dgm:cxn modelId="{41EDBE62-DCAD-46B4-A2C7-023DA187CA53}" type="presParOf" srcId="{EC9E55B2-D5E5-43E6-9574-BD580C0C7A8B}" destId="{1F4391CF-DC44-49F5-9A28-B44F80DF4D55}" srcOrd="5" destOrd="0" presId="urn:microsoft.com/office/officeart/2005/8/layout/vProcess5"/>
    <dgm:cxn modelId="{00437351-D340-4F3E-9E82-45C5F97B780B}" type="presParOf" srcId="{EC9E55B2-D5E5-43E6-9574-BD580C0C7A8B}" destId="{7C7A3F0C-3A09-40A9-B3A8-9BCA2A046C7A}" srcOrd="6" destOrd="0" presId="urn:microsoft.com/office/officeart/2005/8/layout/vProcess5"/>
    <dgm:cxn modelId="{1D01D6D0-03E9-4247-8AED-C4C293B53FC6}" type="presParOf" srcId="{EC9E55B2-D5E5-43E6-9574-BD580C0C7A8B}" destId="{09B2B401-8928-462C-B29D-38127C77AA4D}" srcOrd="7" destOrd="0" presId="urn:microsoft.com/office/officeart/2005/8/layout/vProcess5"/>
    <dgm:cxn modelId="{BEAE15B8-8E10-4C25-8B09-D22278712FD7}" type="presParOf" srcId="{EC9E55B2-D5E5-43E6-9574-BD580C0C7A8B}" destId="{94FDD53F-9ABA-4238-8C87-E414C334E987}" srcOrd="8" destOrd="0" presId="urn:microsoft.com/office/officeart/2005/8/layout/vProcess5"/>
    <dgm:cxn modelId="{9316EFCE-356F-45CA-BA3D-80DCCE6ECCE3}" type="presParOf" srcId="{EC9E55B2-D5E5-43E6-9574-BD580C0C7A8B}" destId="{112B86F2-18EA-41BC-AA1E-EB607F094174}" srcOrd="9" destOrd="0" presId="urn:microsoft.com/office/officeart/2005/8/layout/vProcess5"/>
    <dgm:cxn modelId="{3EB7FEE9-043A-40EE-8EF4-3BC8F2AE3847}" type="presParOf" srcId="{EC9E55B2-D5E5-43E6-9574-BD580C0C7A8B}" destId="{814E2D1B-8446-4303-9B7A-2EC11DDBA6B0}" srcOrd="10" destOrd="0" presId="urn:microsoft.com/office/officeart/2005/8/layout/vProcess5"/>
    <dgm:cxn modelId="{9A3D9F88-1C29-4637-B0B0-660BE0D1BA99}" type="presParOf" srcId="{EC9E55B2-D5E5-43E6-9574-BD580C0C7A8B}" destId="{CA177E4B-EFC7-4A95-995D-EB7F356FDF55}" srcOrd="11" destOrd="0" presId="urn:microsoft.com/office/officeart/2005/8/layout/vProcess5"/>
    <dgm:cxn modelId="{4D2A7C0A-1522-46E8-9043-C71D334EC223}" type="presParOf" srcId="{EC9E55B2-D5E5-43E6-9574-BD580C0C7A8B}" destId="{70E7B4E2-5541-40D1-84B6-82422B671A20}" srcOrd="12" destOrd="0" presId="urn:microsoft.com/office/officeart/2005/8/layout/vProcess5"/>
    <dgm:cxn modelId="{CC61C2DA-A803-4DD7-9B8E-9927A34CCF7E}" type="presParOf" srcId="{EC9E55B2-D5E5-43E6-9574-BD580C0C7A8B}" destId="{7A7B5E34-AFC1-42A0-BCF5-E34EB6A8A4EC}" srcOrd="13" destOrd="0" presId="urn:microsoft.com/office/officeart/2005/8/layout/vProcess5"/>
    <dgm:cxn modelId="{21C203F0-BC89-4F59-A230-85F162A140D5}" type="presParOf" srcId="{EC9E55B2-D5E5-43E6-9574-BD580C0C7A8B}" destId="{C640AC21-83B8-41D9-8EF9-D019106EA0A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B1BF9-4ACD-4891-81A7-FE6469FA1B42}">
      <dsp:nvSpPr>
        <dsp:cNvPr id="0" name=""/>
        <dsp:cNvSpPr/>
      </dsp:nvSpPr>
      <dsp:spPr>
        <a:xfrm>
          <a:off x="0" y="0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EV and cell collection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20462" y="20462"/>
        <a:ext cx="3297626" cy="657692"/>
      </dsp:txXfrm>
    </dsp:sp>
    <dsp:sp modelId="{142466EF-5655-42A9-8BF0-F1624F077F06}">
      <dsp:nvSpPr>
        <dsp:cNvPr id="0" name=""/>
        <dsp:cNvSpPr/>
      </dsp:nvSpPr>
      <dsp:spPr>
        <a:xfrm>
          <a:off x="308650" y="795646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RNA extraction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329112" y="816108"/>
        <a:ext cx="3329551" cy="657692"/>
      </dsp:txXfrm>
    </dsp:sp>
    <dsp:sp modelId="{537E957E-2D49-43EA-8008-F973EA99ED84}">
      <dsp:nvSpPr>
        <dsp:cNvPr id="0" name=""/>
        <dsp:cNvSpPr/>
      </dsp:nvSpPr>
      <dsp:spPr>
        <a:xfrm>
          <a:off x="617300" y="1591293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cDNA and poly-A tailing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637762" y="1611755"/>
        <a:ext cx="3329551" cy="657692"/>
      </dsp:txXfrm>
    </dsp:sp>
    <dsp:sp modelId="{6EF6A664-D7FA-4909-AC1A-B05262E61B69}">
      <dsp:nvSpPr>
        <dsp:cNvPr id="0" name=""/>
        <dsp:cNvSpPr/>
      </dsp:nvSpPr>
      <dsp:spPr>
        <a:xfrm>
          <a:off x="925950" y="2386940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RT-qPCR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946412" y="2407402"/>
        <a:ext cx="3329551" cy="657692"/>
      </dsp:txXfrm>
    </dsp:sp>
    <dsp:sp modelId="{1F4391CF-DC44-49F5-9A28-B44F80DF4D55}">
      <dsp:nvSpPr>
        <dsp:cNvPr id="0" name=""/>
        <dsp:cNvSpPr/>
      </dsp:nvSpPr>
      <dsp:spPr>
        <a:xfrm>
          <a:off x="1234600" y="3182587"/>
          <a:ext cx="4133226" cy="69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Delta </a:t>
          </a:r>
          <a:r>
            <a:rPr lang="en-US" sz="2100" kern="1200" dirty="0" err="1" smtClean="0">
              <a:solidFill>
                <a:schemeClr val="bg1"/>
              </a:solidFill>
            </a:rPr>
            <a:t>delta</a:t>
          </a:r>
          <a:r>
            <a:rPr lang="en-US" sz="2100" kern="1200" dirty="0" smtClean="0">
              <a:solidFill>
                <a:schemeClr val="bg1"/>
              </a:solidFill>
            </a:rPr>
            <a:t> CT analysis</a:t>
          </a:r>
          <a:endParaRPr lang="en-AU" sz="2100" kern="1200" dirty="0">
            <a:solidFill>
              <a:schemeClr val="bg1"/>
            </a:solidFill>
          </a:endParaRPr>
        </a:p>
      </dsp:txBody>
      <dsp:txXfrm>
        <a:off x="1255062" y="3203049"/>
        <a:ext cx="3329551" cy="657692"/>
      </dsp:txXfrm>
    </dsp:sp>
    <dsp:sp modelId="{7C7A3F0C-3A09-40A9-B3A8-9BCA2A046C7A}">
      <dsp:nvSpPr>
        <dsp:cNvPr id="0" name=""/>
        <dsp:cNvSpPr/>
      </dsp:nvSpPr>
      <dsp:spPr>
        <a:xfrm>
          <a:off x="3679125" y="510378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3781297" y="510378"/>
        <a:ext cx="249756" cy="341710"/>
      </dsp:txXfrm>
    </dsp:sp>
    <dsp:sp modelId="{09B2B401-8928-462C-B29D-38127C77AA4D}">
      <dsp:nvSpPr>
        <dsp:cNvPr id="0" name=""/>
        <dsp:cNvSpPr/>
      </dsp:nvSpPr>
      <dsp:spPr>
        <a:xfrm>
          <a:off x="3987775" y="1306025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089947" y="1306025"/>
        <a:ext cx="249756" cy="341710"/>
      </dsp:txXfrm>
    </dsp:sp>
    <dsp:sp modelId="{94FDD53F-9ABA-4238-8C87-E414C334E987}">
      <dsp:nvSpPr>
        <dsp:cNvPr id="0" name=""/>
        <dsp:cNvSpPr/>
      </dsp:nvSpPr>
      <dsp:spPr>
        <a:xfrm>
          <a:off x="4296426" y="2090028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398598" y="2090028"/>
        <a:ext cx="249756" cy="341710"/>
      </dsp:txXfrm>
    </dsp:sp>
    <dsp:sp modelId="{112B86F2-18EA-41BC-AA1E-EB607F094174}">
      <dsp:nvSpPr>
        <dsp:cNvPr id="0" name=""/>
        <dsp:cNvSpPr/>
      </dsp:nvSpPr>
      <dsp:spPr>
        <a:xfrm>
          <a:off x="4605076" y="2893437"/>
          <a:ext cx="454100" cy="454100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  <a:lumOff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000" kern="1200"/>
        </a:p>
      </dsp:txBody>
      <dsp:txXfrm>
        <a:off x="4707248" y="2893437"/>
        <a:ext cx="249756" cy="341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272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97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260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2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65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0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62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76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91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33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302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948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5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379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12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13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44BD7C-F7E4-4602-B4BA-7731E171C526}" type="datetimeFigureOut">
              <a:rPr lang="en-AU" smtClean="0"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D9A5-0FC2-4DE2-AA57-A6836224D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828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  <p:sldLayoutId id="2147484246" r:id="rId14"/>
    <p:sldLayoutId id="2147484247" r:id="rId15"/>
    <p:sldLayoutId id="2147484248" r:id="rId16"/>
    <p:sldLayoutId id="21474842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06784" cy="332958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Control of extracellular vesicle microRNA export in prostate cancer.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638" y="4037954"/>
            <a:ext cx="9440034" cy="282004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Harley Robinson. Alex </a:t>
            </a:r>
            <a:r>
              <a:rPr lang="en-US" dirty="0" err="1" smtClean="0"/>
              <a:t>Cristino</a:t>
            </a:r>
            <a:endParaRPr lang="en-US" dirty="0" smtClean="0"/>
          </a:p>
          <a:p>
            <a:r>
              <a:rPr lang="en-US" dirty="0" smtClean="0"/>
              <a:t>Hill and </a:t>
            </a:r>
            <a:r>
              <a:rPr lang="en-US" dirty="0" err="1" smtClean="0"/>
              <a:t>Cristino</a:t>
            </a:r>
            <a:r>
              <a:rPr lang="en-US" dirty="0" smtClean="0"/>
              <a:t> Group.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98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Investigating similarities of </a:t>
            </a:r>
            <a:r>
              <a:rPr lang="en-AU" dirty="0" err="1" smtClean="0"/>
              <a:t>miRs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 smtClean="0"/>
              <a:t>EXAPLAINATION OF MOTIF ANALYSIS AND EXPANSION OF MIR 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690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Motifs detected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571" y="1615685"/>
            <a:ext cx="6071609" cy="44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0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RNA-binding proteins exported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9111"/>
            <a:ext cx="564564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Candidate checklist: </a:t>
            </a:r>
          </a:p>
          <a:p>
            <a:pPr lvl="1"/>
            <a:r>
              <a:rPr lang="en-US" dirty="0" smtClean="0"/>
              <a:t>Needs to be differentially </a:t>
            </a:r>
            <a:r>
              <a:rPr lang="en-US" dirty="0" smtClean="0"/>
              <a:t>exported</a:t>
            </a:r>
            <a:endParaRPr lang="en-US" dirty="0" smtClean="0"/>
          </a:p>
          <a:p>
            <a:pPr lvl="1"/>
            <a:r>
              <a:rPr lang="en-US" dirty="0" smtClean="0"/>
              <a:t>Must bind </a:t>
            </a:r>
            <a:r>
              <a:rPr lang="en-US" dirty="0" smtClean="0"/>
              <a:t>RNA</a:t>
            </a:r>
            <a:endParaRPr lang="en-AU" dirty="0"/>
          </a:p>
          <a:p>
            <a:pPr lvl="1"/>
            <a:r>
              <a:rPr lang="en-US" dirty="0" smtClean="0"/>
              <a:t>Predicted </a:t>
            </a:r>
            <a:r>
              <a:rPr lang="en-US" dirty="0" smtClean="0"/>
              <a:t>to bind the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MS/MS compared proteomic content of EVs from PC3 and PC3-cavin-1 cells. 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Gene Ontology analysis for RNA binding.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6033" r="339" b="972"/>
          <a:stretch/>
        </p:blipFill>
        <p:spPr bwMode="auto">
          <a:xfrm>
            <a:off x="6291754" y="2059111"/>
            <a:ext cx="5437183" cy="3246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652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553744"/>
            <a:ext cx="9404723" cy="1400530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: viable export protein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383" y="1954274"/>
            <a:ext cx="8946541" cy="4195481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</a:t>
            </a:r>
            <a:r>
              <a:rPr lang="en-US" dirty="0" smtClean="0"/>
              <a:t>commonly exported in cancer derived EVs</a:t>
            </a:r>
          </a:p>
          <a:p>
            <a:endParaRPr lang="en-US" dirty="0" smtClean="0"/>
          </a:p>
          <a:p>
            <a:r>
              <a:rPr lang="en-US" dirty="0" smtClean="0"/>
              <a:t>hnRNPA2B1 mediates export of </a:t>
            </a:r>
            <a:r>
              <a:rPr lang="en-US" dirty="0" err="1" smtClean="0"/>
              <a:t>miRs</a:t>
            </a:r>
            <a:r>
              <a:rPr lang="en-US" dirty="0" smtClean="0"/>
              <a:t> in T-lymphocytes</a:t>
            </a:r>
          </a:p>
          <a:p>
            <a:endParaRPr lang="en-US" dirty="0" smtClean="0"/>
          </a:p>
          <a:p>
            <a:r>
              <a:rPr lang="en-US" dirty="0" err="1" smtClean="0"/>
              <a:t>hnRNPK</a:t>
            </a:r>
            <a:r>
              <a:rPr lang="en-US" dirty="0" smtClean="0"/>
              <a:t> binds to miR-122 at AGUGUG region. </a:t>
            </a:r>
          </a:p>
          <a:p>
            <a:pPr lvl="1"/>
            <a:r>
              <a:rPr lang="en-US" dirty="0" smtClean="0"/>
              <a:t>FIMO </a:t>
            </a:r>
            <a:r>
              <a:rPr lang="en-US" dirty="0" smtClean="0"/>
              <a:t>prediction </a:t>
            </a:r>
            <a:r>
              <a:rPr lang="en-US" dirty="0" smtClean="0"/>
              <a:t>matches motif to this region (p=0.0435</a:t>
            </a:r>
            <a:r>
              <a:rPr lang="en-US" dirty="0" smtClean="0"/>
              <a:t>)</a:t>
            </a:r>
          </a:p>
          <a:p>
            <a:pPr marL="285750" lvl="1"/>
            <a:endParaRPr lang="en-US" dirty="0" smtClean="0"/>
          </a:p>
          <a:p>
            <a:pPr marL="285750" lvl="1"/>
            <a:r>
              <a:rPr lang="en-US" sz="2000" dirty="0" err="1" smtClean="0"/>
              <a:t>hnRNPK</a:t>
            </a:r>
            <a:r>
              <a:rPr lang="en-US" sz="2000" dirty="0" smtClean="0"/>
              <a:t> fulfils all criteria for the candidate export protein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146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hnRNPK</a:t>
            </a:r>
            <a:r>
              <a:rPr lang="en-AU" dirty="0" smtClean="0"/>
              <a:t> changes subcellular localization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2957687"/>
            <a:ext cx="3151798" cy="4195481"/>
          </a:xfrm>
        </p:spPr>
        <p:txBody>
          <a:bodyPr/>
          <a:lstStyle/>
          <a:p>
            <a:r>
              <a:rPr lang="en-US" dirty="0" smtClean="0"/>
              <a:t>Compare PC3 to PC3-cavin-1 cell line to assess difference in activity.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10" y="1529861"/>
            <a:ext cx="7022377" cy="48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changes between MVB and ER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276" y="1285355"/>
            <a:ext cx="7915108" cy="51020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087" y="315084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CD9 is a MVB and</a:t>
            </a:r>
          </a:p>
          <a:p>
            <a:r>
              <a:rPr lang="en-AU" dirty="0" smtClean="0"/>
              <a:t>exosome marker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744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/>
              <a:t> </a:t>
            </a:r>
            <a:r>
              <a:rPr lang="en-US" dirty="0" smtClean="0"/>
              <a:t>in ER in cavin-1 cells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18" y="1459985"/>
            <a:ext cx="7461739" cy="49435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5510" y="2797791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ERp44 is a resident </a:t>
            </a:r>
          </a:p>
          <a:p>
            <a:r>
              <a:rPr lang="en-AU" dirty="0" smtClean="0"/>
              <a:t>ER protein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341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</a:t>
            </a:r>
            <a:r>
              <a:rPr lang="en-US" dirty="0" smtClean="0"/>
              <a:t>-ISH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44" y="1853248"/>
            <a:ext cx="6598750" cy="4195481"/>
          </a:xfrm>
        </p:spPr>
        <p:txBody>
          <a:bodyPr/>
          <a:lstStyle/>
          <a:p>
            <a:r>
              <a:rPr lang="en-US" dirty="0" smtClean="0"/>
              <a:t>Similar method to FISH</a:t>
            </a:r>
          </a:p>
          <a:p>
            <a:endParaRPr lang="en-US" dirty="0" smtClean="0"/>
          </a:p>
          <a:p>
            <a:r>
              <a:rPr lang="en-US" dirty="0" smtClean="0"/>
              <a:t>Fluorophore tagged complimentary RNA hybridizes to target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824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hnRNPK</a:t>
            </a:r>
            <a:r>
              <a:rPr lang="en-AU" dirty="0" smtClean="0"/>
              <a:t> co-localizes with miR-148a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499" y="1152983"/>
            <a:ext cx="8233040" cy="55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58" y="2615626"/>
            <a:ext cx="3073402" cy="1400530"/>
          </a:xfrm>
        </p:spPr>
        <p:txBody>
          <a:bodyPr/>
          <a:lstStyle/>
          <a:p>
            <a:r>
              <a:rPr lang="en-US" sz="2400" dirty="0" smtClean="0"/>
              <a:t>miR-589 is believed </a:t>
            </a:r>
            <a:br>
              <a:rPr lang="en-US" sz="2400" dirty="0" smtClean="0"/>
            </a:br>
            <a:r>
              <a:rPr lang="en-US" sz="2400" dirty="0" smtClean="0"/>
              <a:t>to be exported </a:t>
            </a:r>
            <a:br>
              <a:rPr lang="en-US" sz="2400" dirty="0" smtClean="0"/>
            </a:br>
            <a:r>
              <a:rPr lang="en-US" sz="2400" dirty="0" smtClean="0"/>
              <a:t>due to sampling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160" y="861646"/>
            <a:ext cx="8340058" cy="53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2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92384"/>
            <a:ext cx="10353762" cy="4058751"/>
          </a:xfrm>
        </p:spPr>
        <p:txBody>
          <a:bodyPr/>
          <a:lstStyle/>
          <a:p>
            <a:r>
              <a:rPr lang="en-AU" dirty="0"/>
              <a:t>Highest diagnosed cancer in men </a:t>
            </a:r>
            <a:r>
              <a:rPr lang="en-AU" dirty="0" smtClean="0"/>
              <a:t>worldwide</a:t>
            </a:r>
          </a:p>
          <a:p>
            <a:pPr marL="3657600" lvl="8" indent="0">
              <a:buNone/>
            </a:pPr>
            <a:r>
              <a:rPr lang="en-US" dirty="0" smtClean="0"/>
              <a:t>(SEER 2016)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Bone metastasis leads to poor outcome. </a:t>
            </a:r>
            <a:endParaRPr lang="en-AU" dirty="0" smtClean="0"/>
          </a:p>
          <a:p>
            <a:pPr marL="3657600" lvl="8" indent="0">
              <a:buNone/>
            </a:pPr>
            <a:r>
              <a:rPr lang="en-US" dirty="0" smtClean="0"/>
              <a:t>(Body </a:t>
            </a:r>
            <a:r>
              <a:rPr lang="en-US" i="1" dirty="0" smtClean="0"/>
              <a:t>et al </a:t>
            </a:r>
            <a:r>
              <a:rPr lang="en-US" dirty="0" smtClean="0"/>
              <a:t>2015)</a:t>
            </a:r>
            <a:endParaRPr lang="en-AU" dirty="0" smtClean="0"/>
          </a:p>
          <a:p>
            <a:endParaRPr lang="en-AU" dirty="0"/>
          </a:p>
          <a:p>
            <a:r>
              <a:rPr lang="en-AU" dirty="0"/>
              <a:t>Metastasis reduced 5 year survival to 29.3</a:t>
            </a:r>
            <a:r>
              <a:rPr lang="en-AU" dirty="0" smtClean="0"/>
              <a:t>% </a:t>
            </a:r>
          </a:p>
          <a:p>
            <a:pPr marL="3657600" lvl="8" indent="0">
              <a:buNone/>
            </a:pPr>
            <a:r>
              <a:rPr lang="en-AU" dirty="0" smtClean="0"/>
              <a:t>(SEER 2016)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09" y="1853248"/>
            <a:ext cx="4763126" cy="3637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7547" y="1063541"/>
            <a:ext cx="569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Year Relative Survival: </a:t>
            </a:r>
          </a:p>
          <a:p>
            <a:r>
              <a:rPr lang="en-US" dirty="0" smtClean="0"/>
              <a:t>Prostate cancer by stage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0700988" y="5566923"/>
            <a:ext cx="3976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(SEER 2016)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997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5036" y="2158425"/>
            <a:ext cx="3257672" cy="1400530"/>
          </a:xfrm>
        </p:spPr>
        <p:txBody>
          <a:bodyPr/>
          <a:lstStyle/>
          <a:p>
            <a:r>
              <a:rPr lang="en-US" sz="2400" dirty="0" smtClean="0"/>
              <a:t>Scrambled 148a as control. Won’t bind </a:t>
            </a:r>
            <a:r>
              <a:rPr lang="en-US" sz="2400" dirty="0" err="1" smtClean="0"/>
              <a:t>hnRNPK</a:t>
            </a:r>
            <a:r>
              <a:rPr lang="en-US" sz="2400" dirty="0"/>
              <a:t> </a:t>
            </a:r>
            <a:r>
              <a:rPr lang="en-US" sz="2400" dirty="0" smtClean="0"/>
              <a:t>or localize to nucleolus </a:t>
            </a:r>
            <a:endParaRPr lang="en-AU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452718"/>
            <a:ext cx="7746756" cy="55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88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hnRNPK</a:t>
            </a:r>
            <a:r>
              <a:rPr lang="en-AU" dirty="0" smtClean="0"/>
              <a:t> binds 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33" y="1853248"/>
            <a:ext cx="4874968" cy="4195481"/>
          </a:xfrm>
        </p:spPr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co-localizes with miR-148a, but does it bind?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RNA immunoprecipitation: pull down </a:t>
            </a:r>
            <a:r>
              <a:rPr lang="en-US" dirty="0" err="1" smtClean="0"/>
              <a:t>hnRNPK</a:t>
            </a:r>
            <a:r>
              <a:rPr lang="en-US" dirty="0" smtClean="0"/>
              <a:t> and its binders, including RNA.</a:t>
            </a:r>
          </a:p>
          <a:p>
            <a:pPr marL="0" indent="0">
              <a:buNone/>
            </a:pPr>
            <a:r>
              <a:rPr lang="en-US" dirty="0" smtClean="0"/>
              <a:t> 1- ladder</a:t>
            </a:r>
          </a:p>
          <a:p>
            <a:pPr marL="0" indent="0">
              <a:buNone/>
            </a:pPr>
            <a:r>
              <a:rPr lang="en-US" dirty="0" smtClean="0"/>
              <a:t> 3 – </a:t>
            </a:r>
            <a:r>
              <a:rPr lang="en-US" dirty="0" err="1" smtClean="0"/>
              <a:t>hnRNPK</a:t>
            </a:r>
            <a:r>
              <a:rPr lang="en-US" dirty="0" smtClean="0"/>
              <a:t> IP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4 – Control; rabbit IgG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71935" y="959552"/>
            <a:ext cx="3512992" cy="52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binds RNA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96635"/>
              </p:ext>
            </p:extLst>
          </p:nvPr>
        </p:nvGraphicFramePr>
        <p:xfrm>
          <a:off x="5935326" y="2535266"/>
          <a:ext cx="5064769" cy="2402230"/>
        </p:xfrm>
        <a:graphic>
          <a:graphicData uri="http://schemas.openxmlformats.org/drawingml/2006/table">
            <a:tbl>
              <a:tblPr firstRow="1" firstCol="1" bandRow="1"/>
              <a:tblGrid>
                <a:gridCol w="1178124"/>
                <a:gridCol w="2237439"/>
                <a:gridCol w="1649206"/>
              </a:tblGrid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RNA eluted (ng/µL)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Replicate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hnRNPK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IP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IgG Control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11.78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1.40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14.7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44702" y="3033324"/>
            <a:ext cx="44037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Purified RNA bound to </a:t>
            </a:r>
            <a:r>
              <a:rPr lang="en-US" sz="2000" dirty="0" err="1" smtClean="0"/>
              <a:t>hnRNPK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Confirms </a:t>
            </a:r>
            <a:r>
              <a:rPr lang="en-US" sz="2000" dirty="0" err="1" smtClean="0"/>
              <a:t>hnRNPK</a:t>
            </a:r>
            <a:r>
              <a:rPr lang="en-US" sz="2000" dirty="0" smtClean="0"/>
              <a:t>-RNA interaction,</a:t>
            </a:r>
          </a:p>
          <a:p>
            <a:r>
              <a:rPr lang="en-US" sz="2000" dirty="0" smtClean="0"/>
              <a:t>but not microRNA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82561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Look into RNAs binding to see if </a:t>
            </a:r>
            <a:r>
              <a:rPr lang="en-AU" dirty="0" err="1" smtClean="0"/>
              <a:t>micrornas</a:t>
            </a:r>
            <a:r>
              <a:rPr lang="en-AU" dirty="0" smtClean="0"/>
              <a:t> are binding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789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Caveolin-1 and Cavin-1 in </a:t>
            </a:r>
            <a:r>
              <a:rPr lang="en-AU" dirty="0" err="1" smtClean="0"/>
              <a:t>PCa</a:t>
            </a:r>
            <a:r>
              <a:rPr lang="en-AU" dirty="0" smtClean="0"/>
              <a:t>;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672" y="2335848"/>
            <a:ext cx="6422414" cy="4195481"/>
          </a:xfrm>
        </p:spPr>
        <p:txBody>
          <a:bodyPr/>
          <a:lstStyle/>
          <a:p>
            <a:r>
              <a:rPr lang="en-AU" dirty="0" smtClean="0"/>
              <a:t>Caveolin-1 biomarker for cancer progression</a:t>
            </a:r>
            <a:r>
              <a:rPr lang="en-AU" dirty="0" smtClean="0"/>
              <a:t>.</a:t>
            </a:r>
          </a:p>
          <a:p>
            <a:pPr marL="3657600" lvl="8" indent="0">
              <a:buNone/>
            </a:pPr>
            <a:r>
              <a:rPr lang="en-AU" dirty="0" smtClean="0"/>
              <a:t>(Freeman 2012)</a:t>
            </a:r>
            <a:endParaRPr lang="en-AU" dirty="0" smtClean="0"/>
          </a:p>
          <a:p>
            <a:r>
              <a:rPr lang="en-AU" dirty="0"/>
              <a:t>Co-expression with cavin-1 in healthy cells. </a:t>
            </a:r>
            <a:endParaRPr lang="en-AU" dirty="0" smtClean="0"/>
          </a:p>
          <a:p>
            <a:pPr marL="3657600" lvl="8" indent="0">
              <a:buNone/>
            </a:pPr>
            <a:r>
              <a:rPr lang="en-AU" dirty="0" smtClean="0"/>
              <a:t>(</a:t>
            </a:r>
            <a:r>
              <a:rPr lang="en-AU" dirty="0" err="1" smtClean="0"/>
              <a:t>Inder</a:t>
            </a:r>
            <a:r>
              <a:rPr lang="en-AU" dirty="0" smtClean="0"/>
              <a:t> 2012, Moon 2014)</a:t>
            </a:r>
            <a:endParaRPr lang="en-AU" dirty="0"/>
          </a:p>
          <a:p>
            <a:r>
              <a:rPr lang="en-AU" dirty="0" smtClean="0"/>
              <a:t>Overexpression linked to </a:t>
            </a:r>
            <a:r>
              <a:rPr lang="en-AU" dirty="0" err="1" smtClean="0"/>
              <a:t>PCa</a:t>
            </a:r>
            <a:r>
              <a:rPr lang="en-AU" dirty="0" smtClean="0"/>
              <a:t> metastasis</a:t>
            </a:r>
            <a:r>
              <a:rPr lang="en-AU" dirty="0" smtClean="0"/>
              <a:t>.</a:t>
            </a:r>
          </a:p>
          <a:p>
            <a:pPr marL="3657600" lvl="8" indent="0">
              <a:buNone/>
            </a:pPr>
            <a:r>
              <a:rPr lang="en-AU" dirty="0" smtClean="0"/>
              <a:t>(Bennett 2009)</a:t>
            </a:r>
            <a:endParaRPr lang="en-AU" dirty="0" smtClean="0"/>
          </a:p>
          <a:p>
            <a:r>
              <a:rPr lang="en-US" dirty="0" smtClean="0"/>
              <a:t>Knock down or addition of cavin-1 reduces metastasis</a:t>
            </a:r>
            <a:r>
              <a:rPr lang="en-US" dirty="0" smtClean="0"/>
              <a:t>.						</a:t>
            </a:r>
            <a:r>
              <a:rPr lang="en-US" sz="1400" dirty="0" smtClean="0"/>
              <a:t>(</a:t>
            </a:r>
            <a:r>
              <a:rPr lang="en-US" sz="1400" dirty="0" err="1" smtClean="0"/>
              <a:t>Sugie</a:t>
            </a:r>
            <a:r>
              <a:rPr lang="en-US" sz="1400" dirty="0" smtClean="0"/>
              <a:t> 2015, </a:t>
            </a:r>
            <a:r>
              <a:rPr lang="en-US" sz="1400" dirty="0" err="1" smtClean="0"/>
              <a:t>Inder</a:t>
            </a:r>
            <a:r>
              <a:rPr lang="en-US" sz="1400" dirty="0" smtClean="0"/>
              <a:t> 2014)</a:t>
            </a:r>
            <a:endParaRPr lang="en-US" sz="1400" dirty="0" smtClean="0"/>
          </a:p>
          <a:p>
            <a:endParaRPr lang="en-AU" dirty="0"/>
          </a:p>
          <a:p>
            <a:endParaRPr lang="en-AU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b="3747"/>
          <a:stretch>
            <a:fillRect/>
          </a:stretch>
        </p:blipFill>
        <p:spPr bwMode="auto">
          <a:xfrm>
            <a:off x="940118" y="1289813"/>
            <a:ext cx="3742471" cy="19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 t="2091"/>
          <a:stretch>
            <a:fillRect/>
          </a:stretch>
        </p:blipFill>
        <p:spPr bwMode="auto">
          <a:xfrm>
            <a:off x="940119" y="3227426"/>
            <a:ext cx="3742471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301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472" y="1853248"/>
            <a:ext cx="6404830" cy="4195481"/>
          </a:xfrm>
        </p:spPr>
        <p:txBody>
          <a:bodyPr/>
          <a:lstStyle/>
          <a:p>
            <a:r>
              <a:rPr lang="en-AU" dirty="0" smtClean="0"/>
              <a:t>Secreted vesicles containing cytoplasmic or sorted material. </a:t>
            </a:r>
            <a:r>
              <a:rPr lang="en-AU" dirty="0" smtClean="0"/>
              <a:t>					</a:t>
            </a:r>
            <a:r>
              <a:rPr lang="en-AU" sz="1400" dirty="0" smtClean="0"/>
              <a:t>(</a:t>
            </a:r>
            <a:r>
              <a:rPr lang="en-AU" sz="1400" dirty="0" err="1" smtClean="0"/>
              <a:t>Zaborowski</a:t>
            </a:r>
            <a:r>
              <a:rPr lang="en-AU" sz="1400" dirty="0" smtClean="0"/>
              <a:t> 2015)</a:t>
            </a:r>
            <a:endParaRPr lang="en-AU" sz="1400" dirty="0" smtClean="0"/>
          </a:p>
          <a:p>
            <a:endParaRPr lang="en-AU" dirty="0" smtClean="0"/>
          </a:p>
          <a:p>
            <a:r>
              <a:rPr lang="en-AU" dirty="0" smtClean="0"/>
              <a:t>Transfer to other cells induces modifications</a:t>
            </a:r>
          </a:p>
          <a:p>
            <a:endParaRPr lang="en-AU" dirty="0" smtClean="0"/>
          </a:p>
          <a:p>
            <a:r>
              <a:rPr lang="en-AU" dirty="0" smtClean="0"/>
              <a:t>Cancer derived EVs have roles in tumour microenvironment </a:t>
            </a:r>
            <a:r>
              <a:rPr lang="en-AU" dirty="0" smtClean="0"/>
              <a:t>modifications. 	</a:t>
            </a:r>
            <a:r>
              <a:rPr lang="en-AU" sz="1400" dirty="0" smtClean="0"/>
              <a:t>(Webber 2015)</a:t>
            </a:r>
            <a:r>
              <a:rPr lang="en-AU" dirty="0" smtClean="0"/>
              <a:t>  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Protein content of EVs commonly researched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62" y="1593622"/>
            <a:ext cx="3977659" cy="47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MicroRNAs in EVs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3248"/>
            <a:ext cx="6506308" cy="4195481"/>
          </a:xfrm>
        </p:spPr>
        <p:txBody>
          <a:bodyPr/>
          <a:lstStyle/>
          <a:p>
            <a:r>
              <a:rPr lang="en-AU" dirty="0" smtClean="0"/>
              <a:t>EVs have been proposed as vehicles for microRNAs.</a:t>
            </a:r>
          </a:p>
          <a:p>
            <a:endParaRPr lang="en-AU" dirty="0" smtClean="0"/>
          </a:p>
          <a:p>
            <a:r>
              <a:rPr lang="en-AU" dirty="0" smtClean="0"/>
              <a:t>MiR-148a exported from PC3 cell line. </a:t>
            </a:r>
          </a:p>
          <a:p>
            <a:endParaRPr lang="en-AU" dirty="0" smtClean="0"/>
          </a:p>
          <a:p>
            <a:r>
              <a:rPr lang="en-AU" dirty="0" smtClean="0"/>
              <a:t>No change to cellular expression </a:t>
            </a:r>
          </a:p>
          <a:p>
            <a:endParaRPr lang="en-AU" dirty="0" smtClean="0"/>
          </a:p>
          <a:p>
            <a:r>
              <a:rPr lang="en-AU" dirty="0" smtClean="0"/>
              <a:t>Indicates some form of export mechanism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	rather than sampling.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25" y="1677402"/>
            <a:ext cx="4579972" cy="40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2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Hypothesis and Aims: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4" t="8537"/>
          <a:stretch/>
        </p:blipFill>
        <p:spPr>
          <a:xfrm>
            <a:off x="1040241" y="1853248"/>
            <a:ext cx="4308231" cy="3883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2185" y="2190325"/>
            <a:ext cx="5390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Aims: 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Identify </a:t>
            </a:r>
            <a:r>
              <a:rPr lang="en-US" sz="2000" dirty="0" err="1" smtClean="0"/>
              <a:t>miRs</a:t>
            </a:r>
            <a:r>
              <a:rPr lang="en-US" sz="2000" dirty="0" smtClean="0"/>
              <a:t> manipulated by this system</a:t>
            </a: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Identify candidate export protein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Investigate the interaction </a:t>
            </a:r>
            <a:r>
              <a:rPr lang="en-US" sz="2000" dirty="0" smtClean="0"/>
              <a:t>between candidate </a:t>
            </a:r>
            <a:r>
              <a:rPr lang="en-US" sz="2000" dirty="0" smtClean="0"/>
              <a:t>and microRNAs</a:t>
            </a:r>
            <a:endParaRPr lang="en-A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07725" y="5268036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chemeClr val="bg1"/>
                </a:solidFill>
              </a:rPr>
              <a:t>Caveolin</a:t>
            </a:r>
            <a:r>
              <a:rPr lang="en-AU" sz="14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626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94" y="652388"/>
            <a:ext cx="10695967" cy="1400530"/>
          </a:xfrm>
        </p:spPr>
        <p:txBody>
          <a:bodyPr/>
          <a:lstStyle/>
          <a:p>
            <a:r>
              <a:rPr lang="en-US" sz="3600" dirty="0" smtClean="0"/>
              <a:t>RNA-</a:t>
            </a:r>
            <a:r>
              <a:rPr lang="en-US" sz="3600" dirty="0" err="1" smtClean="0"/>
              <a:t>seq</a:t>
            </a:r>
            <a:r>
              <a:rPr lang="en-US" sz="3600" dirty="0" smtClean="0"/>
              <a:t> and Differential Expression analysis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068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64794"/>
            <a:ext cx="9404723" cy="1400530"/>
          </a:xfrm>
        </p:spPr>
        <p:txBody>
          <a:bodyPr/>
          <a:lstStyle/>
          <a:p>
            <a:r>
              <a:rPr lang="en-AU" dirty="0" smtClean="0"/>
              <a:t>MicroRNAs are selectively exported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7"/>
          <a:stretch/>
        </p:blipFill>
        <p:spPr>
          <a:xfrm>
            <a:off x="1255535" y="1765324"/>
            <a:ext cx="4542332" cy="4106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7845" y="2582984"/>
            <a:ext cx="481765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r>
              <a:rPr lang="en-AU" sz="2000" dirty="0">
                <a:solidFill>
                  <a:prstClr val="white"/>
                </a:solidFill>
                <a:ea typeface="+mj-ea"/>
                <a:cs typeface="+mj-cs"/>
              </a:rPr>
              <a:t>12 </a:t>
            </a:r>
            <a:r>
              <a:rPr lang="en-AU" sz="2000" dirty="0" err="1">
                <a:solidFill>
                  <a:prstClr val="white"/>
                </a:solidFill>
                <a:ea typeface="+mj-ea"/>
                <a:cs typeface="+mj-cs"/>
              </a:rPr>
              <a:t>miRs</a:t>
            </a:r>
            <a:r>
              <a:rPr lang="en-AU" sz="2000" dirty="0">
                <a:solidFill>
                  <a:prstClr val="white"/>
                </a:solidFill>
                <a:ea typeface="+mj-ea"/>
                <a:cs typeface="+mj-cs"/>
              </a:rPr>
              <a:t> significantly modified by cavin-1 in EVs. </a:t>
            </a:r>
            <a:endParaRPr lang="en-AU" sz="2000" dirty="0" smtClean="0">
              <a:solidFill>
                <a:prstClr val="white"/>
              </a:solidFill>
              <a:ea typeface="+mj-ea"/>
              <a:cs typeface="+mj-cs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endParaRPr lang="en-AU" sz="2000" dirty="0">
              <a:solidFill>
                <a:prstClr val="white"/>
              </a:solidFill>
              <a:ea typeface="+mj-ea"/>
              <a:cs typeface="+mj-cs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DDDDDD"/>
              </a:buClr>
              <a:buSzPct val="80000"/>
              <a:buFont typeface="Wingdings 3" charset="2"/>
              <a:buChar char=""/>
            </a:pPr>
            <a:r>
              <a:rPr lang="en-AU" sz="2000" dirty="0">
                <a:solidFill>
                  <a:prstClr val="white"/>
                </a:solidFill>
                <a:ea typeface="+mj-ea"/>
                <a:cs typeface="+mj-cs"/>
              </a:rPr>
              <a:t>Presence in EVs due to sampling or selective export</a:t>
            </a:r>
            <a:endParaRPr lang="en-AU" sz="2000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728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RT-qPCR validation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2"/>
          <a:stretch/>
        </p:blipFill>
        <p:spPr>
          <a:xfrm>
            <a:off x="6946763" y="1853248"/>
            <a:ext cx="4149129" cy="37374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7995364"/>
              </p:ext>
            </p:extLst>
          </p:nvPr>
        </p:nvGraphicFramePr>
        <p:xfrm>
          <a:off x="646111" y="1781379"/>
          <a:ext cx="5367827" cy="3881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Elbow Connector 7"/>
          <p:cNvCxnSpPr/>
          <p:nvPr/>
        </p:nvCxnSpPr>
        <p:spPr>
          <a:xfrm flipV="1">
            <a:off x="5540993" y="3848667"/>
            <a:ext cx="1405770" cy="132383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28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1273</TotalTime>
  <Words>488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 3</vt:lpstr>
      <vt:lpstr>Ion</vt:lpstr>
      <vt:lpstr>Control of extracellular vesicle microRNA export in prostate cancer. </vt:lpstr>
      <vt:lpstr>Prostate Cancer</vt:lpstr>
      <vt:lpstr>Caveolin-1 and Cavin-1 in PCa;</vt:lpstr>
      <vt:lpstr>Extracellular Vesicles</vt:lpstr>
      <vt:lpstr>MicroRNAs in EVs</vt:lpstr>
      <vt:lpstr>Hypothesis and Aims:</vt:lpstr>
      <vt:lpstr>RNA-seq and Differential Expression analysis</vt:lpstr>
      <vt:lpstr>MicroRNAs are selectively exported</vt:lpstr>
      <vt:lpstr>RT-qPCR validation</vt:lpstr>
      <vt:lpstr>Investigating similarities of miRs</vt:lpstr>
      <vt:lpstr>Motifs detected</vt:lpstr>
      <vt:lpstr>RNA-binding proteins exported</vt:lpstr>
      <vt:lpstr>hnRNPK: viable export protein</vt:lpstr>
      <vt:lpstr>hnRNPK changes subcellular localization</vt:lpstr>
      <vt:lpstr>hnRNPK changes between MVB and ER</vt:lpstr>
      <vt:lpstr>hnRNPK in ER in cavin-1 cells</vt:lpstr>
      <vt:lpstr>miR-ISH</vt:lpstr>
      <vt:lpstr>hnRNPK co-localizes with miR-148a</vt:lpstr>
      <vt:lpstr>miR-589 is believed  to be exported  due to sampling</vt:lpstr>
      <vt:lpstr>Scrambled 148a as control. Won’t bind hnRNPK or localize to nucleolus </vt:lpstr>
      <vt:lpstr>hnRNPK binds RNA</vt:lpstr>
      <vt:lpstr>hnRNPK binds RNA</vt:lpstr>
      <vt:lpstr>Future: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Selectively Exported MicroRNA</dc:title>
  <dc:creator>Microsoft account</dc:creator>
  <cp:lastModifiedBy>Microsoft account</cp:lastModifiedBy>
  <cp:revision>42</cp:revision>
  <dcterms:created xsi:type="dcterms:W3CDTF">2016-09-13T09:36:59Z</dcterms:created>
  <dcterms:modified xsi:type="dcterms:W3CDTF">2016-09-27T09:18:13Z</dcterms:modified>
</cp:coreProperties>
</file>