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6" r:id="rId3"/>
    <p:sldId id="258" r:id="rId4"/>
    <p:sldId id="259" r:id="rId5"/>
    <p:sldId id="272" r:id="rId6"/>
    <p:sldId id="260" r:id="rId7"/>
    <p:sldId id="261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3716" autoAdjust="0"/>
  </p:normalViewPr>
  <p:slideViewPr>
    <p:cSldViewPr snapToGrid="0">
      <p:cViewPr varScale="1">
        <p:scale>
          <a:sx n="57" d="100"/>
          <a:sy n="57" d="100"/>
        </p:scale>
        <p:origin x="144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1FBDF-C287-422C-92BB-131BF3E59FE0}" type="datetimeFigureOut">
              <a:rPr lang="en-AU" smtClean="0"/>
              <a:t>22/03/2016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92962-0362-434D-A7A6-86BA872933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23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05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28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What, contents, advantages..</a:t>
            </a:r>
            <a:r>
              <a:rPr lang="en-US" baseline="0" dirty="0" smtClean="0"/>
              <a:t> Hereby, investigating the content can reveal function or irregularities occurring in intercellular communication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52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little</a:t>
            </a:r>
            <a:r>
              <a:rPr lang="en-US" baseline="0" dirty="0" smtClean="0"/>
              <a:t> is known about miRNA export. Previously non-selective (define). Link to slide as selective. </a:t>
            </a:r>
            <a:r>
              <a:rPr lang="en-US" baseline="0" dirty="0" err="1" smtClean="0"/>
              <a:t>hnRNP</a:t>
            </a:r>
            <a:r>
              <a:rPr lang="en-US" baseline="0" dirty="0" smtClean="0"/>
              <a:t> subset of 30miRs. No known regulation, no known mechanisms for the other </a:t>
            </a:r>
            <a:r>
              <a:rPr lang="en-US" baseline="0" dirty="0" err="1" smtClean="0"/>
              <a:t>miRs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222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Lipid raft composition may be</a:t>
            </a:r>
            <a:r>
              <a:rPr lang="en-US" baseline="0" dirty="0" smtClean="0"/>
              <a:t> key.. Lipid rafts are.. Rafts enriched in.. Investigating the role of these lipid rafts through depletion..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6915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0998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 smtClean="0"/>
              <a:t>GO:0003723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2151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009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92962-0362-434D-A7A6-86BA8729338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00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22/03/2016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14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22/03/2016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82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22/03/2016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77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22/03/2016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78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22/03/2016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43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22/03/2016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49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22/03/2016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39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22/03/2016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91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22/03/2016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22/03/2016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13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6A5F5-722B-4365-93E1-21E835194C29}" type="datetimeFigureOut">
              <a:rPr lang="en-AU" smtClean="0"/>
              <a:t>22/03/2016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87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6A5F5-722B-4365-93E1-21E835194C29}" type="datetimeFigureOut">
              <a:rPr lang="en-AU" smtClean="0"/>
              <a:t>22/03/2016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F6DB6-6A4C-4595-B4F8-5A6F017CFE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22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1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/>
            </a:r>
            <a:br>
              <a:rPr lang="en-AU" dirty="0"/>
            </a:br>
            <a:r>
              <a:rPr lang="en-AU" dirty="0"/>
              <a:t> Investigating the mechanism of selective microRNA export via extracellular vesicles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40704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Harley Robinson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 smtClean="0"/>
              <a:t>Supervisor: A/Prof Michelle Hill</a:t>
            </a:r>
          </a:p>
          <a:p>
            <a:pPr algn="l"/>
            <a:r>
              <a:rPr lang="en-US" sz="2800" dirty="0" smtClean="0"/>
              <a:t>Co-supervisor: </a:t>
            </a:r>
            <a:r>
              <a:rPr lang="en-US" sz="2800" dirty="0" err="1" smtClean="0"/>
              <a:t>Dr</a:t>
            </a:r>
            <a:r>
              <a:rPr lang="en-US" sz="2800" dirty="0" smtClean="0"/>
              <a:t> Alex </a:t>
            </a:r>
            <a:r>
              <a:rPr lang="en-US" sz="2800" dirty="0" err="1" smtClean="0"/>
              <a:t>Cristino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74694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b="1" dirty="0" smtClean="0">
                <a:solidFill>
                  <a:schemeClr val="bg1"/>
                </a:solidFill>
              </a:rPr>
              <a:t>Aim 2: Identify </a:t>
            </a:r>
            <a:r>
              <a:rPr lang="en-AU" sz="4000" b="1" dirty="0" smtClean="0">
                <a:solidFill>
                  <a:schemeClr val="bg1"/>
                </a:solidFill>
              </a:rPr>
              <a:t>Candidate </a:t>
            </a:r>
            <a:r>
              <a:rPr lang="en-AU" sz="4000" b="1" dirty="0" err="1" smtClean="0">
                <a:solidFill>
                  <a:schemeClr val="bg1"/>
                </a:solidFill>
              </a:rPr>
              <a:t>miR</a:t>
            </a:r>
            <a:r>
              <a:rPr lang="en-AU" sz="4000" b="1" dirty="0" smtClean="0">
                <a:solidFill>
                  <a:schemeClr val="bg1"/>
                </a:solidFill>
              </a:rPr>
              <a:t> </a:t>
            </a:r>
            <a:r>
              <a:rPr lang="en-AU" sz="4000" b="1" dirty="0" smtClean="0">
                <a:solidFill>
                  <a:schemeClr val="bg1"/>
                </a:solidFill>
              </a:rPr>
              <a:t>Binding </a:t>
            </a:r>
            <a:r>
              <a:rPr lang="en-AU" sz="4000" b="1" dirty="0">
                <a:solidFill>
                  <a:schemeClr val="bg1"/>
                </a:solidFill>
              </a:rPr>
              <a:t>P</a:t>
            </a:r>
            <a:r>
              <a:rPr lang="en-AU" sz="4000" b="1" dirty="0" smtClean="0">
                <a:solidFill>
                  <a:schemeClr val="bg1"/>
                </a:solidFill>
              </a:rPr>
              <a:t>roteins</a:t>
            </a:r>
            <a:r>
              <a:rPr lang="en-AU" sz="4000" b="1" dirty="0" smtClean="0">
                <a:solidFill>
                  <a:schemeClr val="bg1"/>
                </a:solidFill>
              </a:rPr>
              <a:t>.</a:t>
            </a:r>
            <a:endParaRPr lang="en-AU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140"/>
            <a:ext cx="5729216" cy="45938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b="1" dirty="0" smtClean="0"/>
              <a:t>Method 1: Computational analysis. </a:t>
            </a:r>
          </a:p>
          <a:p>
            <a:pPr marL="0" indent="0">
              <a:buNone/>
            </a:pPr>
            <a:endParaRPr lang="en-AU" sz="2200" dirty="0" smtClean="0"/>
          </a:p>
          <a:p>
            <a:pPr>
              <a:lnSpc>
                <a:spcPct val="100000"/>
              </a:lnSpc>
            </a:pPr>
            <a:r>
              <a:rPr lang="en-AU" sz="2600" dirty="0"/>
              <a:t>P</a:t>
            </a:r>
            <a:r>
              <a:rPr lang="en-AU" sz="2600" dirty="0" smtClean="0"/>
              <a:t>roteomics data collected for the lipid raft, total membrane and EVs for PC3 GFP and PC3 cavin-1 cells. </a:t>
            </a:r>
          </a:p>
          <a:p>
            <a:pPr marL="0" indent="0">
              <a:lnSpc>
                <a:spcPct val="100000"/>
              </a:lnSpc>
              <a:buNone/>
            </a:pPr>
            <a:endParaRPr lang="en-AU" sz="2600" dirty="0" smtClean="0"/>
          </a:p>
          <a:p>
            <a:pPr>
              <a:lnSpc>
                <a:spcPct val="100000"/>
              </a:lnSpc>
            </a:pPr>
            <a:r>
              <a:rPr lang="en-US" sz="2600" dirty="0" smtClean="0"/>
              <a:t>Identify proteins enriched in the EV fraction correlating to an increase of </a:t>
            </a:r>
            <a:r>
              <a:rPr lang="en-US" sz="2600" dirty="0" err="1" smtClean="0"/>
              <a:t>miR</a:t>
            </a:r>
            <a:r>
              <a:rPr lang="en-US" sz="2600" dirty="0" smtClean="0"/>
              <a:t> export.</a:t>
            </a:r>
          </a:p>
          <a:p>
            <a:pPr>
              <a:lnSpc>
                <a:spcPct val="100000"/>
              </a:lnSpc>
            </a:pPr>
            <a:endParaRPr lang="en-US" sz="2600" dirty="0" smtClean="0"/>
          </a:p>
          <a:p>
            <a:pPr>
              <a:lnSpc>
                <a:spcPct val="100000"/>
              </a:lnSpc>
            </a:pPr>
            <a:r>
              <a:rPr lang="en-US" sz="2600" dirty="0" smtClean="0"/>
              <a:t>Gene Ontology analysis determines RNA-binding ability. </a:t>
            </a:r>
            <a:endParaRPr lang="en-AU" sz="3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153" y="2222784"/>
            <a:ext cx="523948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768" y="311362"/>
            <a:ext cx="10515600" cy="1325563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solidFill>
                  <a:schemeClr val="bg1"/>
                </a:solidFill>
              </a:rPr>
              <a:t>Aim 2: </a:t>
            </a:r>
            <a:r>
              <a:rPr lang="en-AU" sz="3600" b="1" dirty="0">
                <a:solidFill>
                  <a:schemeClr val="bg1"/>
                </a:solidFill>
              </a:rPr>
              <a:t>Identify </a:t>
            </a:r>
            <a:r>
              <a:rPr lang="en-AU" sz="3600" b="1" dirty="0" smtClean="0">
                <a:solidFill>
                  <a:schemeClr val="bg1"/>
                </a:solidFill>
              </a:rPr>
              <a:t>Candidate </a:t>
            </a:r>
            <a:r>
              <a:rPr lang="en-AU" sz="3600" b="1" dirty="0" err="1">
                <a:solidFill>
                  <a:schemeClr val="bg1"/>
                </a:solidFill>
              </a:rPr>
              <a:t>miR</a:t>
            </a:r>
            <a:r>
              <a:rPr lang="en-AU" sz="3600" b="1" dirty="0">
                <a:solidFill>
                  <a:schemeClr val="bg1"/>
                </a:solidFill>
              </a:rPr>
              <a:t> </a:t>
            </a:r>
            <a:r>
              <a:rPr lang="en-AU" sz="3600" b="1" dirty="0">
                <a:solidFill>
                  <a:schemeClr val="bg1"/>
                </a:solidFill>
              </a:rPr>
              <a:t>B</a:t>
            </a:r>
            <a:r>
              <a:rPr lang="en-AU" sz="3600" b="1" dirty="0" smtClean="0">
                <a:solidFill>
                  <a:schemeClr val="bg1"/>
                </a:solidFill>
              </a:rPr>
              <a:t>inding </a:t>
            </a:r>
            <a:r>
              <a:rPr lang="en-AU" sz="3600" b="1" dirty="0">
                <a:solidFill>
                  <a:schemeClr val="bg1"/>
                </a:solidFill>
              </a:rPr>
              <a:t>P</a:t>
            </a:r>
            <a:r>
              <a:rPr lang="en-AU" sz="3600" b="1" dirty="0" smtClean="0">
                <a:solidFill>
                  <a:schemeClr val="bg1"/>
                </a:solidFill>
              </a:rPr>
              <a:t>roteins</a:t>
            </a:r>
            <a:r>
              <a:rPr lang="en-AU" sz="3600" b="1" dirty="0" smtClean="0">
                <a:solidFill>
                  <a:schemeClr val="bg1"/>
                </a:solidFill>
              </a:rPr>
              <a:t>. </a:t>
            </a:r>
            <a:endParaRPr lang="en-AU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760"/>
            <a:ext cx="10515600" cy="4915040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Method 2: Motif discovery. </a:t>
            </a:r>
            <a:endParaRPr lang="en-AU" dirty="0" smtClean="0"/>
          </a:p>
          <a:p>
            <a:pPr marL="0" indent="0" algn="ctr">
              <a:buNone/>
            </a:pPr>
            <a:r>
              <a:rPr lang="en-AU" dirty="0" smtClean="0"/>
              <a:t>Compare</a:t>
            </a:r>
            <a:r>
              <a:rPr lang="en-US" dirty="0" smtClean="0"/>
              <a:t> known RNA-binding motif of </a:t>
            </a:r>
            <a:r>
              <a:rPr lang="en-AU" dirty="0" smtClean="0"/>
              <a:t>candidate protein to miRNA.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744" y="2873059"/>
            <a:ext cx="2089631" cy="20542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73751" y="2873059"/>
            <a:ext cx="5738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sz="2000" dirty="0" smtClean="0"/>
              <a:t>Known binding miRNAs:</a:t>
            </a:r>
          </a:p>
          <a:p>
            <a:pPr lvl="0"/>
            <a:r>
              <a:rPr lang="en-US" altLang="en-US" sz="2000" dirty="0" smtClean="0"/>
              <a:t>miR-198; GGUCCAGAGG</a:t>
            </a:r>
            <a:r>
              <a:rPr lang="en-US" altLang="en-US" sz="2000" dirty="0" smtClean="0">
                <a:solidFill>
                  <a:srgbClr val="FF0000"/>
                </a:solidFill>
              </a:rPr>
              <a:t>GGAG</a:t>
            </a:r>
            <a:r>
              <a:rPr lang="en-US" altLang="en-US" sz="2000" dirty="0" smtClean="0"/>
              <a:t>AUAGGUUC</a:t>
            </a:r>
            <a:endParaRPr lang="en-AU" altLang="en-US" sz="2000" dirty="0" smtClean="0"/>
          </a:p>
          <a:p>
            <a:r>
              <a:rPr lang="en-US" altLang="en-US" sz="2000" dirty="0" smtClean="0"/>
              <a:t>miR-887; CUUG</a:t>
            </a:r>
            <a:r>
              <a:rPr lang="en-US" altLang="en-US" sz="2000" dirty="0" smtClean="0">
                <a:solidFill>
                  <a:srgbClr val="FF0000"/>
                </a:solidFill>
              </a:rPr>
              <a:t>GGAG</a:t>
            </a:r>
            <a:r>
              <a:rPr lang="en-US" altLang="en-US" sz="2000" dirty="0" smtClean="0"/>
              <a:t>CCCUGUUAGACUC</a:t>
            </a:r>
          </a:p>
          <a:p>
            <a:endParaRPr lang="en-US" altLang="en-US" sz="2000" dirty="0"/>
          </a:p>
          <a:p>
            <a:r>
              <a:rPr lang="en-US" altLang="en-US" sz="2000" dirty="0" smtClean="0"/>
              <a:t>Non-binding miRNAs:</a:t>
            </a:r>
          </a:p>
          <a:p>
            <a:r>
              <a:rPr lang="en-US" altLang="en-US" sz="2000" dirty="0" smtClean="0"/>
              <a:t> miR-20b; CAAAGUGCUCAUAGUGCAGGUAG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093053" y="3958027"/>
            <a:ext cx="694266" cy="169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1768" y="5508248"/>
            <a:ext cx="110884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Expected Results: </a:t>
            </a:r>
            <a:r>
              <a:rPr lang="en-US" sz="2400" dirty="0" smtClean="0"/>
              <a:t>Selectively exported miRNA should contain the candidate’s RNA-binding motif, where non-selective will not. 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14172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Aim 3: Verification of </a:t>
            </a:r>
            <a:r>
              <a:rPr lang="en-AU" b="1" dirty="0" err="1" smtClean="0">
                <a:solidFill>
                  <a:schemeClr val="bg1"/>
                </a:solidFill>
              </a:rPr>
              <a:t>miR</a:t>
            </a:r>
            <a:r>
              <a:rPr lang="en-AU" b="1" dirty="0" smtClean="0">
                <a:solidFill>
                  <a:schemeClr val="bg1"/>
                </a:solidFill>
              </a:rPr>
              <a:t> Candidate.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Method 1: Pull down assay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397125"/>
            <a:ext cx="99441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6999"/>
            <a:ext cx="10515600" cy="1325563"/>
          </a:xfrm>
        </p:spPr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Aim 3: </a:t>
            </a:r>
            <a:r>
              <a:rPr lang="en-AU" b="1" dirty="0">
                <a:solidFill>
                  <a:schemeClr val="bg1"/>
                </a:solidFill>
              </a:rPr>
              <a:t>Verification of </a:t>
            </a:r>
            <a:r>
              <a:rPr lang="en-AU" b="1" dirty="0" err="1">
                <a:solidFill>
                  <a:schemeClr val="bg1"/>
                </a:solidFill>
              </a:rPr>
              <a:t>miR</a:t>
            </a:r>
            <a:r>
              <a:rPr lang="en-AU" b="1" dirty="0">
                <a:solidFill>
                  <a:schemeClr val="bg1"/>
                </a:solidFill>
              </a:rPr>
              <a:t> </a:t>
            </a:r>
            <a:r>
              <a:rPr lang="en-AU" b="1" dirty="0" smtClean="0">
                <a:solidFill>
                  <a:schemeClr val="bg1"/>
                </a:solidFill>
              </a:rPr>
              <a:t>Candidate.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Method 2: Co-localisation by Immunofluorescence Confocal Microscopy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8276836" y="3074801"/>
            <a:ext cx="363378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Cells transfected with biotinylated</a:t>
            </a:r>
            <a:r>
              <a:rPr lang="en-AU" sz="2800" dirty="0" smtClean="0"/>
              <a:t> miRNAs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Co-localized miRNA + protein will be visualized as yellow.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074"/>
          <a:stretch/>
        </p:blipFill>
        <p:spPr>
          <a:xfrm>
            <a:off x="509980" y="2709333"/>
            <a:ext cx="7619836" cy="346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Significance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58752"/>
            <a:ext cx="600286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Novel mechanism of miRNA </a:t>
            </a:r>
            <a:r>
              <a:rPr lang="en-US" dirty="0" smtClean="0"/>
              <a:t>function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Irregularities in sorting can cause dysfunction in recipient cells.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MiRNAs </a:t>
            </a:r>
            <a:r>
              <a:rPr lang="en-US" dirty="0" smtClean="0"/>
              <a:t>exported within EVs have been linked to cancer metastasis 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0169"/>
          <a:stretch/>
        </p:blipFill>
        <p:spPr>
          <a:xfrm>
            <a:off x="7332131" y="2936755"/>
            <a:ext cx="4274908" cy="299533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8483600" y="2258752"/>
            <a:ext cx="152400" cy="6780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26960" y="1652716"/>
            <a:ext cx="3049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Increases proliferation.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0162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Acknowledgements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404636"/>
            <a:ext cx="10515600" cy="4351338"/>
          </a:xfrm>
        </p:spPr>
        <p:txBody>
          <a:bodyPr/>
          <a:lstStyle/>
          <a:p>
            <a:r>
              <a:rPr lang="en-US" dirty="0" smtClean="0"/>
              <a:t>Supervisor: A/Prof Michelle Hill</a:t>
            </a:r>
          </a:p>
          <a:p>
            <a:r>
              <a:rPr lang="en-US" dirty="0" smtClean="0"/>
              <a:t>Co-supervisor: </a:t>
            </a:r>
            <a:r>
              <a:rPr lang="en-US" dirty="0" err="1" smtClean="0"/>
              <a:t>Dr</a:t>
            </a:r>
            <a:r>
              <a:rPr lang="en-US" dirty="0" smtClean="0"/>
              <a:t> Alex </a:t>
            </a:r>
            <a:r>
              <a:rPr lang="en-US" dirty="0" err="1" smtClean="0"/>
              <a:t>Cristino</a:t>
            </a:r>
            <a:endParaRPr lang="en-US" dirty="0" smtClean="0"/>
          </a:p>
          <a:p>
            <a:r>
              <a:rPr lang="en-US" dirty="0" smtClean="0"/>
              <a:t>Hill Lab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294641" y="2011892"/>
            <a:ext cx="5682686" cy="4225340"/>
            <a:chOff x="4134057" y="1355957"/>
            <a:chExt cx="5682686" cy="4225340"/>
          </a:xfrm>
        </p:grpSpPr>
        <p:pic>
          <p:nvPicPr>
            <p:cNvPr id="7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26365" y="4213145"/>
              <a:ext cx="2101754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7" descr="https://www.uq.edu.au/diamantina/staff-intranet/docs/comms/UQDIBrandColour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68231" y="1355957"/>
              <a:ext cx="4896544" cy="7854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34057" y="2900480"/>
              <a:ext cx="5682686" cy="792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16317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7547" y="457531"/>
            <a:ext cx="11400430" cy="1215310"/>
          </a:xfrm>
          <a:noFill/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	microRNAs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876" y="1959562"/>
            <a:ext cx="659761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Important regulatory function</a:t>
            </a:r>
          </a:p>
          <a:p>
            <a:pPr marL="342900" indent="-342900">
              <a:buFontTx/>
              <a:buChar char="-"/>
            </a:pP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Binding to target mRNA decreases protein function by RISC inhibition and degradation </a:t>
            </a:r>
            <a:r>
              <a:rPr lang="en-US" sz="2000" dirty="0" smtClean="0"/>
              <a:t>(Gregory </a:t>
            </a:r>
            <a:r>
              <a:rPr lang="en-US" sz="2000" i="1" dirty="0" smtClean="0"/>
              <a:t>et al. </a:t>
            </a:r>
            <a:r>
              <a:rPr lang="en-US" sz="2000" dirty="0" smtClean="0"/>
              <a:t>2005)</a:t>
            </a:r>
          </a:p>
          <a:p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Export of microRNAs (</a:t>
            </a:r>
            <a:r>
              <a:rPr lang="en-US" sz="2800" dirty="0" err="1" smtClean="0"/>
              <a:t>miRs</a:t>
            </a:r>
            <a:r>
              <a:rPr lang="en-US" sz="2800" dirty="0" smtClean="0"/>
              <a:t>, miRNAs) regulates pathways in the recipient cells</a:t>
            </a:r>
            <a:endParaRPr lang="en-AU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61189" y="1266535"/>
            <a:ext cx="3805881" cy="514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96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Extracellular Vesicles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1432" y="1820094"/>
            <a:ext cx="603885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Comprised of </a:t>
            </a:r>
            <a:r>
              <a:rPr lang="en-US" dirty="0" err="1"/>
              <a:t>m</a:t>
            </a:r>
            <a:r>
              <a:rPr lang="en-US" dirty="0" err="1" smtClean="0"/>
              <a:t>icrovesicles</a:t>
            </a:r>
            <a:r>
              <a:rPr lang="en-US" dirty="0" smtClean="0"/>
              <a:t> and exosomes.   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Increased stability of contents compared to unbound secretion into extracellular serum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 smtClean="0"/>
              <a:t>Important for intercellular communication.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40543"/>
            <a:ext cx="4123266" cy="471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643" y="29098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Current miRNA Cargo Sorting Mechanisms.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67" y="2048136"/>
            <a:ext cx="6870680" cy="4047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dirty="0" smtClean="0"/>
              <a:t>Previously considered non-selective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miRNAs exported can change disproportionally to the cellular content</a:t>
            </a:r>
          </a:p>
          <a:p>
            <a:pPr marL="0" indent="0">
              <a:lnSpc>
                <a:spcPct val="100000"/>
              </a:lnSpc>
              <a:buNone/>
            </a:pPr>
            <a:endParaRPr lang="en-AU" dirty="0" smtClean="0"/>
          </a:p>
          <a:p>
            <a:pPr>
              <a:lnSpc>
                <a:spcPct val="100000"/>
              </a:lnSpc>
            </a:pPr>
            <a:r>
              <a:rPr lang="en-AU" dirty="0" err="1" smtClean="0"/>
              <a:t>Sumoylated</a:t>
            </a:r>
            <a:r>
              <a:rPr lang="en-AU" dirty="0" smtClean="0"/>
              <a:t> </a:t>
            </a:r>
            <a:r>
              <a:rPr lang="en-AU" dirty="0" err="1" smtClean="0"/>
              <a:t>hnRNP</a:t>
            </a:r>
            <a:r>
              <a:rPr lang="en-AU" dirty="0" smtClean="0"/>
              <a:t> A2B1 involved in miRNA export via </a:t>
            </a:r>
            <a:r>
              <a:rPr lang="en-AU" dirty="0" err="1" smtClean="0"/>
              <a:t>exosomes</a:t>
            </a:r>
            <a:r>
              <a:rPr lang="en-AU" dirty="0"/>
              <a:t>. </a:t>
            </a:r>
            <a:r>
              <a:rPr lang="en-AU" sz="1700" dirty="0"/>
              <a:t>(</a:t>
            </a:r>
            <a:r>
              <a:rPr lang="en-AU" sz="1700" dirty="0" err="1"/>
              <a:t>Villarroya-Beltri</a:t>
            </a:r>
            <a:r>
              <a:rPr lang="en-AU" sz="1700" dirty="0"/>
              <a:t> </a:t>
            </a:r>
            <a:r>
              <a:rPr lang="en-AU" sz="1700" i="1" dirty="0"/>
              <a:t>et al</a:t>
            </a:r>
            <a:r>
              <a:rPr lang="en-AU" sz="1700" dirty="0"/>
              <a:t> 2013) 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Regulation of export still unknown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298" y="1973180"/>
            <a:ext cx="4122714" cy="33334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22967" y="5391249"/>
            <a:ext cx="302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(</a:t>
            </a:r>
            <a:r>
              <a:rPr lang="en-AU" dirty="0" err="1" smtClean="0"/>
              <a:t>Villarroya-Beltri</a:t>
            </a:r>
            <a:r>
              <a:rPr lang="en-AU" dirty="0" smtClean="0"/>
              <a:t> </a:t>
            </a:r>
            <a:r>
              <a:rPr lang="en-AU" i="1" dirty="0" smtClean="0"/>
              <a:t>et al</a:t>
            </a:r>
            <a:r>
              <a:rPr lang="en-AU" dirty="0" smtClean="0"/>
              <a:t> 2013)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45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592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Lipid Rafts Affecting Cargo Sorting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Sorting may be impacted by lipid raft composition. </a:t>
            </a:r>
          </a:p>
          <a:p>
            <a:r>
              <a:rPr lang="en-US" dirty="0" smtClean="0"/>
              <a:t>Both types of EVs contain cholesterol, sphingolipid and ceramide enriched </a:t>
            </a:r>
            <a:r>
              <a:rPr lang="en-US" dirty="0" err="1" smtClean="0"/>
              <a:t>microdomains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617"/>
          <a:stretch/>
        </p:blipFill>
        <p:spPr>
          <a:xfrm>
            <a:off x="838199" y="3377089"/>
            <a:ext cx="4055127" cy="27998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29658" y="3792141"/>
            <a:ext cx="65701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Depletion of cholesterol, ceramide and sphingolipid modified EV protein content. </a:t>
            </a:r>
            <a:r>
              <a:rPr lang="en-US" sz="2000" dirty="0" smtClean="0"/>
              <a:t>(</a:t>
            </a:r>
            <a:r>
              <a:rPr lang="en-US" sz="2000" dirty="0" err="1" smtClean="0"/>
              <a:t>Leyt</a:t>
            </a:r>
            <a:r>
              <a:rPr lang="en-US" sz="2000" dirty="0" smtClean="0"/>
              <a:t> </a:t>
            </a:r>
            <a:r>
              <a:rPr lang="en-US" sz="2000" i="1" dirty="0" smtClean="0"/>
              <a:t>et al </a:t>
            </a:r>
            <a:r>
              <a:rPr lang="en-US" sz="2000" dirty="0" smtClean="0"/>
              <a:t>2007; </a:t>
            </a:r>
            <a:r>
              <a:rPr lang="en-US" sz="2000" dirty="0" err="1" smtClean="0"/>
              <a:t>Trajkovic</a:t>
            </a:r>
            <a:r>
              <a:rPr lang="en-US" sz="2000" dirty="0" smtClean="0"/>
              <a:t> </a:t>
            </a:r>
            <a:r>
              <a:rPr lang="en-US" sz="2000" i="1" dirty="0" smtClean="0"/>
              <a:t>et al</a:t>
            </a:r>
            <a:r>
              <a:rPr lang="en-US" sz="2000" dirty="0" smtClean="0"/>
              <a:t> 2008; </a:t>
            </a:r>
            <a:r>
              <a:rPr lang="en-US" sz="2000" dirty="0" err="1" smtClean="0"/>
              <a:t>Phuyal</a:t>
            </a:r>
            <a:r>
              <a:rPr lang="en-US" sz="2000" dirty="0" smtClean="0"/>
              <a:t> </a:t>
            </a:r>
            <a:r>
              <a:rPr lang="en-US" sz="2000" i="1" dirty="0" smtClean="0"/>
              <a:t>et al</a:t>
            </a:r>
            <a:r>
              <a:rPr lang="en-US" sz="2000" dirty="0" smtClean="0"/>
              <a:t> 2014)</a:t>
            </a:r>
            <a:endParaRPr lang="en-US" sz="2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48960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Experimental Model: Cavin-1 in PC3 Cells. 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0155"/>
            <a:ext cx="6643977" cy="4619625"/>
          </a:xfrm>
        </p:spPr>
        <p:txBody>
          <a:bodyPr>
            <a:normAutofit/>
          </a:bodyPr>
          <a:lstStyle/>
          <a:p>
            <a:r>
              <a:rPr lang="en-AU" dirty="0" smtClean="0"/>
              <a:t>Increased Caveolin-1 expression without </a:t>
            </a:r>
            <a:r>
              <a:rPr lang="en-AU" dirty="0" smtClean="0"/>
              <a:t>Cavins in PC3.</a:t>
            </a: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Caveolin-1 </a:t>
            </a:r>
            <a:r>
              <a:rPr lang="en-AU" dirty="0"/>
              <a:t>is a cholesterol transporter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When </a:t>
            </a:r>
            <a:r>
              <a:rPr lang="en-AU" dirty="0"/>
              <a:t>accompanied by </a:t>
            </a:r>
            <a:r>
              <a:rPr lang="en-AU" dirty="0" smtClean="0"/>
              <a:t>Cavin-1 </a:t>
            </a:r>
            <a:r>
              <a:rPr lang="en-AU" dirty="0"/>
              <a:t>it will form caveolae, utilised in Endocytosis. 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Enrichment of Caveolin-1 on EVs</a:t>
            </a:r>
          </a:p>
          <a:p>
            <a:endParaRPr lang="en-AU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874" y="1670057"/>
            <a:ext cx="3719926" cy="458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541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Cavins and </a:t>
            </a:r>
            <a:r>
              <a:rPr lang="en-US" b="1" dirty="0" smtClean="0">
                <a:solidFill>
                  <a:schemeClr val="bg1"/>
                </a:solidFill>
              </a:rPr>
              <a:t>Export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9638"/>
            <a:ext cx="10515600" cy="4582275"/>
          </a:xfrm>
        </p:spPr>
        <p:txBody>
          <a:bodyPr>
            <a:normAutofit fontScale="85000" lnSpcReduction="20000"/>
          </a:bodyPr>
          <a:lstStyle/>
          <a:p>
            <a:r>
              <a:rPr lang="en-AU" sz="3300" dirty="0" smtClean="0"/>
              <a:t>Introduction </a:t>
            </a:r>
            <a:r>
              <a:rPr lang="en-AU" sz="3300" dirty="0"/>
              <a:t>of Cavin-1 results in modulated </a:t>
            </a:r>
            <a:r>
              <a:rPr lang="en-AU" sz="3300" dirty="0" smtClean="0"/>
              <a:t>cholesterol </a:t>
            </a:r>
            <a:r>
              <a:rPr lang="en-AU" sz="3300" dirty="0"/>
              <a:t>re-distribution, EV protein content and </a:t>
            </a:r>
            <a:r>
              <a:rPr lang="en-AU" sz="3300" dirty="0" err="1"/>
              <a:t>miR</a:t>
            </a:r>
            <a:r>
              <a:rPr lang="en-AU" sz="3300" dirty="0"/>
              <a:t> content. </a:t>
            </a:r>
            <a:endParaRPr lang="en-AU" sz="33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>
              <a:lnSpc>
                <a:spcPct val="150000"/>
              </a:lnSpc>
            </a:pPr>
            <a:endParaRPr lang="en-US" sz="2200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900" dirty="0" smtClean="0"/>
              <a:t>Hereby,  modulation of miRNA export is dependent of lipid raft composition. </a:t>
            </a:r>
            <a:endParaRPr lang="en-AU" sz="2900" dirty="0"/>
          </a:p>
        </p:txBody>
      </p:sp>
      <p:sp>
        <p:nvSpPr>
          <p:cNvPr id="5" name="TextBox 4"/>
          <p:cNvSpPr txBox="1"/>
          <p:nvPr/>
        </p:nvSpPr>
        <p:spPr>
          <a:xfrm>
            <a:off x="8547796" y="5179733"/>
            <a:ext cx="3084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(</a:t>
            </a:r>
            <a:r>
              <a:rPr lang="en-AU" sz="1600" dirty="0" err="1" smtClean="0"/>
              <a:t>Inder</a:t>
            </a:r>
            <a:r>
              <a:rPr lang="en-AU" sz="1600" dirty="0" smtClean="0"/>
              <a:t> </a:t>
            </a:r>
            <a:r>
              <a:rPr lang="en-AU" sz="1600" i="1" dirty="0" smtClean="0"/>
              <a:t>et al </a:t>
            </a:r>
            <a:r>
              <a:rPr lang="en-AU" sz="1600" dirty="0" smtClean="0"/>
              <a:t>2012; </a:t>
            </a:r>
            <a:r>
              <a:rPr lang="en-AU" sz="1600" dirty="0" err="1" smtClean="0"/>
              <a:t>Inder</a:t>
            </a:r>
            <a:r>
              <a:rPr lang="en-AU" sz="1600" dirty="0" smtClean="0"/>
              <a:t> </a:t>
            </a:r>
            <a:r>
              <a:rPr lang="en-AU" sz="1600" i="1" dirty="0" smtClean="0"/>
              <a:t>et al </a:t>
            </a:r>
            <a:r>
              <a:rPr lang="en-AU" sz="1600" dirty="0" smtClean="0"/>
              <a:t>2014)</a:t>
            </a:r>
            <a:endParaRPr lang="en-AU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68" y="2878667"/>
            <a:ext cx="11009022" cy="230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Hypotheses and Aims: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9870"/>
            <a:ext cx="10515600" cy="3981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1" dirty="0" smtClean="0"/>
              <a:t>Hypothesis</a:t>
            </a:r>
            <a:r>
              <a:rPr lang="en-AU" sz="2400" dirty="0" smtClean="0"/>
              <a:t>: </a:t>
            </a:r>
          </a:p>
          <a:p>
            <a:pPr marL="0" indent="0">
              <a:buNone/>
            </a:pPr>
            <a:r>
              <a:rPr lang="en-AU" sz="2400" dirty="0" smtClean="0"/>
              <a:t>EV miRNA content is mediated by RNA-binding proteins modulated by lipid raft composition. 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r>
              <a:rPr lang="en-AU" sz="2400" b="1" dirty="0" smtClean="0"/>
              <a:t>Aims:</a:t>
            </a:r>
          </a:p>
          <a:p>
            <a:pPr marL="542925" indent="-276225"/>
            <a:r>
              <a:rPr lang="en-AU" sz="2400" dirty="0" smtClean="0"/>
              <a:t>Identify the </a:t>
            </a:r>
            <a:r>
              <a:rPr lang="en-AU" sz="2400" dirty="0"/>
              <a:t>selectively </a:t>
            </a:r>
            <a:r>
              <a:rPr lang="en-AU" sz="2400" dirty="0" smtClean="0"/>
              <a:t>exported </a:t>
            </a:r>
            <a:r>
              <a:rPr lang="en-AU" sz="2400" dirty="0" err="1" smtClean="0"/>
              <a:t>miRNAs</a:t>
            </a:r>
            <a:r>
              <a:rPr lang="en-AU" sz="2400" dirty="0" smtClean="0"/>
              <a:t> </a:t>
            </a:r>
          </a:p>
          <a:p>
            <a:pPr marL="542925" indent="-276225"/>
            <a:r>
              <a:rPr lang="en-AU" sz="2400" dirty="0" smtClean="0"/>
              <a:t>Identify RNA-binding proteins correlated to the miRNA export</a:t>
            </a:r>
          </a:p>
          <a:p>
            <a:pPr marL="542925" indent="-276225"/>
            <a:r>
              <a:rPr lang="en-AU" sz="2400" dirty="0" smtClean="0"/>
              <a:t>Verify candidate miRNA escort proteins ability to bind to miRNAs and transport to EVs.</a:t>
            </a:r>
          </a:p>
        </p:txBody>
      </p:sp>
    </p:spTree>
    <p:extLst>
      <p:ext uri="{BB962C8B-B14F-4D97-AF65-F5344CB8AC3E}">
        <p14:creationId xmlns:p14="http://schemas.microsoft.com/office/powerpoint/2010/main" val="23391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Aim 1: Analysis of miRNA </a:t>
            </a:r>
            <a:r>
              <a:rPr lang="en-US" b="1" dirty="0" smtClean="0">
                <a:solidFill>
                  <a:schemeClr val="bg1"/>
                </a:solidFill>
              </a:rPr>
              <a:t>Export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740" y="1554692"/>
            <a:ext cx="108305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1" dirty="0" smtClean="0"/>
              <a:t>Method 1: Bioinformatics</a:t>
            </a:r>
          </a:p>
          <a:p>
            <a:r>
              <a:rPr lang="en-AU" sz="2400" dirty="0" smtClean="0"/>
              <a:t>miRNA-</a:t>
            </a:r>
            <a:r>
              <a:rPr lang="en-AU" sz="2400" dirty="0" err="1" smtClean="0"/>
              <a:t>seq</a:t>
            </a:r>
            <a:r>
              <a:rPr lang="en-AU" sz="2400" dirty="0" smtClean="0"/>
              <a:t> data compiled: GFP-PC3 and GFP:Cavin1-PC3 cells, EVs and cell pellet</a:t>
            </a:r>
          </a:p>
          <a:p>
            <a:r>
              <a:rPr lang="en-AU" sz="2400" dirty="0" smtClean="0"/>
              <a:t>DEseq2 and </a:t>
            </a:r>
            <a:r>
              <a:rPr lang="en-AU" sz="2400" dirty="0" err="1" smtClean="0"/>
              <a:t>egdeR</a:t>
            </a:r>
            <a:r>
              <a:rPr lang="en-AU" sz="2400" dirty="0" smtClean="0"/>
              <a:t> find differences in miRNA levels between cell lines</a:t>
            </a:r>
            <a:endParaRPr lang="en-AU" sz="2400" dirty="0"/>
          </a:p>
          <a:p>
            <a:r>
              <a:rPr lang="en-AU" sz="2400" dirty="0" smtClean="0"/>
              <a:t>Compare between cell and EV to find selectively exported miRNAs. 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Method 2: RT-qPCR</a:t>
            </a:r>
            <a:endParaRPr lang="en-AU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06" y="4592941"/>
            <a:ext cx="9507185" cy="154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8665</TotalTime>
  <Words>648</Words>
  <Application>Microsoft Office PowerPoint</Application>
  <PresentationFormat>Widescreen</PresentationFormat>
  <Paragraphs>115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 Investigating the mechanism of selective microRNA export via extracellular vesicles </vt:lpstr>
      <vt:lpstr> microRNAs</vt:lpstr>
      <vt:lpstr>Extracellular Vesicles</vt:lpstr>
      <vt:lpstr>Current miRNA Cargo Sorting Mechanisms.</vt:lpstr>
      <vt:lpstr>Lipid Rafts Affecting Cargo Sorting</vt:lpstr>
      <vt:lpstr>Experimental Model: Cavin-1 in PC3 Cells. </vt:lpstr>
      <vt:lpstr>Cavins and Export</vt:lpstr>
      <vt:lpstr>Hypotheses and Aims:</vt:lpstr>
      <vt:lpstr>Aim 1: Analysis of miRNA Export</vt:lpstr>
      <vt:lpstr>Aim 2: Identify Candidate miR Binding Proteins.</vt:lpstr>
      <vt:lpstr>Aim 2: Identify Candidate miR Binding Proteins. </vt:lpstr>
      <vt:lpstr>Aim 3: Verification of miR Candidate. </vt:lpstr>
      <vt:lpstr>Aim 3: Verification of miR Candidate. </vt:lpstr>
      <vt:lpstr>Significance</vt:lpstr>
      <vt:lpstr>Acknowledgements </vt:lpstr>
    </vt:vector>
  </TitlesOfParts>
  <Company>UQ Diamantina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export of microRNA via extracellular vesicles</dc:title>
  <dc:creator>Harley Robinson</dc:creator>
  <cp:lastModifiedBy>Harley Robinson </cp:lastModifiedBy>
  <cp:revision>149</cp:revision>
  <dcterms:created xsi:type="dcterms:W3CDTF">2016-03-07T05:42:49Z</dcterms:created>
  <dcterms:modified xsi:type="dcterms:W3CDTF">2016-03-22T01:26:17Z</dcterms:modified>
</cp:coreProperties>
</file>