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81" r:id="rId9"/>
    <p:sldId id="264" r:id="rId10"/>
    <p:sldId id="276" r:id="rId11"/>
    <p:sldId id="274" r:id="rId12"/>
    <p:sldId id="265" r:id="rId13"/>
    <p:sldId id="266" r:id="rId14"/>
    <p:sldId id="277" r:id="rId15"/>
    <p:sldId id="278" r:id="rId16"/>
    <p:sldId id="267" r:id="rId17"/>
    <p:sldId id="279" r:id="rId18"/>
    <p:sldId id="269" r:id="rId19"/>
    <p:sldId id="270" r:id="rId20"/>
    <p:sldId id="28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DE3A51"/>
    <a:srgbClr val="3333CC"/>
    <a:srgbClr val="B3C6EF"/>
    <a:srgbClr val="B5B5ED"/>
    <a:srgbClr val="FF9933"/>
    <a:srgbClr val="00CC99"/>
    <a:srgbClr val="00FF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125" d="100"/>
          <a:sy n="125" d="100"/>
        </p:scale>
        <p:origin x="14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74F-67CE-48E7-838D-DD2DBE100C54}" type="datetimeFigureOut">
              <a:rPr lang="en-AU" smtClean="0"/>
              <a:pPr/>
              <a:t>13/01/2016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7E47-0C1A-409A-AE02-2247DE172BD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74F-67CE-48E7-838D-DD2DBE100C54}" type="datetimeFigureOut">
              <a:rPr lang="en-AU" smtClean="0"/>
              <a:pPr/>
              <a:t>13/01/2016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7E47-0C1A-409A-AE02-2247DE172BD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74F-67CE-48E7-838D-DD2DBE100C54}" type="datetimeFigureOut">
              <a:rPr lang="en-AU" smtClean="0"/>
              <a:pPr/>
              <a:t>13/01/2016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7E47-0C1A-409A-AE02-2247DE172BD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74F-67CE-48E7-838D-DD2DBE100C54}" type="datetimeFigureOut">
              <a:rPr lang="en-AU" smtClean="0"/>
              <a:pPr/>
              <a:t>13/01/2016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7E47-0C1A-409A-AE02-2247DE172BD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74F-67CE-48E7-838D-DD2DBE100C54}" type="datetimeFigureOut">
              <a:rPr lang="en-AU" smtClean="0"/>
              <a:pPr/>
              <a:t>13/01/2016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7E47-0C1A-409A-AE02-2247DE172BD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74F-67CE-48E7-838D-DD2DBE100C54}" type="datetimeFigureOut">
              <a:rPr lang="en-AU" smtClean="0"/>
              <a:pPr/>
              <a:t>13/01/2016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7E47-0C1A-409A-AE02-2247DE172BD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74F-67CE-48E7-838D-DD2DBE100C54}" type="datetimeFigureOut">
              <a:rPr lang="en-AU" smtClean="0"/>
              <a:pPr/>
              <a:t>13/01/2016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7E47-0C1A-409A-AE02-2247DE172BD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74F-67CE-48E7-838D-DD2DBE100C54}" type="datetimeFigureOut">
              <a:rPr lang="en-AU" smtClean="0"/>
              <a:pPr/>
              <a:t>13/01/2016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7E47-0C1A-409A-AE02-2247DE172BD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74F-67CE-48E7-838D-DD2DBE100C54}" type="datetimeFigureOut">
              <a:rPr lang="en-AU" smtClean="0"/>
              <a:pPr/>
              <a:t>13/01/2016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7E47-0C1A-409A-AE02-2247DE172BD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74F-67CE-48E7-838D-DD2DBE100C54}" type="datetimeFigureOut">
              <a:rPr lang="en-AU" smtClean="0"/>
              <a:pPr/>
              <a:t>13/01/2016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7E47-0C1A-409A-AE02-2247DE172BD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CCD774F-67CE-48E7-838D-DD2DBE100C54}" type="datetimeFigureOut">
              <a:rPr lang="en-AU" smtClean="0"/>
              <a:pPr/>
              <a:t>13/01/2016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DBF7E47-0C1A-409A-AE02-2247DE172BD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CD774F-67CE-48E7-838D-DD2DBE100C54}" type="datetimeFigureOut">
              <a:rPr lang="en-AU" smtClean="0"/>
              <a:pPr/>
              <a:t>13/01/2016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BF7E47-0C1A-409A-AE02-2247DE172BD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140968"/>
            <a:ext cx="8077200" cy="1673352"/>
          </a:xfrm>
        </p:spPr>
        <p:txBody>
          <a:bodyPr>
            <a:normAutofit/>
          </a:bodyPr>
          <a:lstStyle/>
          <a:p>
            <a:r>
              <a:rPr lang="en-AU" dirty="0" smtClean="0"/>
              <a:t>The role of PKC</a:t>
            </a:r>
            <a:r>
              <a:rPr lang="el-GR" dirty="0" smtClean="0">
                <a:latin typeface="Calibri"/>
              </a:rPr>
              <a:t>α</a:t>
            </a:r>
            <a:r>
              <a:rPr lang="en-AU" dirty="0" smtClean="0">
                <a:latin typeface="Calibri"/>
              </a:rPr>
              <a:t> localisation in Prostate Cancer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509120"/>
            <a:ext cx="8077200" cy="1499616"/>
          </a:xfrm>
        </p:spPr>
        <p:txBody>
          <a:bodyPr/>
          <a:lstStyle/>
          <a:p>
            <a:r>
              <a:rPr lang="en-AU" dirty="0" smtClean="0"/>
              <a:t>Amanda Oliver</a:t>
            </a:r>
          </a:p>
          <a:p>
            <a:endParaRPr lang="en-AU" dirty="0" smtClean="0"/>
          </a:p>
          <a:p>
            <a:r>
              <a:rPr lang="en-AU" dirty="0" smtClean="0"/>
              <a:t>Supervisor: Michelle Hill</a:t>
            </a:r>
          </a:p>
          <a:p>
            <a:r>
              <a:rPr lang="en-AU" dirty="0" smtClean="0"/>
              <a:t>Co-supervisor: Rob Parton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35280" cy="4625609"/>
          </a:xfrm>
        </p:spPr>
        <p:txBody>
          <a:bodyPr>
            <a:normAutofit fontScale="92500" lnSpcReduction="10000"/>
          </a:bodyPr>
          <a:lstStyle/>
          <a:p>
            <a:pPr marL="633222" indent="-514350">
              <a:spcAft>
                <a:spcPts val="2400"/>
              </a:spcAft>
              <a:buAutoNum type="arabicPeriod"/>
            </a:pPr>
            <a:r>
              <a:rPr lang="en-AU" dirty="0" smtClean="0">
                <a:latin typeface="Calibri"/>
              </a:rPr>
              <a:t>Determine the relative abilities of </a:t>
            </a:r>
            <a:r>
              <a:rPr lang="en-AU" dirty="0" err="1" smtClean="0">
                <a:latin typeface="Calibri"/>
              </a:rPr>
              <a:t>cavin</a:t>
            </a:r>
            <a:r>
              <a:rPr lang="en-AU" dirty="0" smtClean="0">
                <a:latin typeface="Calibri"/>
              </a:rPr>
              <a:t> proteins to recruit PKC</a:t>
            </a:r>
            <a:r>
              <a:rPr lang="el-GR" dirty="0" smtClean="0">
                <a:latin typeface="Calibri"/>
              </a:rPr>
              <a:t>α</a:t>
            </a:r>
            <a:r>
              <a:rPr lang="en-AU" dirty="0" smtClean="0">
                <a:latin typeface="Calibri"/>
              </a:rPr>
              <a:t> to </a:t>
            </a:r>
            <a:r>
              <a:rPr lang="en-AU" dirty="0" err="1" smtClean="0">
                <a:latin typeface="Calibri"/>
              </a:rPr>
              <a:t>caveolae</a:t>
            </a:r>
            <a:r>
              <a:rPr lang="en-AU" dirty="0" smtClean="0">
                <a:latin typeface="Calibri"/>
              </a:rPr>
              <a:t> and investigate the mechanism behind this recruitment.</a:t>
            </a:r>
          </a:p>
          <a:p>
            <a:pPr marL="633222" indent="-514350">
              <a:spcAft>
                <a:spcPts val="2400"/>
              </a:spcAft>
              <a:buAutoNum type="arabicPeriod"/>
            </a:pPr>
            <a:r>
              <a:rPr lang="en-AU" dirty="0" smtClean="0">
                <a:latin typeface="Calibri"/>
              </a:rPr>
              <a:t>Correlate recruitment of PKC</a:t>
            </a:r>
            <a:r>
              <a:rPr lang="el-GR" dirty="0" smtClean="0">
                <a:latin typeface="Calibri"/>
              </a:rPr>
              <a:t>α</a:t>
            </a:r>
            <a:r>
              <a:rPr lang="en-AU" dirty="0" smtClean="0">
                <a:latin typeface="Calibri"/>
              </a:rPr>
              <a:t> to </a:t>
            </a:r>
            <a:r>
              <a:rPr lang="en-AU" dirty="0" err="1" smtClean="0">
                <a:latin typeface="Calibri"/>
              </a:rPr>
              <a:t>caveolae</a:t>
            </a:r>
            <a:r>
              <a:rPr lang="en-AU" dirty="0" smtClean="0">
                <a:latin typeface="Calibri"/>
              </a:rPr>
              <a:t> with a phenotypic change in migratory ability using functional assays.</a:t>
            </a:r>
          </a:p>
          <a:p>
            <a:pPr marL="633222" indent="-514350">
              <a:spcAft>
                <a:spcPts val="600"/>
              </a:spcAft>
              <a:buAutoNum type="arabicPeriod"/>
            </a:pPr>
            <a:r>
              <a:rPr lang="en-AU" dirty="0" smtClean="0">
                <a:latin typeface="Calibri"/>
              </a:rPr>
              <a:t>Investigate the mechanisms by which the </a:t>
            </a:r>
            <a:r>
              <a:rPr lang="en-AU" dirty="0" err="1" smtClean="0">
                <a:latin typeface="Calibri"/>
              </a:rPr>
              <a:t>caveolar</a:t>
            </a:r>
            <a:r>
              <a:rPr lang="en-AU" dirty="0" smtClean="0">
                <a:latin typeface="Calibri"/>
              </a:rPr>
              <a:t> localisation of PKC</a:t>
            </a:r>
            <a:r>
              <a:rPr lang="el-GR" dirty="0" smtClean="0">
                <a:latin typeface="Calibri"/>
              </a:rPr>
              <a:t>α</a:t>
            </a:r>
            <a:r>
              <a:rPr lang="en-AU" dirty="0" smtClean="0">
                <a:latin typeface="Calibri"/>
              </a:rPr>
              <a:t> may influence other proteins to bring about a phenotypic change.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11560" y="3140968"/>
            <a:ext cx="7992888" cy="3456384"/>
            <a:chOff x="611560" y="3140968"/>
            <a:chExt cx="7992888" cy="3456384"/>
          </a:xfrm>
        </p:grpSpPr>
        <p:sp>
          <p:nvSpPr>
            <p:cNvPr id="63" name="Rectangle 62"/>
            <p:cNvSpPr/>
            <p:nvPr/>
          </p:nvSpPr>
          <p:spPr>
            <a:xfrm>
              <a:off x="4860032" y="3140968"/>
              <a:ext cx="3744416" cy="3456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11560" y="3140968"/>
              <a:ext cx="3816424" cy="3456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076056" y="5301208"/>
              <a:ext cx="3312368" cy="432048"/>
              <a:chOff x="5076056" y="5517232"/>
              <a:chExt cx="3312368" cy="432048"/>
            </a:xfrm>
          </p:grpSpPr>
          <p:cxnSp>
            <p:nvCxnSpPr>
              <p:cNvPr id="30738" name="AutoShape 18"/>
              <p:cNvCxnSpPr>
                <a:cxnSpLocks noChangeShapeType="1"/>
              </p:cNvCxnSpPr>
              <p:nvPr/>
            </p:nvCxnSpPr>
            <p:spPr bwMode="auto">
              <a:xfrm>
                <a:off x="5076056" y="5681112"/>
                <a:ext cx="3312368" cy="0"/>
              </a:xfrm>
              <a:prstGeom prst="straightConnector1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30739" name="Freeform 19"/>
              <p:cNvSpPr>
                <a:spLocks/>
              </p:cNvSpPr>
              <p:nvPr/>
            </p:nvSpPr>
            <p:spPr bwMode="auto">
              <a:xfrm rot="528131">
                <a:off x="6328599" y="5517232"/>
                <a:ext cx="768107" cy="430393"/>
              </a:xfrm>
              <a:custGeom>
                <a:avLst/>
                <a:gdLst/>
                <a:ahLst/>
                <a:cxnLst>
                  <a:cxn ang="0">
                    <a:pos x="0" y="532"/>
                  </a:cxn>
                  <a:cxn ang="0">
                    <a:pos x="280" y="482"/>
                  </a:cxn>
                  <a:cxn ang="0">
                    <a:pos x="474" y="311"/>
                  </a:cxn>
                  <a:cxn ang="0">
                    <a:pos x="608" y="57"/>
                  </a:cxn>
                  <a:cxn ang="0">
                    <a:pos x="756" y="46"/>
                  </a:cxn>
                  <a:cxn ang="0">
                    <a:pos x="867" y="335"/>
                  </a:cxn>
                  <a:cxn ang="0">
                    <a:pos x="1143" y="324"/>
                  </a:cxn>
                </a:cxnLst>
                <a:rect l="0" t="0" r="r" b="b"/>
                <a:pathLst>
                  <a:path w="1143" h="532">
                    <a:moveTo>
                      <a:pt x="0" y="532"/>
                    </a:moveTo>
                    <a:cubicBezTo>
                      <a:pt x="47" y="524"/>
                      <a:pt x="201" y="519"/>
                      <a:pt x="280" y="482"/>
                    </a:cubicBezTo>
                    <a:cubicBezTo>
                      <a:pt x="359" y="445"/>
                      <a:pt x="419" y="382"/>
                      <a:pt x="474" y="311"/>
                    </a:cubicBezTo>
                    <a:cubicBezTo>
                      <a:pt x="529" y="240"/>
                      <a:pt x="562" y="102"/>
                      <a:pt x="608" y="57"/>
                    </a:cubicBezTo>
                    <a:cubicBezTo>
                      <a:pt x="654" y="12"/>
                      <a:pt x="713" y="0"/>
                      <a:pt x="756" y="46"/>
                    </a:cubicBezTo>
                    <a:cubicBezTo>
                      <a:pt x="799" y="92"/>
                      <a:pt x="802" y="288"/>
                      <a:pt x="867" y="335"/>
                    </a:cubicBezTo>
                    <a:cubicBezTo>
                      <a:pt x="931" y="381"/>
                      <a:pt x="1086" y="325"/>
                      <a:pt x="1143" y="324"/>
                    </a:cubicBezTo>
                  </a:path>
                </a:pathLst>
              </a:custGeom>
              <a:noFill/>
              <a:ln w="38100" cmpd="sng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40" name="Freeform 20"/>
              <p:cNvSpPr>
                <a:spLocks/>
              </p:cNvSpPr>
              <p:nvPr/>
            </p:nvSpPr>
            <p:spPr bwMode="auto">
              <a:xfrm rot="528131">
                <a:off x="5320487" y="5518887"/>
                <a:ext cx="768107" cy="430393"/>
              </a:xfrm>
              <a:custGeom>
                <a:avLst/>
                <a:gdLst/>
                <a:ahLst/>
                <a:cxnLst>
                  <a:cxn ang="0">
                    <a:pos x="0" y="532"/>
                  </a:cxn>
                  <a:cxn ang="0">
                    <a:pos x="280" y="482"/>
                  </a:cxn>
                  <a:cxn ang="0">
                    <a:pos x="474" y="311"/>
                  </a:cxn>
                  <a:cxn ang="0">
                    <a:pos x="608" y="57"/>
                  </a:cxn>
                  <a:cxn ang="0">
                    <a:pos x="756" y="46"/>
                  </a:cxn>
                  <a:cxn ang="0">
                    <a:pos x="867" y="335"/>
                  </a:cxn>
                  <a:cxn ang="0">
                    <a:pos x="1143" y="324"/>
                  </a:cxn>
                </a:cxnLst>
                <a:rect l="0" t="0" r="r" b="b"/>
                <a:pathLst>
                  <a:path w="1143" h="532">
                    <a:moveTo>
                      <a:pt x="0" y="532"/>
                    </a:moveTo>
                    <a:cubicBezTo>
                      <a:pt x="47" y="524"/>
                      <a:pt x="201" y="519"/>
                      <a:pt x="280" y="482"/>
                    </a:cubicBezTo>
                    <a:cubicBezTo>
                      <a:pt x="359" y="445"/>
                      <a:pt x="419" y="382"/>
                      <a:pt x="474" y="311"/>
                    </a:cubicBezTo>
                    <a:cubicBezTo>
                      <a:pt x="529" y="240"/>
                      <a:pt x="562" y="102"/>
                      <a:pt x="608" y="57"/>
                    </a:cubicBezTo>
                    <a:cubicBezTo>
                      <a:pt x="654" y="12"/>
                      <a:pt x="713" y="0"/>
                      <a:pt x="756" y="46"/>
                    </a:cubicBezTo>
                    <a:cubicBezTo>
                      <a:pt x="799" y="92"/>
                      <a:pt x="802" y="288"/>
                      <a:pt x="867" y="335"/>
                    </a:cubicBezTo>
                    <a:cubicBezTo>
                      <a:pt x="931" y="381"/>
                      <a:pt x="1086" y="325"/>
                      <a:pt x="1143" y="324"/>
                    </a:cubicBezTo>
                  </a:path>
                </a:pathLst>
              </a:custGeom>
              <a:noFill/>
              <a:ln w="38100" cmpd="sng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41" name="Freeform 21"/>
              <p:cNvSpPr>
                <a:spLocks/>
              </p:cNvSpPr>
              <p:nvPr/>
            </p:nvSpPr>
            <p:spPr bwMode="auto">
              <a:xfrm rot="528131">
                <a:off x="7408719" y="5517232"/>
                <a:ext cx="768107" cy="430393"/>
              </a:xfrm>
              <a:custGeom>
                <a:avLst/>
                <a:gdLst/>
                <a:ahLst/>
                <a:cxnLst>
                  <a:cxn ang="0">
                    <a:pos x="0" y="532"/>
                  </a:cxn>
                  <a:cxn ang="0">
                    <a:pos x="280" y="482"/>
                  </a:cxn>
                  <a:cxn ang="0">
                    <a:pos x="474" y="311"/>
                  </a:cxn>
                  <a:cxn ang="0">
                    <a:pos x="608" y="57"/>
                  </a:cxn>
                  <a:cxn ang="0">
                    <a:pos x="756" y="46"/>
                  </a:cxn>
                  <a:cxn ang="0">
                    <a:pos x="867" y="335"/>
                  </a:cxn>
                  <a:cxn ang="0">
                    <a:pos x="1143" y="324"/>
                  </a:cxn>
                </a:cxnLst>
                <a:rect l="0" t="0" r="r" b="b"/>
                <a:pathLst>
                  <a:path w="1143" h="532">
                    <a:moveTo>
                      <a:pt x="0" y="532"/>
                    </a:moveTo>
                    <a:cubicBezTo>
                      <a:pt x="47" y="524"/>
                      <a:pt x="201" y="519"/>
                      <a:pt x="280" y="482"/>
                    </a:cubicBezTo>
                    <a:cubicBezTo>
                      <a:pt x="359" y="445"/>
                      <a:pt x="419" y="382"/>
                      <a:pt x="474" y="311"/>
                    </a:cubicBezTo>
                    <a:cubicBezTo>
                      <a:pt x="529" y="240"/>
                      <a:pt x="562" y="102"/>
                      <a:pt x="608" y="57"/>
                    </a:cubicBezTo>
                    <a:cubicBezTo>
                      <a:pt x="654" y="12"/>
                      <a:pt x="713" y="0"/>
                      <a:pt x="756" y="46"/>
                    </a:cubicBezTo>
                    <a:cubicBezTo>
                      <a:pt x="799" y="92"/>
                      <a:pt x="802" y="288"/>
                      <a:pt x="867" y="335"/>
                    </a:cubicBezTo>
                    <a:cubicBezTo>
                      <a:pt x="931" y="381"/>
                      <a:pt x="1086" y="325"/>
                      <a:pt x="1143" y="324"/>
                    </a:cubicBezTo>
                  </a:path>
                </a:pathLst>
              </a:custGeom>
              <a:noFill/>
              <a:ln w="38100" cmpd="sng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30722" name="Group 2"/>
            <p:cNvGrpSpPr>
              <a:grpSpLocks/>
            </p:cNvGrpSpPr>
            <p:nvPr/>
          </p:nvGrpSpPr>
          <p:grpSpPr bwMode="auto">
            <a:xfrm>
              <a:off x="971600" y="4797155"/>
              <a:ext cx="3096343" cy="1656187"/>
              <a:chOff x="1312" y="2220"/>
              <a:chExt cx="4063" cy="2051"/>
            </a:xfrm>
          </p:grpSpPr>
          <p:sp>
            <p:nvSpPr>
              <p:cNvPr id="30723" name="Oval 3"/>
              <p:cNvSpPr>
                <a:spLocks noChangeArrowheads="1"/>
              </p:cNvSpPr>
              <p:nvPr/>
            </p:nvSpPr>
            <p:spPr bwMode="auto">
              <a:xfrm>
                <a:off x="2508" y="2425"/>
                <a:ext cx="1655" cy="1596"/>
              </a:xfrm>
              <a:prstGeom prst="ellipse">
                <a:avLst/>
              </a:prstGeom>
              <a:solidFill>
                <a:srgbClr val="FFFFFF"/>
              </a:solidFill>
              <a:ln w="571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cxnSp>
            <p:nvCxnSpPr>
              <p:cNvPr id="30724" name="AutoShape 4"/>
              <p:cNvCxnSpPr>
                <a:cxnSpLocks noChangeShapeType="1"/>
              </p:cNvCxnSpPr>
              <p:nvPr/>
            </p:nvCxnSpPr>
            <p:spPr bwMode="auto">
              <a:xfrm>
                <a:off x="1312" y="2568"/>
                <a:ext cx="1540" cy="0"/>
              </a:xfrm>
              <a:prstGeom prst="straightConnector1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725" name="AutoShape 5"/>
              <p:cNvCxnSpPr>
                <a:cxnSpLocks noChangeShapeType="1"/>
              </p:cNvCxnSpPr>
              <p:nvPr/>
            </p:nvCxnSpPr>
            <p:spPr bwMode="auto">
              <a:xfrm>
                <a:off x="3800" y="2568"/>
                <a:ext cx="1540" cy="0"/>
              </a:xfrm>
              <a:prstGeom prst="straightConnector1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30726" name="Rectangle 6"/>
              <p:cNvSpPr>
                <a:spLocks noChangeArrowheads="1"/>
              </p:cNvSpPr>
              <p:nvPr/>
            </p:nvSpPr>
            <p:spPr bwMode="auto">
              <a:xfrm>
                <a:off x="1312" y="2220"/>
                <a:ext cx="4063" cy="32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27" name="Freeform 7"/>
              <p:cNvSpPr>
                <a:spLocks/>
              </p:cNvSpPr>
              <p:nvPr/>
            </p:nvSpPr>
            <p:spPr bwMode="auto">
              <a:xfrm rot="15982811">
                <a:off x="3913" y="2972"/>
                <a:ext cx="509" cy="260"/>
              </a:xfrm>
              <a:custGeom>
                <a:avLst/>
                <a:gdLst/>
                <a:ahLst/>
                <a:cxnLst>
                  <a:cxn ang="0">
                    <a:pos x="0" y="532"/>
                  </a:cxn>
                  <a:cxn ang="0">
                    <a:pos x="280" y="482"/>
                  </a:cxn>
                  <a:cxn ang="0">
                    <a:pos x="474" y="311"/>
                  </a:cxn>
                  <a:cxn ang="0">
                    <a:pos x="608" y="57"/>
                  </a:cxn>
                  <a:cxn ang="0">
                    <a:pos x="756" y="46"/>
                  </a:cxn>
                  <a:cxn ang="0">
                    <a:pos x="867" y="335"/>
                  </a:cxn>
                  <a:cxn ang="0">
                    <a:pos x="1143" y="324"/>
                  </a:cxn>
                </a:cxnLst>
                <a:rect l="0" t="0" r="r" b="b"/>
                <a:pathLst>
                  <a:path w="1143" h="532">
                    <a:moveTo>
                      <a:pt x="0" y="532"/>
                    </a:moveTo>
                    <a:cubicBezTo>
                      <a:pt x="47" y="524"/>
                      <a:pt x="201" y="519"/>
                      <a:pt x="280" y="482"/>
                    </a:cubicBezTo>
                    <a:cubicBezTo>
                      <a:pt x="359" y="445"/>
                      <a:pt x="419" y="382"/>
                      <a:pt x="474" y="311"/>
                    </a:cubicBezTo>
                    <a:cubicBezTo>
                      <a:pt x="529" y="240"/>
                      <a:pt x="562" y="102"/>
                      <a:pt x="608" y="57"/>
                    </a:cubicBezTo>
                    <a:cubicBezTo>
                      <a:pt x="654" y="12"/>
                      <a:pt x="713" y="0"/>
                      <a:pt x="756" y="46"/>
                    </a:cubicBezTo>
                    <a:cubicBezTo>
                      <a:pt x="799" y="92"/>
                      <a:pt x="802" y="288"/>
                      <a:pt x="867" y="335"/>
                    </a:cubicBezTo>
                    <a:cubicBezTo>
                      <a:pt x="931" y="381"/>
                      <a:pt x="1086" y="325"/>
                      <a:pt x="1143" y="324"/>
                    </a:cubicBezTo>
                  </a:path>
                </a:pathLst>
              </a:custGeom>
              <a:noFill/>
              <a:ln w="38100" cmpd="sng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28" name="Freeform 8"/>
              <p:cNvSpPr>
                <a:spLocks/>
              </p:cNvSpPr>
              <p:nvPr/>
            </p:nvSpPr>
            <p:spPr bwMode="auto">
              <a:xfrm rot="18802797">
                <a:off x="3729" y="3584"/>
                <a:ext cx="509" cy="260"/>
              </a:xfrm>
              <a:custGeom>
                <a:avLst/>
                <a:gdLst/>
                <a:ahLst/>
                <a:cxnLst>
                  <a:cxn ang="0">
                    <a:pos x="0" y="532"/>
                  </a:cxn>
                  <a:cxn ang="0">
                    <a:pos x="280" y="482"/>
                  </a:cxn>
                  <a:cxn ang="0">
                    <a:pos x="474" y="311"/>
                  </a:cxn>
                  <a:cxn ang="0">
                    <a:pos x="608" y="57"/>
                  </a:cxn>
                  <a:cxn ang="0">
                    <a:pos x="756" y="46"/>
                  </a:cxn>
                  <a:cxn ang="0">
                    <a:pos x="867" y="335"/>
                  </a:cxn>
                  <a:cxn ang="0">
                    <a:pos x="1143" y="324"/>
                  </a:cxn>
                </a:cxnLst>
                <a:rect l="0" t="0" r="r" b="b"/>
                <a:pathLst>
                  <a:path w="1143" h="532">
                    <a:moveTo>
                      <a:pt x="0" y="532"/>
                    </a:moveTo>
                    <a:cubicBezTo>
                      <a:pt x="47" y="524"/>
                      <a:pt x="201" y="519"/>
                      <a:pt x="280" y="482"/>
                    </a:cubicBezTo>
                    <a:cubicBezTo>
                      <a:pt x="359" y="445"/>
                      <a:pt x="419" y="382"/>
                      <a:pt x="474" y="311"/>
                    </a:cubicBezTo>
                    <a:cubicBezTo>
                      <a:pt x="529" y="240"/>
                      <a:pt x="562" y="102"/>
                      <a:pt x="608" y="57"/>
                    </a:cubicBezTo>
                    <a:cubicBezTo>
                      <a:pt x="654" y="12"/>
                      <a:pt x="713" y="0"/>
                      <a:pt x="756" y="46"/>
                    </a:cubicBezTo>
                    <a:cubicBezTo>
                      <a:pt x="799" y="92"/>
                      <a:pt x="802" y="288"/>
                      <a:pt x="867" y="335"/>
                    </a:cubicBezTo>
                    <a:cubicBezTo>
                      <a:pt x="931" y="381"/>
                      <a:pt x="1086" y="325"/>
                      <a:pt x="1143" y="324"/>
                    </a:cubicBezTo>
                  </a:path>
                </a:pathLst>
              </a:custGeom>
              <a:noFill/>
              <a:ln w="38100" cmpd="sng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29" name="Freeform 9"/>
              <p:cNvSpPr>
                <a:spLocks/>
              </p:cNvSpPr>
              <p:nvPr/>
            </p:nvSpPr>
            <p:spPr bwMode="auto">
              <a:xfrm rot="585309">
                <a:off x="3083" y="3909"/>
                <a:ext cx="509" cy="260"/>
              </a:xfrm>
              <a:custGeom>
                <a:avLst/>
                <a:gdLst/>
                <a:ahLst/>
                <a:cxnLst>
                  <a:cxn ang="0">
                    <a:pos x="0" y="532"/>
                  </a:cxn>
                  <a:cxn ang="0">
                    <a:pos x="280" y="482"/>
                  </a:cxn>
                  <a:cxn ang="0">
                    <a:pos x="474" y="311"/>
                  </a:cxn>
                  <a:cxn ang="0">
                    <a:pos x="608" y="57"/>
                  </a:cxn>
                  <a:cxn ang="0">
                    <a:pos x="756" y="46"/>
                  </a:cxn>
                  <a:cxn ang="0">
                    <a:pos x="867" y="335"/>
                  </a:cxn>
                  <a:cxn ang="0">
                    <a:pos x="1143" y="324"/>
                  </a:cxn>
                </a:cxnLst>
                <a:rect l="0" t="0" r="r" b="b"/>
                <a:pathLst>
                  <a:path w="1143" h="532">
                    <a:moveTo>
                      <a:pt x="0" y="532"/>
                    </a:moveTo>
                    <a:cubicBezTo>
                      <a:pt x="47" y="524"/>
                      <a:pt x="201" y="519"/>
                      <a:pt x="280" y="482"/>
                    </a:cubicBezTo>
                    <a:cubicBezTo>
                      <a:pt x="359" y="445"/>
                      <a:pt x="419" y="382"/>
                      <a:pt x="474" y="311"/>
                    </a:cubicBezTo>
                    <a:cubicBezTo>
                      <a:pt x="529" y="240"/>
                      <a:pt x="562" y="102"/>
                      <a:pt x="608" y="57"/>
                    </a:cubicBezTo>
                    <a:cubicBezTo>
                      <a:pt x="654" y="12"/>
                      <a:pt x="713" y="0"/>
                      <a:pt x="756" y="46"/>
                    </a:cubicBezTo>
                    <a:cubicBezTo>
                      <a:pt x="799" y="92"/>
                      <a:pt x="802" y="288"/>
                      <a:pt x="867" y="335"/>
                    </a:cubicBezTo>
                    <a:cubicBezTo>
                      <a:pt x="931" y="381"/>
                      <a:pt x="1086" y="325"/>
                      <a:pt x="1143" y="324"/>
                    </a:cubicBezTo>
                  </a:path>
                </a:pathLst>
              </a:custGeom>
              <a:noFill/>
              <a:ln w="38100" cmpd="sng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30" name="Freeform 10"/>
              <p:cNvSpPr>
                <a:spLocks/>
              </p:cNvSpPr>
              <p:nvPr/>
            </p:nvSpPr>
            <p:spPr bwMode="auto">
              <a:xfrm rot="3098347">
                <a:off x="2467" y="3630"/>
                <a:ext cx="509" cy="260"/>
              </a:xfrm>
              <a:custGeom>
                <a:avLst/>
                <a:gdLst/>
                <a:ahLst/>
                <a:cxnLst>
                  <a:cxn ang="0">
                    <a:pos x="0" y="532"/>
                  </a:cxn>
                  <a:cxn ang="0">
                    <a:pos x="280" y="482"/>
                  </a:cxn>
                  <a:cxn ang="0">
                    <a:pos x="474" y="311"/>
                  </a:cxn>
                  <a:cxn ang="0">
                    <a:pos x="608" y="57"/>
                  </a:cxn>
                  <a:cxn ang="0">
                    <a:pos x="756" y="46"/>
                  </a:cxn>
                  <a:cxn ang="0">
                    <a:pos x="867" y="335"/>
                  </a:cxn>
                  <a:cxn ang="0">
                    <a:pos x="1143" y="324"/>
                  </a:cxn>
                </a:cxnLst>
                <a:rect l="0" t="0" r="r" b="b"/>
                <a:pathLst>
                  <a:path w="1143" h="532">
                    <a:moveTo>
                      <a:pt x="0" y="532"/>
                    </a:moveTo>
                    <a:cubicBezTo>
                      <a:pt x="47" y="524"/>
                      <a:pt x="201" y="519"/>
                      <a:pt x="280" y="482"/>
                    </a:cubicBezTo>
                    <a:cubicBezTo>
                      <a:pt x="359" y="445"/>
                      <a:pt x="419" y="382"/>
                      <a:pt x="474" y="311"/>
                    </a:cubicBezTo>
                    <a:cubicBezTo>
                      <a:pt x="529" y="240"/>
                      <a:pt x="562" y="102"/>
                      <a:pt x="608" y="57"/>
                    </a:cubicBezTo>
                    <a:cubicBezTo>
                      <a:pt x="654" y="12"/>
                      <a:pt x="713" y="0"/>
                      <a:pt x="756" y="46"/>
                    </a:cubicBezTo>
                    <a:cubicBezTo>
                      <a:pt x="799" y="92"/>
                      <a:pt x="802" y="288"/>
                      <a:pt x="867" y="335"/>
                    </a:cubicBezTo>
                    <a:cubicBezTo>
                      <a:pt x="931" y="381"/>
                      <a:pt x="1086" y="325"/>
                      <a:pt x="1143" y="324"/>
                    </a:cubicBezTo>
                  </a:path>
                </a:pathLst>
              </a:custGeom>
              <a:noFill/>
              <a:ln w="38100" cmpd="sng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31" name="Freeform 11"/>
              <p:cNvSpPr>
                <a:spLocks/>
              </p:cNvSpPr>
              <p:nvPr/>
            </p:nvSpPr>
            <p:spPr bwMode="auto">
              <a:xfrm rot="5957466">
                <a:off x="2242" y="2972"/>
                <a:ext cx="509" cy="260"/>
              </a:xfrm>
              <a:custGeom>
                <a:avLst/>
                <a:gdLst/>
                <a:ahLst/>
                <a:cxnLst>
                  <a:cxn ang="0">
                    <a:pos x="0" y="532"/>
                  </a:cxn>
                  <a:cxn ang="0">
                    <a:pos x="280" y="482"/>
                  </a:cxn>
                  <a:cxn ang="0">
                    <a:pos x="474" y="311"/>
                  </a:cxn>
                  <a:cxn ang="0">
                    <a:pos x="608" y="57"/>
                  </a:cxn>
                  <a:cxn ang="0">
                    <a:pos x="756" y="46"/>
                  </a:cxn>
                  <a:cxn ang="0">
                    <a:pos x="867" y="335"/>
                  </a:cxn>
                  <a:cxn ang="0">
                    <a:pos x="1143" y="324"/>
                  </a:cxn>
                </a:cxnLst>
                <a:rect l="0" t="0" r="r" b="b"/>
                <a:pathLst>
                  <a:path w="1143" h="532">
                    <a:moveTo>
                      <a:pt x="0" y="532"/>
                    </a:moveTo>
                    <a:cubicBezTo>
                      <a:pt x="47" y="524"/>
                      <a:pt x="201" y="519"/>
                      <a:pt x="280" y="482"/>
                    </a:cubicBezTo>
                    <a:cubicBezTo>
                      <a:pt x="359" y="445"/>
                      <a:pt x="419" y="382"/>
                      <a:pt x="474" y="311"/>
                    </a:cubicBezTo>
                    <a:cubicBezTo>
                      <a:pt x="529" y="240"/>
                      <a:pt x="562" y="102"/>
                      <a:pt x="608" y="57"/>
                    </a:cubicBezTo>
                    <a:cubicBezTo>
                      <a:pt x="654" y="12"/>
                      <a:pt x="713" y="0"/>
                      <a:pt x="756" y="46"/>
                    </a:cubicBezTo>
                    <a:cubicBezTo>
                      <a:pt x="799" y="92"/>
                      <a:pt x="802" y="288"/>
                      <a:pt x="867" y="335"/>
                    </a:cubicBezTo>
                    <a:cubicBezTo>
                      <a:pt x="931" y="381"/>
                      <a:pt x="1086" y="325"/>
                      <a:pt x="1143" y="324"/>
                    </a:cubicBezTo>
                  </a:path>
                </a:pathLst>
              </a:custGeom>
              <a:noFill/>
              <a:ln w="38100" cmpd="sng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32" name="Oval 12"/>
              <p:cNvSpPr>
                <a:spLocks noChangeArrowheads="1"/>
              </p:cNvSpPr>
              <p:nvPr/>
            </p:nvSpPr>
            <p:spPr bwMode="auto">
              <a:xfrm rot="5405057">
                <a:off x="2219" y="2848"/>
                <a:ext cx="223" cy="132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33" name="Oval 13"/>
              <p:cNvSpPr>
                <a:spLocks noChangeArrowheads="1"/>
              </p:cNvSpPr>
              <p:nvPr/>
            </p:nvSpPr>
            <p:spPr bwMode="auto">
              <a:xfrm rot="2221075">
                <a:off x="2367" y="3695"/>
                <a:ext cx="223" cy="132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34" name="Oval 14"/>
              <p:cNvSpPr>
                <a:spLocks noChangeArrowheads="1"/>
              </p:cNvSpPr>
              <p:nvPr/>
            </p:nvSpPr>
            <p:spPr bwMode="auto">
              <a:xfrm>
                <a:off x="3025" y="4139"/>
                <a:ext cx="223" cy="132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35" name="Oval 15"/>
              <p:cNvSpPr>
                <a:spLocks noChangeArrowheads="1"/>
              </p:cNvSpPr>
              <p:nvPr/>
            </p:nvSpPr>
            <p:spPr bwMode="auto">
              <a:xfrm rot="18183636">
                <a:off x="3908" y="3879"/>
                <a:ext cx="223" cy="132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36" name="Oval 16"/>
              <p:cNvSpPr>
                <a:spLocks noChangeArrowheads="1"/>
              </p:cNvSpPr>
              <p:nvPr/>
            </p:nvSpPr>
            <p:spPr bwMode="auto">
              <a:xfrm rot="15962567">
                <a:off x="4259" y="3179"/>
                <a:ext cx="223" cy="132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PC3 cells as a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25609"/>
          </a:xfrm>
        </p:spPr>
        <p:txBody>
          <a:bodyPr/>
          <a:lstStyle/>
          <a:p>
            <a:r>
              <a:rPr lang="en-AU" dirty="0" smtClean="0"/>
              <a:t>Androgen-independent, metastatic prostate cancer cell line</a:t>
            </a:r>
          </a:p>
          <a:p>
            <a:r>
              <a:rPr lang="en-AU" dirty="0" smtClean="0"/>
              <a:t>WT express caveolin-1 but no </a:t>
            </a:r>
            <a:r>
              <a:rPr lang="en-AU" dirty="0" err="1" smtClean="0"/>
              <a:t>cavins</a:t>
            </a:r>
            <a:endParaRPr lang="en-AU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395536" y="3231232"/>
          <a:ext cx="835292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en-AU" sz="2000" baseline="0" dirty="0" smtClean="0">
                          <a:solidFill>
                            <a:schemeClr val="tx1"/>
                          </a:solidFill>
                        </a:rPr>
                        <a:t> lines with </a:t>
                      </a:r>
                      <a:r>
                        <a:rPr lang="en-AU" sz="2000" baseline="0" dirty="0" err="1" smtClean="0">
                          <a:solidFill>
                            <a:schemeClr val="tx1"/>
                          </a:solidFill>
                        </a:rPr>
                        <a:t>caveolae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en-AU" sz="2000" baseline="0" dirty="0" smtClean="0">
                          <a:solidFill>
                            <a:schemeClr val="tx1"/>
                          </a:solidFill>
                        </a:rPr>
                        <a:t> lines lacking </a:t>
                      </a:r>
                      <a:r>
                        <a:rPr lang="en-AU" sz="2000" baseline="0" dirty="0" err="1" smtClean="0">
                          <a:solidFill>
                            <a:schemeClr val="tx1"/>
                          </a:solidFill>
                        </a:rPr>
                        <a:t>caveolae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4624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Cavin-1-GFP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GFP control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Cavin-1-GFP</a:t>
                      </a:r>
                      <a:r>
                        <a:rPr lang="en-AU" sz="2000" baseline="0" dirty="0" smtClean="0">
                          <a:solidFill>
                            <a:schemeClr val="tx1"/>
                          </a:solidFill>
                        </a:rPr>
                        <a:t> + Cavin-2-cherry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Cavin-2-GFP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Cavin-1-GFP + Cavin</a:t>
                      </a:r>
                      <a:r>
                        <a:rPr lang="en-AU" sz="2000" baseline="0" dirty="0" smtClean="0">
                          <a:solidFill>
                            <a:schemeClr val="tx1"/>
                          </a:solidFill>
                        </a:rPr>
                        <a:t>-3-cherry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Cavin-3-GFP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Methods – Aim 1 </a:t>
            </a:r>
            <a:endParaRPr lang="en-AU" dirty="0"/>
          </a:p>
        </p:txBody>
      </p:sp>
      <p:grpSp>
        <p:nvGrpSpPr>
          <p:cNvPr id="10" name="Group 9"/>
          <p:cNvGrpSpPr/>
          <p:nvPr/>
        </p:nvGrpSpPr>
        <p:grpSpPr>
          <a:xfrm>
            <a:off x="611560" y="2217058"/>
            <a:ext cx="7920880" cy="3660214"/>
            <a:chOff x="611560" y="2217058"/>
            <a:chExt cx="7920880" cy="3660214"/>
          </a:xfrm>
        </p:grpSpPr>
        <p:sp>
          <p:nvSpPr>
            <p:cNvPr id="5" name="TextBox 4"/>
            <p:cNvSpPr txBox="1"/>
            <p:nvPr/>
          </p:nvSpPr>
          <p:spPr>
            <a:xfrm>
              <a:off x="1475656" y="2217058"/>
              <a:ext cx="6264696" cy="1261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4000" b="1" dirty="0" smtClean="0"/>
                <a:t>Aim 1: </a:t>
              </a:r>
              <a:r>
                <a:rPr lang="en-AU" sz="3600" dirty="0" smtClean="0"/>
                <a:t>Which </a:t>
              </a:r>
              <a:r>
                <a:rPr lang="en-AU" sz="3600" dirty="0" err="1" smtClean="0"/>
                <a:t>cavins</a:t>
              </a:r>
              <a:r>
                <a:rPr lang="en-AU" sz="3600" dirty="0" smtClean="0"/>
                <a:t> can recruit PKC</a:t>
              </a:r>
              <a:r>
                <a:rPr lang="el-GR" sz="3600" dirty="0" smtClean="0">
                  <a:latin typeface="Calibri"/>
                </a:rPr>
                <a:t>α</a:t>
              </a:r>
              <a:r>
                <a:rPr lang="en-AU" sz="3600" dirty="0" smtClean="0">
                  <a:latin typeface="Calibri"/>
                </a:rPr>
                <a:t> to lipid rafts?</a:t>
              </a:r>
              <a:endParaRPr lang="en-AU" sz="3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1560" y="4161274"/>
              <a:ext cx="2520280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Calibri" pitchFamily="34" charset="0"/>
                </a:rPr>
                <a:t>Co-localisation of PKC</a:t>
              </a:r>
              <a:r>
                <a:rPr lang="el-GR" sz="2000" dirty="0" smtClean="0">
                  <a:latin typeface="Calibri" pitchFamily="34" charset="0"/>
                </a:rPr>
                <a:t>α</a:t>
              </a:r>
              <a:r>
                <a:rPr lang="en-AU" sz="2000" dirty="0" smtClean="0">
                  <a:latin typeface="Calibri" pitchFamily="34" charset="0"/>
                </a:rPr>
                <a:t> and </a:t>
              </a:r>
              <a:r>
                <a:rPr lang="en-AU" sz="2000" dirty="0" err="1" smtClean="0">
                  <a:latin typeface="Calibri" pitchFamily="34" charset="0"/>
                </a:rPr>
                <a:t>cavins</a:t>
              </a:r>
              <a:r>
                <a:rPr lang="en-AU" sz="2000" dirty="0" smtClean="0">
                  <a:latin typeface="Calibri" pitchFamily="34" charset="0"/>
                </a:rPr>
                <a:t> by </a:t>
              </a:r>
              <a:r>
                <a:rPr lang="en-AU" sz="2000" dirty="0" err="1" smtClean="0">
                  <a:latin typeface="Calibri" pitchFamily="34" charset="0"/>
                </a:rPr>
                <a:t>immunofluorescence</a:t>
              </a:r>
              <a:r>
                <a:rPr lang="en-AU" sz="2000" dirty="0" smtClean="0">
                  <a:latin typeface="Calibri" pitchFamily="34" charset="0"/>
                </a:rPr>
                <a:t> </a:t>
              </a:r>
              <a:endParaRPr lang="en-AU" sz="2000" dirty="0">
                <a:latin typeface="Calibri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2200" y="4089266"/>
              <a:ext cx="2160240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Calibri" pitchFamily="34" charset="0"/>
                </a:rPr>
                <a:t>Direct binding of PKC</a:t>
              </a:r>
              <a:r>
                <a:rPr lang="el-GR" sz="2000" dirty="0" smtClean="0">
                  <a:latin typeface="Calibri" pitchFamily="34" charset="0"/>
                </a:rPr>
                <a:t>α</a:t>
              </a:r>
              <a:r>
                <a:rPr lang="en-AU" sz="2000" dirty="0" smtClean="0">
                  <a:latin typeface="Calibri" pitchFamily="34" charset="0"/>
                </a:rPr>
                <a:t> and </a:t>
              </a:r>
              <a:r>
                <a:rPr lang="en-AU" sz="2000" dirty="0" err="1" smtClean="0">
                  <a:latin typeface="Calibri" pitchFamily="34" charset="0"/>
                </a:rPr>
                <a:t>cavins</a:t>
              </a:r>
              <a:r>
                <a:rPr lang="en-AU" sz="2000" dirty="0" smtClean="0">
                  <a:latin typeface="Calibri" pitchFamily="34" charset="0"/>
                </a:rPr>
                <a:t> by co-purification </a:t>
              </a:r>
              <a:endParaRPr lang="en-AU" sz="20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07904" y="5169386"/>
              <a:ext cx="2232248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Calibri" pitchFamily="34" charset="0"/>
                </a:rPr>
                <a:t>Co-fractionation of PKC</a:t>
              </a:r>
              <a:r>
                <a:rPr lang="el-GR" sz="2000" dirty="0" smtClean="0">
                  <a:latin typeface="Calibri" pitchFamily="34" charset="0"/>
                </a:rPr>
                <a:t>α</a:t>
              </a:r>
              <a:r>
                <a:rPr lang="en-AU" sz="2000" dirty="0" smtClean="0">
                  <a:latin typeface="Calibri" pitchFamily="34" charset="0"/>
                </a:rPr>
                <a:t> and </a:t>
              </a:r>
              <a:r>
                <a:rPr lang="en-AU" sz="2000" dirty="0" err="1" smtClean="0">
                  <a:latin typeface="Calibri" pitchFamily="34" charset="0"/>
                </a:rPr>
                <a:t>cavins</a:t>
              </a:r>
              <a:endParaRPr lang="en-AU" sz="2000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203848" y="3585210"/>
              <a:ext cx="432048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716016" y="3585210"/>
              <a:ext cx="0" cy="1427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652120" y="3585210"/>
              <a:ext cx="432048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4000" dirty="0" smtClean="0"/>
              <a:t>Co-localisation by </a:t>
            </a:r>
            <a:r>
              <a:rPr lang="en-AU" sz="4000" dirty="0" err="1" smtClean="0"/>
              <a:t>immunofluorescence</a:t>
            </a:r>
            <a:r>
              <a:rPr lang="en-AU" sz="4000" dirty="0" smtClean="0"/>
              <a:t> </a:t>
            </a:r>
            <a:endParaRPr lang="en-AU" sz="4000" dirty="0"/>
          </a:p>
        </p:txBody>
      </p:sp>
      <p:grpSp>
        <p:nvGrpSpPr>
          <p:cNvPr id="358" name="Group 357"/>
          <p:cNvGrpSpPr/>
          <p:nvPr/>
        </p:nvGrpSpPr>
        <p:grpSpPr>
          <a:xfrm>
            <a:off x="0" y="1484784"/>
            <a:ext cx="9144000" cy="4041159"/>
            <a:chOff x="0" y="1412776"/>
            <a:chExt cx="9144000" cy="4041159"/>
          </a:xfrm>
        </p:grpSpPr>
        <p:grpSp>
          <p:nvGrpSpPr>
            <p:cNvPr id="145" name="Group 144"/>
            <p:cNvGrpSpPr/>
            <p:nvPr/>
          </p:nvGrpSpPr>
          <p:grpSpPr>
            <a:xfrm>
              <a:off x="395536" y="1556792"/>
              <a:ext cx="1368152" cy="1224136"/>
              <a:chOff x="395536" y="1772816"/>
              <a:chExt cx="1368152" cy="1224136"/>
            </a:xfrm>
          </p:grpSpPr>
          <p:sp>
            <p:nvSpPr>
              <p:cNvPr id="20" name="Can 19"/>
              <p:cNvSpPr/>
              <p:nvPr/>
            </p:nvSpPr>
            <p:spPr>
              <a:xfrm>
                <a:off x="395536" y="1772816"/>
                <a:ext cx="1368152" cy="1080120"/>
              </a:xfrm>
              <a:prstGeom prst="can">
                <a:avLst>
                  <a:gd name="adj" fmla="val 44093"/>
                </a:avLst>
              </a:prstGeom>
              <a:solidFill>
                <a:srgbClr val="E66C7D">
                  <a:alpha val="30196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39552" y="2276872"/>
                <a:ext cx="504056" cy="504056"/>
              </a:xfrm>
              <a:prstGeom prst="ellipse">
                <a:avLst/>
              </a:prstGeom>
              <a:noFill/>
              <a:ln w="28575"/>
              <a:effectLst/>
              <a:scene3d>
                <a:camera prst="isometricOffAxis1Top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27584" y="2492896"/>
                <a:ext cx="504056" cy="504056"/>
              </a:xfrm>
              <a:prstGeom prst="ellipse">
                <a:avLst/>
              </a:prstGeom>
              <a:noFill/>
              <a:ln w="28575"/>
              <a:effectLst/>
              <a:scene3d>
                <a:camera prst="isometricOffAxis1Top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187624" y="2276872"/>
                <a:ext cx="504056" cy="504056"/>
              </a:xfrm>
              <a:prstGeom prst="ellipse">
                <a:avLst/>
              </a:prstGeom>
              <a:noFill/>
              <a:ln w="28575"/>
              <a:effectLst/>
              <a:scene3d>
                <a:camera prst="isometricOffAxis1Top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907704" y="2060848"/>
              <a:ext cx="864096" cy="0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" name="Group 397"/>
            <p:cNvGrpSpPr/>
            <p:nvPr/>
          </p:nvGrpSpPr>
          <p:grpSpPr>
            <a:xfrm>
              <a:off x="2915816" y="1412776"/>
              <a:ext cx="1368152" cy="1368152"/>
              <a:chOff x="2915816" y="1412776"/>
              <a:chExt cx="1368152" cy="136815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915816" y="1412776"/>
                <a:ext cx="1368152" cy="1368152"/>
              </a:xfrm>
              <a:prstGeom prst="ellipse">
                <a:avLst/>
              </a:prstGeom>
              <a:noFill/>
              <a:ln w="28575"/>
              <a:effectLst/>
              <a:scene3d>
                <a:camera prst="isometricOffAxis1Top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996296" y="1925833"/>
                <a:ext cx="1258291" cy="342038"/>
                <a:chOff x="3995936" y="2276872"/>
                <a:chExt cx="1125839" cy="288032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4067944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220344" y="25012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283968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427984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499992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211960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355976" y="2276872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flipH="1" flipV="1">
                  <a:off x="4355976" y="2375169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283968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427984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652392" y="25012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644008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572000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526281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572000" y="2375169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716016" y="2447177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238249" y="2276872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4427984" y="2276872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4526281" y="2303161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4716016" y="2519185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004048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5004048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932040" y="2447177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886321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804792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788024" y="2447177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860032" y="2447177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076056" y="2375169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958329" y="2303161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4932040" y="2375169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4860032" y="2375169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814313" y="2303161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4804792" y="2375169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886321" y="2303161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4742305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598289" y="2303161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4716016" y="2276872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4644008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139952" y="2303161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499992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4283968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355976" y="2447177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4067944" y="2447177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4139952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382265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644008" y="2276872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995936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454273" y="2519185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139952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211960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022225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135" name="Straight Arrow Connector 134"/>
            <p:cNvCxnSpPr/>
            <p:nvPr/>
          </p:nvCxnSpPr>
          <p:spPr>
            <a:xfrm>
              <a:off x="4427984" y="2060848"/>
              <a:ext cx="792088" cy="0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2" name="Group 391"/>
            <p:cNvGrpSpPr/>
            <p:nvPr/>
          </p:nvGrpSpPr>
          <p:grpSpPr>
            <a:xfrm>
              <a:off x="5292080" y="1412776"/>
              <a:ext cx="1368152" cy="1368152"/>
              <a:chOff x="5292080" y="1340768"/>
              <a:chExt cx="1368152" cy="1368152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5292080" y="1340768"/>
                <a:ext cx="1368152" cy="1368152"/>
                <a:chOff x="3923928" y="1844824"/>
                <a:chExt cx="1224136" cy="1152128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3923928" y="1844824"/>
                  <a:ext cx="1224136" cy="1152128"/>
                </a:xfrm>
                <a:prstGeom prst="ellipse">
                  <a:avLst/>
                </a:prstGeom>
                <a:noFill/>
                <a:ln w="28575"/>
                <a:effectLst/>
                <a:scene3d>
                  <a:camera prst="isometricOffAxis1Top"/>
                  <a:lightRig rig="threePt" dir="t"/>
                </a:scene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3" name="Group 77"/>
                <p:cNvGrpSpPr/>
                <p:nvPr/>
              </p:nvGrpSpPr>
              <p:grpSpPr>
                <a:xfrm>
                  <a:off x="3995936" y="2276872"/>
                  <a:ext cx="1125839" cy="288032"/>
                  <a:chOff x="3995936" y="2276872"/>
                  <a:chExt cx="1125839" cy="288032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4067944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4220344" y="25012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4283968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4427984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4499992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4211960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4355976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 flipH="1" flipV="1">
                    <a:off x="4355976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4283968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4427984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4652392" y="25012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4644008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4572000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4526281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4572000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4716016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4238249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4427984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4526281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4716016" y="2519185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5004048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5004048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4932040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4886321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4804792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4788024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4860032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076056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4958329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4932040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4860032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4814313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4804792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4886321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4742305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4598289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4716016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4644008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4139952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4499992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4283968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4355976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4067944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4139952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4382265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4644008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3995936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4454273" y="2519185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4139952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4211960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4022225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144" name="Group 143"/>
              <p:cNvGrpSpPr/>
              <p:nvPr/>
            </p:nvGrpSpPr>
            <p:grpSpPr>
              <a:xfrm rot="9386070">
                <a:off x="5361488" y="1466862"/>
                <a:ext cx="293232" cy="408382"/>
                <a:chOff x="3857560" y="3479712"/>
                <a:chExt cx="1353083" cy="1893504"/>
              </a:xfrm>
              <a:solidFill>
                <a:srgbClr val="9966FF"/>
              </a:solidFill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4283968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572001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 rot="19694425">
                  <a:off x="4034623" y="3479712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 rot="1867228">
                  <a:off x="4816972" y="3484291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 rot="19694425">
                  <a:off x="3857560" y="3614072"/>
                  <a:ext cx="132735" cy="8800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 rot="1867228">
                  <a:off x="5077443" y="3616236"/>
                  <a:ext cx="133200" cy="878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393" name="Group 392"/>
            <p:cNvGrpSpPr/>
            <p:nvPr/>
          </p:nvGrpSpPr>
          <p:grpSpPr>
            <a:xfrm>
              <a:off x="7308304" y="1556792"/>
              <a:ext cx="1728192" cy="1656184"/>
              <a:chOff x="7308304" y="1556792"/>
              <a:chExt cx="1728192" cy="1656184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7308304" y="1844824"/>
                <a:ext cx="1368152" cy="1368152"/>
                <a:chOff x="3923928" y="1844824"/>
                <a:chExt cx="1224136" cy="1152128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3923928" y="1844824"/>
                  <a:ext cx="1224136" cy="1152128"/>
                </a:xfrm>
                <a:prstGeom prst="ellipse">
                  <a:avLst/>
                </a:prstGeom>
                <a:noFill/>
                <a:ln w="28575"/>
                <a:effectLst/>
                <a:scene3d>
                  <a:camera prst="isometricOffAxis1Top"/>
                  <a:lightRig rig="threePt" dir="t"/>
                </a:scene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48" name="Group 77"/>
                <p:cNvGrpSpPr/>
                <p:nvPr/>
              </p:nvGrpSpPr>
              <p:grpSpPr>
                <a:xfrm>
                  <a:off x="3995936" y="2276872"/>
                  <a:ext cx="1125839" cy="288032"/>
                  <a:chOff x="3995936" y="2276872"/>
                  <a:chExt cx="1125839" cy="288032"/>
                </a:xfrm>
              </p:grpSpPr>
              <p:sp>
                <p:nvSpPr>
                  <p:cNvPr id="149" name="Oval 148"/>
                  <p:cNvSpPr/>
                  <p:nvPr/>
                </p:nvSpPr>
                <p:spPr>
                  <a:xfrm>
                    <a:off x="4067944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4220344" y="25012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4283968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4427984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4499992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4211960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4355976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 flipH="1" flipV="1">
                    <a:off x="4355976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4283968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4427984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4652392" y="25012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4644008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4572000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4526281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4572000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4716016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4238249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4427984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4526281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4716016" y="2519185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5004048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5004048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4932040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4886321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4804792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>
                    <a:off x="4788024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4860032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5076056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4958329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4932040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4860032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4814313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4804792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4886321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4742305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4598289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4716016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4644008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4139952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4499992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4283968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4355976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4067944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92" name="Oval 191"/>
                  <p:cNvSpPr/>
                  <p:nvPr/>
                </p:nvSpPr>
                <p:spPr>
                  <a:xfrm>
                    <a:off x="4139952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4382265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94" name="Oval 193"/>
                  <p:cNvSpPr/>
                  <p:nvPr/>
                </p:nvSpPr>
                <p:spPr>
                  <a:xfrm>
                    <a:off x="4644008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3995936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4454273" y="2519185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4139952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211960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4022225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222" name="Group 221"/>
              <p:cNvGrpSpPr/>
              <p:nvPr/>
            </p:nvGrpSpPr>
            <p:grpSpPr>
              <a:xfrm>
                <a:off x="8291650" y="1556792"/>
                <a:ext cx="744846" cy="507823"/>
                <a:chOff x="7355546" y="2924944"/>
                <a:chExt cx="744846" cy="507823"/>
              </a:xfrm>
            </p:grpSpPr>
            <p:grpSp>
              <p:nvGrpSpPr>
                <p:cNvPr id="207" name="Group 206"/>
                <p:cNvGrpSpPr/>
                <p:nvPr/>
              </p:nvGrpSpPr>
              <p:grpSpPr>
                <a:xfrm rot="14048777">
                  <a:off x="7413428" y="3081075"/>
                  <a:ext cx="293810" cy="409574"/>
                  <a:chOff x="3857560" y="3479712"/>
                  <a:chExt cx="1353083" cy="1893504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208" name="Rectangle 207"/>
                  <p:cNvSpPr/>
                  <p:nvPr/>
                </p:nvSpPr>
                <p:spPr>
                  <a:xfrm>
                    <a:off x="4283968" y="4365104"/>
                    <a:ext cx="216024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4572001" y="4365104"/>
                    <a:ext cx="216024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 rot="19694425">
                    <a:off x="4034623" y="3479712"/>
                    <a:ext cx="216024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 rot="1867228">
                    <a:off x="4816972" y="3484291"/>
                    <a:ext cx="216024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12" name="Rectangle 211"/>
                  <p:cNvSpPr/>
                  <p:nvPr/>
                </p:nvSpPr>
                <p:spPr>
                  <a:xfrm rot="19694425">
                    <a:off x="3857560" y="3614072"/>
                    <a:ext cx="132735" cy="8800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 rot="1867228">
                    <a:off x="5077443" y="3616236"/>
                    <a:ext cx="133200" cy="878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14" name="Explosion 1 213"/>
                <p:cNvSpPr/>
                <p:nvPr/>
              </p:nvSpPr>
              <p:spPr>
                <a:xfrm>
                  <a:off x="7596336" y="2924944"/>
                  <a:ext cx="504056" cy="432048"/>
                </a:xfrm>
                <a:prstGeom prst="irregularSeal1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 rot="11930552">
                <a:off x="8158482" y="1953241"/>
                <a:ext cx="293232" cy="408382"/>
                <a:chOff x="3857560" y="3479712"/>
                <a:chExt cx="1353083" cy="1893504"/>
              </a:xfrm>
              <a:solidFill>
                <a:srgbClr val="9966FF"/>
              </a:solidFill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4283968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4572001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 rot="19694425">
                  <a:off x="4034623" y="3479712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 rot="1867228">
                  <a:off x="4816972" y="3484291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 rot="19694425">
                  <a:off x="3857560" y="3614072"/>
                  <a:ext cx="132735" cy="8800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 rot="1867228">
                  <a:off x="5077443" y="3616236"/>
                  <a:ext cx="133200" cy="878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359" name="Group 358"/>
            <p:cNvGrpSpPr/>
            <p:nvPr/>
          </p:nvGrpSpPr>
          <p:grpSpPr>
            <a:xfrm>
              <a:off x="6588224" y="3356992"/>
              <a:ext cx="1368152" cy="1368152"/>
              <a:chOff x="3851920" y="3212976"/>
              <a:chExt cx="1368152" cy="1368152"/>
            </a:xfrm>
          </p:grpSpPr>
          <p:grpSp>
            <p:nvGrpSpPr>
              <p:cNvPr id="226" name="Group 80"/>
              <p:cNvGrpSpPr/>
              <p:nvPr/>
            </p:nvGrpSpPr>
            <p:grpSpPr>
              <a:xfrm>
                <a:off x="3851920" y="3212976"/>
                <a:ext cx="1368152" cy="1368152"/>
                <a:chOff x="3923928" y="1844824"/>
                <a:chExt cx="1224136" cy="1152128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3923928" y="1844824"/>
                  <a:ext cx="1224136" cy="1152128"/>
                </a:xfrm>
                <a:prstGeom prst="ellipse">
                  <a:avLst/>
                </a:prstGeom>
                <a:noFill/>
                <a:ln w="28575"/>
                <a:effectLst/>
                <a:scene3d>
                  <a:camera prst="isometricOffAxis1Top"/>
                  <a:lightRig rig="threePt" dir="t"/>
                </a:scene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235" name="Group 77"/>
                <p:cNvGrpSpPr/>
                <p:nvPr/>
              </p:nvGrpSpPr>
              <p:grpSpPr>
                <a:xfrm>
                  <a:off x="3995936" y="2276872"/>
                  <a:ext cx="1125839" cy="288032"/>
                  <a:chOff x="3995936" y="2276872"/>
                  <a:chExt cx="1125839" cy="288032"/>
                </a:xfrm>
              </p:grpSpPr>
              <p:sp>
                <p:nvSpPr>
                  <p:cNvPr id="236" name="Oval 235"/>
                  <p:cNvSpPr/>
                  <p:nvPr/>
                </p:nvSpPr>
                <p:spPr>
                  <a:xfrm>
                    <a:off x="4067944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37" name="Oval 236"/>
                  <p:cNvSpPr/>
                  <p:nvPr/>
                </p:nvSpPr>
                <p:spPr>
                  <a:xfrm>
                    <a:off x="4220344" y="25012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38" name="Oval 237"/>
                  <p:cNvSpPr/>
                  <p:nvPr/>
                </p:nvSpPr>
                <p:spPr>
                  <a:xfrm>
                    <a:off x="4283968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4427984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40" name="Oval 239"/>
                  <p:cNvSpPr/>
                  <p:nvPr/>
                </p:nvSpPr>
                <p:spPr>
                  <a:xfrm>
                    <a:off x="4499992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4211960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42" name="Oval 241"/>
                  <p:cNvSpPr/>
                  <p:nvPr/>
                </p:nvSpPr>
                <p:spPr>
                  <a:xfrm>
                    <a:off x="4355976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43" name="Oval 242"/>
                  <p:cNvSpPr/>
                  <p:nvPr/>
                </p:nvSpPr>
                <p:spPr>
                  <a:xfrm flipH="1" flipV="1">
                    <a:off x="4355976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44" name="Oval 243"/>
                  <p:cNvSpPr/>
                  <p:nvPr/>
                </p:nvSpPr>
                <p:spPr>
                  <a:xfrm>
                    <a:off x="4283968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45" name="Oval 244"/>
                  <p:cNvSpPr/>
                  <p:nvPr/>
                </p:nvSpPr>
                <p:spPr>
                  <a:xfrm>
                    <a:off x="4427984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46" name="Oval 245"/>
                  <p:cNvSpPr/>
                  <p:nvPr/>
                </p:nvSpPr>
                <p:spPr>
                  <a:xfrm>
                    <a:off x="4652392" y="25012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>
                  <a:xfrm>
                    <a:off x="4644008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48" name="Oval 247"/>
                  <p:cNvSpPr/>
                  <p:nvPr/>
                </p:nvSpPr>
                <p:spPr>
                  <a:xfrm>
                    <a:off x="4572000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249" name="Oval 248"/>
                  <p:cNvSpPr/>
                  <p:nvPr/>
                </p:nvSpPr>
                <p:spPr>
                  <a:xfrm>
                    <a:off x="4526281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50" name="Oval 249"/>
                  <p:cNvSpPr/>
                  <p:nvPr/>
                </p:nvSpPr>
                <p:spPr>
                  <a:xfrm>
                    <a:off x="4572000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51" name="Oval 250"/>
                  <p:cNvSpPr/>
                  <p:nvPr/>
                </p:nvSpPr>
                <p:spPr>
                  <a:xfrm>
                    <a:off x="4716016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52" name="Oval 251"/>
                  <p:cNvSpPr/>
                  <p:nvPr/>
                </p:nvSpPr>
                <p:spPr>
                  <a:xfrm>
                    <a:off x="4238249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4427984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>
                  <a:xfrm>
                    <a:off x="4526281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4716016" y="2519185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56" name="Oval 255"/>
                  <p:cNvSpPr/>
                  <p:nvPr/>
                </p:nvSpPr>
                <p:spPr>
                  <a:xfrm>
                    <a:off x="5004048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57" name="Oval 256"/>
                  <p:cNvSpPr/>
                  <p:nvPr/>
                </p:nvSpPr>
                <p:spPr>
                  <a:xfrm>
                    <a:off x="5004048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58" name="Oval 257"/>
                  <p:cNvSpPr/>
                  <p:nvPr/>
                </p:nvSpPr>
                <p:spPr>
                  <a:xfrm>
                    <a:off x="4932040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4886321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>
                  <a:xfrm>
                    <a:off x="4804792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61" name="Oval 260"/>
                  <p:cNvSpPr/>
                  <p:nvPr/>
                </p:nvSpPr>
                <p:spPr>
                  <a:xfrm>
                    <a:off x="4788024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62" name="Oval 261"/>
                  <p:cNvSpPr/>
                  <p:nvPr/>
                </p:nvSpPr>
                <p:spPr>
                  <a:xfrm>
                    <a:off x="4860032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5076056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>
                  <a:xfrm>
                    <a:off x="4958329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>
                    <a:off x="4932040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>
                    <a:off x="4860032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>
                  <a:xfrm>
                    <a:off x="4814313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68" name="Oval 267"/>
                  <p:cNvSpPr/>
                  <p:nvPr/>
                </p:nvSpPr>
                <p:spPr>
                  <a:xfrm>
                    <a:off x="4804792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4886321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0" name="Oval 269"/>
                  <p:cNvSpPr/>
                  <p:nvPr/>
                </p:nvSpPr>
                <p:spPr>
                  <a:xfrm>
                    <a:off x="4742305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>
                    <a:off x="4598289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>
                    <a:off x="4716016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3" name="Oval 272"/>
                  <p:cNvSpPr/>
                  <p:nvPr/>
                </p:nvSpPr>
                <p:spPr>
                  <a:xfrm>
                    <a:off x="4644008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4" name="Oval 273"/>
                  <p:cNvSpPr/>
                  <p:nvPr/>
                </p:nvSpPr>
                <p:spPr>
                  <a:xfrm>
                    <a:off x="4139952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5" name="Oval 274"/>
                  <p:cNvSpPr/>
                  <p:nvPr/>
                </p:nvSpPr>
                <p:spPr>
                  <a:xfrm>
                    <a:off x="4499992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6" name="Oval 275"/>
                  <p:cNvSpPr/>
                  <p:nvPr/>
                </p:nvSpPr>
                <p:spPr>
                  <a:xfrm>
                    <a:off x="4283968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7" name="Oval 276"/>
                  <p:cNvSpPr/>
                  <p:nvPr/>
                </p:nvSpPr>
                <p:spPr>
                  <a:xfrm>
                    <a:off x="4355976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8" name="Oval 277"/>
                  <p:cNvSpPr/>
                  <p:nvPr/>
                </p:nvSpPr>
                <p:spPr>
                  <a:xfrm>
                    <a:off x="4067944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>
                  <a:xfrm>
                    <a:off x="4139952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0" name="Oval 279"/>
                  <p:cNvSpPr/>
                  <p:nvPr/>
                </p:nvSpPr>
                <p:spPr>
                  <a:xfrm>
                    <a:off x="4382265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1" name="Oval 280"/>
                  <p:cNvSpPr/>
                  <p:nvPr/>
                </p:nvSpPr>
                <p:spPr>
                  <a:xfrm>
                    <a:off x="4644008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2" name="Oval 281"/>
                  <p:cNvSpPr/>
                  <p:nvPr/>
                </p:nvSpPr>
                <p:spPr>
                  <a:xfrm>
                    <a:off x="3995936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3" name="Oval 282"/>
                  <p:cNvSpPr/>
                  <p:nvPr/>
                </p:nvSpPr>
                <p:spPr>
                  <a:xfrm>
                    <a:off x="4454273" y="2519185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4" name="Oval 283"/>
                  <p:cNvSpPr/>
                  <p:nvPr/>
                </p:nvSpPr>
                <p:spPr>
                  <a:xfrm>
                    <a:off x="4139952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5" name="Oval 284"/>
                  <p:cNvSpPr/>
                  <p:nvPr/>
                </p:nvSpPr>
                <p:spPr>
                  <a:xfrm>
                    <a:off x="4211960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6" name="Oval 285"/>
                  <p:cNvSpPr/>
                  <p:nvPr/>
                </p:nvSpPr>
                <p:spPr>
                  <a:xfrm>
                    <a:off x="4022225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227" name="Group 143"/>
              <p:cNvGrpSpPr/>
              <p:nvPr/>
            </p:nvGrpSpPr>
            <p:grpSpPr>
              <a:xfrm rot="9386070">
                <a:off x="3921328" y="3339070"/>
                <a:ext cx="293232" cy="408382"/>
                <a:chOff x="3857560" y="3479712"/>
                <a:chExt cx="1353083" cy="1893504"/>
              </a:xfrm>
              <a:solidFill>
                <a:srgbClr val="92D050"/>
              </a:solidFill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4283968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572001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 rot="19694425">
                  <a:off x="4034623" y="3479712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 rot="1867228">
                  <a:off x="4816972" y="3484291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 rot="19694425">
                  <a:off x="3857560" y="3614072"/>
                  <a:ext cx="132735" cy="8800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 rot="1867228">
                  <a:off x="5077443" y="3616236"/>
                  <a:ext cx="133200" cy="878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394" name="Group 393"/>
            <p:cNvGrpSpPr/>
            <p:nvPr/>
          </p:nvGrpSpPr>
          <p:grpSpPr>
            <a:xfrm>
              <a:off x="3779912" y="3068960"/>
              <a:ext cx="1728192" cy="1656184"/>
              <a:chOff x="3779912" y="3068960"/>
              <a:chExt cx="1728192" cy="1656184"/>
            </a:xfrm>
          </p:grpSpPr>
          <p:grpSp>
            <p:nvGrpSpPr>
              <p:cNvPr id="288" name="Group 145"/>
              <p:cNvGrpSpPr/>
              <p:nvPr/>
            </p:nvGrpSpPr>
            <p:grpSpPr>
              <a:xfrm>
                <a:off x="3779912" y="3356992"/>
                <a:ext cx="1368152" cy="1368152"/>
                <a:chOff x="3923928" y="1844824"/>
                <a:chExt cx="1224136" cy="1152128"/>
              </a:xfrm>
            </p:grpSpPr>
            <p:sp>
              <p:nvSpPr>
                <p:cNvPr id="305" name="Oval 304"/>
                <p:cNvSpPr/>
                <p:nvPr/>
              </p:nvSpPr>
              <p:spPr>
                <a:xfrm>
                  <a:off x="3923928" y="1844824"/>
                  <a:ext cx="1224136" cy="1152128"/>
                </a:xfrm>
                <a:prstGeom prst="ellipse">
                  <a:avLst/>
                </a:prstGeom>
                <a:noFill/>
                <a:ln w="28575"/>
                <a:effectLst/>
                <a:scene3d>
                  <a:camera prst="isometricOffAxis1Top"/>
                  <a:lightRig rig="threePt" dir="t"/>
                </a:scene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306" name="Group 77"/>
                <p:cNvGrpSpPr/>
                <p:nvPr/>
              </p:nvGrpSpPr>
              <p:grpSpPr>
                <a:xfrm>
                  <a:off x="3995936" y="2276872"/>
                  <a:ext cx="1125839" cy="288032"/>
                  <a:chOff x="3995936" y="2276872"/>
                  <a:chExt cx="1125839" cy="288032"/>
                </a:xfrm>
              </p:grpSpPr>
              <p:sp>
                <p:nvSpPr>
                  <p:cNvPr id="307" name="Oval 306"/>
                  <p:cNvSpPr/>
                  <p:nvPr/>
                </p:nvSpPr>
                <p:spPr>
                  <a:xfrm>
                    <a:off x="4067944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4220344" y="25012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09" name="Oval 308"/>
                  <p:cNvSpPr/>
                  <p:nvPr/>
                </p:nvSpPr>
                <p:spPr>
                  <a:xfrm>
                    <a:off x="4283968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10" name="Oval 309"/>
                  <p:cNvSpPr/>
                  <p:nvPr/>
                </p:nvSpPr>
                <p:spPr>
                  <a:xfrm>
                    <a:off x="4427984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11" name="Oval 310"/>
                  <p:cNvSpPr/>
                  <p:nvPr/>
                </p:nvSpPr>
                <p:spPr>
                  <a:xfrm>
                    <a:off x="4499992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12" name="Oval 311"/>
                  <p:cNvSpPr/>
                  <p:nvPr/>
                </p:nvSpPr>
                <p:spPr>
                  <a:xfrm>
                    <a:off x="4211960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13" name="Oval 312"/>
                  <p:cNvSpPr/>
                  <p:nvPr/>
                </p:nvSpPr>
                <p:spPr>
                  <a:xfrm>
                    <a:off x="4355976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14" name="Oval 313"/>
                  <p:cNvSpPr/>
                  <p:nvPr/>
                </p:nvSpPr>
                <p:spPr>
                  <a:xfrm flipH="1" flipV="1">
                    <a:off x="4355976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15" name="Oval 314"/>
                  <p:cNvSpPr/>
                  <p:nvPr/>
                </p:nvSpPr>
                <p:spPr>
                  <a:xfrm>
                    <a:off x="4283968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16" name="Oval 315"/>
                  <p:cNvSpPr/>
                  <p:nvPr/>
                </p:nvSpPr>
                <p:spPr>
                  <a:xfrm>
                    <a:off x="4427984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17" name="Oval 316"/>
                  <p:cNvSpPr/>
                  <p:nvPr/>
                </p:nvSpPr>
                <p:spPr>
                  <a:xfrm>
                    <a:off x="4652392" y="25012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>
                  <a:xfrm>
                    <a:off x="4644008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19" name="Oval 318"/>
                  <p:cNvSpPr/>
                  <p:nvPr/>
                </p:nvSpPr>
                <p:spPr>
                  <a:xfrm>
                    <a:off x="4572000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320" name="Oval 319"/>
                  <p:cNvSpPr/>
                  <p:nvPr/>
                </p:nvSpPr>
                <p:spPr>
                  <a:xfrm>
                    <a:off x="4526281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21" name="Oval 320"/>
                  <p:cNvSpPr/>
                  <p:nvPr/>
                </p:nvSpPr>
                <p:spPr>
                  <a:xfrm>
                    <a:off x="4572000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22" name="Oval 321"/>
                  <p:cNvSpPr/>
                  <p:nvPr/>
                </p:nvSpPr>
                <p:spPr>
                  <a:xfrm>
                    <a:off x="4716016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23" name="Oval 322"/>
                  <p:cNvSpPr/>
                  <p:nvPr/>
                </p:nvSpPr>
                <p:spPr>
                  <a:xfrm>
                    <a:off x="4238249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24" name="Oval 323"/>
                  <p:cNvSpPr/>
                  <p:nvPr/>
                </p:nvSpPr>
                <p:spPr>
                  <a:xfrm>
                    <a:off x="4427984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25" name="Oval 324"/>
                  <p:cNvSpPr/>
                  <p:nvPr/>
                </p:nvSpPr>
                <p:spPr>
                  <a:xfrm>
                    <a:off x="4526281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26" name="Oval 325"/>
                  <p:cNvSpPr/>
                  <p:nvPr/>
                </p:nvSpPr>
                <p:spPr>
                  <a:xfrm>
                    <a:off x="4716016" y="2519185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27" name="Oval 326"/>
                  <p:cNvSpPr/>
                  <p:nvPr/>
                </p:nvSpPr>
                <p:spPr>
                  <a:xfrm>
                    <a:off x="5004048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28" name="Oval 327"/>
                  <p:cNvSpPr/>
                  <p:nvPr/>
                </p:nvSpPr>
                <p:spPr>
                  <a:xfrm>
                    <a:off x="5004048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29" name="Oval 328"/>
                  <p:cNvSpPr/>
                  <p:nvPr/>
                </p:nvSpPr>
                <p:spPr>
                  <a:xfrm>
                    <a:off x="4932040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30" name="Oval 329"/>
                  <p:cNvSpPr/>
                  <p:nvPr/>
                </p:nvSpPr>
                <p:spPr>
                  <a:xfrm>
                    <a:off x="4886321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31" name="Oval 330"/>
                  <p:cNvSpPr/>
                  <p:nvPr/>
                </p:nvSpPr>
                <p:spPr>
                  <a:xfrm>
                    <a:off x="4804792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32" name="Oval 331"/>
                  <p:cNvSpPr/>
                  <p:nvPr/>
                </p:nvSpPr>
                <p:spPr>
                  <a:xfrm>
                    <a:off x="4788024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33" name="Oval 332"/>
                  <p:cNvSpPr/>
                  <p:nvPr/>
                </p:nvSpPr>
                <p:spPr>
                  <a:xfrm>
                    <a:off x="4860032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34" name="Oval 333"/>
                  <p:cNvSpPr/>
                  <p:nvPr/>
                </p:nvSpPr>
                <p:spPr>
                  <a:xfrm>
                    <a:off x="5076056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35" name="Oval 334"/>
                  <p:cNvSpPr/>
                  <p:nvPr/>
                </p:nvSpPr>
                <p:spPr>
                  <a:xfrm>
                    <a:off x="4958329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36" name="Oval 335"/>
                  <p:cNvSpPr/>
                  <p:nvPr/>
                </p:nvSpPr>
                <p:spPr>
                  <a:xfrm>
                    <a:off x="4932040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37" name="Oval 336"/>
                  <p:cNvSpPr/>
                  <p:nvPr/>
                </p:nvSpPr>
                <p:spPr>
                  <a:xfrm>
                    <a:off x="4860032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38" name="Oval 337"/>
                  <p:cNvSpPr/>
                  <p:nvPr/>
                </p:nvSpPr>
                <p:spPr>
                  <a:xfrm>
                    <a:off x="4814313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39" name="Oval 338"/>
                  <p:cNvSpPr/>
                  <p:nvPr/>
                </p:nvSpPr>
                <p:spPr>
                  <a:xfrm>
                    <a:off x="4804792" y="2375169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40" name="Oval 339"/>
                  <p:cNvSpPr/>
                  <p:nvPr/>
                </p:nvSpPr>
                <p:spPr>
                  <a:xfrm>
                    <a:off x="4886321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41" name="Oval 340"/>
                  <p:cNvSpPr/>
                  <p:nvPr/>
                </p:nvSpPr>
                <p:spPr>
                  <a:xfrm>
                    <a:off x="4742305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42" name="Oval 341"/>
                  <p:cNvSpPr/>
                  <p:nvPr/>
                </p:nvSpPr>
                <p:spPr>
                  <a:xfrm>
                    <a:off x="4598289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43" name="Oval 342"/>
                  <p:cNvSpPr/>
                  <p:nvPr/>
                </p:nvSpPr>
                <p:spPr>
                  <a:xfrm>
                    <a:off x="4716016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44" name="Oval 343"/>
                  <p:cNvSpPr/>
                  <p:nvPr/>
                </p:nvSpPr>
                <p:spPr>
                  <a:xfrm>
                    <a:off x="4644008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45" name="Oval 344"/>
                  <p:cNvSpPr/>
                  <p:nvPr/>
                </p:nvSpPr>
                <p:spPr>
                  <a:xfrm>
                    <a:off x="4139952" y="2303161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46" name="Oval 345"/>
                  <p:cNvSpPr/>
                  <p:nvPr/>
                </p:nvSpPr>
                <p:spPr>
                  <a:xfrm>
                    <a:off x="4499992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47" name="Oval 346"/>
                  <p:cNvSpPr/>
                  <p:nvPr/>
                </p:nvSpPr>
                <p:spPr>
                  <a:xfrm>
                    <a:off x="4283968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48" name="Oval 347"/>
                  <p:cNvSpPr/>
                  <p:nvPr/>
                </p:nvSpPr>
                <p:spPr>
                  <a:xfrm>
                    <a:off x="4355976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49" name="Oval 348"/>
                  <p:cNvSpPr/>
                  <p:nvPr/>
                </p:nvSpPr>
                <p:spPr>
                  <a:xfrm>
                    <a:off x="4067944" y="2447177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50" name="Oval 349"/>
                  <p:cNvSpPr/>
                  <p:nvPr/>
                </p:nvSpPr>
                <p:spPr>
                  <a:xfrm>
                    <a:off x="4139952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51" name="Oval 350"/>
                  <p:cNvSpPr/>
                  <p:nvPr/>
                </p:nvSpPr>
                <p:spPr>
                  <a:xfrm>
                    <a:off x="4382265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52" name="Oval 351"/>
                  <p:cNvSpPr/>
                  <p:nvPr/>
                </p:nvSpPr>
                <p:spPr>
                  <a:xfrm>
                    <a:off x="4644008" y="2276872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53" name="Oval 352"/>
                  <p:cNvSpPr/>
                  <p:nvPr/>
                </p:nvSpPr>
                <p:spPr>
                  <a:xfrm>
                    <a:off x="3995936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54" name="Oval 353"/>
                  <p:cNvSpPr/>
                  <p:nvPr/>
                </p:nvSpPr>
                <p:spPr>
                  <a:xfrm>
                    <a:off x="4454273" y="2519185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55" name="Oval 354"/>
                  <p:cNvSpPr/>
                  <p:nvPr/>
                </p:nvSpPr>
                <p:spPr>
                  <a:xfrm>
                    <a:off x="4139952" y="2492896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56" name="Oval 355"/>
                  <p:cNvSpPr/>
                  <p:nvPr/>
                </p:nvSpPr>
                <p:spPr>
                  <a:xfrm>
                    <a:off x="4211960" y="2420888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57" name="Oval 356"/>
                  <p:cNvSpPr/>
                  <p:nvPr/>
                </p:nvSpPr>
                <p:spPr>
                  <a:xfrm>
                    <a:off x="4022225" y="2348880"/>
                    <a:ext cx="45719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297" name="Group 206"/>
              <p:cNvGrpSpPr/>
              <p:nvPr/>
            </p:nvGrpSpPr>
            <p:grpSpPr>
              <a:xfrm rot="14048777">
                <a:off x="4821140" y="3225091"/>
                <a:ext cx="293810" cy="409574"/>
                <a:chOff x="3857560" y="3479712"/>
                <a:chExt cx="1353083" cy="1893504"/>
              </a:xfrm>
              <a:solidFill>
                <a:srgbClr val="0066FF"/>
              </a:solidFill>
            </p:grpSpPr>
            <p:sp>
              <p:nvSpPr>
                <p:cNvPr id="299" name="Rectangle 298"/>
                <p:cNvSpPr/>
                <p:nvPr/>
              </p:nvSpPr>
              <p:spPr>
                <a:xfrm>
                  <a:off x="4283968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4572001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 rot="19694425">
                  <a:off x="4034623" y="3479712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 rot="1867228">
                  <a:off x="4816972" y="3484291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 rot="19694425">
                  <a:off x="3857560" y="3614072"/>
                  <a:ext cx="132735" cy="8800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 rot="1867228">
                  <a:off x="5077443" y="3616236"/>
                  <a:ext cx="133200" cy="878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98" name="Explosion 1 297"/>
              <p:cNvSpPr/>
              <p:nvPr/>
            </p:nvSpPr>
            <p:spPr>
              <a:xfrm>
                <a:off x="5004048" y="3068960"/>
                <a:ext cx="504056" cy="432048"/>
              </a:xfrm>
              <a:prstGeom prst="irregularSeal1">
                <a:avLst/>
              </a:prstGeom>
              <a:solidFill>
                <a:srgbClr val="0000FF"/>
              </a:solidFill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90" name="Group 214"/>
              <p:cNvGrpSpPr/>
              <p:nvPr/>
            </p:nvGrpSpPr>
            <p:grpSpPr>
              <a:xfrm rot="11930552">
                <a:off x="4630090" y="3465409"/>
                <a:ext cx="293232" cy="408382"/>
                <a:chOff x="3857560" y="3479712"/>
                <a:chExt cx="1353083" cy="1893504"/>
              </a:xfrm>
              <a:solidFill>
                <a:srgbClr val="92D050"/>
              </a:solidFill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4283968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4572001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 rot="19694425">
                  <a:off x="4034623" y="3479712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 rot="1867228">
                  <a:off x="4816972" y="3484291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 rot="19694425">
                  <a:off x="3857560" y="3614072"/>
                  <a:ext cx="132735" cy="8800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 rot="1867228">
                  <a:off x="5077443" y="3616236"/>
                  <a:ext cx="133200" cy="878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360" name="Straight Arrow Connector 359"/>
            <p:cNvCxnSpPr/>
            <p:nvPr/>
          </p:nvCxnSpPr>
          <p:spPr>
            <a:xfrm flipH="1">
              <a:off x="5220072" y="4005064"/>
              <a:ext cx="1152128" cy="0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 flipH="1">
              <a:off x="7596336" y="3284984"/>
              <a:ext cx="432048" cy="432048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6732240" y="2060848"/>
              <a:ext cx="792088" cy="216024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TextBox 369"/>
            <p:cNvSpPr txBox="1"/>
            <p:nvPr/>
          </p:nvSpPr>
          <p:spPr>
            <a:xfrm>
              <a:off x="0" y="2628201"/>
              <a:ext cx="21957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Cells grown to 70% confluent on </a:t>
              </a:r>
              <a:r>
                <a:rPr lang="en-AU" sz="1600" dirty="0" err="1" smtClean="0"/>
                <a:t>coverslips</a:t>
              </a:r>
              <a:endParaRPr lang="en-AU" sz="1600" dirty="0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483768" y="2279774"/>
              <a:ext cx="2270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Fixation, </a:t>
              </a:r>
              <a:r>
                <a:rPr lang="en-AU" sz="1600" dirty="0" err="1" smtClean="0"/>
                <a:t>permeabilising</a:t>
              </a:r>
              <a:r>
                <a:rPr lang="en-AU" sz="1600" dirty="0" smtClean="0"/>
                <a:t> and blocking</a:t>
              </a:r>
              <a:endParaRPr lang="en-AU" sz="1600" dirty="0"/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5004048" y="2276872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Incubate with PKC</a:t>
              </a:r>
              <a:r>
                <a:rPr lang="el-GR" sz="1600" dirty="0" smtClean="0">
                  <a:latin typeface="Calibri"/>
                </a:rPr>
                <a:t>α</a:t>
              </a:r>
              <a:r>
                <a:rPr lang="en-AU" sz="1600" dirty="0" smtClean="0">
                  <a:latin typeface="Calibri"/>
                </a:rPr>
                <a:t> primary antibody </a:t>
              </a:r>
              <a:endParaRPr lang="en-AU" sz="1600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6911752" y="2708920"/>
              <a:ext cx="2232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Incubate with secondary antibody for PKC</a:t>
              </a:r>
              <a:r>
                <a:rPr lang="el-GR" sz="1600" dirty="0" smtClean="0">
                  <a:latin typeface="Calibri"/>
                </a:rPr>
                <a:t>α</a:t>
              </a:r>
              <a:r>
                <a:rPr lang="en-AU" sz="1600" dirty="0" smtClean="0">
                  <a:latin typeface="Calibri"/>
                </a:rPr>
                <a:t> </a:t>
              </a:r>
              <a:endParaRPr lang="en-AU" sz="1600" dirty="0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6084168" y="4221088"/>
              <a:ext cx="2592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Incubate with caveolin-1 </a:t>
              </a:r>
              <a:r>
                <a:rPr lang="en-AU" sz="1600" dirty="0" smtClean="0">
                  <a:latin typeface="Calibri"/>
                </a:rPr>
                <a:t>primary antibody </a:t>
              </a:r>
              <a:endParaRPr lang="en-AU" sz="1600" dirty="0"/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3419872" y="4221088"/>
              <a:ext cx="2232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Incubate with secondary antibody for caveolin-1</a:t>
              </a:r>
              <a:endParaRPr lang="en-AU" sz="1600" dirty="0"/>
            </a:p>
          </p:txBody>
        </p:sp>
        <p:cxnSp>
          <p:nvCxnSpPr>
            <p:cNvPr id="377" name="Straight Arrow Connector 376"/>
            <p:cNvCxnSpPr/>
            <p:nvPr/>
          </p:nvCxnSpPr>
          <p:spPr>
            <a:xfrm flipH="1">
              <a:off x="2339752" y="4077072"/>
              <a:ext cx="1224136" cy="0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42" name="Picture 2" descr="http://www.nikoninstruments.com/var/ezwebin_site/storage/images/news/us-news/nikon-instruments-unveils-a1r-mp-multiphoton-and-confocal-microscope-system/92834-4-eng-GB/Nikon-Instruments-Unveils-A1R-MP-Multiphoton-And-Confocal-Microscope-System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3356992"/>
              <a:ext cx="1693414" cy="1563586"/>
            </a:xfrm>
            <a:prstGeom prst="rect">
              <a:avLst/>
            </a:prstGeom>
            <a:noFill/>
          </p:spPr>
        </p:pic>
        <p:sp>
          <p:nvSpPr>
            <p:cNvPr id="380" name="TextBox 379"/>
            <p:cNvSpPr txBox="1"/>
            <p:nvPr/>
          </p:nvSpPr>
          <p:spPr>
            <a:xfrm>
              <a:off x="467544" y="4869160"/>
              <a:ext cx="18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View on </a:t>
              </a:r>
              <a:r>
                <a:rPr lang="en-AU" sz="1600" dirty="0" err="1" smtClean="0"/>
                <a:t>confocal</a:t>
              </a:r>
              <a:r>
                <a:rPr lang="en-AU" sz="1600" dirty="0" smtClean="0"/>
                <a:t> microscope</a:t>
              </a:r>
              <a:endParaRPr lang="en-AU" sz="1600" dirty="0"/>
            </a:p>
          </p:txBody>
        </p:sp>
      </p:grpSp>
      <p:sp>
        <p:nvSpPr>
          <p:cNvPr id="397" name="Content Placeholder 2"/>
          <p:cNvSpPr>
            <a:spLocks noGrp="1"/>
          </p:cNvSpPr>
          <p:nvPr>
            <p:ph idx="1"/>
          </p:nvPr>
        </p:nvSpPr>
        <p:spPr>
          <a:xfrm>
            <a:off x="467544" y="5517232"/>
            <a:ext cx="8219256" cy="1224136"/>
          </a:xfrm>
        </p:spPr>
        <p:txBody>
          <a:bodyPr>
            <a:normAutofit fontScale="85000" lnSpcReduction="20000"/>
          </a:bodyPr>
          <a:lstStyle/>
          <a:p>
            <a:pPr lvl="0">
              <a:spcAft>
                <a:spcPts val="600"/>
              </a:spcAft>
            </a:pPr>
            <a:r>
              <a:rPr lang="en-AU" dirty="0" smtClean="0"/>
              <a:t>Stably </a:t>
            </a:r>
            <a:r>
              <a:rPr lang="en-AU" dirty="0" err="1" smtClean="0"/>
              <a:t>transfected</a:t>
            </a:r>
            <a:r>
              <a:rPr lang="en-AU" dirty="0" smtClean="0"/>
              <a:t> </a:t>
            </a:r>
            <a:r>
              <a:rPr lang="en-AU" dirty="0" err="1" smtClean="0"/>
              <a:t>cavins</a:t>
            </a:r>
            <a:r>
              <a:rPr lang="en-AU" dirty="0" smtClean="0"/>
              <a:t> tagged to</a:t>
            </a:r>
            <a:r>
              <a:rPr lang="en-AU" b="1" dirty="0" smtClean="0">
                <a:solidFill>
                  <a:srgbClr val="00B050"/>
                </a:solidFill>
              </a:rPr>
              <a:t> GFP</a:t>
            </a:r>
          </a:p>
          <a:p>
            <a:pPr lvl="0">
              <a:spcAft>
                <a:spcPts val="600"/>
              </a:spcAft>
            </a:pPr>
            <a:r>
              <a:rPr lang="en-AU" dirty="0" smtClean="0"/>
              <a:t>Transiently </a:t>
            </a:r>
            <a:r>
              <a:rPr lang="en-AU" dirty="0" err="1" smtClean="0"/>
              <a:t>transfected</a:t>
            </a:r>
            <a:r>
              <a:rPr lang="en-AU" dirty="0" smtClean="0"/>
              <a:t> </a:t>
            </a:r>
            <a:r>
              <a:rPr lang="en-AU" dirty="0" err="1" smtClean="0"/>
              <a:t>cavins</a:t>
            </a:r>
            <a:r>
              <a:rPr lang="en-AU" dirty="0" smtClean="0"/>
              <a:t> (cavin-2 and cavin-3) are </a:t>
            </a:r>
            <a:r>
              <a:rPr lang="en-AU" b="1" dirty="0" smtClean="0">
                <a:solidFill>
                  <a:srgbClr val="FF0000"/>
                </a:solidFill>
              </a:rPr>
              <a:t>cherry</a:t>
            </a:r>
            <a:r>
              <a:rPr lang="en-AU" dirty="0" smtClean="0"/>
              <a:t>-tagged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Co-fractionation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99183"/>
            <a:ext cx="828092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AU" sz="2400" b="1" dirty="0" smtClean="0">
                <a:latin typeface="Calibri" pitchFamily="34" charset="0"/>
              </a:rPr>
              <a:t>Targeting of PKC</a:t>
            </a:r>
            <a:r>
              <a:rPr lang="el-GR" sz="2400" b="1" dirty="0" smtClean="0">
                <a:latin typeface="Calibri"/>
              </a:rPr>
              <a:t>α</a:t>
            </a:r>
            <a:r>
              <a:rPr lang="en-AU" sz="2400" b="1" dirty="0" smtClean="0">
                <a:latin typeface="Calibri"/>
              </a:rPr>
              <a:t> and </a:t>
            </a:r>
            <a:r>
              <a:rPr lang="en-AU" sz="2400" b="1" dirty="0" err="1" smtClean="0">
                <a:latin typeface="Calibri"/>
              </a:rPr>
              <a:t>cavins</a:t>
            </a:r>
            <a:r>
              <a:rPr lang="en-AU" sz="2400" b="1" dirty="0" smtClean="0">
                <a:latin typeface="Calibri"/>
              </a:rPr>
              <a:t> in detergent resistant fractions</a:t>
            </a:r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323528" y="2350621"/>
            <a:ext cx="8546980" cy="4246731"/>
            <a:chOff x="417508" y="2132856"/>
            <a:chExt cx="8546980" cy="4246731"/>
          </a:xfrm>
        </p:grpSpPr>
        <p:sp>
          <p:nvSpPr>
            <p:cNvPr id="6" name="TextBox 5"/>
            <p:cNvSpPr txBox="1"/>
            <p:nvPr/>
          </p:nvSpPr>
          <p:spPr>
            <a:xfrm>
              <a:off x="5148064" y="2852936"/>
              <a:ext cx="1584176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dirty="0" smtClean="0"/>
                <a:t>Detergent resistant fraction (DRF)</a:t>
              </a:r>
              <a:endParaRPr lang="en-AU" sz="16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0072" y="4365104"/>
              <a:ext cx="1512168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dirty="0" smtClean="0"/>
                <a:t>Detergent soluble fraction (DSF)</a:t>
              </a:r>
              <a:endParaRPr lang="en-AU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115616" y="2132856"/>
              <a:ext cx="2088232" cy="504056"/>
              <a:chOff x="3491880" y="2206605"/>
              <a:chExt cx="2088232" cy="504056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491880" y="2206605"/>
                <a:ext cx="2088232" cy="504056"/>
                <a:chOff x="3275856" y="2780928"/>
                <a:chExt cx="2304256" cy="64807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3275856" y="3140968"/>
                  <a:ext cx="2304256" cy="288032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275856" y="2924944"/>
                  <a:ext cx="0" cy="3600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580112" y="2924944"/>
                  <a:ext cx="0" cy="3600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3275856" y="2780928"/>
                  <a:ext cx="2304256" cy="288032"/>
                </a:xfrm>
                <a:prstGeom prst="ellipse">
                  <a:avLst/>
                </a:prstGeom>
                <a:solidFill>
                  <a:schemeClr val="bg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557137" y="2486636"/>
                <a:ext cx="1957718" cy="224025"/>
                <a:chOff x="3995936" y="2276872"/>
                <a:chExt cx="1125839" cy="288032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7" name="Oval 16"/>
                <p:cNvSpPr/>
                <p:nvPr/>
              </p:nvSpPr>
              <p:spPr>
                <a:xfrm>
                  <a:off x="4067944" y="2348880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220344" y="2501280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283968" y="2348880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427984" y="2420888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499992" y="2348880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211960" y="2348880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355976" y="2276872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 flipH="1" flipV="1">
                  <a:off x="4355976" y="2375169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283968" y="2420888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427984" y="2348880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652392" y="2501280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644008" y="2420888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572000" y="2492896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526281" y="2420888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572000" y="2375169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716016" y="2447177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238249" y="2276872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427984" y="2276872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526281" y="2303161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716016" y="2519185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5004048" y="2348880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004048" y="2420888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932040" y="2447177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886321" y="2492896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804792" y="2492896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788024" y="2447177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860032" y="2447177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5076056" y="2375169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4958329" y="2303161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4932040" y="2375169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4860032" y="2375169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814313" y="2303161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804792" y="2375169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886321" y="2303161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742305" y="2348880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598289" y="2303161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716016" y="2276872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4644008" y="2348880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139952" y="2303161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4499992" y="2492896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4283968" y="2492896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355976" y="2447177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4067944" y="2447177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139952" y="2420888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4382265" y="2492896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644008" y="2276872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995936" y="2420888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4454273" y="2519185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139952" y="2492896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211960" y="2420888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4022225" y="2348880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440741" y="2636912"/>
              <a:ext cx="34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Cells grown to 70-80% confluent in dishes</a:t>
              </a:r>
              <a:endParaRPr lang="en-AU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37930" y="3501008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Wash</a:t>
              </a:r>
              <a:endParaRPr lang="en-AU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7584" y="4149080"/>
              <a:ext cx="278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Collect cells and centrifuge </a:t>
              </a:r>
              <a:endParaRPr lang="en-AU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7508" y="4798893"/>
              <a:ext cx="3434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Cells homogenized in TNE with 1% Triton-X100</a:t>
              </a:r>
              <a:endParaRPr lang="en-AU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5540" y="5733256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Lyse on ice and centrifuge again</a:t>
              </a:r>
              <a:endParaRPr lang="en-AU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08104" y="378904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Pellet</a:t>
              </a:r>
              <a:endParaRPr lang="en-AU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92080" y="530120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Supernatant</a:t>
              </a:r>
              <a:endParaRPr lang="en-AU" b="1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V="1">
              <a:off x="3441844" y="3861048"/>
              <a:ext cx="1706220" cy="2232248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3441844" y="4941168"/>
              <a:ext cx="1706220" cy="1152128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2123728" y="3284984"/>
              <a:ext cx="0" cy="288032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2123728" y="3861048"/>
              <a:ext cx="0" cy="288032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123728" y="4509120"/>
              <a:ext cx="0" cy="288032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2123728" y="5445224"/>
              <a:ext cx="0" cy="288032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236296" y="3284984"/>
              <a:ext cx="17281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Western </a:t>
              </a:r>
              <a:r>
                <a:rPr lang="en-AU" dirty="0" err="1" smtClean="0"/>
                <a:t>immunoblotting</a:t>
              </a:r>
              <a:r>
                <a:rPr lang="en-AU" dirty="0" smtClean="0"/>
                <a:t> to compare PKC</a:t>
              </a:r>
              <a:r>
                <a:rPr lang="el-GR" dirty="0" smtClean="0">
                  <a:latin typeface="Calibri"/>
                </a:rPr>
                <a:t>α</a:t>
              </a:r>
              <a:r>
                <a:rPr lang="en-AU" dirty="0" smtClean="0">
                  <a:latin typeface="Calibri"/>
                </a:rPr>
                <a:t> levels in the lipid rafts of in each cell line</a:t>
              </a:r>
              <a:endParaRPr lang="en-AU" dirty="0" smtClean="0"/>
            </a:p>
          </p:txBody>
        </p:sp>
        <p:cxnSp>
          <p:nvCxnSpPr>
            <p:cNvPr id="121" name="Straight Arrow Connector 120"/>
            <p:cNvCxnSpPr>
              <a:stCxn id="7" idx="3"/>
            </p:cNvCxnSpPr>
            <p:nvPr/>
          </p:nvCxnSpPr>
          <p:spPr>
            <a:xfrm flipV="1">
              <a:off x="6732240" y="4653136"/>
              <a:ext cx="576064" cy="173633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6" idx="3"/>
            </p:cNvCxnSpPr>
            <p:nvPr/>
          </p:nvCxnSpPr>
          <p:spPr>
            <a:xfrm>
              <a:off x="6732240" y="3314601"/>
              <a:ext cx="648072" cy="186407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GFP </a:t>
            </a:r>
            <a:r>
              <a:rPr lang="en-AU" dirty="0" err="1" smtClean="0"/>
              <a:t>Nanotrap</a:t>
            </a:r>
            <a:endParaRPr lang="en-AU" dirty="0"/>
          </a:p>
        </p:txBody>
      </p:sp>
      <p:cxnSp>
        <p:nvCxnSpPr>
          <p:cNvPr id="60" name="Straight Connector 59"/>
          <p:cNvCxnSpPr>
            <a:endCxn id="58" idx="2"/>
          </p:cNvCxnSpPr>
          <p:nvPr/>
        </p:nvCxnSpPr>
        <p:spPr>
          <a:xfrm flipH="1">
            <a:off x="4067944" y="2780928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7" name="Group 476"/>
          <p:cNvGrpSpPr/>
          <p:nvPr/>
        </p:nvGrpSpPr>
        <p:grpSpPr>
          <a:xfrm>
            <a:off x="179512" y="1484784"/>
            <a:ext cx="8928992" cy="5337884"/>
            <a:chOff x="179512" y="1547500"/>
            <a:chExt cx="8928992" cy="5337884"/>
          </a:xfrm>
        </p:grpSpPr>
        <p:sp>
          <p:nvSpPr>
            <p:cNvPr id="173" name="TextBox 172"/>
            <p:cNvSpPr txBox="1"/>
            <p:nvPr/>
          </p:nvSpPr>
          <p:spPr>
            <a:xfrm>
              <a:off x="7344816" y="3635732"/>
              <a:ext cx="17636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Western </a:t>
              </a:r>
              <a:r>
                <a:rPr lang="en-AU" dirty="0" err="1" smtClean="0"/>
                <a:t>immunoblotting</a:t>
              </a:r>
              <a:r>
                <a:rPr lang="en-AU" dirty="0" smtClean="0"/>
                <a:t> to determine presence of PKC</a:t>
              </a:r>
              <a:r>
                <a:rPr lang="el-GR" dirty="0" smtClean="0">
                  <a:latin typeface="Calibri"/>
                </a:rPr>
                <a:t>α</a:t>
              </a:r>
              <a:endParaRPr lang="en-AU" dirty="0" smtClean="0"/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 flipV="1">
              <a:off x="7020272" y="4931876"/>
              <a:ext cx="792088" cy="801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6948264" y="3284984"/>
              <a:ext cx="720080" cy="5667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0" name="Group 469"/>
            <p:cNvGrpSpPr/>
            <p:nvPr/>
          </p:nvGrpSpPr>
          <p:grpSpPr>
            <a:xfrm>
              <a:off x="359024" y="1547500"/>
              <a:ext cx="6480720" cy="2878579"/>
              <a:chOff x="179512" y="1412776"/>
              <a:chExt cx="6480720" cy="2878579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2123728" y="2924944"/>
                <a:ext cx="8640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1" name="Group 310"/>
              <p:cNvGrpSpPr/>
              <p:nvPr/>
            </p:nvGrpSpPr>
            <p:grpSpPr>
              <a:xfrm>
                <a:off x="2987824" y="1412776"/>
                <a:ext cx="648072" cy="2088232"/>
                <a:chOff x="2843808" y="1988840"/>
                <a:chExt cx="648072" cy="2088232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2843808" y="1988840"/>
                  <a:ext cx="648072" cy="2088232"/>
                  <a:chOff x="3995936" y="2492896"/>
                  <a:chExt cx="360040" cy="1440160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4" name="Chord 63"/>
                  <p:cNvSpPr/>
                  <p:nvPr/>
                </p:nvSpPr>
                <p:spPr>
                  <a:xfrm rot="16200000">
                    <a:off x="3455876" y="3032956"/>
                    <a:ext cx="1440160" cy="360040"/>
                  </a:xfrm>
                  <a:prstGeom prst="chord">
                    <a:avLst>
                      <a:gd name="adj1" fmla="val 5526858"/>
                      <a:gd name="adj2" fmla="val 1606222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3995936" y="3166194"/>
                    <a:ext cx="360040" cy="110781"/>
                  </a:xfrm>
                  <a:prstGeom prst="ellipse">
                    <a:avLst/>
                  </a:prstGeom>
                  <a:solidFill>
                    <a:schemeClr val="bg1"/>
                  </a:solidFill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21" name="Oval 220"/>
                <p:cNvSpPr/>
                <p:nvPr/>
              </p:nvSpPr>
              <p:spPr>
                <a:xfrm rot="5400000">
                  <a:off x="3153358" y="3391867"/>
                  <a:ext cx="151917" cy="12956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 rot="7624337">
                  <a:off x="3009343" y="3679900"/>
                  <a:ext cx="151917" cy="12956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223" name="Group 222"/>
                <p:cNvGrpSpPr/>
                <p:nvPr/>
              </p:nvGrpSpPr>
              <p:grpSpPr>
                <a:xfrm rot="7606778">
                  <a:off x="3158203" y="3628170"/>
                  <a:ext cx="227904" cy="180008"/>
                  <a:chOff x="683568" y="2996952"/>
                  <a:chExt cx="227904" cy="180008"/>
                </a:xfrm>
              </p:grpSpPr>
              <p:grpSp>
                <p:nvGrpSpPr>
                  <p:cNvPr id="224" name="Group 16"/>
                  <p:cNvGrpSpPr/>
                  <p:nvPr/>
                </p:nvGrpSpPr>
                <p:grpSpPr>
                  <a:xfrm>
                    <a:off x="705850" y="2996952"/>
                    <a:ext cx="205622" cy="129563"/>
                    <a:chOff x="1054010" y="2147309"/>
                    <a:chExt cx="493654" cy="269492"/>
                  </a:xfrm>
                </p:grpSpPr>
                <p:sp>
                  <p:nvSpPr>
                    <p:cNvPr id="226" name="Rectangle 225"/>
                    <p:cNvSpPr/>
                    <p:nvPr/>
                  </p:nvSpPr>
                  <p:spPr>
                    <a:xfrm>
                      <a:off x="1331640" y="2215229"/>
                      <a:ext cx="216024" cy="144016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solidFill>
                        <a:srgbClr val="00B050"/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27" name="Oval 226"/>
                    <p:cNvSpPr/>
                    <p:nvPr/>
                  </p:nvSpPr>
                  <p:spPr>
                    <a:xfrm rot="21318738">
                      <a:off x="1054010" y="2147309"/>
                      <a:ext cx="364720" cy="2694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sp>
                <p:nvSpPr>
                  <p:cNvPr id="225" name="Rounded Rectangle 224"/>
                  <p:cNvSpPr/>
                  <p:nvPr/>
                </p:nvSpPr>
                <p:spPr>
                  <a:xfrm>
                    <a:off x="683568" y="3068960"/>
                    <a:ext cx="108000" cy="108000"/>
                  </a:xfrm>
                  <a:prstGeom prst="roundRect">
                    <a:avLst/>
                  </a:prstGeom>
                  <a:solidFill>
                    <a:srgbClr val="FFFF66"/>
                  </a:solidFill>
                  <a:ln>
                    <a:solidFill>
                      <a:srgbClr val="FFC0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228" name="Group 227"/>
                <p:cNvGrpSpPr/>
                <p:nvPr/>
              </p:nvGrpSpPr>
              <p:grpSpPr>
                <a:xfrm rot="2503964">
                  <a:off x="2916148" y="3177273"/>
                  <a:ext cx="227904" cy="180008"/>
                  <a:chOff x="683568" y="2996952"/>
                  <a:chExt cx="227904" cy="180008"/>
                </a:xfrm>
              </p:grpSpPr>
              <p:grpSp>
                <p:nvGrpSpPr>
                  <p:cNvPr id="229" name="Group 16"/>
                  <p:cNvGrpSpPr/>
                  <p:nvPr/>
                </p:nvGrpSpPr>
                <p:grpSpPr>
                  <a:xfrm>
                    <a:off x="705850" y="2996952"/>
                    <a:ext cx="205622" cy="129563"/>
                    <a:chOff x="1054010" y="2147309"/>
                    <a:chExt cx="493654" cy="269492"/>
                  </a:xfrm>
                </p:grpSpPr>
                <p:sp>
                  <p:nvSpPr>
                    <p:cNvPr id="231" name="Rectangle 230"/>
                    <p:cNvSpPr/>
                    <p:nvPr/>
                  </p:nvSpPr>
                  <p:spPr>
                    <a:xfrm>
                      <a:off x="1331640" y="2215229"/>
                      <a:ext cx="216024" cy="144016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solidFill>
                        <a:srgbClr val="00B050"/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32" name="Oval 231"/>
                    <p:cNvSpPr/>
                    <p:nvPr/>
                  </p:nvSpPr>
                  <p:spPr>
                    <a:xfrm rot="21318738">
                      <a:off x="1054010" y="2147309"/>
                      <a:ext cx="364720" cy="2694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sp>
                <p:nvSpPr>
                  <p:cNvPr id="230" name="Rounded Rectangle 229"/>
                  <p:cNvSpPr/>
                  <p:nvPr/>
                </p:nvSpPr>
                <p:spPr>
                  <a:xfrm>
                    <a:off x="683568" y="3068960"/>
                    <a:ext cx="108000" cy="108000"/>
                  </a:xfrm>
                  <a:prstGeom prst="roundRect">
                    <a:avLst/>
                  </a:prstGeom>
                  <a:solidFill>
                    <a:srgbClr val="FFFF66"/>
                  </a:solidFill>
                  <a:ln>
                    <a:solidFill>
                      <a:srgbClr val="FFC0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312" name="Group 311"/>
              <p:cNvGrpSpPr/>
              <p:nvPr/>
            </p:nvGrpSpPr>
            <p:grpSpPr>
              <a:xfrm>
                <a:off x="4499992" y="1412776"/>
                <a:ext cx="648072" cy="2088232"/>
                <a:chOff x="4362993" y="1988840"/>
                <a:chExt cx="648072" cy="2088232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62993" y="1988840"/>
                  <a:ext cx="648072" cy="2088232"/>
                  <a:chOff x="3995936" y="2492896"/>
                  <a:chExt cx="360040" cy="1440160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01" name="Chord 100"/>
                  <p:cNvSpPr/>
                  <p:nvPr/>
                </p:nvSpPr>
                <p:spPr>
                  <a:xfrm rot="16200000">
                    <a:off x="3455876" y="3032956"/>
                    <a:ext cx="1440160" cy="360040"/>
                  </a:xfrm>
                  <a:prstGeom prst="chord">
                    <a:avLst>
                      <a:gd name="adj1" fmla="val 5526858"/>
                      <a:gd name="adj2" fmla="val 1606222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3995936" y="3166194"/>
                    <a:ext cx="360040" cy="110781"/>
                  </a:xfrm>
                  <a:prstGeom prst="ellipse">
                    <a:avLst/>
                  </a:prstGeom>
                  <a:solidFill>
                    <a:schemeClr val="bg1"/>
                  </a:solidFill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 rot="14807941">
                  <a:off x="4409316" y="3242654"/>
                  <a:ext cx="344073" cy="186248"/>
                  <a:chOff x="3735751" y="3068960"/>
                  <a:chExt cx="344073" cy="186248"/>
                </a:xfrm>
              </p:grpSpPr>
              <p:grpSp>
                <p:nvGrpSpPr>
                  <p:cNvPr id="233" name="Group 232"/>
                  <p:cNvGrpSpPr/>
                  <p:nvPr/>
                </p:nvGrpSpPr>
                <p:grpSpPr>
                  <a:xfrm rot="9224535">
                    <a:off x="3851920" y="3068960"/>
                    <a:ext cx="227904" cy="180008"/>
                    <a:chOff x="683568" y="2996952"/>
                    <a:chExt cx="227904" cy="180008"/>
                  </a:xfrm>
                </p:grpSpPr>
                <p:grpSp>
                  <p:nvGrpSpPr>
                    <p:cNvPr id="234" name="Group 16"/>
                    <p:cNvGrpSpPr/>
                    <p:nvPr/>
                  </p:nvGrpSpPr>
                  <p:grpSpPr>
                    <a:xfrm>
                      <a:off x="705850" y="2996952"/>
                      <a:ext cx="205622" cy="129563"/>
                      <a:chOff x="1054010" y="2147309"/>
                      <a:chExt cx="493654" cy="269492"/>
                    </a:xfrm>
                  </p:grpSpPr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1331640" y="2215229"/>
                        <a:ext cx="216024" cy="144016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00B050"/>
                        </a:solidFill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237" name="Oval 236"/>
                      <p:cNvSpPr/>
                      <p:nvPr/>
                    </p:nvSpPr>
                    <p:spPr>
                      <a:xfrm rot="21318738">
                        <a:off x="1054010" y="2147309"/>
                        <a:ext cx="364720" cy="2694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235" name="Rounded Rectangle 234"/>
                    <p:cNvSpPr/>
                    <p:nvPr/>
                  </p:nvSpPr>
                  <p:spPr>
                    <a:xfrm>
                      <a:off x="683568" y="3068960"/>
                      <a:ext cx="108000" cy="108000"/>
                    </a:xfrm>
                    <a:prstGeom prst="roundRect">
                      <a:avLst/>
                    </a:prstGeom>
                    <a:solidFill>
                      <a:srgbClr val="FFFF66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grpSp>
                <p:nvGrpSpPr>
                  <p:cNvPr id="216" name="Group 114"/>
                  <p:cNvGrpSpPr/>
                  <p:nvPr/>
                </p:nvGrpSpPr>
                <p:grpSpPr>
                  <a:xfrm rot="20082133">
                    <a:off x="3735751" y="3088897"/>
                    <a:ext cx="160332" cy="166311"/>
                    <a:chOff x="4669492" y="2581252"/>
                    <a:chExt cx="116332" cy="130011"/>
                  </a:xfrm>
                </p:grpSpPr>
                <p:sp>
                  <p:nvSpPr>
                    <p:cNvPr id="217" name="L-Shape 216"/>
                    <p:cNvSpPr/>
                    <p:nvPr/>
                  </p:nvSpPr>
                  <p:spPr>
                    <a:xfrm rot="5182979">
                      <a:off x="4713816" y="2639255"/>
                      <a:ext cx="72008" cy="72008"/>
                    </a:xfrm>
                    <a:prstGeom prst="corner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18" name="Oval 217"/>
                    <p:cNvSpPr/>
                    <p:nvPr/>
                  </p:nvSpPr>
                  <p:spPr>
                    <a:xfrm rot="7624337" flipV="1">
                      <a:off x="4658141" y="2592603"/>
                      <a:ext cx="115750" cy="93047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  <p:grpSp>
              <p:nvGrpSpPr>
                <p:cNvPr id="239" name="Group 238"/>
                <p:cNvGrpSpPr/>
                <p:nvPr/>
              </p:nvGrpSpPr>
              <p:grpSpPr>
                <a:xfrm rot="19694634">
                  <a:off x="4595257" y="3649619"/>
                  <a:ext cx="344073" cy="186248"/>
                  <a:chOff x="3735751" y="3068960"/>
                  <a:chExt cx="344073" cy="186248"/>
                </a:xfrm>
              </p:grpSpPr>
              <p:grpSp>
                <p:nvGrpSpPr>
                  <p:cNvPr id="240" name="Group 232"/>
                  <p:cNvGrpSpPr/>
                  <p:nvPr/>
                </p:nvGrpSpPr>
                <p:grpSpPr>
                  <a:xfrm rot="9224535">
                    <a:off x="3851920" y="3068960"/>
                    <a:ext cx="227904" cy="180008"/>
                    <a:chOff x="683568" y="2996952"/>
                    <a:chExt cx="227904" cy="180008"/>
                  </a:xfrm>
                </p:grpSpPr>
                <p:grpSp>
                  <p:nvGrpSpPr>
                    <p:cNvPr id="244" name="Group 16"/>
                    <p:cNvGrpSpPr/>
                    <p:nvPr/>
                  </p:nvGrpSpPr>
                  <p:grpSpPr>
                    <a:xfrm>
                      <a:off x="705850" y="2996952"/>
                      <a:ext cx="205622" cy="129563"/>
                      <a:chOff x="1054010" y="2147309"/>
                      <a:chExt cx="493654" cy="269492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1331640" y="2215229"/>
                        <a:ext cx="216024" cy="144016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00B050"/>
                        </a:solidFill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247" name="Oval 246"/>
                      <p:cNvSpPr/>
                      <p:nvPr/>
                    </p:nvSpPr>
                    <p:spPr>
                      <a:xfrm rot="21318738">
                        <a:off x="1054010" y="2147309"/>
                        <a:ext cx="364720" cy="2694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245" name="Rounded Rectangle 244"/>
                    <p:cNvSpPr/>
                    <p:nvPr/>
                  </p:nvSpPr>
                  <p:spPr>
                    <a:xfrm>
                      <a:off x="683568" y="3068960"/>
                      <a:ext cx="108000" cy="108000"/>
                    </a:xfrm>
                    <a:prstGeom prst="roundRect">
                      <a:avLst/>
                    </a:prstGeom>
                    <a:solidFill>
                      <a:srgbClr val="FFFF66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grpSp>
                <p:nvGrpSpPr>
                  <p:cNvPr id="241" name="Group 114"/>
                  <p:cNvGrpSpPr/>
                  <p:nvPr/>
                </p:nvGrpSpPr>
                <p:grpSpPr>
                  <a:xfrm rot="20082133">
                    <a:off x="3735751" y="3088897"/>
                    <a:ext cx="160332" cy="166311"/>
                    <a:chOff x="4669492" y="2581252"/>
                    <a:chExt cx="116332" cy="130011"/>
                  </a:xfrm>
                </p:grpSpPr>
                <p:sp>
                  <p:nvSpPr>
                    <p:cNvPr id="242" name="L-Shape 241"/>
                    <p:cNvSpPr/>
                    <p:nvPr/>
                  </p:nvSpPr>
                  <p:spPr>
                    <a:xfrm rot="5182979">
                      <a:off x="4713816" y="2639255"/>
                      <a:ext cx="72008" cy="72008"/>
                    </a:xfrm>
                    <a:prstGeom prst="corner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43" name="Oval 242"/>
                    <p:cNvSpPr/>
                    <p:nvPr/>
                  </p:nvSpPr>
                  <p:spPr>
                    <a:xfrm rot="7624337" flipV="1">
                      <a:off x="4658141" y="2592603"/>
                      <a:ext cx="115750" cy="93047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  <p:sp>
              <p:nvSpPr>
                <p:cNvPr id="248" name="Oval 247"/>
                <p:cNvSpPr/>
                <p:nvPr/>
              </p:nvSpPr>
              <p:spPr>
                <a:xfrm rot="4975548">
                  <a:off x="4809543" y="3319860"/>
                  <a:ext cx="151917" cy="12956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 rot="7624337">
                  <a:off x="4449502" y="3535885"/>
                  <a:ext cx="151917" cy="12956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60" name="Freeform 159"/>
              <p:cNvSpPr/>
              <p:nvPr/>
            </p:nvSpPr>
            <p:spPr>
              <a:xfrm rot="16200000" flipH="1" flipV="1">
                <a:off x="5100175" y="3021071"/>
                <a:ext cx="648072" cy="455818"/>
              </a:xfrm>
              <a:custGeom>
                <a:avLst/>
                <a:gdLst>
                  <a:gd name="connsiteX0" fmla="*/ 0 w 509954"/>
                  <a:gd name="connsiteY0" fmla="*/ 404446 h 404446"/>
                  <a:gd name="connsiteX1" fmla="*/ 184638 w 509954"/>
                  <a:gd name="connsiteY1" fmla="*/ 79131 h 404446"/>
                  <a:gd name="connsiteX2" fmla="*/ 509954 w 509954"/>
                  <a:gd name="connsiteY2" fmla="*/ 0 h 40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9954" h="404446">
                    <a:moveTo>
                      <a:pt x="0" y="404446"/>
                    </a:moveTo>
                    <a:cubicBezTo>
                      <a:pt x="49823" y="275492"/>
                      <a:pt x="99646" y="146539"/>
                      <a:pt x="184638" y="79131"/>
                    </a:cubicBezTo>
                    <a:cubicBezTo>
                      <a:pt x="269630" y="11723"/>
                      <a:pt x="389792" y="5861"/>
                      <a:pt x="509954" y="0"/>
                    </a:cubicBezTo>
                  </a:path>
                </a:pathLst>
              </a:custGeom>
              <a:ln w="1905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6" name="Straight Arrow Connector 175"/>
              <p:cNvCxnSpPr/>
              <p:nvPr/>
            </p:nvCxnSpPr>
            <p:spPr>
              <a:xfrm>
                <a:off x="5170346" y="2924944"/>
                <a:ext cx="8418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/>
              <p:cNvSpPr/>
              <p:nvPr/>
            </p:nvSpPr>
            <p:spPr>
              <a:xfrm rot="15395065">
                <a:off x="5656798" y="3597151"/>
                <a:ext cx="151917" cy="12956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1" name="Oval 250"/>
              <p:cNvSpPr/>
              <p:nvPr/>
            </p:nvSpPr>
            <p:spPr>
              <a:xfrm rot="7624337">
                <a:off x="5457615" y="3597152"/>
                <a:ext cx="151917" cy="12956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6012160" y="1412776"/>
                <a:ext cx="648072" cy="2088232"/>
                <a:chOff x="5868144" y="1988840"/>
                <a:chExt cx="648072" cy="208823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5868144" y="1988840"/>
                  <a:ext cx="648072" cy="2088232"/>
                  <a:chOff x="3995936" y="2492896"/>
                  <a:chExt cx="360040" cy="1440160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36" name="Chord 135"/>
                  <p:cNvSpPr/>
                  <p:nvPr/>
                </p:nvSpPr>
                <p:spPr>
                  <a:xfrm rot="16200000">
                    <a:off x="3455876" y="3032956"/>
                    <a:ext cx="1440160" cy="360040"/>
                  </a:xfrm>
                  <a:prstGeom prst="chord">
                    <a:avLst>
                      <a:gd name="adj1" fmla="val 5526858"/>
                      <a:gd name="adj2" fmla="val 1606222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995936" y="3166194"/>
                    <a:ext cx="360040" cy="110781"/>
                  </a:xfrm>
                  <a:prstGeom prst="ellipse">
                    <a:avLst/>
                  </a:prstGeom>
                  <a:solidFill>
                    <a:schemeClr val="bg1"/>
                  </a:solidFill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 rot="14807941">
                  <a:off x="5921483" y="3242654"/>
                  <a:ext cx="344073" cy="186248"/>
                  <a:chOff x="3735751" y="3068960"/>
                  <a:chExt cx="344073" cy="186248"/>
                </a:xfrm>
              </p:grpSpPr>
              <p:grpSp>
                <p:nvGrpSpPr>
                  <p:cNvPr id="253" name="Group 232"/>
                  <p:cNvGrpSpPr/>
                  <p:nvPr/>
                </p:nvGrpSpPr>
                <p:grpSpPr>
                  <a:xfrm rot="9224535">
                    <a:off x="3851920" y="3068960"/>
                    <a:ext cx="227904" cy="180008"/>
                    <a:chOff x="683568" y="2996952"/>
                    <a:chExt cx="227904" cy="180008"/>
                  </a:xfrm>
                </p:grpSpPr>
                <p:grpSp>
                  <p:nvGrpSpPr>
                    <p:cNvPr id="257" name="Group 16"/>
                    <p:cNvGrpSpPr/>
                    <p:nvPr/>
                  </p:nvGrpSpPr>
                  <p:grpSpPr>
                    <a:xfrm>
                      <a:off x="705850" y="2996952"/>
                      <a:ext cx="205622" cy="129563"/>
                      <a:chOff x="1054010" y="2147309"/>
                      <a:chExt cx="493654" cy="269492"/>
                    </a:xfrm>
                  </p:grpSpPr>
                  <p:sp>
                    <p:nvSpPr>
                      <p:cNvPr id="259" name="Rectangle 258"/>
                      <p:cNvSpPr/>
                      <p:nvPr/>
                    </p:nvSpPr>
                    <p:spPr>
                      <a:xfrm>
                        <a:off x="1331640" y="2215229"/>
                        <a:ext cx="216024" cy="144016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00B050"/>
                        </a:solidFill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260" name="Oval 259"/>
                      <p:cNvSpPr/>
                      <p:nvPr/>
                    </p:nvSpPr>
                    <p:spPr>
                      <a:xfrm rot="21318738">
                        <a:off x="1054010" y="2147309"/>
                        <a:ext cx="364720" cy="2694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258" name="Rounded Rectangle 257"/>
                    <p:cNvSpPr/>
                    <p:nvPr/>
                  </p:nvSpPr>
                  <p:spPr>
                    <a:xfrm>
                      <a:off x="683568" y="3068960"/>
                      <a:ext cx="108000" cy="108000"/>
                    </a:xfrm>
                    <a:prstGeom prst="roundRect">
                      <a:avLst/>
                    </a:prstGeom>
                    <a:solidFill>
                      <a:srgbClr val="FFFF66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grpSp>
                <p:nvGrpSpPr>
                  <p:cNvPr id="254" name="Group 114"/>
                  <p:cNvGrpSpPr/>
                  <p:nvPr/>
                </p:nvGrpSpPr>
                <p:grpSpPr>
                  <a:xfrm rot="20082133">
                    <a:off x="3735751" y="3088897"/>
                    <a:ext cx="160332" cy="166311"/>
                    <a:chOff x="4669492" y="2581252"/>
                    <a:chExt cx="116332" cy="130011"/>
                  </a:xfrm>
                </p:grpSpPr>
                <p:sp>
                  <p:nvSpPr>
                    <p:cNvPr id="255" name="L-Shape 254"/>
                    <p:cNvSpPr/>
                    <p:nvPr/>
                  </p:nvSpPr>
                  <p:spPr>
                    <a:xfrm rot="5182979">
                      <a:off x="4713816" y="2639255"/>
                      <a:ext cx="72008" cy="72008"/>
                    </a:xfrm>
                    <a:prstGeom prst="corner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56" name="Oval 255"/>
                    <p:cNvSpPr/>
                    <p:nvPr/>
                  </p:nvSpPr>
                  <p:spPr>
                    <a:xfrm rot="7624337" flipV="1">
                      <a:off x="4658141" y="2592603"/>
                      <a:ext cx="115750" cy="93047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  <p:grpSp>
              <p:nvGrpSpPr>
                <p:cNvPr id="261" name="Group 260"/>
                <p:cNvGrpSpPr/>
                <p:nvPr/>
              </p:nvGrpSpPr>
              <p:grpSpPr>
                <a:xfrm rot="19694634">
                  <a:off x="6107424" y="3649619"/>
                  <a:ext cx="344073" cy="186248"/>
                  <a:chOff x="3735751" y="3068960"/>
                  <a:chExt cx="344073" cy="186248"/>
                </a:xfrm>
              </p:grpSpPr>
              <p:grpSp>
                <p:nvGrpSpPr>
                  <p:cNvPr id="262" name="Group 232"/>
                  <p:cNvGrpSpPr/>
                  <p:nvPr/>
                </p:nvGrpSpPr>
                <p:grpSpPr>
                  <a:xfrm rot="9224535">
                    <a:off x="3851920" y="3068960"/>
                    <a:ext cx="227904" cy="180008"/>
                    <a:chOff x="683568" y="2996952"/>
                    <a:chExt cx="227904" cy="180008"/>
                  </a:xfrm>
                </p:grpSpPr>
                <p:grpSp>
                  <p:nvGrpSpPr>
                    <p:cNvPr id="266" name="Group 16"/>
                    <p:cNvGrpSpPr/>
                    <p:nvPr/>
                  </p:nvGrpSpPr>
                  <p:grpSpPr>
                    <a:xfrm>
                      <a:off x="705850" y="2996952"/>
                      <a:ext cx="205622" cy="129563"/>
                      <a:chOff x="1054010" y="2147309"/>
                      <a:chExt cx="493654" cy="269492"/>
                    </a:xfrm>
                  </p:grpSpPr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1331640" y="2215229"/>
                        <a:ext cx="216024" cy="144016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00B050"/>
                        </a:solidFill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269" name="Oval 268"/>
                      <p:cNvSpPr/>
                      <p:nvPr/>
                    </p:nvSpPr>
                    <p:spPr>
                      <a:xfrm rot="21318738">
                        <a:off x="1054010" y="2147309"/>
                        <a:ext cx="364720" cy="2694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267" name="Rounded Rectangle 266"/>
                    <p:cNvSpPr/>
                    <p:nvPr/>
                  </p:nvSpPr>
                  <p:spPr>
                    <a:xfrm>
                      <a:off x="683568" y="3068960"/>
                      <a:ext cx="108000" cy="108000"/>
                    </a:xfrm>
                    <a:prstGeom prst="roundRect">
                      <a:avLst/>
                    </a:prstGeom>
                    <a:solidFill>
                      <a:srgbClr val="FFFF66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grpSp>
                <p:nvGrpSpPr>
                  <p:cNvPr id="263" name="Group 114"/>
                  <p:cNvGrpSpPr/>
                  <p:nvPr/>
                </p:nvGrpSpPr>
                <p:grpSpPr>
                  <a:xfrm rot="20082133">
                    <a:off x="3735751" y="3088897"/>
                    <a:ext cx="160332" cy="166311"/>
                    <a:chOff x="4669492" y="2581252"/>
                    <a:chExt cx="116332" cy="130011"/>
                  </a:xfrm>
                </p:grpSpPr>
                <p:sp>
                  <p:nvSpPr>
                    <p:cNvPr id="264" name="L-Shape 263"/>
                    <p:cNvSpPr/>
                    <p:nvPr/>
                  </p:nvSpPr>
                  <p:spPr>
                    <a:xfrm rot="5182979">
                      <a:off x="4713816" y="2639255"/>
                      <a:ext cx="72008" cy="72008"/>
                    </a:xfrm>
                    <a:prstGeom prst="corner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65" name="Oval 264"/>
                    <p:cNvSpPr/>
                    <p:nvPr/>
                  </p:nvSpPr>
                  <p:spPr>
                    <a:xfrm rot="7624337" flipV="1">
                      <a:off x="4658141" y="2592603"/>
                      <a:ext cx="115750" cy="93047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</p:grpSp>
          <p:grpSp>
            <p:nvGrpSpPr>
              <p:cNvPr id="399" name="Group 398"/>
              <p:cNvGrpSpPr/>
              <p:nvPr/>
            </p:nvGrpSpPr>
            <p:grpSpPr>
              <a:xfrm>
                <a:off x="179512" y="1558533"/>
                <a:ext cx="2448272" cy="2732822"/>
                <a:chOff x="107504" y="2134597"/>
                <a:chExt cx="2448272" cy="2732822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107504" y="2134597"/>
                  <a:ext cx="151216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 smtClean="0"/>
                    <a:t>GFP tagged </a:t>
                  </a:r>
                  <a:r>
                    <a:rPr lang="en-AU" dirty="0" err="1" smtClean="0"/>
                    <a:t>cavin</a:t>
                  </a:r>
                  <a:r>
                    <a:rPr lang="en-AU" dirty="0" smtClean="0"/>
                    <a:t> protein</a:t>
                  </a:r>
                  <a:endParaRPr lang="en-AU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547664" y="2420888"/>
                  <a:ext cx="1008112" cy="648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 smtClean="0"/>
                    <a:t>Other proteins</a:t>
                  </a:r>
                  <a:endParaRPr lang="en-AU" dirty="0"/>
                </a:p>
              </p:txBody>
            </p:sp>
            <p:grpSp>
              <p:nvGrpSpPr>
                <p:cNvPr id="398" name="Group 397"/>
                <p:cNvGrpSpPr/>
                <p:nvPr/>
              </p:nvGrpSpPr>
              <p:grpSpPr>
                <a:xfrm>
                  <a:off x="179512" y="2934230"/>
                  <a:ext cx="1772758" cy="1289445"/>
                  <a:chOff x="179512" y="2934230"/>
                  <a:chExt cx="1772758" cy="1289445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 rot="21318738">
                    <a:off x="179512" y="2934230"/>
                    <a:ext cx="1772758" cy="1289445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 rot="21318738">
                    <a:off x="575411" y="3385305"/>
                    <a:ext cx="476901" cy="351802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 rot="7624337">
                    <a:off x="1065127" y="3175843"/>
                    <a:ext cx="151917" cy="129563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 rot="11155836">
                    <a:off x="1455833" y="3840625"/>
                    <a:ext cx="151917" cy="129563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 rot="4272514">
                    <a:off x="655361" y="3912633"/>
                    <a:ext cx="151917" cy="129563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 rot="9604771">
                    <a:off x="1281151" y="3607892"/>
                    <a:ext cx="151917" cy="129563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grpSp>
                <p:nvGrpSpPr>
                  <p:cNvPr id="180" name="Group 179"/>
                  <p:cNvGrpSpPr/>
                  <p:nvPr/>
                </p:nvGrpSpPr>
                <p:grpSpPr>
                  <a:xfrm>
                    <a:off x="683568" y="2996952"/>
                    <a:ext cx="227904" cy="180008"/>
                    <a:chOff x="683568" y="2996952"/>
                    <a:chExt cx="227904" cy="180008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705850" y="2996952"/>
                      <a:ext cx="205622" cy="129563"/>
                      <a:chOff x="1054010" y="2147309"/>
                      <a:chExt cx="493654" cy="269492"/>
                    </a:xfrm>
                  </p:grpSpPr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1331640" y="2215229"/>
                        <a:ext cx="216024" cy="144016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00B050"/>
                        </a:solidFill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2" name="Oval 11"/>
                      <p:cNvSpPr/>
                      <p:nvPr/>
                    </p:nvSpPr>
                    <p:spPr>
                      <a:xfrm rot="21318738">
                        <a:off x="1054010" y="2147309"/>
                        <a:ext cx="364720" cy="2694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179" name="Rounded Rectangle 178"/>
                    <p:cNvSpPr/>
                    <p:nvPr/>
                  </p:nvSpPr>
                  <p:spPr>
                    <a:xfrm>
                      <a:off x="683568" y="3068960"/>
                      <a:ext cx="108000" cy="108000"/>
                    </a:xfrm>
                    <a:prstGeom prst="roundRect">
                      <a:avLst/>
                    </a:prstGeom>
                    <a:solidFill>
                      <a:srgbClr val="FFFF66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grpSp>
                <p:nvGrpSpPr>
                  <p:cNvPr id="181" name="Group 180"/>
                  <p:cNvGrpSpPr/>
                  <p:nvPr/>
                </p:nvGrpSpPr>
                <p:grpSpPr>
                  <a:xfrm rot="19402868">
                    <a:off x="210707" y="3429000"/>
                    <a:ext cx="227904" cy="180008"/>
                    <a:chOff x="683568" y="2996952"/>
                    <a:chExt cx="227904" cy="180008"/>
                  </a:xfrm>
                </p:grpSpPr>
                <p:grpSp>
                  <p:nvGrpSpPr>
                    <p:cNvPr id="182" name="Group 16"/>
                    <p:cNvGrpSpPr/>
                    <p:nvPr/>
                  </p:nvGrpSpPr>
                  <p:grpSpPr>
                    <a:xfrm>
                      <a:off x="705850" y="2996952"/>
                      <a:ext cx="205622" cy="129563"/>
                      <a:chOff x="1054010" y="2147309"/>
                      <a:chExt cx="493654" cy="269492"/>
                    </a:xfrm>
                  </p:grpSpPr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1331640" y="2215229"/>
                        <a:ext cx="216024" cy="144016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00B050"/>
                        </a:solidFill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85" name="Oval 184"/>
                      <p:cNvSpPr/>
                      <p:nvPr/>
                    </p:nvSpPr>
                    <p:spPr>
                      <a:xfrm rot="21318738">
                        <a:off x="1054010" y="2147309"/>
                        <a:ext cx="364720" cy="2694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183" name="Rounded Rectangle 182"/>
                    <p:cNvSpPr/>
                    <p:nvPr/>
                  </p:nvSpPr>
                  <p:spPr>
                    <a:xfrm>
                      <a:off x="683568" y="3068960"/>
                      <a:ext cx="108000" cy="108000"/>
                    </a:xfrm>
                    <a:prstGeom prst="roundRect">
                      <a:avLst/>
                    </a:prstGeom>
                    <a:solidFill>
                      <a:srgbClr val="FFFF66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 rot="7606778">
                    <a:off x="1718044" y="3429000"/>
                    <a:ext cx="227904" cy="180008"/>
                    <a:chOff x="683568" y="2996952"/>
                    <a:chExt cx="227904" cy="180008"/>
                  </a:xfrm>
                </p:grpSpPr>
                <p:grpSp>
                  <p:nvGrpSpPr>
                    <p:cNvPr id="187" name="Group 16"/>
                    <p:cNvGrpSpPr/>
                    <p:nvPr/>
                  </p:nvGrpSpPr>
                  <p:grpSpPr>
                    <a:xfrm>
                      <a:off x="705850" y="2996952"/>
                      <a:ext cx="205622" cy="129563"/>
                      <a:chOff x="1054010" y="2147309"/>
                      <a:chExt cx="493654" cy="269492"/>
                    </a:xfrm>
                  </p:grpSpPr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1331640" y="2215229"/>
                        <a:ext cx="216024" cy="144016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00B050"/>
                        </a:solidFill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90" name="Oval 189"/>
                      <p:cNvSpPr/>
                      <p:nvPr/>
                    </p:nvSpPr>
                    <p:spPr>
                      <a:xfrm rot="21318738">
                        <a:off x="1054010" y="2147309"/>
                        <a:ext cx="364720" cy="2694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188" name="Rounded Rectangle 187"/>
                    <p:cNvSpPr/>
                    <p:nvPr/>
                  </p:nvSpPr>
                  <p:spPr>
                    <a:xfrm>
                      <a:off x="683568" y="3068960"/>
                      <a:ext cx="108000" cy="108000"/>
                    </a:xfrm>
                    <a:prstGeom prst="roundRect">
                      <a:avLst/>
                    </a:prstGeom>
                    <a:solidFill>
                      <a:srgbClr val="FFFF66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 rot="13350153">
                    <a:off x="1002467" y="3986396"/>
                    <a:ext cx="227904" cy="180008"/>
                    <a:chOff x="683568" y="2996952"/>
                    <a:chExt cx="227904" cy="180008"/>
                  </a:xfrm>
                </p:grpSpPr>
                <p:grpSp>
                  <p:nvGrpSpPr>
                    <p:cNvPr id="192" name="Group 16"/>
                    <p:cNvGrpSpPr/>
                    <p:nvPr/>
                  </p:nvGrpSpPr>
                  <p:grpSpPr>
                    <a:xfrm>
                      <a:off x="705850" y="2996952"/>
                      <a:ext cx="205622" cy="129563"/>
                      <a:chOff x="1054010" y="2147309"/>
                      <a:chExt cx="493654" cy="269492"/>
                    </a:xfrm>
                  </p:grpSpPr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1331640" y="2215229"/>
                        <a:ext cx="216024" cy="144016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00B050"/>
                        </a:solidFill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195" name="Oval 194"/>
                      <p:cNvSpPr/>
                      <p:nvPr/>
                    </p:nvSpPr>
                    <p:spPr>
                      <a:xfrm rot="21318738">
                        <a:off x="1054010" y="2147309"/>
                        <a:ext cx="364720" cy="2694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193" name="Rounded Rectangle 192"/>
                    <p:cNvSpPr/>
                    <p:nvPr/>
                  </p:nvSpPr>
                  <p:spPr>
                    <a:xfrm>
                      <a:off x="683568" y="3068960"/>
                      <a:ext cx="108000" cy="108000"/>
                    </a:xfrm>
                    <a:prstGeom prst="roundRect">
                      <a:avLst/>
                    </a:prstGeom>
                    <a:solidFill>
                      <a:srgbClr val="FFFF66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grpSp>
                <p:nvGrpSpPr>
                  <p:cNvPr id="196" name="Group 195"/>
                  <p:cNvGrpSpPr/>
                  <p:nvPr/>
                </p:nvGrpSpPr>
                <p:grpSpPr>
                  <a:xfrm rot="2503964">
                    <a:off x="1362637" y="3049967"/>
                    <a:ext cx="227904" cy="180008"/>
                    <a:chOff x="683568" y="2996952"/>
                    <a:chExt cx="227904" cy="180008"/>
                  </a:xfrm>
                </p:grpSpPr>
                <p:grpSp>
                  <p:nvGrpSpPr>
                    <p:cNvPr id="197" name="Group 16"/>
                    <p:cNvGrpSpPr/>
                    <p:nvPr/>
                  </p:nvGrpSpPr>
                  <p:grpSpPr>
                    <a:xfrm>
                      <a:off x="705850" y="2996952"/>
                      <a:ext cx="205622" cy="129563"/>
                      <a:chOff x="1054010" y="2147309"/>
                      <a:chExt cx="493654" cy="269492"/>
                    </a:xfrm>
                  </p:grpSpPr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1331640" y="2215229"/>
                        <a:ext cx="216024" cy="144016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00B050"/>
                        </a:solidFill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  <p:sp>
                    <p:nvSpPr>
                      <p:cNvPr id="200" name="Oval 199"/>
                      <p:cNvSpPr/>
                      <p:nvPr/>
                    </p:nvSpPr>
                    <p:spPr>
                      <a:xfrm rot="21318738">
                        <a:off x="1054010" y="2147309"/>
                        <a:ext cx="364720" cy="2694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/>
                      </a:p>
                    </p:txBody>
                  </p:sp>
                </p:grpSp>
                <p:sp>
                  <p:nvSpPr>
                    <p:cNvPr id="198" name="Rounded Rectangle 197"/>
                    <p:cNvSpPr/>
                    <p:nvPr/>
                  </p:nvSpPr>
                  <p:spPr>
                    <a:xfrm>
                      <a:off x="683568" y="3068960"/>
                      <a:ext cx="108000" cy="108000"/>
                    </a:xfrm>
                    <a:prstGeom prst="roundRect">
                      <a:avLst/>
                    </a:prstGeom>
                    <a:solidFill>
                      <a:srgbClr val="FFFF66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  <p:cxnSp>
              <p:nvCxnSpPr>
                <p:cNvPr id="201" name="Straight Arrow Connector 200"/>
                <p:cNvCxnSpPr/>
                <p:nvPr/>
              </p:nvCxnSpPr>
              <p:spPr>
                <a:xfrm flipH="1">
                  <a:off x="1403648" y="3068960"/>
                  <a:ext cx="432048" cy="504056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Arrow Connector 204"/>
                <p:cNvCxnSpPr/>
                <p:nvPr/>
              </p:nvCxnSpPr>
              <p:spPr>
                <a:xfrm>
                  <a:off x="827584" y="2708920"/>
                  <a:ext cx="0" cy="28803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6" name="TextBox 385"/>
                <p:cNvSpPr txBox="1"/>
                <p:nvPr/>
              </p:nvSpPr>
              <p:spPr>
                <a:xfrm>
                  <a:off x="323528" y="4221088"/>
                  <a:ext cx="136815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 err="1" smtClean="0"/>
                    <a:t>Cavin</a:t>
                  </a:r>
                  <a:r>
                    <a:rPr lang="en-AU" dirty="0" smtClean="0"/>
                    <a:t>-GFP PC3 cell</a:t>
                  </a:r>
                  <a:endParaRPr lang="en-AU" dirty="0"/>
                </a:p>
              </p:txBody>
            </p:sp>
          </p:grpSp>
          <p:cxnSp>
            <p:nvCxnSpPr>
              <p:cNvPr id="175" name="Straight Arrow Connector 174"/>
              <p:cNvCxnSpPr/>
              <p:nvPr/>
            </p:nvCxnSpPr>
            <p:spPr>
              <a:xfrm>
                <a:off x="3658178" y="2924944"/>
                <a:ext cx="8418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Freeform 417"/>
              <p:cNvSpPr/>
              <p:nvPr/>
            </p:nvSpPr>
            <p:spPr>
              <a:xfrm rot="5400000" flipV="1">
                <a:off x="3707905" y="2924946"/>
                <a:ext cx="432050" cy="432046"/>
              </a:xfrm>
              <a:custGeom>
                <a:avLst/>
                <a:gdLst>
                  <a:gd name="connsiteX0" fmla="*/ 0 w 509954"/>
                  <a:gd name="connsiteY0" fmla="*/ 404446 h 404446"/>
                  <a:gd name="connsiteX1" fmla="*/ 184638 w 509954"/>
                  <a:gd name="connsiteY1" fmla="*/ 79131 h 404446"/>
                  <a:gd name="connsiteX2" fmla="*/ 509954 w 509954"/>
                  <a:gd name="connsiteY2" fmla="*/ 0 h 40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9954" h="404446">
                    <a:moveTo>
                      <a:pt x="0" y="404446"/>
                    </a:moveTo>
                    <a:cubicBezTo>
                      <a:pt x="49823" y="275492"/>
                      <a:pt x="99646" y="146539"/>
                      <a:pt x="184638" y="79131"/>
                    </a:cubicBezTo>
                    <a:cubicBezTo>
                      <a:pt x="269630" y="11723"/>
                      <a:pt x="389792" y="5861"/>
                      <a:pt x="509954" y="0"/>
                    </a:cubicBezTo>
                  </a:path>
                </a:pathLst>
              </a:custGeom>
              <a:ln w="19050">
                <a:solidFill>
                  <a:schemeClr val="tx1"/>
                </a:solidFill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1" name="Group 114"/>
              <p:cNvGrpSpPr/>
              <p:nvPr/>
            </p:nvGrpSpPr>
            <p:grpSpPr>
              <a:xfrm rot="20878114">
                <a:off x="3676015" y="3391821"/>
                <a:ext cx="160332" cy="166311"/>
                <a:chOff x="4669492" y="2581252"/>
                <a:chExt cx="116332" cy="130011"/>
              </a:xfrm>
            </p:grpSpPr>
            <p:sp>
              <p:nvSpPr>
                <p:cNvPr id="422" name="L-Shape 421"/>
                <p:cNvSpPr/>
                <p:nvPr/>
              </p:nvSpPr>
              <p:spPr>
                <a:xfrm rot="5182979">
                  <a:off x="4713816" y="2639255"/>
                  <a:ext cx="72008" cy="72008"/>
                </a:xfrm>
                <a:prstGeom prst="corner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 rot="7624337" flipV="1">
                  <a:off x="4658141" y="2592603"/>
                  <a:ext cx="115750" cy="930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sp>
          <p:nvSpPr>
            <p:cNvPr id="448" name="TextBox 447"/>
            <p:cNvSpPr txBox="1"/>
            <p:nvPr/>
          </p:nvSpPr>
          <p:spPr>
            <a:xfrm>
              <a:off x="3455370" y="4067780"/>
              <a:ext cx="14401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Addition of GFP binding protein</a:t>
              </a:r>
              <a:endParaRPr lang="en-AU" sz="1600" dirty="0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5183561" y="4202504"/>
              <a:ext cx="1440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Purification</a:t>
              </a:r>
              <a:endParaRPr lang="en-AU" sz="1600" dirty="0"/>
            </a:p>
          </p:txBody>
        </p:sp>
        <p:grpSp>
          <p:nvGrpSpPr>
            <p:cNvPr id="471" name="Group 470"/>
            <p:cNvGrpSpPr/>
            <p:nvPr/>
          </p:nvGrpSpPr>
          <p:grpSpPr>
            <a:xfrm>
              <a:off x="179512" y="4283804"/>
              <a:ext cx="6804248" cy="2601580"/>
              <a:chOff x="72008" y="4149080"/>
              <a:chExt cx="6804248" cy="2601580"/>
            </a:xfrm>
          </p:grpSpPr>
          <p:grpSp>
            <p:nvGrpSpPr>
              <p:cNvPr id="417" name="Group 416"/>
              <p:cNvGrpSpPr/>
              <p:nvPr/>
            </p:nvGrpSpPr>
            <p:grpSpPr>
              <a:xfrm>
                <a:off x="72008" y="4653136"/>
                <a:ext cx="2195736" cy="2097524"/>
                <a:chOff x="72008" y="4653136"/>
                <a:chExt cx="2195736" cy="2097524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323528" y="6381328"/>
                  <a:ext cx="1686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/>
                    <a:t>Control PC3 cell</a:t>
                  </a:r>
                  <a:endParaRPr lang="en-AU" dirty="0"/>
                </a:p>
              </p:txBody>
            </p:sp>
            <p:grpSp>
              <p:nvGrpSpPr>
                <p:cNvPr id="416" name="Group 415"/>
                <p:cNvGrpSpPr/>
                <p:nvPr/>
              </p:nvGrpSpPr>
              <p:grpSpPr>
                <a:xfrm>
                  <a:off x="229236" y="5011450"/>
                  <a:ext cx="1772758" cy="1289445"/>
                  <a:chOff x="229236" y="5011450"/>
                  <a:chExt cx="1772758" cy="1289445"/>
                </a:xfrm>
              </p:grpSpPr>
              <p:sp>
                <p:nvSpPr>
                  <p:cNvPr id="275" name="Oval 274"/>
                  <p:cNvSpPr/>
                  <p:nvPr/>
                </p:nvSpPr>
                <p:spPr>
                  <a:xfrm rot="21318738">
                    <a:off x="229236" y="5011450"/>
                    <a:ext cx="1772758" cy="1289445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6" name="Oval 275"/>
                  <p:cNvSpPr/>
                  <p:nvPr/>
                </p:nvSpPr>
                <p:spPr>
                  <a:xfrm rot="21318738">
                    <a:off x="625138" y="5464123"/>
                    <a:ext cx="476901" cy="351802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7" name="Oval 276"/>
                  <p:cNvSpPr/>
                  <p:nvPr/>
                </p:nvSpPr>
                <p:spPr>
                  <a:xfrm rot="7624337">
                    <a:off x="1114851" y="5253063"/>
                    <a:ext cx="151917" cy="129563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8" name="Oval 277"/>
                  <p:cNvSpPr/>
                  <p:nvPr/>
                </p:nvSpPr>
                <p:spPr>
                  <a:xfrm rot="11155836">
                    <a:off x="1505557" y="5917845"/>
                    <a:ext cx="151917" cy="129563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>
                  <a:xfrm rot="4272514">
                    <a:off x="705085" y="5989853"/>
                    <a:ext cx="151917" cy="129563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0" name="Oval 279"/>
                  <p:cNvSpPr/>
                  <p:nvPr/>
                </p:nvSpPr>
                <p:spPr>
                  <a:xfrm rot="9604771">
                    <a:off x="1330875" y="5685112"/>
                    <a:ext cx="151917" cy="129563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>
                  <a:xfrm>
                    <a:off x="1025635" y="5085184"/>
                    <a:ext cx="89981" cy="69238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B05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3" name="Rounded Rectangle 282"/>
                  <p:cNvSpPr/>
                  <p:nvPr/>
                </p:nvSpPr>
                <p:spPr>
                  <a:xfrm>
                    <a:off x="611560" y="5301208"/>
                    <a:ext cx="108000" cy="108000"/>
                  </a:xfrm>
                  <a:prstGeom prst="roundRect">
                    <a:avLst/>
                  </a:prstGeom>
                  <a:solidFill>
                    <a:srgbClr val="FFFF66"/>
                  </a:solidFill>
                  <a:ln>
                    <a:solidFill>
                      <a:srgbClr val="FFC0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9" name="Rectangle 288"/>
                  <p:cNvSpPr/>
                  <p:nvPr/>
                </p:nvSpPr>
                <p:spPr>
                  <a:xfrm rot="19402868">
                    <a:off x="335298" y="5502226"/>
                    <a:ext cx="89981" cy="69238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B05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8" name="Rounded Rectangle 287"/>
                  <p:cNvSpPr/>
                  <p:nvPr/>
                </p:nvSpPr>
                <p:spPr>
                  <a:xfrm rot="19402868">
                    <a:off x="482008" y="5747720"/>
                    <a:ext cx="108000" cy="108000"/>
                  </a:xfrm>
                  <a:prstGeom prst="roundRect">
                    <a:avLst/>
                  </a:prstGeom>
                  <a:solidFill>
                    <a:srgbClr val="FFFF66"/>
                  </a:solidFill>
                  <a:ln>
                    <a:solidFill>
                      <a:srgbClr val="FFC0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 rot="7606778">
                    <a:off x="1413323" y="5467368"/>
                    <a:ext cx="89981" cy="69238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B05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93" name="Rounded Rectangle 292"/>
                  <p:cNvSpPr/>
                  <p:nvPr/>
                </p:nvSpPr>
                <p:spPr>
                  <a:xfrm rot="7606778">
                    <a:off x="1834778" y="5603673"/>
                    <a:ext cx="108000" cy="108000"/>
                  </a:xfrm>
                  <a:prstGeom prst="roundRect">
                    <a:avLst/>
                  </a:prstGeom>
                  <a:solidFill>
                    <a:srgbClr val="FFFF66"/>
                  </a:solidFill>
                  <a:ln>
                    <a:solidFill>
                      <a:srgbClr val="FFC0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99" name="Rectangle 298"/>
                  <p:cNvSpPr/>
                  <p:nvPr/>
                </p:nvSpPr>
                <p:spPr>
                  <a:xfrm rot="13350153">
                    <a:off x="1054953" y="6146773"/>
                    <a:ext cx="89981" cy="69238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B05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98" name="Rounded Rectangle 297"/>
                  <p:cNvSpPr/>
                  <p:nvPr/>
                </p:nvSpPr>
                <p:spPr>
                  <a:xfrm rot="13350153">
                    <a:off x="1180668" y="5890993"/>
                    <a:ext cx="108000" cy="108000"/>
                  </a:xfrm>
                  <a:prstGeom prst="roundRect">
                    <a:avLst/>
                  </a:prstGeom>
                  <a:solidFill>
                    <a:srgbClr val="FFFF66"/>
                  </a:solidFill>
                  <a:ln>
                    <a:solidFill>
                      <a:srgbClr val="FFC0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>
                  <a:xfrm rot="2503964">
                    <a:off x="1662078" y="5282814"/>
                    <a:ext cx="89981" cy="69238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B05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 rot="2503964">
                    <a:off x="1403607" y="5150152"/>
                    <a:ext cx="108000" cy="108000"/>
                  </a:xfrm>
                  <a:prstGeom prst="roundRect">
                    <a:avLst/>
                  </a:prstGeom>
                  <a:solidFill>
                    <a:srgbClr val="FFFF66"/>
                  </a:solidFill>
                  <a:ln>
                    <a:solidFill>
                      <a:srgbClr val="FFC0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08" name="TextBox 207"/>
                <p:cNvSpPr txBox="1"/>
                <p:nvPr/>
              </p:nvSpPr>
              <p:spPr>
                <a:xfrm>
                  <a:off x="72008" y="4653136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 smtClean="0"/>
                    <a:t>PKC</a:t>
                  </a:r>
                  <a:r>
                    <a:rPr lang="el-GR" dirty="0" smtClean="0">
                      <a:latin typeface="Calibri"/>
                    </a:rPr>
                    <a:t>α</a:t>
                  </a:r>
                  <a:endParaRPr lang="en-AU" dirty="0"/>
                </a:p>
              </p:txBody>
            </p: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539552" y="4941168"/>
                  <a:ext cx="144016" cy="36004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TextBox 306"/>
                <p:cNvSpPr txBox="1"/>
                <p:nvPr/>
              </p:nvSpPr>
              <p:spPr>
                <a:xfrm>
                  <a:off x="1547664" y="4715852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 smtClean="0"/>
                    <a:t>GFP</a:t>
                  </a:r>
                  <a:endParaRPr lang="en-AU" dirty="0"/>
                </a:p>
              </p:txBody>
            </p:sp>
            <p:cxnSp>
              <p:nvCxnSpPr>
                <p:cNvPr id="308" name="Straight Arrow Connector 307"/>
                <p:cNvCxnSpPr/>
                <p:nvPr/>
              </p:nvCxnSpPr>
              <p:spPr>
                <a:xfrm flipH="1">
                  <a:off x="1763688" y="5013176"/>
                  <a:ext cx="72008" cy="27874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4" name="Straight Arrow Connector 313"/>
              <p:cNvCxnSpPr/>
              <p:nvPr/>
            </p:nvCxnSpPr>
            <p:spPr>
              <a:xfrm>
                <a:off x="2123728" y="5661248"/>
                <a:ext cx="8640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4" name="Group 433"/>
              <p:cNvGrpSpPr/>
              <p:nvPr/>
            </p:nvGrpSpPr>
            <p:grpSpPr>
              <a:xfrm>
                <a:off x="3059832" y="4149080"/>
                <a:ext cx="648072" cy="2088232"/>
                <a:chOff x="2915816" y="4149080"/>
                <a:chExt cx="648072" cy="2088232"/>
              </a:xfrm>
            </p:grpSpPr>
            <p:grpSp>
              <p:nvGrpSpPr>
                <p:cNvPr id="320" name="Group 80"/>
                <p:cNvGrpSpPr/>
                <p:nvPr/>
              </p:nvGrpSpPr>
              <p:grpSpPr>
                <a:xfrm>
                  <a:off x="2915816" y="4149080"/>
                  <a:ext cx="648072" cy="2088232"/>
                  <a:chOff x="3995936" y="2492903"/>
                  <a:chExt cx="360040" cy="144016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33" name="Chord 332"/>
                  <p:cNvSpPr/>
                  <p:nvPr/>
                </p:nvSpPr>
                <p:spPr>
                  <a:xfrm rot="16200000">
                    <a:off x="3455874" y="3032965"/>
                    <a:ext cx="1440164" cy="360040"/>
                  </a:xfrm>
                  <a:prstGeom prst="chord">
                    <a:avLst>
                      <a:gd name="adj1" fmla="val 5526858"/>
                      <a:gd name="adj2" fmla="val 1606222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34" name="Oval 333"/>
                  <p:cNvSpPr/>
                  <p:nvPr/>
                </p:nvSpPr>
                <p:spPr>
                  <a:xfrm>
                    <a:off x="3995936" y="3166194"/>
                    <a:ext cx="360040" cy="110781"/>
                  </a:xfrm>
                  <a:prstGeom prst="ellipse">
                    <a:avLst/>
                  </a:prstGeom>
                  <a:solidFill>
                    <a:schemeClr val="bg1"/>
                  </a:solidFill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321" name="Oval 320"/>
                <p:cNvSpPr/>
                <p:nvPr/>
              </p:nvSpPr>
              <p:spPr>
                <a:xfrm rot="5400000">
                  <a:off x="3225366" y="5552107"/>
                  <a:ext cx="151917" cy="12956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 rot="7624337">
                  <a:off x="3081351" y="5840140"/>
                  <a:ext cx="151917" cy="12956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 rot="10956181">
                  <a:off x="3176200" y="6073922"/>
                  <a:ext cx="89981" cy="6923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0" name="Rounded Rectangle 329"/>
                <p:cNvSpPr/>
                <p:nvPr/>
              </p:nvSpPr>
              <p:spPr>
                <a:xfrm rot="7606778">
                  <a:off x="3297221" y="5819697"/>
                  <a:ext cx="108000" cy="108000"/>
                </a:xfrm>
                <a:prstGeom prst="roundRect">
                  <a:avLst/>
                </a:prstGeom>
                <a:solidFill>
                  <a:srgbClr val="FFFF66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 rot="2503964">
                  <a:off x="3318262" y="5421839"/>
                  <a:ext cx="89981" cy="6923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6" name="Rounded Rectangle 325"/>
                <p:cNvSpPr/>
                <p:nvPr/>
              </p:nvSpPr>
              <p:spPr>
                <a:xfrm rot="2503964">
                  <a:off x="3001596" y="5603012"/>
                  <a:ext cx="108000" cy="108000"/>
                </a:xfrm>
                <a:prstGeom prst="roundRect">
                  <a:avLst/>
                </a:prstGeom>
                <a:solidFill>
                  <a:srgbClr val="FFFF66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5" name="Group 434"/>
              <p:cNvGrpSpPr/>
              <p:nvPr/>
            </p:nvGrpSpPr>
            <p:grpSpPr>
              <a:xfrm>
                <a:off x="4644008" y="4149080"/>
                <a:ext cx="648072" cy="2088232"/>
                <a:chOff x="4435001" y="4149080"/>
                <a:chExt cx="648072" cy="2088232"/>
              </a:xfrm>
            </p:grpSpPr>
            <p:grpSp>
              <p:nvGrpSpPr>
                <p:cNvPr id="336" name="Group 99"/>
                <p:cNvGrpSpPr/>
                <p:nvPr/>
              </p:nvGrpSpPr>
              <p:grpSpPr>
                <a:xfrm>
                  <a:off x="4435001" y="4149080"/>
                  <a:ext cx="648072" cy="2088232"/>
                  <a:chOff x="3995936" y="2492896"/>
                  <a:chExt cx="360040" cy="1440160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57" name="Chord 356"/>
                  <p:cNvSpPr/>
                  <p:nvPr/>
                </p:nvSpPr>
                <p:spPr>
                  <a:xfrm rot="16200000">
                    <a:off x="3455876" y="3032956"/>
                    <a:ext cx="1440160" cy="360040"/>
                  </a:xfrm>
                  <a:prstGeom prst="chord">
                    <a:avLst>
                      <a:gd name="adj1" fmla="val 5526858"/>
                      <a:gd name="adj2" fmla="val 1606222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58" name="Oval 357"/>
                  <p:cNvSpPr/>
                  <p:nvPr/>
                </p:nvSpPr>
                <p:spPr>
                  <a:xfrm>
                    <a:off x="3995936" y="3166194"/>
                    <a:ext cx="360040" cy="110781"/>
                  </a:xfrm>
                  <a:prstGeom prst="ellipse">
                    <a:avLst/>
                  </a:prstGeom>
                  <a:solidFill>
                    <a:schemeClr val="bg1"/>
                  </a:solidFill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354" name="Rounded Rectangle 353"/>
                <p:cNvSpPr/>
                <p:nvPr/>
              </p:nvSpPr>
              <p:spPr>
                <a:xfrm rot="2432476">
                  <a:off x="4522129" y="5539368"/>
                  <a:ext cx="108000" cy="108000"/>
                </a:xfrm>
                <a:prstGeom prst="roundRect">
                  <a:avLst/>
                </a:prstGeom>
                <a:solidFill>
                  <a:srgbClr val="FFFF66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389" name="Group 388"/>
                <p:cNvGrpSpPr/>
                <p:nvPr/>
              </p:nvGrpSpPr>
              <p:grpSpPr>
                <a:xfrm rot="857645">
                  <a:off x="4741050" y="5389558"/>
                  <a:ext cx="160332" cy="222895"/>
                  <a:chOff x="4618550" y="5436792"/>
                  <a:chExt cx="160332" cy="222895"/>
                </a:xfrm>
              </p:grpSpPr>
              <p:sp>
                <p:nvSpPr>
                  <p:cNvPr id="355" name="Rectangle 354"/>
                  <p:cNvSpPr/>
                  <p:nvPr/>
                </p:nvSpPr>
                <p:spPr>
                  <a:xfrm rot="2432476">
                    <a:off x="4649801" y="5436792"/>
                    <a:ext cx="89981" cy="69238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B05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grpSp>
                <p:nvGrpSpPr>
                  <p:cNvPr id="350" name="Group 114"/>
                  <p:cNvGrpSpPr/>
                  <p:nvPr/>
                </p:nvGrpSpPr>
                <p:grpSpPr>
                  <a:xfrm rot="13290074">
                    <a:off x="4618550" y="5493376"/>
                    <a:ext cx="160332" cy="166311"/>
                    <a:chOff x="4669492" y="2581252"/>
                    <a:chExt cx="116332" cy="130011"/>
                  </a:xfrm>
                </p:grpSpPr>
                <p:sp>
                  <p:nvSpPr>
                    <p:cNvPr id="351" name="L-Shape 350"/>
                    <p:cNvSpPr/>
                    <p:nvPr/>
                  </p:nvSpPr>
                  <p:spPr>
                    <a:xfrm rot="5182979">
                      <a:off x="4713816" y="2639255"/>
                      <a:ext cx="72008" cy="72008"/>
                    </a:xfrm>
                    <a:prstGeom prst="corner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52" name="Oval 351"/>
                    <p:cNvSpPr/>
                    <p:nvPr/>
                  </p:nvSpPr>
                  <p:spPr>
                    <a:xfrm rot="7624337" flipV="1">
                      <a:off x="4658141" y="2592603"/>
                      <a:ext cx="115750" cy="93047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  <p:sp>
              <p:nvSpPr>
                <p:cNvPr id="346" name="Rounded Rectangle 345"/>
                <p:cNvSpPr/>
                <p:nvPr/>
              </p:nvSpPr>
              <p:spPr>
                <a:xfrm rot="7319169">
                  <a:off x="4808431" y="5753663"/>
                  <a:ext cx="108000" cy="108000"/>
                </a:xfrm>
                <a:prstGeom prst="roundRect">
                  <a:avLst/>
                </a:prstGeom>
                <a:solidFill>
                  <a:srgbClr val="FFFF66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388" name="Group 387"/>
                <p:cNvGrpSpPr/>
                <p:nvPr/>
              </p:nvGrpSpPr>
              <p:grpSpPr>
                <a:xfrm rot="3476013">
                  <a:off x="4622822" y="5932964"/>
                  <a:ext cx="221143" cy="160332"/>
                  <a:chOff x="4683275" y="5879646"/>
                  <a:chExt cx="221143" cy="160332"/>
                </a:xfrm>
              </p:grpSpPr>
              <p:sp>
                <p:nvSpPr>
                  <p:cNvPr id="347" name="Rectangle 346"/>
                  <p:cNvSpPr/>
                  <p:nvPr/>
                </p:nvSpPr>
                <p:spPr>
                  <a:xfrm rot="7319169">
                    <a:off x="4824808" y="5905674"/>
                    <a:ext cx="89981" cy="69238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B05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grpSp>
                <p:nvGrpSpPr>
                  <p:cNvPr id="342" name="Group 114"/>
                  <p:cNvGrpSpPr/>
                  <p:nvPr/>
                </p:nvGrpSpPr>
                <p:grpSpPr>
                  <a:xfrm rot="18176767">
                    <a:off x="4686265" y="5876656"/>
                    <a:ext cx="160332" cy="166311"/>
                    <a:chOff x="4669492" y="2581252"/>
                    <a:chExt cx="116332" cy="130011"/>
                  </a:xfrm>
                </p:grpSpPr>
                <p:sp>
                  <p:nvSpPr>
                    <p:cNvPr id="343" name="L-Shape 342"/>
                    <p:cNvSpPr/>
                    <p:nvPr/>
                  </p:nvSpPr>
                  <p:spPr>
                    <a:xfrm rot="5182979">
                      <a:off x="4713816" y="2639255"/>
                      <a:ext cx="72008" cy="72008"/>
                    </a:xfrm>
                    <a:prstGeom prst="corner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44" name="Oval 343"/>
                    <p:cNvSpPr/>
                    <p:nvPr/>
                  </p:nvSpPr>
                  <p:spPr>
                    <a:xfrm rot="7624337" flipV="1">
                      <a:off x="4658141" y="2592603"/>
                      <a:ext cx="115750" cy="93047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  <p:sp>
              <p:nvSpPr>
                <p:cNvPr id="339" name="Oval 338"/>
                <p:cNvSpPr/>
                <p:nvPr/>
              </p:nvSpPr>
              <p:spPr>
                <a:xfrm rot="4975548">
                  <a:off x="4857716" y="5607817"/>
                  <a:ext cx="151917" cy="12956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0" name="Oval 339"/>
                <p:cNvSpPr/>
                <p:nvPr/>
              </p:nvSpPr>
              <p:spPr>
                <a:xfrm rot="7624337">
                  <a:off x="4521510" y="5696125"/>
                  <a:ext cx="151917" cy="12956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9" name="Group 438"/>
              <p:cNvGrpSpPr/>
              <p:nvPr/>
            </p:nvGrpSpPr>
            <p:grpSpPr>
              <a:xfrm>
                <a:off x="6228184" y="4149080"/>
                <a:ext cx="648072" cy="2088232"/>
                <a:chOff x="5940152" y="4149080"/>
                <a:chExt cx="648072" cy="2088232"/>
              </a:xfrm>
            </p:grpSpPr>
            <p:grpSp>
              <p:nvGrpSpPr>
                <p:cNvPr id="362" name="Group 134"/>
                <p:cNvGrpSpPr/>
                <p:nvPr/>
              </p:nvGrpSpPr>
              <p:grpSpPr>
                <a:xfrm>
                  <a:off x="5940152" y="4149080"/>
                  <a:ext cx="648072" cy="2088232"/>
                  <a:chOff x="3995936" y="2492896"/>
                  <a:chExt cx="360040" cy="1440160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81" name="Chord 380"/>
                  <p:cNvSpPr/>
                  <p:nvPr/>
                </p:nvSpPr>
                <p:spPr>
                  <a:xfrm rot="16200000">
                    <a:off x="3455876" y="3032956"/>
                    <a:ext cx="1440160" cy="360040"/>
                  </a:xfrm>
                  <a:prstGeom prst="chord">
                    <a:avLst>
                      <a:gd name="adj1" fmla="val 5526858"/>
                      <a:gd name="adj2" fmla="val 16062224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82" name="Oval 381"/>
                  <p:cNvSpPr/>
                  <p:nvPr/>
                </p:nvSpPr>
                <p:spPr>
                  <a:xfrm>
                    <a:off x="3995936" y="3166194"/>
                    <a:ext cx="360040" cy="110781"/>
                  </a:xfrm>
                  <a:prstGeom prst="ellipse">
                    <a:avLst/>
                  </a:prstGeom>
                  <a:solidFill>
                    <a:schemeClr val="bg1"/>
                  </a:solidFill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437" name="Group 436"/>
                <p:cNvGrpSpPr/>
                <p:nvPr/>
              </p:nvGrpSpPr>
              <p:grpSpPr>
                <a:xfrm>
                  <a:off x="6130717" y="5436792"/>
                  <a:ext cx="160332" cy="222895"/>
                  <a:chOff x="6130717" y="5436792"/>
                  <a:chExt cx="160332" cy="222895"/>
                </a:xfrm>
              </p:grpSpPr>
              <p:sp>
                <p:nvSpPr>
                  <p:cNvPr id="379" name="Rectangle 378"/>
                  <p:cNvSpPr/>
                  <p:nvPr/>
                </p:nvSpPr>
                <p:spPr>
                  <a:xfrm rot="2432476">
                    <a:off x="6161968" y="5436792"/>
                    <a:ext cx="89981" cy="69238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B05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grpSp>
                <p:nvGrpSpPr>
                  <p:cNvPr id="374" name="Group 114"/>
                  <p:cNvGrpSpPr/>
                  <p:nvPr/>
                </p:nvGrpSpPr>
                <p:grpSpPr>
                  <a:xfrm rot="13290074">
                    <a:off x="6130717" y="5493376"/>
                    <a:ext cx="160332" cy="166311"/>
                    <a:chOff x="4669492" y="2581252"/>
                    <a:chExt cx="116332" cy="130011"/>
                  </a:xfrm>
                </p:grpSpPr>
                <p:sp>
                  <p:nvSpPr>
                    <p:cNvPr id="375" name="L-Shape 374"/>
                    <p:cNvSpPr/>
                    <p:nvPr/>
                  </p:nvSpPr>
                  <p:spPr>
                    <a:xfrm rot="5182979">
                      <a:off x="4713816" y="2639255"/>
                      <a:ext cx="72008" cy="72008"/>
                    </a:xfrm>
                    <a:prstGeom prst="corner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76" name="Oval 375"/>
                    <p:cNvSpPr/>
                    <p:nvPr/>
                  </p:nvSpPr>
                  <p:spPr>
                    <a:xfrm rot="7624337" flipV="1">
                      <a:off x="4658141" y="2592603"/>
                      <a:ext cx="115750" cy="93047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  <p:grpSp>
              <p:nvGrpSpPr>
                <p:cNvPr id="438" name="Group 437"/>
                <p:cNvGrpSpPr/>
                <p:nvPr/>
              </p:nvGrpSpPr>
              <p:grpSpPr>
                <a:xfrm>
                  <a:off x="6195442" y="5879646"/>
                  <a:ext cx="221143" cy="160332"/>
                  <a:chOff x="6195442" y="5879646"/>
                  <a:chExt cx="221143" cy="160332"/>
                </a:xfrm>
              </p:grpSpPr>
              <p:sp>
                <p:nvSpPr>
                  <p:cNvPr id="371" name="Rectangle 370"/>
                  <p:cNvSpPr/>
                  <p:nvPr/>
                </p:nvSpPr>
                <p:spPr>
                  <a:xfrm rot="7319169">
                    <a:off x="6336975" y="5905674"/>
                    <a:ext cx="89981" cy="69238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B05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grpSp>
                <p:nvGrpSpPr>
                  <p:cNvPr id="366" name="Group 114"/>
                  <p:cNvGrpSpPr/>
                  <p:nvPr/>
                </p:nvGrpSpPr>
                <p:grpSpPr>
                  <a:xfrm rot="18176767">
                    <a:off x="6198432" y="5876656"/>
                    <a:ext cx="160332" cy="166311"/>
                    <a:chOff x="4669492" y="2581252"/>
                    <a:chExt cx="116332" cy="130011"/>
                  </a:xfrm>
                </p:grpSpPr>
                <p:sp>
                  <p:nvSpPr>
                    <p:cNvPr id="367" name="L-Shape 366"/>
                    <p:cNvSpPr/>
                    <p:nvPr/>
                  </p:nvSpPr>
                  <p:spPr>
                    <a:xfrm rot="5182979">
                      <a:off x="4713816" y="2639255"/>
                      <a:ext cx="72008" cy="72008"/>
                    </a:xfrm>
                    <a:prstGeom prst="corner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68" name="Oval 367"/>
                    <p:cNvSpPr/>
                    <p:nvPr/>
                  </p:nvSpPr>
                  <p:spPr>
                    <a:xfrm rot="7624337" flipV="1">
                      <a:off x="4658141" y="2592603"/>
                      <a:ext cx="115750" cy="93047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</p:grpSp>
          <p:sp>
            <p:nvSpPr>
              <p:cNvPr id="315" name="Freeform 314"/>
              <p:cNvSpPr/>
              <p:nvPr/>
            </p:nvSpPr>
            <p:spPr>
              <a:xfrm rot="16200000" flipV="1">
                <a:off x="5280195" y="5145307"/>
                <a:ext cx="576064" cy="455818"/>
              </a:xfrm>
              <a:custGeom>
                <a:avLst/>
                <a:gdLst>
                  <a:gd name="connsiteX0" fmla="*/ 0 w 509954"/>
                  <a:gd name="connsiteY0" fmla="*/ 404446 h 404446"/>
                  <a:gd name="connsiteX1" fmla="*/ 184638 w 509954"/>
                  <a:gd name="connsiteY1" fmla="*/ 79131 h 404446"/>
                  <a:gd name="connsiteX2" fmla="*/ 509954 w 509954"/>
                  <a:gd name="connsiteY2" fmla="*/ 0 h 40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9954" h="404446">
                    <a:moveTo>
                      <a:pt x="0" y="404446"/>
                    </a:moveTo>
                    <a:cubicBezTo>
                      <a:pt x="49823" y="275492"/>
                      <a:pt x="99646" y="146539"/>
                      <a:pt x="184638" y="79131"/>
                    </a:cubicBezTo>
                    <a:cubicBezTo>
                      <a:pt x="269630" y="11723"/>
                      <a:pt x="389792" y="5861"/>
                      <a:pt x="509954" y="0"/>
                    </a:cubicBezTo>
                  </a:path>
                </a:pathLst>
              </a:custGeom>
              <a:ln w="1905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9" name="Oval 358"/>
              <p:cNvSpPr/>
              <p:nvPr/>
            </p:nvSpPr>
            <p:spPr>
              <a:xfrm rot="15395065">
                <a:off x="5728807" y="4760019"/>
                <a:ext cx="151917" cy="12956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0" name="Oval 359"/>
              <p:cNvSpPr/>
              <p:nvPr/>
            </p:nvSpPr>
            <p:spPr>
              <a:xfrm rot="7624337">
                <a:off x="5622700" y="4904036"/>
                <a:ext cx="151917" cy="12956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5" name="Rounded Rectangle 394"/>
              <p:cNvSpPr/>
              <p:nvPr/>
            </p:nvSpPr>
            <p:spPr>
              <a:xfrm rot="2432476">
                <a:off x="5530241" y="4747281"/>
                <a:ext cx="108000" cy="108000"/>
              </a:xfrm>
              <a:prstGeom prst="roundRect">
                <a:avLst/>
              </a:prstGeom>
              <a:solidFill>
                <a:srgbClr val="FFFF66"/>
              </a:solidFill>
              <a:ln>
                <a:solidFill>
                  <a:srgbClr val="FFC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6" name="Rounded Rectangle 395"/>
              <p:cNvSpPr/>
              <p:nvPr/>
            </p:nvSpPr>
            <p:spPr>
              <a:xfrm rot="7319169">
                <a:off x="5811745" y="4961574"/>
                <a:ext cx="108000" cy="108000"/>
              </a:xfrm>
              <a:prstGeom prst="roundRect">
                <a:avLst/>
              </a:prstGeom>
              <a:solidFill>
                <a:srgbClr val="FFFF66"/>
              </a:solidFill>
              <a:ln>
                <a:solidFill>
                  <a:srgbClr val="FFC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6" name="Freeform 425"/>
              <p:cNvSpPr/>
              <p:nvPr/>
            </p:nvSpPr>
            <p:spPr>
              <a:xfrm rot="5400000" flipH="1" flipV="1">
                <a:off x="3815917" y="5265205"/>
                <a:ext cx="432046" cy="360039"/>
              </a:xfrm>
              <a:custGeom>
                <a:avLst/>
                <a:gdLst>
                  <a:gd name="connsiteX0" fmla="*/ 0 w 509954"/>
                  <a:gd name="connsiteY0" fmla="*/ 404446 h 404446"/>
                  <a:gd name="connsiteX1" fmla="*/ 184638 w 509954"/>
                  <a:gd name="connsiteY1" fmla="*/ 79131 h 404446"/>
                  <a:gd name="connsiteX2" fmla="*/ 509954 w 509954"/>
                  <a:gd name="connsiteY2" fmla="*/ 0 h 40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9954" h="404446">
                    <a:moveTo>
                      <a:pt x="0" y="404446"/>
                    </a:moveTo>
                    <a:cubicBezTo>
                      <a:pt x="49823" y="275492"/>
                      <a:pt x="99646" y="146539"/>
                      <a:pt x="184638" y="79131"/>
                    </a:cubicBezTo>
                    <a:cubicBezTo>
                      <a:pt x="269630" y="11723"/>
                      <a:pt x="389792" y="5861"/>
                      <a:pt x="509954" y="0"/>
                    </a:cubicBezTo>
                  </a:path>
                </a:pathLst>
              </a:custGeom>
              <a:ln w="19050">
                <a:solidFill>
                  <a:schemeClr val="tx1"/>
                </a:solidFill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7" name="Group 114"/>
              <p:cNvGrpSpPr/>
              <p:nvPr/>
            </p:nvGrpSpPr>
            <p:grpSpPr>
              <a:xfrm rot="11910836">
                <a:off x="3741340" y="5034328"/>
                <a:ext cx="160332" cy="166311"/>
                <a:chOff x="4669492" y="2581252"/>
                <a:chExt cx="116332" cy="130011"/>
              </a:xfrm>
            </p:grpSpPr>
            <p:sp>
              <p:nvSpPr>
                <p:cNvPr id="428" name="L-Shape 427"/>
                <p:cNvSpPr/>
                <p:nvPr/>
              </p:nvSpPr>
              <p:spPr>
                <a:xfrm rot="5182979">
                  <a:off x="4713816" y="2639255"/>
                  <a:ext cx="72008" cy="72008"/>
                </a:xfrm>
                <a:prstGeom prst="corner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9" name="Oval 428"/>
                <p:cNvSpPr/>
                <p:nvPr/>
              </p:nvSpPr>
              <p:spPr>
                <a:xfrm rot="7624337" flipV="1">
                  <a:off x="4658141" y="2592603"/>
                  <a:ext cx="115750" cy="930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54" name="Straight Arrow Connector 453"/>
              <p:cNvCxnSpPr/>
              <p:nvPr/>
            </p:nvCxnSpPr>
            <p:spPr>
              <a:xfrm>
                <a:off x="3779912" y="5661248"/>
                <a:ext cx="8640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/>
              <p:nvPr/>
            </p:nvCxnSpPr>
            <p:spPr>
              <a:xfrm>
                <a:off x="5364088" y="5661248"/>
                <a:ext cx="8640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7" name="TextBox 466"/>
            <p:cNvSpPr txBox="1"/>
            <p:nvPr/>
          </p:nvSpPr>
          <p:spPr>
            <a:xfrm>
              <a:off x="1943201" y="4211796"/>
              <a:ext cx="1440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err="1" smtClean="0"/>
                <a:t>Lyse</a:t>
              </a:r>
              <a:r>
                <a:rPr lang="en-AU" sz="1600" dirty="0" smtClean="0"/>
                <a:t> cells</a:t>
              </a:r>
              <a:endParaRPr lang="en-AU" sz="1600" dirty="0"/>
            </a:p>
          </p:txBody>
        </p:sp>
      </p:grpSp>
      <p:sp>
        <p:nvSpPr>
          <p:cNvPr id="474" name="TextBox 473"/>
          <p:cNvSpPr txBox="1"/>
          <p:nvPr/>
        </p:nvSpPr>
        <p:spPr>
          <a:xfrm>
            <a:off x="2915816" y="1628800"/>
            <a:ext cx="604867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/>
              <a:t>Direct binding of PKC</a:t>
            </a:r>
            <a:r>
              <a:rPr lang="el-GR" sz="2000" b="1" dirty="0" smtClean="0">
                <a:latin typeface="Calibri"/>
              </a:rPr>
              <a:t>α</a:t>
            </a:r>
            <a:r>
              <a:rPr lang="en-AU" sz="2000" b="1" dirty="0" smtClean="0">
                <a:latin typeface="Calibri"/>
              </a:rPr>
              <a:t> and </a:t>
            </a:r>
            <a:r>
              <a:rPr lang="en-AU" sz="2000" b="1" dirty="0" err="1" smtClean="0">
                <a:latin typeface="Calibri"/>
              </a:rPr>
              <a:t>cavins</a:t>
            </a:r>
            <a:r>
              <a:rPr lang="en-AU" sz="2000" b="1" dirty="0" smtClean="0">
                <a:latin typeface="Calibri"/>
              </a:rPr>
              <a:t> using GFP </a:t>
            </a:r>
            <a:r>
              <a:rPr lang="en-AU" sz="2000" b="1" dirty="0" err="1" smtClean="0">
                <a:latin typeface="Calibri"/>
              </a:rPr>
              <a:t>nanotrap</a:t>
            </a:r>
            <a:endParaRPr lang="en-A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Method – Aim 2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34481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lvl="0" algn="ctr"/>
            <a:r>
              <a:rPr lang="en-AU" sz="3200" b="1" dirty="0" smtClean="0"/>
              <a:t>Aim 2:</a:t>
            </a:r>
            <a:r>
              <a:rPr lang="en-AU" sz="3200" dirty="0" smtClean="0"/>
              <a:t>Does PKC</a:t>
            </a:r>
            <a:r>
              <a:rPr lang="el-GR" sz="3200" dirty="0" smtClean="0">
                <a:latin typeface="Calibri"/>
              </a:rPr>
              <a:t>α</a:t>
            </a:r>
            <a:r>
              <a:rPr lang="en-AU" sz="3200" dirty="0" smtClean="0">
                <a:latin typeface="Calibri"/>
              </a:rPr>
              <a:t> recruitment to </a:t>
            </a:r>
            <a:r>
              <a:rPr lang="en-AU" sz="3200" dirty="0" err="1" smtClean="0">
                <a:latin typeface="Calibri"/>
              </a:rPr>
              <a:t>caveolae</a:t>
            </a:r>
            <a:r>
              <a:rPr lang="en-AU" sz="3200" dirty="0" smtClean="0">
                <a:latin typeface="Calibri"/>
              </a:rPr>
              <a:t> correlate with decreased migration?</a:t>
            </a:r>
            <a:r>
              <a:rPr lang="en-AU" sz="4000" b="1" dirty="0" smtClean="0"/>
              <a:t> </a:t>
            </a:r>
            <a:endParaRPr lang="en-A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3132257"/>
            <a:ext cx="532020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lvl="0" algn="ctr"/>
            <a:r>
              <a:rPr lang="en-AU" sz="3200" b="1" dirty="0" err="1" smtClean="0"/>
              <a:t>Transwell</a:t>
            </a:r>
            <a:r>
              <a:rPr lang="en-AU" sz="3200" b="1" dirty="0" smtClean="0"/>
              <a:t> migration assay</a:t>
            </a:r>
            <a:endParaRPr lang="en-AU" sz="3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07504" y="4149080"/>
            <a:ext cx="8856984" cy="2376264"/>
            <a:chOff x="35496" y="4149080"/>
            <a:chExt cx="8856984" cy="2376264"/>
          </a:xfrm>
        </p:grpSpPr>
        <p:grpSp>
          <p:nvGrpSpPr>
            <p:cNvPr id="101" name="Group 100"/>
            <p:cNvGrpSpPr/>
            <p:nvPr/>
          </p:nvGrpSpPr>
          <p:grpSpPr>
            <a:xfrm>
              <a:off x="2339752" y="4149080"/>
              <a:ext cx="1872208" cy="2376264"/>
              <a:chOff x="3131840" y="4293096"/>
              <a:chExt cx="1476000" cy="1808584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131840" y="4293096"/>
                <a:ext cx="1476000" cy="1800200"/>
                <a:chOff x="3131840" y="4293096"/>
                <a:chExt cx="1476000" cy="1800200"/>
              </a:xfrm>
            </p:grpSpPr>
            <p:sp>
              <p:nvSpPr>
                <p:cNvPr id="68" name="Can 67"/>
                <p:cNvSpPr/>
                <p:nvPr/>
              </p:nvSpPr>
              <p:spPr>
                <a:xfrm>
                  <a:off x="3131840" y="4293096"/>
                  <a:ext cx="1475656" cy="1800200"/>
                </a:xfrm>
                <a:prstGeom prst="can">
                  <a:avLst>
                    <a:gd name="adj" fmla="val 28443"/>
                  </a:avLst>
                </a:prstGeom>
                <a:noFill/>
                <a:ln w="28575"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131840" y="5679296"/>
                  <a:ext cx="1476000" cy="414000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9" name="Can 68"/>
              <p:cNvSpPr/>
              <p:nvPr/>
            </p:nvSpPr>
            <p:spPr>
              <a:xfrm>
                <a:off x="3131840" y="4941168"/>
                <a:ext cx="1475656" cy="1160512"/>
              </a:xfrm>
              <a:prstGeom prst="can">
                <a:avLst>
                  <a:gd name="adj" fmla="val 37850"/>
                </a:avLst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3419872" y="4293096"/>
                <a:ext cx="936104" cy="1008112"/>
                <a:chOff x="3419872" y="4293096"/>
                <a:chExt cx="936104" cy="1008112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707904" y="5255489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635896" y="5255489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491880" y="5229200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563888" y="5229200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3779912" y="5255489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932312" y="5255489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851920" y="5255489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211960" y="5229200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4084712" y="5255489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3419872" y="4293096"/>
                  <a:ext cx="936104" cy="990072"/>
                  <a:chOff x="3419872" y="4293096"/>
                  <a:chExt cx="936104" cy="990072"/>
                </a:xfrm>
              </p:grpSpPr>
              <p:cxnSp>
                <p:nvCxnSpPr>
                  <p:cNvPr id="74" name="Straight Connector 73"/>
                  <p:cNvCxnSpPr>
                    <a:stCxn id="76" idx="2"/>
                    <a:endCxn id="77" idx="2"/>
                  </p:cNvCxnSpPr>
                  <p:nvPr/>
                </p:nvCxnSpPr>
                <p:spPr>
                  <a:xfrm>
                    <a:off x="3419872" y="4464096"/>
                    <a:ext cx="0" cy="64807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>
                    <a:stCxn id="76" idx="6"/>
                    <a:endCxn id="77" idx="6"/>
                  </p:cNvCxnSpPr>
                  <p:nvPr/>
                </p:nvCxnSpPr>
                <p:spPr>
                  <a:xfrm>
                    <a:off x="4355976" y="4464096"/>
                    <a:ext cx="0" cy="64807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Oval 75"/>
                  <p:cNvSpPr/>
                  <p:nvPr/>
                </p:nvSpPr>
                <p:spPr>
                  <a:xfrm>
                    <a:off x="3419872" y="4293096"/>
                    <a:ext cx="936104" cy="342000"/>
                  </a:xfrm>
                  <a:prstGeom prst="ellipse">
                    <a:avLst/>
                  </a:prstGeom>
                  <a:noFill/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3419872" y="4941168"/>
                    <a:ext cx="936104" cy="3420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83" name="Oval 82"/>
                <p:cNvSpPr/>
                <p:nvPr/>
              </p:nvSpPr>
              <p:spPr>
                <a:xfrm>
                  <a:off x="3635896" y="5013176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788296" y="5165576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3851920" y="5013176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635896" y="5085184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067944" y="5085184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3923928" y="5157192"/>
                  <a:ext cx="72008" cy="45719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35496" y="5014917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Polycarbonate filter with 8</a:t>
              </a:r>
              <a:r>
                <a:rPr lang="el-GR" dirty="0" smtClean="0">
                  <a:latin typeface="Calibri"/>
                </a:rPr>
                <a:t>μ</a:t>
              </a:r>
              <a:r>
                <a:rPr lang="en-AU" dirty="0" smtClean="0">
                  <a:latin typeface="Calibri"/>
                </a:rPr>
                <a:t>m pores</a:t>
              </a:r>
              <a:endParaRPr lang="en-AU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496" y="4294837"/>
              <a:ext cx="2051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1 x 10</a:t>
              </a:r>
              <a:r>
                <a:rPr lang="en-AU" baseline="30000" dirty="0" smtClean="0"/>
                <a:t>6</a:t>
              </a:r>
              <a:r>
                <a:rPr lang="en-AU" dirty="0" smtClean="0"/>
                <a:t> cells in serum free media</a:t>
              </a:r>
              <a:endParaRPr lang="en-AU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96" y="5734997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Serum containing media</a:t>
              </a:r>
              <a:endParaRPr lang="en-AU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835696" y="4653136"/>
              <a:ext cx="792088" cy="216024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051720" y="5229200"/>
              <a:ext cx="576064" cy="0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547664" y="6093296"/>
              <a:ext cx="720080" cy="72008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355976" y="5301208"/>
              <a:ext cx="504056" cy="0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88024" y="4725144"/>
              <a:ext cx="11521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Incubate cells for 24 hours at 37</a:t>
              </a:r>
              <a:r>
                <a:rPr lang="en-AU" dirty="0" smtClean="0">
                  <a:latin typeface="Calibri"/>
                </a:rPr>
                <a:t>°c</a:t>
              </a:r>
              <a:endParaRPr lang="en-A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28184" y="4748951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Remove filter, wash and fix cells </a:t>
              </a:r>
              <a:endParaRPr lang="en-AU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5796136" y="5301208"/>
              <a:ext cx="504056" cy="0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236296" y="5301208"/>
              <a:ext cx="504056" cy="0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740352" y="4809926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Stain with DAPI and quantify</a:t>
              </a:r>
              <a:endParaRPr lang="en-A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Expected results</a:t>
            </a:r>
            <a:endParaRPr lang="en-AU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8890" y="1883020"/>
            <a:ext cx="8817606" cy="4498308"/>
            <a:chOff x="218890" y="1883020"/>
            <a:chExt cx="8817606" cy="4498308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2340" r="1317"/>
            <a:stretch>
              <a:fillRect/>
            </a:stretch>
          </p:blipFill>
          <p:spPr bwMode="auto">
            <a:xfrm>
              <a:off x="218890" y="1883020"/>
              <a:ext cx="8817606" cy="4498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39552" y="5373216"/>
              <a:ext cx="864096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Aim 1</a:t>
              </a:r>
              <a:endParaRPr lang="en-AU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3928" y="5805264"/>
              <a:ext cx="864096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Aim 2</a:t>
              </a:r>
              <a:endParaRPr lang="en-AU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1840" y="4869160"/>
              <a:ext cx="864096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Aim 3</a:t>
              </a:r>
              <a:endParaRPr lang="en-AU" sz="2000" dirty="0"/>
            </a:p>
          </p:txBody>
        </p:sp>
        <p:cxnSp>
          <p:nvCxnSpPr>
            <p:cNvPr id="20" name="Straight Arrow Connector 19"/>
            <p:cNvCxnSpPr>
              <a:stCxn id="11" idx="0"/>
            </p:cNvCxnSpPr>
            <p:nvPr/>
          </p:nvCxnSpPr>
          <p:spPr>
            <a:xfrm flipV="1">
              <a:off x="971600" y="5013176"/>
              <a:ext cx="720080" cy="360040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1"/>
            </p:cNvCxnSpPr>
            <p:nvPr/>
          </p:nvCxnSpPr>
          <p:spPr>
            <a:xfrm flipH="1" flipV="1">
              <a:off x="2771800" y="4941168"/>
              <a:ext cx="360040" cy="128047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1"/>
            </p:cNvCxnSpPr>
            <p:nvPr/>
          </p:nvCxnSpPr>
          <p:spPr>
            <a:xfrm flipH="1" flipV="1">
              <a:off x="3419872" y="5917342"/>
              <a:ext cx="504056" cy="87977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3"/>
            </p:cNvCxnSpPr>
            <p:nvPr/>
          </p:nvCxnSpPr>
          <p:spPr>
            <a:xfrm flipV="1">
              <a:off x="4788024" y="5917342"/>
              <a:ext cx="504056" cy="87977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Methods – Aim 3</a:t>
            </a:r>
            <a:endParaRPr lang="en-AU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9552" y="1628800"/>
            <a:ext cx="7992888" cy="4896544"/>
            <a:chOff x="539552" y="1628800"/>
            <a:chExt cx="7992888" cy="4896544"/>
          </a:xfrm>
        </p:grpSpPr>
        <p:sp>
          <p:nvSpPr>
            <p:cNvPr id="5" name="TextBox 4"/>
            <p:cNvSpPr txBox="1"/>
            <p:nvPr/>
          </p:nvSpPr>
          <p:spPr>
            <a:xfrm>
              <a:off x="539552" y="1628800"/>
              <a:ext cx="7992888" cy="1323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4000" b="1" dirty="0" smtClean="0"/>
                <a:t>Aim 3: </a:t>
              </a:r>
              <a:r>
                <a:rPr lang="en-AU" sz="4000" dirty="0" smtClean="0"/>
                <a:t>How does PKC</a:t>
              </a:r>
              <a:r>
                <a:rPr lang="el-GR" sz="4000" dirty="0" smtClean="0">
                  <a:latin typeface="Calibri"/>
                </a:rPr>
                <a:t>α</a:t>
              </a:r>
              <a:r>
                <a:rPr lang="en-AU" sz="4000" dirty="0" smtClean="0">
                  <a:latin typeface="Calibri"/>
                </a:rPr>
                <a:t> recruitment to </a:t>
              </a:r>
              <a:r>
                <a:rPr lang="en-AU" sz="4000" dirty="0" err="1" smtClean="0">
                  <a:latin typeface="Calibri"/>
                </a:rPr>
                <a:t>caveolae</a:t>
              </a:r>
              <a:r>
                <a:rPr lang="en-AU" sz="4000" dirty="0" smtClean="0">
                  <a:latin typeface="Calibri"/>
                </a:rPr>
                <a:t> influence migration?</a:t>
              </a:r>
              <a:endParaRPr lang="en-AU" sz="3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1560" y="5201905"/>
              <a:ext cx="2376264" cy="1323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Calibri" pitchFamily="34" charset="0"/>
                </a:rPr>
                <a:t>Investigate downstream effectors of PKC</a:t>
              </a:r>
              <a:r>
                <a:rPr lang="el-GR" sz="2000" dirty="0" smtClean="0">
                  <a:latin typeface="Calibri" pitchFamily="34" charset="0"/>
                </a:rPr>
                <a:t>α</a:t>
              </a:r>
              <a:r>
                <a:rPr lang="en-AU" sz="2000" dirty="0" smtClean="0">
                  <a:latin typeface="Calibri" pitchFamily="34" charset="0"/>
                </a:rPr>
                <a:t> in lipid rafts</a:t>
              </a:r>
              <a:endParaRPr lang="en-AU" sz="2000" dirty="0">
                <a:latin typeface="Calibri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12160" y="5201905"/>
              <a:ext cx="2520280" cy="1323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Calibri" pitchFamily="34" charset="0"/>
                </a:rPr>
                <a:t>Co-localisation of putative PKC</a:t>
              </a:r>
              <a:r>
                <a:rPr lang="el-GR" sz="2000" dirty="0" smtClean="0">
                  <a:latin typeface="Calibri" pitchFamily="34" charset="0"/>
                </a:rPr>
                <a:t>α</a:t>
              </a:r>
              <a:r>
                <a:rPr lang="en-AU" sz="2000" dirty="0" smtClean="0">
                  <a:latin typeface="Calibri" pitchFamily="34" charset="0"/>
                </a:rPr>
                <a:t> substrate </a:t>
              </a:r>
              <a:r>
                <a:rPr lang="en-AU" sz="2000" dirty="0" err="1" smtClean="0">
                  <a:latin typeface="Calibri" pitchFamily="34" charset="0"/>
                </a:rPr>
                <a:t>moesin</a:t>
              </a:r>
              <a:r>
                <a:rPr lang="en-AU" sz="2000" dirty="0" smtClean="0">
                  <a:latin typeface="Calibri" pitchFamily="34" charset="0"/>
                </a:rPr>
                <a:t> and </a:t>
              </a:r>
              <a:r>
                <a:rPr lang="en-AU" sz="2000" dirty="0" err="1" smtClean="0">
                  <a:latin typeface="Calibri" pitchFamily="34" charset="0"/>
                </a:rPr>
                <a:t>caveolae</a:t>
              </a:r>
              <a:endParaRPr lang="en-AU" sz="2000" dirty="0">
                <a:latin typeface="Calibri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67744" y="3524815"/>
              <a:ext cx="4608512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 smtClean="0"/>
                <a:t>Previous proteomics study to identify PKC</a:t>
              </a:r>
              <a:r>
                <a:rPr lang="el-GR" sz="2400" dirty="0" smtClean="0">
                  <a:latin typeface="Calibri"/>
                </a:rPr>
                <a:t>α</a:t>
              </a:r>
              <a:r>
                <a:rPr lang="en-AU" sz="2400" dirty="0" smtClean="0">
                  <a:latin typeface="Calibri"/>
                </a:rPr>
                <a:t> substrates in lipid rafts of cavin-1 expressing PC3 cells</a:t>
              </a:r>
              <a:endParaRPr lang="en-AU" sz="2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555776" y="4797152"/>
              <a:ext cx="36004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228184" y="4797152"/>
              <a:ext cx="36004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572000" y="3068960"/>
              <a:ext cx="0" cy="3838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Bioinformatics analysis</a:t>
            </a: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3808" y="1700808"/>
            <a:ext cx="5976664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Protein-protein</a:t>
            </a:r>
            <a:r>
              <a:rPr kumimoji="0" lang="en-A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interaction network analysis (</a:t>
            </a:r>
            <a:r>
              <a:rPr lang="en-AU" sz="3200" dirty="0" smtClean="0"/>
              <a:t>PINA) - cbg.garvan.unsw.edu.au/</a:t>
            </a:r>
            <a:r>
              <a:rPr lang="en-AU" sz="3200" dirty="0" err="1" smtClean="0"/>
              <a:t>pina</a:t>
            </a:r>
            <a:r>
              <a:rPr lang="en-AU" sz="3200" dirty="0" smtClean="0"/>
              <a:t>/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AU" sz="3200" dirty="0" smtClean="0"/>
              <a:t>Use PINA to generate PPI networks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AU" sz="3200" dirty="0" smtClean="0"/>
              <a:t>Look for downstream effectors of identified PKC</a:t>
            </a:r>
            <a:r>
              <a:rPr lang="el-GR" sz="3200" dirty="0" smtClean="0">
                <a:latin typeface="Calibri"/>
              </a:rPr>
              <a:t>α</a:t>
            </a:r>
            <a:r>
              <a:rPr lang="en-AU" sz="3200" dirty="0" smtClean="0">
                <a:latin typeface="Calibri"/>
              </a:rPr>
              <a:t> substrates that have a role in cell migration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7544" y="2060848"/>
            <a:ext cx="5184576" cy="4473576"/>
            <a:chOff x="395536" y="1916832"/>
            <a:chExt cx="5616624" cy="476160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5888517"/>
              <a:ext cx="5616624" cy="789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3645024"/>
              <a:ext cx="2160240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536" y="1916832"/>
              <a:ext cx="2519572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4032448" cy="4997152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AU" dirty="0" smtClean="0"/>
              <a:t>15% of cancer incidences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AU" dirty="0" smtClean="0"/>
              <a:t>6% of cancer deaths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AU" dirty="0" smtClean="0"/>
              <a:t>Advanced, metastatic tumours are difficult to treat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AU" dirty="0" err="1" smtClean="0"/>
              <a:t>Caveolae</a:t>
            </a:r>
            <a:r>
              <a:rPr lang="en-AU" dirty="0" smtClean="0"/>
              <a:t> are implicated in prostate cancer progression</a:t>
            </a:r>
          </a:p>
          <a:p>
            <a:endParaRPr lang="en-AU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83968" y="1666123"/>
            <a:ext cx="4741450" cy="5075245"/>
            <a:chOff x="4283968" y="1511074"/>
            <a:chExt cx="4741450" cy="5075245"/>
          </a:xfrm>
        </p:grpSpPr>
        <p:sp>
          <p:nvSpPr>
            <p:cNvPr id="6" name="Rectangle 5"/>
            <p:cNvSpPr/>
            <p:nvPr/>
          </p:nvSpPr>
          <p:spPr>
            <a:xfrm>
              <a:off x="7380312" y="6309320"/>
              <a:ext cx="15121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200" dirty="0" err="1" smtClean="0"/>
                <a:t>Ferlay</a:t>
              </a:r>
              <a:r>
                <a:rPr lang="en-AU" sz="1200" dirty="0" smtClean="0"/>
                <a:t> J et al. (2012). </a:t>
              </a:r>
              <a:endParaRPr lang="en-AU" sz="1200" dirty="0"/>
            </a:p>
          </p:txBody>
        </p:sp>
        <p:pic>
          <p:nvPicPr>
            <p:cNvPr id="1030" name="Picture 6" descr="http://globocan.iarc.fr/old/Factsheets/populations/graphs/bc9001.png"/>
            <p:cNvPicPr>
              <a:picLocks noChangeAspect="1" noChangeArrowheads="1"/>
            </p:cNvPicPr>
            <p:nvPr/>
          </p:nvPicPr>
          <p:blipFill>
            <a:blip r:embed="rId2" cstate="print"/>
            <a:srcRect l="607" r="3030"/>
            <a:stretch>
              <a:fillRect/>
            </a:stretch>
          </p:blipFill>
          <p:spPr bwMode="auto">
            <a:xfrm>
              <a:off x="4283968" y="1556792"/>
              <a:ext cx="4741450" cy="4824537"/>
            </a:xfrm>
            <a:prstGeom prst="rect">
              <a:avLst/>
            </a:prstGeom>
            <a:noFill/>
          </p:spPr>
        </p:pic>
        <p:grpSp>
          <p:nvGrpSpPr>
            <p:cNvPr id="14" name="Group 13"/>
            <p:cNvGrpSpPr/>
            <p:nvPr/>
          </p:nvGrpSpPr>
          <p:grpSpPr>
            <a:xfrm>
              <a:off x="4283968" y="1511074"/>
              <a:ext cx="1670586" cy="477766"/>
              <a:chOff x="4283968" y="1511074"/>
              <a:chExt cx="1670586" cy="47776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283968" y="1556792"/>
                <a:ext cx="1076520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5292080" y="1511074"/>
                <a:ext cx="662474" cy="117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328393" y="1588887"/>
                <a:ext cx="355819" cy="2916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4283968" y="1988840"/>
              <a:ext cx="1152128" cy="0"/>
            </a:xfrm>
            <a:prstGeom prst="straightConnector1">
              <a:avLst/>
            </a:prstGeom>
            <a:ln w="762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Phospho-moesin</a:t>
            </a:r>
            <a:r>
              <a:rPr lang="en-AU" dirty="0" smtClean="0"/>
              <a:t> localisation</a:t>
            </a:r>
            <a:endParaRPr lang="en-AU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23528" y="6192688"/>
            <a:ext cx="6480720" cy="620688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Cavin-1 can be viewed by its </a:t>
            </a:r>
            <a:r>
              <a:rPr lang="en-AU" sz="2400" dirty="0" smtClean="0">
                <a:solidFill>
                  <a:srgbClr val="00B050"/>
                </a:solidFill>
              </a:rPr>
              <a:t>GFP </a:t>
            </a:r>
            <a:r>
              <a:rPr lang="en-AU" sz="2400" dirty="0" smtClean="0"/>
              <a:t>tag</a:t>
            </a:r>
            <a:endParaRPr lang="en-AU" sz="24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83568" y="1649390"/>
            <a:ext cx="8208912" cy="4515914"/>
            <a:chOff x="683568" y="1556792"/>
            <a:chExt cx="8208912" cy="4515914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1556792"/>
              <a:ext cx="295232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dirty="0" smtClean="0"/>
                <a:t>Cavin-1-GFP </a:t>
              </a:r>
              <a:r>
                <a:rPr lang="en-AU" sz="2400" dirty="0" smtClean="0"/>
                <a:t>PC3</a:t>
              </a:r>
              <a:r>
                <a:rPr lang="en-AU" sz="2200" dirty="0" smtClean="0"/>
                <a:t> cells</a:t>
              </a:r>
              <a:endParaRPr lang="en-AU" sz="2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8064" y="1588730"/>
              <a:ext cx="2664296" cy="4308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dirty="0" smtClean="0"/>
                <a:t>GFP PC3 cells</a:t>
              </a:r>
              <a:endParaRPr lang="en-AU" sz="22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771800" y="2132856"/>
              <a:ext cx="792088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932040" y="2132856"/>
              <a:ext cx="864096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915816" y="2668850"/>
              <a:ext cx="2664296" cy="4308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dirty="0" err="1" smtClean="0"/>
                <a:t>Immunofluorescence</a:t>
              </a:r>
              <a:endParaRPr lang="en-AU" sz="22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55976" y="3140968"/>
              <a:ext cx="0" cy="576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83568" y="2616322"/>
              <a:ext cx="1584176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err="1" smtClean="0"/>
                <a:t>phospho</a:t>
              </a:r>
              <a:r>
                <a:rPr lang="en-AU" dirty="0" smtClean="0"/>
                <a:t>-ERM antibody</a:t>
              </a:r>
              <a:endParaRPr lang="en-AU" dirty="0"/>
            </a:p>
          </p:txBody>
        </p:sp>
        <p:grpSp>
          <p:nvGrpSpPr>
            <p:cNvPr id="310" name="Group 309"/>
            <p:cNvGrpSpPr/>
            <p:nvPr/>
          </p:nvGrpSpPr>
          <p:grpSpPr>
            <a:xfrm rot="16929397">
              <a:off x="1893786" y="2924944"/>
              <a:ext cx="878014" cy="804831"/>
              <a:chOff x="1893786" y="2924944"/>
              <a:chExt cx="878014" cy="804831"/>
            </a:xfrm>
          </p:grpSpPr>
          <p:grpSp>
            <p:nvGrpSpPr>
              <p:cNvPr id="92" name="Group 221"/>
              <p:cNvGrpSpPr/>
              <p:nvPr/>
            </p:nvGrpSpPr>
            <p:grpSpPr>
              <a:xfrm>
                <a:off x="2026954" y="2924944"/>
                <a:ext cx="744846" cy="507823"/>
                <a:chOff x="7355546" y="2924944"/>
                <a:chExt cx="744846" cy="507823"/>
              </a:xfrm>
            </p:grpSpPr>
            <p:grpSp>
              <p:nvGrpSpPr>
                <p:cNvPr id="100" name="Group 206"/>
                <p:cNvGrpSpPr/>
                <p:nvPr/>
              </p:nvGrpSpPr>
              <p:grpSpPr>
                <a:xfrm rot="14048777">
                  <a:off x="7413428" y="3081075"/>
                  <a:ext cx="293810" cy="409574"/>
                  <a:chOff x="3857560" y="3479712"/>
                  <a:chExt cx="1353083" cy="1893504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4283968" y="4365104"/>
                    <a:ext cx="216024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4572001" y="4365104"/>
                    <a:ext cx="216024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 rot="19694425">
                    <a:off x="4034623" y="3479712"/>
                    <a:ext cx="216024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 rot="1867228">
                    <a:off x="4816972" y="3484291"/>
                    <a:ext cx="216024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 rot="19694425">
                    <a:off x="3857560" y="3614072"/>
                    <a:ext cx="132735" cy="8800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 rot="1867228">
                    <a:off x="5077443" y="3616236"/>
                    <a:ext cx="133200" cy="878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101" name="Explosion 1 100"/>
                <p:cNvSpPr/>
                <p:nvPr/>
              </p:nvSpPr>
              <p:spPr>
                <a:xfrm>
                  <a:off x="7596336" y="2924944"/>
                  <a:ext cx="504056" cy="432048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93" name="Group 214"/>
              <p:cNvGrpSpPr/>
              <p:nvPr/>
            </p:nvGrpSpPr>
            <p:grpSpPr>
              <a:xfrm rot="11930552">
                <a:off x="1893786" y="3321393"/>
                <a:ext cx="293232" cy="408382"/>
                <a:chOff x="3857560" y="3479712"/>
                <a:chExt cx="1353083" cy="1893504"/>
              </a:xfrm>
              <a:solidFill>
                <a:srgbClr val="9966FF"/>
              </a:solidFill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4283968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572001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9694425">
                  <a:off x="4034623" y="3479712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 rot="1867228">
                  <a:off x="4816972" y="3484291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 rot="19694425">
                  <a:off x="3857560" y="3614072"/>
                  <a:ext cx="132735" cy="8800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 rot="1867228">
                  <a:off x="5077443" y="3616236"/>
                  <a:ext cx="133200" cy="878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sp>
          <p:nvSpPr>
            <p:cNvPr id="235" name="TextBox 234"/>
            <p:cNvSpPr txBox="1"/>
            <p:nvPr/>
          </p:nvSpPr>
          <p:spPr>
            <a:xfrm>
              <a:off x="683568" y="3840458"/>
              <a:ext cx="1800200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anti-CAV1 antibody</a:t>
              </a:r>
              <a:endParaRPr lang="en-AU" dirty="0"/>
            </a:p>
          </p:txBody>
        </p:sp>
        <p:grpSp>
          <p:nvGrpSpPr>
            <p:cNvPr id="238" name="Group 145"/>
            <p:cNvGrpSpPr/>
            <p:nvPr/>
          </p:nvGrpSpPr>
          <p:grpSpPr>
            <a:xfrm>
              <a:off x="3635896" y="3284984"/>
              <a:ext cx="1368152" cy="1368152"/>
              <a:chOff x="3923928" y="1844824"/>
              <a:chExt cx="1224136" cy="1152128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3923928" y="1844824"/>
                <a:ext cx="1224136" cy="1152128"/>
              </a:xfrm>
              <a:prstGeom prst="ellipse">
                <a:avLst/>
              </a:prstGeom>
              <a:noFill/>
              <a:ln w="28575"/>
              <a:effectLst/>
              <a:scene3d>
                <a:camera prst="isometricOffAxis1Top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55" name="Group 77"/>
              <p:cNvGrpSpPr/>
              <p:nvPr/>
            </p:nvGrpSpPr>
            <p:grpSpPr>
              <a:xfrm>
                <a:off x="3995936" y="2276872"/>
                <a:ext cx="1125839" cy="288032"/>
                <a:chOff x="3995936" y="2276872"/>
                <a:chExt cx="1125839" cy="288032"/>
              </a:xfrm>
            </p:grpSpPr>
            <p:sp>
              <p:nvSpPr>
                <p:cNvPr id="256" name="Oval 255"/>
                <p:cNvSpPr/>
                <p:nvPr/>
              </p:nvSpPr>
              <p:spPr>
                <a:xfrm>
                  <a:off x="4067944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>
                  <a:off x="4220344" y="25012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4283968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4427984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4499992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211960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2" name="Oval 261"/>
                <p:cNvSpPr/>
                <p:nvPr/>
              </p:nvSpPr>
              <p:spPr>
                <a:xfrm>
                  <a:off x="4355976" y="2276872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3" name="Oval 262"/>
                <p:cNvSpPr/>
                <p:nvPr/>
              </p:nvSpPr>
              <p:spPr>
                <a:xfrm flipH="1" flipV="1">
                  <a:off x="4355976" y="2375169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4" name="Oval 263"/>
                <p:cNvSpPr/>
                <p:nvPr/>
              </p:nvSpPr>
              <p:spPr>
                <a:xfrm>
                  <a:off x="4283968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>
                  <a:off x="4427984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6" name="Oval 265"/>
                <p:cNvSpPr/>
                <p:nvPr/>
              </p:nvSpPr>
              <p:spPr>
                <a:xfrm>
                  <a:off x="4652392" y="25012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4644008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8" name="Oval 267"/>
                <p:cNvSpPr/>
                <p:nvPr/>
              </p:nvSpPr>
              <p:spPr>
                <a:xfrm>
                  <a:off x="4572000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4526281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0" name="Oval 269"/>
                <p:cNvSpPr/>
                <p:nvPr/>
              </p:nvSpPr>
              <p:spPr>
                <a:xfrm>
                  <a:off x="4572000" y="2375169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4716016" y="2447177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2" name="Oval 271"/>
                <p:cNvSpPr/>
                <p:nvPr/>
              </p:nvSpPr>
              <p:spPr>
                <a:xfrm>
                  <a:off x="4238249" y="2276872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3" name="Oval 272"/>
                <p:cNvSpPr/>
                <p:nvPr/>
              </p:nvSpPr>
              <p:spPr>
                <a:xfrm>
                  <a:off x="4427984" y="2276872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>
                  <a:off x="4526281" y="2303161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4716016" y="2519185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5004048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5004048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8" name="Oval 277"/>
                <p:cNvSpPr/>
                <p:nvPr/>
              </p:nvSpPr>
              <p:spPr>
                <a:xfrm>
                  <a:off x="4932040" y="2447177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4886321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4804792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4788024" y="2447177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2" name="Oval 281"/>
                <p:cNvSpPr/>
                <p:nvPr/>
              </p:nvSpPr>
              <p:spPr>
                <a:xfrm>
                  <a:off x="4860032" y="2447177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5076056" y="2375169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>
                  <a:off x="4958329" y="2303161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4932040" y="2375169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4860032" y="2375169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4814313" y="2303161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4804792" y="2375169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4886321" y="2303161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4742305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4598289" y="2303161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>
                  <a:off x="4716016" y="2276872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4644008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>
                  <a:off x="4139952" y="2303161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4499992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4283968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4355976" y="2447177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>
                  <a:off x="4067944" y="2447177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4139952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0" name="Oval 299"/>
                <p:cNvSpPr/>
                <p:nvPr/>
              </p:nvSpPr>
              <p:spPr>
                <a:xfrm>
                  <a:off x="4382265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4644008" y="2276872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995936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4454273" y="2519185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4" name="Oval 303"/>
                <p:cNvSpPr/>
                <p:nvPr/>
              </p:nvSpPr>
              <p:spPr>
                <a:xfrm>
                  <a:off x="4139952" y="2492896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4211960" y="24208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4022225" y="2348880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307" name="Group 306"/>
            <p:cNvGrpSpPr/>
            <p:nvPr/>
          </p:nvGrpSpPr>
          <p:grpSpPr>
            <a:xfrm rot="4627932">
              <a:off x="5993956" y="2817453"/>
              <a:ext cx="688434" cy="954733"/>
              <a:chOff x="5868144" y="2852936"/>
              <a:chExt cx="688434" cy="954733"/>
            </a:xfrm>
          </p:grpSpPr>
          <p:grpSp>
            <p:nvGrpSpPr>
              <p:cNvPr id="239" name="Group 206"/>
              <p:cNvGrpSpPr/>
              <p:nvPr/>
            </p:nvGrpSpPr>
            <p:grpSpPr>
              <a:xfrm rot="8648777">
                <a:off x="6118161" y="3116200"/>
                <a:ext cx="293810" cy="409574"/>
                <a:chOff x="3857560" y="3479712"/>
                <a:chExt cx="1353083" cy="1893504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4283968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4572001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 rot="19694425">
                  <a:off x="4034623" y="3479712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 rot="1867228">
                  <a:off x="4816972" y="3484291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 rot="19694425">
                  <a:off x="3857560" y="3614072"/>
                  <a:ext cx="132735" cy="8800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 rot="1867228">
                  <a:off x="5077443" y="3616236"/>
                  <a:ext cx="133200" cy="878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40" name="Explosion 1 239"/>
              <p:cNvSpPr/>
              <p:nvPr/>
            </p:nvSpPr>
            <p:spPr>
              <a:xfrm>
                <a:off x="5868144" y="2852936"/>
                <a:ext cx="504056" cy="432048"/>
              </a:xfrm>
              <a:prstGeom prst="irregularSeal1">
                <a:avLst/>
              </a:prstGeom>
              <a:solidFill>
                <a:srgbClr val="FF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41" name="Group 214"/>
              <p:cNvGrpSpPr/>
              <p:nvPr/>
            </p:nvGrpSpPr>
            <p:grpSpPr>
              <a:xfrm rot="9338454">
                <a:off x="6263346" y="3399287"/>
                <a:ext cx="293232" cy="408382"/>
                <a:chOff x="3857560" y="3479712"/>
                <a:chExt cx="1353083" cy="1893504"/>
              </a:xfrm>
              <a:solidFill>
                <a:srgbClr val="3333CC"/>
              </a:solidFill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4283968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4572001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 rot="19694425">
                  <a:off x="4034623" y="3479712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 rot="1867228">
                  <a:off x="4816972" y="3484291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 rot="19694425">
                  <a:off x="3857560" y="3614072"/>
                  <a:ext cx="132735" cy="8800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 rot="1867228">
                  <a:off x="5077443" y="3616236"/>
                  <a:ext cx="133200" cy="878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sp>
          <p:nvSpPr>
            <p:cNvPr id="378" name="TextBox 377"/>
            <p:cNvSpPr txBox="1"/>
            <p:nvPr/>
          </p:nvSpPr>
          <p:spPr>
            <a:xfrm>
              <a:off x="6444208" y="2544314"/>
              <a:ext cx="1584176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anti-</a:t>
              </a:r>
              <a:r>
                <a:rPr lang="en-AU" dirty="0" err="1" smtClean="0"/>
                <a:t>moesin</a:t>
              </a:r>
              <a:r>
                <a:rPr lang="en-AU" dirty="0" smtClean="0"/>
                <a:t> antibody</a:t>
              </a:r>
              <a:endParaRPr lang="en-AU" dirty="0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6732240" y="3933056"/>
              <a:ext cx="2160240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Cholesterol staining with </a:t>
              </a:r>
              <a:r>
                <a:rPr lang="en-AU" dirty="0" err="1" smtClean="0"/>
                <a:t>filipin</a:t>
              </a:r>
              <a:r>
                <a:rPr lang="en-AU" dirty="0" smtClean="0"/>
                <a:t> III</a:t>
              </a:r>
              <a:endParaRPr lang="en-AU" dirty="0"/>
            </a:p>
          </p:txBody>
        </p:sp>
        <p:pic>
          <p:nvPicPr>
            <p:cNvPr id="388" name="Picture 2" descr="http://www.nikoninstruments.com/var/ezwebin_site/storage/images/news/us-news/nikon-instruments-unveils-a1r-mp-multiphoton-and-confocal-microscope-system/92834-4-eng-GB/Nikon-Instruments-Unveils-A1R-MP-Multiphoton-And-Confocal-Microscope-System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1880" y="4509120"/>
              <a:ext cx="1693414" cy="1563586"/>
            </a:xfrm>
            <a:prstGeom prst="rect">
              <a:avLst/>
            </a:prstGeom>
            <a:noFill/>
          </p:spPr>
        </p:pic>
        <p:grpSp>
          <p:nvGrpSpPr>
            <p:cNvPr id="399" name="Group 398"/>
            <p:cNvGrpSpPr/>
            <p:nvPr/>
          </p:nvGrpSpPr>
          <p:grpSpPr>
            <a:xfrm rot="20998772">
              <a:off x="5958300" y="4171815"/>
              <a:ext cx="1152128" cy="720080"/>
              <a:chOff x="7524328" y="4509120"/>
              <a:chExt cx="1152128" cy="720080"/>
            </a:xfrm>
          </p:grpSpPr>
          <p:sp>
            <p:nvSpPr>
              <p:cNvPr id="385" name="Explosion 1 384"/>
              <p:cNvSpPr/>
              <p:nvPr/>
            </p:nvSpPr>
            <p:spPr>
              <a:xfrm>
                <a:off x="7524328" y="4509120"/>
                <a:ext cx="1152128" cy="720080"/>
              </a:xfrm>
              <a:prstGeom prst="irregularSeal1">
                <a:avLst/>
              </a:prstGeom>
              <a:solidFill>
                <a:srgbClr val="00B0F0"/>
              </a:solidFill>
              <a:ln w="19050">
                <a:solidFill>
                  <a:srgbClr val="3333CC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3076" name="Picture 4" descr="http://upload.wikimedia.org/wikipedia/commons/a/a3/FilipinII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12361" y="4725145"/>
                <a:ext cx="576064" cy="288032"/>
              </a:xfrm>
              <a:prstGeom prst="rect">
                <a:avLst/>
              </a:prstGeom>
              <a:noFill/>
            </p:spPr>
          </p:pic>
        </p:grpSp>
        <p:sp>
          <p:nvSpPr>
            <p:cNvPr id="402" name="TextBox 401"/>
            <p:cNvSpPr txBox="1"/>
            <p:nvPr/>
          </p:nvSpPr>
          <p:spPr>
            <a:xfrm>
              <a:off x="5220072" y="5301208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View on </a:t>
              </a:r>
              <a:r>
                <a:rPr lang="en-AU" dirty="0" err="1" smtClean="0"/>
                <a:t>confocal</a:t>
              </a:r>
              <a:r>
                <a:rPr lang="en-AU" dirty="0" smtClean="0"/>
                <a:t> microscope</a:t>
              </a:r>
              <a:endParaRPr lang="en-AU" dirty="0"/>
            </a:p>
          </p:txBody>
        </p:sp>
        <p:grpSp>
          <p:nvGrpSpPr>
            <p:cNvPr id="311" name="Group 310"/>
            <p:cNvGrpSpPr/>
            <p:nvPr/>
          </p:nvGrpSpPr>
          <p:grpSpPr>
            <a:xfrm rot="16200000">
              <a:off x="1705903" y="4062849"/>
              <a:ext cx="666410" cy="982888"/>
              <a:chOff x="395536" y="3789040"/>
              <a:chExt cx="666410" cy="982888"/>
            </a:xfrm>
          </p:grpSpPr>
          <p:grpSp>
            <p:nvGrpSpPr>
              <p:cNvPr id="475" name="Group 474"/>
              <p:cNvGrpSpPr/>
              <p:nvPr/>
            </p:nvGrpSpPr>
            <p:grpSpPr>
              <a:xfrm rot="16200000">
                <a:off x="277025" y="3907551"/>
                <a:ext cx="744846" cy="507823"/>
                <a:chOff x="370768" y="5323322"/>
                <a:chExt cx="744846" cy="507823"/>
              </a:xfrm>
            </p:grpSpPr>
            <p:grpSp>
              <p:nvGrpSpPr>
                <p:cNvPr id="407" name="Group 206"/>
                <p:cNvGrpSpPr/>
                <p:nvPr/>
              </p:nvGrpSpPr>
              <p:grpSpPr>
                <a:xfrm rot="14048777">
                  <a:off x="428650" y="5479453"/>
                  <a:ext cx="293810" cy="409574"/>
                  <a:chOff x="3857560" y="3479712"/>
                  <a:chExt cx="1353083" cy="1893504"/>
                </a:xfrm>
                <a:solidFill>
                  <a:srgbClr val="0066FF"/>
                </a:solidFill>
              </p:grpSpPr>
              <p:sp>
                <p:nvSpPr>
                  <p:cNvPr id="416" name="Rectangle 415"/>
                  <p:cNvSpPr/>
                  <p:nvPr/>
                </p:nvSpPr>
                <p:spPr>
                  <a:xfrm>
                    <a:off x="4283968" y="4365104"/>
                    <a:ext cx="216024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17" name="Rectangle 416"/>
                  <p:cNvSpPr/>
                  <p:nvPr/>
                </p:nvSpPr>
                <p:spPr>
                  <a:xfrm>
                    <a:off x="4572001" y="4365104"/>
                    <a:ext cx="216024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18" name="Rectangle 417"/>
                  <p:cNvSpPr/>
                  <p:nvPr/>
                </p:nvSpPr>
                <p:spPr>
                  <a:xfrm rot="19694425">
                    <a:off x="4034623" y="3479712"/>
                    <a:ext cx="216024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19" name="Rectangle 418"/>
                  <p:cNvSpPr/>
                  <p:nvPr/>
                </p:nvSpPr>
                <p:spPr>
                  <a:xfrm rot="1867228">
                    <a:off x="4816972" y="3484291"/>
                    <a:ext cx="216024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20" name="Rectangle 419"/>
                  <p:cNvSpPr/>
                  <p:nvPr/>
                </p:nvSpPr>
                <p:spPr>
                  <a:xfrm rot="19694425">
                    <a:off x="3857560" y="3614072"/>
                    <a:ext cx="132735" cy="8800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21" name="Rectangle 420"/>
                  <p:cNvSpPr/>
                  <p:nvPr/>
                </p:nvSpPr>
                <p:spPr>
                  <a:xfrm rot="1867228">
                    <a:off x="5077443" y="3616236"/>
                    <a:ext cx="133200" cy="878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408" name="Explosion 1 407"/>
                <p:cNvSpPr/>
                <p:nvPr/>
              </p:nvSpPr>
              <p:spPr>
                <a:xfrm rot="1926254">
                  <a:off x="611558" y="5323322"/>
                  <a:ext cx="504056" cy="432048"/>
                </a:xfrm>
                <a:prstGeom prst="irregularSeal1">
                  <a:avLst/>
                </a:prstGeom>
                <a:solidFill>
                  <a:srgbClr val="0000FF"/>
                </a:solidFill>
                <a:ln>
                  <a:solidFill>
                    <a:srgbClr val="00206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09" name="Group 214"/>
              <p:cNvGrpSpPr/>
              <p:nvPr/>
            </p:nvGrpSpPr>
            <p:grpSpPr>
              <a:xfrm rot="9035279">
                <a:off x="768714" y="4363546"/>
                <a:ext cx="293232" cy="408382"/>
                <a:chOff x="3857560" y="3479712"/>
                <a:chExt cx="1353083" cy="1893504"/>
              </a:xfrm>
              <a:solidFill>
                <a:srgbClr val="92D050"/>
              </a:solidFill>
            </p:grpSpPr>
            <p:sp>
              <p:nvSpPr>
                <p:cNvPr id="410" name="Rectangle 409"/>
                <p:cNvSpPr/>
                <p:nvPr/>
              </p:nvSpPr>
              <p:spPr>
                <a:xfrm>
                  <a:off x="4283968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1" name="Rectangle 410"/>
                <p:cNvSpPr/>
                <p:nvPr/>
              </p:nvSpPr>
              <p:spPr>
                <a:xfrm>
                  <a:off x="4572001" y="4365104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2" name="Rectangle 411"/>
                <p:cNvSpPr/>
                <p:nvPr/>
              </p:nvSpPr>
              <p:spPr>
                <a:xfrm rot="19694425">
                  <a:off x="4034623" y="3479712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 rot="1867228">
                  <a:off x="4816972" y="3484291"/>
                  <a:ext cx="216024" cy="10081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4" name="Rectangle 413"/>
                <p:cNvSpPr/>
                <p:nvPr/>
              </p:nvSpPr>
              <p:spPr>
                <a:xfrm rot="19694425">
                  <a:off x="3857560" y="3614072"/>
                  <a:ext cx="132735" cy="8800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5" name="Rectangle 414"/>
                <p:cNvSpPr/>
                <p:nvPr/>
              </p:nvSpPr>
              <p:spPr>
                <a:xfrm rot="1867228">
                  <a:off x="5077443" y="3616236"/>
                  <a:ext cx="133200" cy="878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312" name="Straight Arrow Connector 311"/>
            <p:cNvCxnSpPr/>
            <p:nvPr/>
          </p:nvCxnSpPr>
          <p:spPr>
            <a:xfrm>
              <a:off x="2627784" y="3717032"/>
              <a:ext cx="1008112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 flipH="1">
              <a:off x="5076056" y="3645024"/>
              <a:ext cx="864096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 flipV="1">
              <a:off x="2483768" y="4077072"/>
              <a:ext cx="1152128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 flipH="1" flipV="1">
              <a:off x="5004048" y="4077072"/>
              <a:ext cx="1224136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/>
            <p:nvPr/>
          </p:nvCxnSpPr>
          <p:spPr>
            <a:xfrm>
              <a:off x="4355976" y="422108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Significance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628800"/>
            <a:ext cx="4680520" cy="475252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AU" sz="2800" dirty="0" smtClean="0"/>
              <a:t>Advanced prostate cancer is difficult to treat</a:t>
            </a:r>
          </a:p>
          <a:p>
            <a:pPr>
              <a:spcAft>
                <a:spcPts val="1200"/>
              </a:spcAft>
            </a:pPr>
            <a:r>
              <a:rPr lang="en-AU" sz="2800" dirty="0" smtClean="0"/>
              <a:t>This project will hopefully uncover potential pathways for advanced prostate cancer therapies</a:t>
            </a:r>
          </a:p>
          <a:p>
            <a:pPr>
              <a:spcAft>
                <a:spcPts val="1200"/>
              </a:spcAft>
            </a:pPr>
            <a:r>
              <a:rPr lang="en-AU" sz="2800" dirty="0" smtClean="0"/>
              <a:t>Development of such therapies could contribute to reducing prostate cancer deaths</a:t>
            </a:r>
            <a:endParaRPr lang="en-AU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7504" y="1556792"/>
            <a:ext cx="4392488" cy="4957519"/>
            <a:chOff x="107504" y="1556792"/>
            <a:chExt cx="4392488" cy="4957519"/>
          </a:xfrm>
        </p:grpSpPr>
        <p:grpSp>
          <p:nvGrpSpPr>
            <p:cNvPr id="12" name="Group 11"/>
            <p:cNvGrpSpPr/>
            <p:nvPr/>
          </p:nvGrpSpPr>
          <p:grpSpPr>
            <a:xfrm>
              <a:off x="179512" y="1628800"/>
              <a:ext cx="4320480" cy="4885511"/>
              <a:chOff x="179512" y="1628800"/>
              <a:chExt cx="4320480" cy="4885511"/>
            </a:xfrm>
          </p:grpSpPr>
          <p:pic>
            <p:nvPicPr>
              <p:cNvPr id="5" name="Picture 6" descr="http://globocan.iarc.fr/old/Factsheets/populations/graphs/bc900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5784" r="3030"/>
              <a:stretch>
                <a:fillRect/>
              </a:stretch>
            </p:blipFill>
            <p:spPr bwMode="auto">
              <a:xfrm>
                <a:off x="179512" y="1628800"/>
                <a:ext cx="4320480" cy="4752528"/>
              </a:xfrm>
              <a:prstGeom prst="rect">
                <a:avLst/>
              </a:prstGeom>
              <a:noFill/>
            </p:spPr>
          </p:pic>
          <p:cxnSp>
            <p:nvCxnSpPr>
              <p:cNvPr id="6" name="Straight Arrow Connector 5"/>
              <p:cNvCxnSpPr/>
              <p:nvPr/>
            </p:nvCxnSpPr>
            <p:spPr>
              <a:xfrm flipH="1">
                <a:off x="2123728" y="2132856"/>
                <a:ext cx="122413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323528" y="6237312"/>
                <a:ext cx="356388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1200" dirty="0" err="1" smtClean="0"/>
                  <a:t>Ferlay</a:t>
                </a:r>
                <a:r>
                  <a:rPr lang="en-AU" sz="1200" dirty="0" smtClean="0"/>
                  <a:t> J et al. (2012).</a:t>
                </a:r>
                <a:endParaRPr lang="en-AU" sz="12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07504" y="1556792"/>
              <a:ext cx="1440160" cy="504056"/>
              <a:chOff x="107504" y="1556792"/>
              <a:chExt cx="1440160" cy="50405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7504" y="1628800"/>
                <a:ext cx="936104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71600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73709" y="1698698"/>
                <a:ext cx="355819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Acknowledgements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5719"/>
            <a:ext cx="8229600" cy="4625609"/>
          </a:xfrm>
        </p:spPr>
        <p:txBody>
          <a:bodyPr>
            <a:normAutofit/>
          </a:bodyPr>
          <a:lstStyle/>
          <a:p>
            <a:r>
              <a:rPr lang="en-AU" dirty="0" smtClean="0"/>
              <a:t>Supervisor: Dr Michelle Hill</a:t>
            </a:r>
          </a:p>
          <a:p>
            <a:r>
              <a:rPr lang="en-AU" dirty="0" smtClean="0"/>
              <a:t>Co-supervisor: Professor Rob Parton</a:t>
            </a:r>
          </a:p>
          <a:p>
            <a:r>
              <a:rPr lang="en-AU" dirty="0" smtClean="0"/>
              <a:t>Hill Lab</a:t>
            </a:r>
          </a:p>
          <a:p>
            <a:pPr lvl="1"/>
            <a:r>
              <a:rPr lang="en-AU" sz="2500" dirty="0" err="1" smtClean="0"/>
              <a:t>Alok</a:t>
            </a:r>
            <a:r>
              <a:rPr lang="en-AU" sz="2500" dirty="0" smtClean="0"/>
              <a:t> Shah, </a:t>
            </a:r>
            <a:r>
              <a:rPr lang="en-AU" sz="2500" dirty="0" err="1" smtClean="0"/>
              <a:t>Anup</a:t>
            </a:r>
            <a:r>
              <a:rPr lang="en-AU" sz="2500" dirty="0" smtClean="0"/>
              <a:t> Shah, </a:t>
            </a:r>
            <a:r>
              <a:rPr lang="en-AU" sz="2500" dirty="0" err="1" smtClean="0"/>
              <a:t>Bastien</a:t>
            </a:r>
            <a:r>
              <a:rPr lang="en-AU" sz="2500" dirty="0" smtClean="0"/>
              <a:t> </a:t>
            </a:r>
            <a:r>
              <a:rPr lang="en-AU" sz="2500" dirty="0" err="1" smtClean="0"/>
              <a:t>Morlet</a:t>
            </a:r>
            <a:r>
              <a:rPr lang="en-AU" sz="2500" dirty="0" smtClean="0"/>
              <a:t>, Dr Cassandra </a:t>
            </a:r>
            <a:r>
              <a:rPr lang="en-AU" sz="2500" dirty="0" err="1" smtClean="0"/>
              <a:t>Davitt</a:t>
            </a:r>
            <a:r>
              <a:rPr lang="en-AU" sz="2500" dirty="0" smtClean="0"/>
              <a:t>, </a:t>
            </a:r>
            <a:r>
              <a:rPr lang="en-AU" sz="2500" dirty="0" err="1" smtClean="0"/>
              <a:t>Emran</a:t>
            </a:r>
            <a:r>
              <a:rPr lang="en-AU" sz="2500" dirty="0" smtClean="0"/>
              <a:t>, </a:t>
            </a:r>
            <a:r>
              <a:rPr lang="en-AU" sz="2500" dirty="0" err="1" smtClean="0"/>
              <a:t>Jayde</a:t>
            </a:r>
            <a:r>
              <a:rPr lang="en-AU" sz="2500" dirty="0" smtClean="0"/>
              <a:t> </a:t>
            </a:r>
            <a:r>
              <a:rPr lang="en-AU" sz="2500" dirty="0" err="1" smtClean="0"/>
              <a:t>Ruelcke</a:t>
            </a:r>
            <a:r>
              <a:rPr lang="en-AU" sz="2500" dirty="0" smtClean="0"/>
              <a:t>, Dr </a:t>
            </a:r>
            <a:r>
              <a:rPr lang="en-AU" sz="2500" dirty="0" err="1" smtClean="0"/>
              <a:t>Shashank</a:t>
            </a:r>
            <a:r>
              <a:rPr lang="en-AU" sz="2500" dirty="0" smtClean="0"/>
              <a:t> </a:t>
            </a:r>
            <a:r>
              <a:rPr lang="en-AU" sz="2500" dirty="0" err="1" smtClean="0"/>
              <a:t>Pandey</a:t>
            </a:r>
            <a:r>
              <a:rPr lang="en-AU" sz="2500" dirty="0" smtClean="0"/>
              <a:t>, Dr Sunny Moon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43608" y="4365104"/>
            <a:ext cx="6768752" cy="2088232"/>
            <a:chOff x="1043608" y="4365104"/>
            <a:chExt cx="6768752" cy="2088232"/>
          </a:xfrm>
        </p:grpSpPr>
        <p:pic>
          <p:nvPicPr>
            <p:cNvPr id="4097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0606" y="4365104"/>
              <a:ext cx="2101754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3" name="Picture 7" descr="https://www.uq.edu.au/diamantina/staff-intranet/docs/comms/UQDIBrandColou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3608" y="4725144"/>
              <a:ext cx="4896544" cy="785488"/>
            </a:xfrm>
            <a:prstGeom prst="rect">
              <a:avLst/>
            </a:prstGeom>
            <a:noFill/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9672" y="5661248"/>
              <a:ext cx="5682686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Caveolae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1600200"/>
            <a:ext cx="4968552" cy="4997152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AU" dirty="0" smtClean="0"/>
              <a:t>60-80nm membrane invaginations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Type of lipid raft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Multiple cellular functions including </a:t>
            </a:r>
            <a:r>
              <a:rPr lang="en-AU" dirty="0" err="1" smtClean="0"/>
              <a:t>endocytosis</a:t>
            </a:r>
            <a:r>
              <a:rPr lang="en-AU" dirty="0" smtClean="0"/>
              <a:t>, lipid regulation, calcium signalling and </a:t>
            </a:r>
            <a:r>
              <a:rPr lang="en-AU" dirty="0" err="1" smtClean="0"/>
              <a:t>mechanosensing</a:t>
            </a:r>
            <a:endParaRPr lang="en-AU" dirty="0"/>
          </a:p>
          <a:p>
            <a:pPr>
              <a:spcAft>
                <a:spcPts val="1200"/>
              </a:spcAft>
            </a:pPr>
            <a:r>
              <a:rPr lang="en-AU" dirty="0" smtClean="0"/>
              <a:t>Signalling molecules enriched in lipid rafts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l="50745" r="755"/>
          <a:stretch>
            <a:fillRect/>
          </a:stretch>
        </p:blipFill>
        <p:spPr bwMode="auto">
          <a:xfrm>
            <a:off x="539552" y="1628799"/>
            <a:ext cx="3240360" cy="476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6396335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Parton, R. G. &amp; Simons, K. (2007).</a:t>
            </a:r>
            <a:endParaRPr lang="en-A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Caveolins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208912" cy="3888432"/>
          </a:xfrm>
        </p:spPr>
        <p:txBody>
          <a:bodyPr>
            <a:noAutofit/>
          </a:bodyPr>
          <a:lstStyle/>
          <a:p>
            <a:pPr lvl="0">
              <a:spcAft>
                <a:spcPts val="1200"/>
              </a:spcAft>
              <a:defRPr/>
            </a:pPr>
            <a:r>
              <a:rPr lang="en-AU" dirty="0" smtClean="0"/>
              <a:t>Integral membrane protein family</a:t>
            </a:r>
          </a:p>
          <a:p>
            <a:pPr lvl="0">
              <a:spcAft>
                <a:spcPts val="1200"/>
              </a:spcAft>
              <a:defRPr/>
            </a:pPr>
            <a:r>
              <a:rPr lang="en-AU" dirty="0" smtClean="0"/>
              <a:t>Structural components in </a:t>
            </a:r>
            <a:r>
              <a:rPr lang="en-AU" dirty="0" err="1" smtClean="0"/>
              <a:t>caveolae</a:t>
            </a:r>
            <a:r>
              <a:rPr lang="en-AU" dirty="0" smtClean="0"/>
              <a:t> formation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Three members: CAV1, CAV2 and CAV3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CAV1 essential in non-muscle cells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CAV1 associated </a:t>
            </a:r>
            <a:br>
              <a:rPr lang="en-AU" dirty="0" smtClean="0"/>
            </a:br>
            <a:r>
              <a:rPr lang="en-AU" dirty="0" smtClean="0"/>
              <a:t>with aggressive, </a:t>
            </a:r>
            <a:br>
              <a:rPr lang="en-AU" dirty="0" smtClean="0"/>
            </a:br>
            <a:r>
              <a:rPr lang="en-AU" dirty="0" smtClean="0"/>
              <a:t>late stage prostate </a:t>
            </a:r>
            <a:br>
              <a:rPr lang="en-AU" dirty="0" smtClean="0"/>
            </a:br>
            <a:r>
              <a:rPr lang="en-AU" dirty="0" smtClean="0"/>
              <a:t>cancer </a:t>
            </a:r>
            <a:r>
              <a:rPr lang="en-AU" sz="1200" dirty="0" smtClean="0"/>
              <a:t>(Moon et al. 2013)</a:t>
            </a:r>
            <a:endParaRPr lang="en-AU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352095"/>
            <a:ext cx="4464496" cy="2101241"/>
            <a:chOff x="2483768" y="4784143"/>
            <a:chExt cx="4464496" cy="2101241"/>
          </a:xfrm>
        </p:grpSpPr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3768" y="4784143"/>
              <a:ext cx="4464496" cy="1741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2483768" y="6608385"/>
              <a:ext cx="23042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Parton, R. G. &amp; del </a:t>
              </a:r>
              <a:r>
                <a:rPr lang="en-US" sz="1200" dirty="0" err="1" smtClean="0"/>
                <a:t>Pozo</a:t>
              </a:r>
              <a:r>
                <a:rPr lang="en-US" sz="1200" dirty="0" smtClean="0"/>
                <a:t> (2013).</a:t>
              </a:r>
              <a:endParaRPr lang="en-AU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Cavins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AU" sz="2800" dirty="0" smtClean="0"/>
              <a:t>Newly identified </a:t>
            </a:r>
            <a:r>
              <a:rPr lang="en-AU" sz="2800" dirty="0" err="1" smtClean="0"/>
              <a:t>caveolae</a:t>
            </a:r>
            <a:r>
              <a:rPr lang="en-AU" sz="2800" dirty="0" smtClean="0"/>
              <a:t> coat protein family</a:t>
            </a:r>
          </a:p>
          <a:p>
            <a:pPr>
              <a:spcAft>
                <a:spcPts val="300"/>
              </a:spcAft>
            </a:pPr>
            <a:r>
              <a:rPr lang="en-AU" sz="2800" dirty="0" smtClean="0"/>
              <a:t>Four members: cavin-1, cavin-2, cavin-3, cavin-4</a:t>
            </a:r>
          </a:p>
          <a:p>
            <a:pPr>
              <a:spcAft>
                <a:spcPts val="300"/>
              </a:spcAft>
            </a:pPr>
            <a:r>
              <a:rPr lang="en-AU" sz="2800" dirty="0" smtClean="0"/>
              <a:t>Form </a:t>
            </a:r>
            <a:r>
              <a:rPr lang="en-AU" sz="2800" dirty="0" err="1" smtClean="0"/>
              <a:t>oligomeric</a:t>
            </a:r>
            <a:r>
              <a:rPr lang="en-AU" sz="2800" dirty="0" smtClean="0"/>
              <a:t> complex and associate with </a:t>
            </a:r>
            <a:r>
              <a:rPr lang="en-AU" sz="2800" dirty="0" err="1" smtClean="0"/>
              <a:t>caveolae</a:t>
            </a:r>
            <a:r>
              <a:rPr lang="en-AU" sz="2800" dirty="0" smtClean="0"/>
              <a:t> </a:t>
            </a:r>
          </a:p>
          <a:p>
            <a:pPr lvl="1">
              <a:spcAft>
                <a:spcPts val="300"/>
              </a:spcAft>
            </a:pPr>
            <a:r>
              <a:rPr lang="en-AU" sz="2400" dirty="0" smtClean="0"/>
              <a:t>CAV1 and cavin-1 dependent process </a:t>
            </a:r>
            <a:r>
              <a:rPr lang="en-AU" sz="1200" dirty="0" smtClean="0"/>
              <a:t>(</a:t>
            </a:r>
            <a:r>
              <a:rPr lang="en-AU" sz="1200" dirty="0" err="1" smtClean="0"/>
              <a:t>Bastiani</a:t>
            </a:r>
            <a:r>
              <a:rPr lang="en-AU" sz="1200" dirty="0" smtClean="0"/>
              <a:t> et al. 2009)</a:t>
            </a:r>
            <a:endParaRPr lang="en-AU" sz="2400" dirty="0" smtClean="0"/>
          </a:p>
          <a:p>
            <a:pPr>
              <a:spcAft>
                <a:spcPts val="300"/>
              </a:spcAft>
            </a:pPr>
            <a:r>
              <a:rPr lang="en-AU" sz="2800" dirty="0" smtClean="0"/>
              <a:t>Cavin-1 is essential for </a:t>
            </a:r>
            <a:r>
              <a:rPr lang="en-AU" sz="2800" dirty="0" err="1" smtClean="0"/>
              <a:t>caveolae</a:t>
            </a:r>
            <a:r>
              <a:rPr lang="en-AU" sz="2800" dirty="0" smtClean="0"/>
              <a:t> formation </a:t>
            </a:r>
            <a:r>
              <a:rPr lang="en-AU" sz="1200" dirty="0" smtClean="0"/>
              <a:t>(Hill et al. 2008)</a:t>
            </a:r>
            <a:endParaRPr lang="en-AU" sz="2800" dirty="0" smtClean="0"/>
          </a:p>
          <a:p>
            <a:pPr lvl="1"/>
            <a:endParaRPr lang="en-AU" dirty="0" smtClean="0"/>
          </a:p>
        </p:txBody>
      </p:sp>
      <p:pic>
        <p:nvPicPr>
          <p:cNvPr id="3620" name="Picture 15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06866"/>
            <a:ext cx="5688632" cy="280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 t="2091"/>
          <a:stretch>
            <a:fillRect/>
          </a:stretch>
        </p:blipFill>
        <p:spPr bwMode="auto">
          <a:xfrm>
            <a:off x="5222017" y="3356992"/>
            <a:ext cx="3742471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Cavin-1 attenuates the tumour promoting effects of CAV1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834880" cy="46256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 dirty="0" smtClean="0"/>
              <a:t>Without cavin-1, CAV1 lies on planar membrane</a:t>
            </a:r>
          </a:p>
          <a:p>
            <a:pPr>
              <a:spcAft>
                <a:spcPts val="600"/>
              </a:spcAft>
            </a:pPr>
            <a:r>
              <a:rPr lang="en-AU" b="1" dirty="0" smtClean="0"/>
              <a:t>Non-</a:t>
            </a:r>
            <a:r>
              <a:rPr lang="en-AU" b="1" dirty="0" err="1" smtClean="0"/>
              <a:t>caveolar</a:t>
            </a:r>
            <a:r>
              <a:rPr lang="en-AU" b="1" dirty="0" smtClean="0"/>
              <a:t> caveolin-1 </a:t>
            </a:r>
            <a:r>
              <a:rPr lang="en-AU" dirty="0" smtClean="0"/>
              <a:t>is tumour promoting in prostate cancer</a:t>
            </a:r>
          </a:p>
          <a:p>
            <a:pPr>
              <a:spcAft>
                <a:spcPts val="600"/>
              </a:spcAft>
            </a:pPr>
            <a:r>
              <a:rPr lang="en-AU" dirty="0" smtClean="0"/>
              <a:t>Cavin-1 expression attenuates this tumour promoting effect </a:t>
            </a:r>
            <a:r>
              <a:rPr lang="en-AU" sz="1200" dirty="0" smtClean="0"/>
              <a:t>(Moon et al. 2013)</a:t>
            </a:r>
            <a:endParaRPr lang="en-AU" dirty="0" smtClean="0"/>
          </a:p>
          <a:p>
            <a:pPr>
              <a:buNone/>
            </a:pPr>
            <a:endParaRPr lang="en-AU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b="3747"/>
          <a:stretch>
            <a:fillRect/>
          </a:stretch>
        </p:blipFill>
        <p:spPr bwMode="auto">
          <a:xfrm>
            <a:off x="5292080" y="1579154"/>
            <a:ext cx="3572950" cy="18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Protein Kinase 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507288" cy="5157192"/>
          </a:xfrm>
        </p:spPr>
        <p:txBody>
          <a:bodyPr>
            <a:normAutofit fontScale="85000" lnSpcReduction="20000"/>
          </a:bodyPr>
          <a:lstStyle/>
          <a:p>
            <a:r>
              <a:rPr lang="en-AU" sz="3800" dirty="0" smtClean="0"/>
              <a:t>Family of serine/</a:t>
            </a:r>
            <a:r>
              <a:rPr lang="en-AU" sz="3800" dirty="0" err="1" smtClean="0"/>
              <a:t>threonine</a:t>
            </a:r>
            <a:r>
              <a:rPr lang="en-AU" sz="3800" dirty="0" smtClean="0"/>
              <a:t> </a:t>
            </a:r>
            <a:r>
              <a:rPr lang="en-AU" sz="3800" dirty="0" err="1" smtClean="0"/>
              <a:t>kinases</a:t>
            </a:r>
            <a:endParaRPr lang="en-AU" sz="3800" dirty="0" smtClean="0"/>
          </a:p>
          <a:p>
            <a:endParaRPr lang="en-AU" sz="3800" dirty="0" smtClean="0"/>
          </a:p>
          <a:p>
            <a:endParaRPr lang="en-AU" sz="3800" dirty="0" smtClean="0"/>
          </a:p>
          <a:p>
            <a:endParaRPr lang="en-AU" sz="3800" dirty="0" smtClean="0"/>
          </a:p>
          <a:p>
            <a:pPr>
              <a:spcAft>
                <a:spcPts val="600"/>
              </a:spcAft>
              <a:buNone/>
            </a:pPr>
            <a:r>
              <a:rPr lang="en-AU" sz="3800" dirty="0" smtClean="0"/>
              <a:t/>
            </a:r>
            <a:br>
              <a:rPr lang="en-AU" sz="3800" dirty="0" smtClean="0"/>
            </a:br>
            <a:r>
              <a:rPr lang="en-AU" sz="3800" dirty="0" smtClean="0"/>
              <a:t/>
            </a:r>
            <a:br>
              <a:rPr lang="en-AU" sz="3800" dirty="0" smtClean="0"/>
            </a:br>
            <a:endParaRPr lang="en-AU" sz="3800" dirty="0" smtClean="0"/>
          </a:p>
          <a:p>
            <a:pPr>
              <a:spcAft>
                <a:spcPts val="600"/>
              </a:spcAft>
              <a:buNone/>
            </a:pPr>
            <a:endParaRPr lang="en-AU" sz="3800" dirty="0" smtClean="0"/>
          </a:p>
          <a:p>
            <a:pPr>
              <a:spcAft>
                <a:spcPts val="1200"/>
              </a:spcAft>
            </a:pPr>
            <a:r>
              <a:rPr lang="en-AU" sz="3800" dirty="0" smtClean="0"/>
              <a:t>Signalling specificity vital for function</a:t>
            </a:r>
          </a:p>
          <a:p>
            <a:pPr>
              <a:spcAft>
                <a:spcPts val="1200"/>
              </a:spcAft>
            </a:pPr>
            <a:r>
              <a:rPr lang="en-AU" sz="3800" dirty="0" smtClean="0"/>
              <a:t>Subcellular localisation important for signalling specificity</a:t>
            </a:r>
          </a:p>
          <a:p>
            <a:endParaRPr lang="en-AU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3568" y="2473285"/>
            <a:ext cx="7488832" cy="2179851"/>
            <a:chOff x="683568" y="2510739"/>
            <a:chExt cx="7488832" cy="1574395"/>
          </a:xfrm>
        </p:grpSpPr>
        <p:sp>
          <p:nvSpPr>
            <p:cNvPr id="6" name="TextBox 5"/>
            <p:cNvSpPr txBox="1"/>
            <p:nvPr/>
          </p:nvSpPr>
          <p:spPr>
            <a:xfrm>
              <a:off x="4139952" y="2510739"/>
              <a:ext cx="1152128" cy="46728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3200" dirty="0" smtClean="0"/>
                <a:t>PKC</a:t>
              </a:r>
              <a:endParaRPr lang="en-AU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51720" y="3284983"/>
              <a:ext cx="1512168" cy="288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Growth</a:t>
              </a:r>
              <a:endParaRPr lang="en-AU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6136" y="3409034"/>
              <a:ext cx="1800200" cy="288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Differentiation</a:t>
              </a:r>
              <a:endParaRPr lang="en-AU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4168" y="2708920"/>
              <a:ext cx="2088232" cy="288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Gene expression</a:t>
              </a:r>
              <a:endParaRPr lang="en-AU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568" y="2708920"/>
              <a:ext cx="2736304" cy="288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err="1" smtClean="0"/>
                <a:t>Cytoskeletal</a:t>
              </a:r>
              <a:r>
                <a:rPr lang="en-AU" sz="2000" dirty="0" smtClean="0"/>
                <a:t> regulation</a:t>
              </a:r>
              <a:endParaRPr lang="en-AU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3928" y="3789039"/>
              <a:ext cx="1512168" cy="296095"/>
            </a:xfrm>
            <a:prstGeom prst="rect">
              <a:avLst/>
            </a:prstGeom>
            <a:solidFill>
              <a:srgbClr val="DE3A51"/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Cancer</a:t>
              </a:r>
              <a:endParaRPr lang="en-AU" sz="20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563888" y="2836949"/>
              <a:ext cx="504056" cy="1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707904" y="3044980"/>
              <a:ext cx="504056" cy="364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436096" y="2836949"/>
              <a:ext cx="576064" cy="52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220072" y="3044980"/>
              <a:ext cx="504056" cy="364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4644008" y="3096988"/>
              <a:ext cx="72008" cy="620044"/>
            </a:xfrm>
            <a:custGeom>
              <a:avLst/>
              <a:gdLst>
                <a:gd name="connsiteX0" fmla="*/ 29308 w 224205"/>
                <a:gd name="connsiteY0" fmla="*/ 0 h 852853"/>
                <a:gd name="connsiteX1" fmla="*/ 213947 w 224205"/>
                <a:gd name="connsiteY1" fmla="*/ 149469 h 852853"/>
                <a:gd name="connsiteX2" fmla="*/ 82062 w 224205"/>
                <a:gd name="connsiteY2" fmla="*/ 307730 h 852853"/>
                <a:gd name="connsiteX3" fmla="*/ 213947 w 224205"/>
                <a:gd name="connsiteY3" fmla="*/ 492369 h 852853"/>
                <a:gd name="connsiteX4" fmla="*/ 20516 w 224205"/>
                <a:gd name="connsiteY4" fmla="*/ 606669 h 852853"/>
                <a:gd name="connsiteX5" fmla="*/ 90854 w 224205"/>
                <a:gd name="connsiteY5" fmla="*/ 852853 h 85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205" h="852853">
                  <a:moveTo>
                    <a:pt x="29308" y="0"/>
                  </a:moveTo>
                  <a:cubicBezTo>
                    <a:pt x="117231" y="49090"/>
                    <a:pt x="205155" y="98181"/>
                    <a:pt x="213947" y="149469"/>
                  </a:cubicBezTo>
                  <a:cubicBezTo>
                    <a:pt x="222739" y="200757"/>
                    <a:pt x="82062" y="250580"/>
                    <a:pt x="82062" y="307730"/>
                  </a:cubicBezTo>
                  <a:cubicBezTo>
                    <a:pt x="82062" y="364880"/>
                    <a:pt x="224205" y="442546"/>
                    <a:pt x="213947" y="492369"/>
                  </a:cubicBezTo>
                  <a:cubicBezTo>
                    <a:pt x="203689" y="542192"/>
                    <a:pt x="41032" y="546588"/>
                    <a:pt x="20516" y="606669"/>
                  </a:cubicBezTo>
                  <a:cubicBezTo>
                    <a:pt x="0" y="666750"/>
                    <a:pt x="45427" y="759801"/>
                    <a:pt x="90854" y="852853"/>
                  </a:cubicBezTo>
                </a:path>
              </a:pathLst>
            </a:custGeom>
            <a:ln w="1905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PKC</a:t>
            </a:r>
            <a:r>
              <a:rPr lang="el-GR" dirty="0" smtClean="0"/>
              <a:t>α</a:t>
            </a:r>
            <a:r>
              <a:rPr lang="en-AU" dirty="0" smtClean="0"/>
              <a:t> is localised in lipid rafts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82809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Calibri"/>
              </a:rPr>
              <a:t>PKC</a:t>
            </a:r>
            <a:r>
              <a:rPr lang="el-GR" dirty="0" smtClean="0">
                <a:latin typeface="Calibri"/>
              </a:rPr>
              <a:t>α</a:t>
            </a:r>
            <a:r>
              <a:rPr lang="en-AU" dirty="0" smtClean="0">
                <a:latin typeface="Calibri"/>
              </a:rPr>
              <a:t> has a known role in migration</a:t>
            </a:r>
          </a:p>
          <a:p>
            <a:r>
              <a:rPr lang="en-AU" dirty="0" err="1" smtClean="0">
                <a:latin typeface="Calibri"/>
              </a:rPr>
              <a:t>Overexpression</a:t>
            </a:r>
            <a:r>
              <a:rPr lang="en-AU" dirty="0" smtClean="0">
                <a:latin typeface="Calibri"/>
              </a:rPr>
              <a:t> of PKC</a:t>
            </a:r>
            <a:r>
              <a:rPr lang="el-GR" dirty="0" smtClean="0">
                <a:latin typeface="Calibri"/>
              </a:rPr>
              <a:t>α</a:t>
            </a:r>
            <a:r>
              <a:rPr lang="en-AU" dirty="0" smtClean="0">
                <a:latin typeface="Calibri"/>
              </a:rPr>
              <a:t> is found in various cancers</a:t>
            </a:r>
            <a:br>
              <a:rPr lang="en-AU" dirty="0" smtClean="0">
                <a:latin typeface="Calibri"/>
              </a:rPr>
            </a:br>
            <a:r>
              <a:rPr lang="en-AU" dirty="0" smtClean="0">
                <a:latin typeface="Calibri"/>
              </a:rPr>
              <a:t/>
            </a:r>
            <a:br>
              <a:rPr lang="en-AU" dirty="0" smtClean="0">
                <a:latin typeface="Calibri"/>
              </a:rPr>
            </a:br>
            <a:r>
              <a:rPr lang="en-AU" dirty="0" smtClean="0">
                <a:latin typeface="Calibri"/>
              </a:rPr>
              <a:t/>
            </a:r>
            <a:br>
              <a:rPr lang="en-AU" dirty="0" smtClean="0">
                <a:latin typeface="Calibri"/>
              </a:rPr>
            </a:br>
            <a:endParaRPr lang="en-AU" dirty="0" smtClean="0"/>
          </a:p>
          <a:p>
            <a:r>
              <a:rPr lang="en-AU" dirty="0" smtClean="0"/>
              <a:t>PKC</a:t>
            </a:r>
            <a:r>
              <a:rPr lang="el-GR" dirty="0">
                <a:latin typeface="Calibri"/>
              </a:rPr>
              <a:t>α</a:t>
            </a:r>
            <a:r>
              <a:rPr lang="en-AU" dirty="0">
                <a:latin typeface="Calibri"/>
              </a:rPr>
              <a:t> is recruited </a:t>
            </a:r>
            <a:r>
              <a:rPr lang="en-AU" dirty="0" smtClean="0">
                <a:latin typeface="Calibri"/>
              </a:rPr>
              <a:t>to the </a:t>
            </a:r>
            <a:r>
              <a:rPr lang="en-AU" dirty="0">
                <a:latin typeface="Calibri"/>
              </a:rPr>
              <a:t>lipid </a:t>
            </a:r>
            <a:r>
              <a:rPr lang="en-AU" dirty="0" smtClean="0">
                <a:latin typeface="Calibri"/>
              </a:rPr>
              <a:t>raft fraction </a:t>
            </a:r>
            <a:r>
              <a:rPr lang="en-AU" dirty="0">
                <a:latin typeface="Calibri"/>
              </a:rPr>
              <a:t>by </a:t>
            </a:r>
            <a:r>
              <a:rPr lang="en-AU" dirty="0" smtClean="0">
                <a:latin typeface="Calibri"/>
              </a:rPr>
              <a:t>cavin-1 </a:t>
            </a:r>
            <a:r>
              <a:rPr lang="en-AU" sz="1200" dirty="0" smtClean="0">
                <a:latin typeface="Calibri"/>
              </a:rPr>
              <a:t>(Hill et al. 2012) </a:t>
            </a:r>
          </a:p>
          <a:p>
            <a:r>
              <a:rPr lang="en-AU" dirty="0" smtClean="0">
                <a:latin typeface="Calibri"/>
              </a:rPr>
              <a:t>Both c</a:t>
            </a:r>
            <a:r>
              <a:rPr lang="en-AU" dirty="0" smtClean="0"/>
              <a:t>avin-1 and cavin-2 bind to PKC</a:t>
            </a:r>
            <a:r>
              <a:rPr lang="el-GR" dirty="0" smtClean="0">
                <a:latin typeface="Calibri"/>
              </a:rPr>
              <a:t>α</a:t>
            </a:r>
            <a:r>
              <a:rPr lang="en-AU" dirty="0" smtClean="0">
                <a:latin typeface="Calibri"/>
              </a:rPr>
              <a:t> </a:t>
            </a:r>
            <a:r>
              <a:rPr lang="en-AU" sz="1200" dirty="0" smtClean="0">
                <a:latin typeface="Calibri"/>
              </a:rPr>
              <a:t>(</a:t>
            </a:r>
            <a:r>
              <a:rPr lang="en-AU" sz="1200" dirty="0" err="1" smtClean="0">
                <a:latin typeface="Calibri"/>
              </a:rPr>
              <a:t>Mineo</a:t>
            </a:r>
            <a:r>
              <a:rPr lang="en-AU" sz="1200" dirty="0" smtClean="0">
                <a:latin typeface="Calibri"/>
              </a:rPr>
              <a:t> et al. 1998)</a:t>
            </a:r>
            <a:r>
              <a:rPr lang="el-GR" sz="1200" dirty="0" smtClean="0">
                <a:latin typeface="Calibri"/>
              </a:rPr>
              <a:t> </a:t>
            </a:r>
            <a:endParaRPr lang="en-AU" sz="1200" dirty="0" smtClean="0">
              <a:latin typeface="Calibri"/>
            </a:endParaRPr>
          </a:p>
          <a:p>
            <a:r>
              <a:rPr lang="en-AU" dirty="0" smtClean="0">
                <a:latin typeface="Calibri"/>
              </a:rPr>
              <a:t>Cavin-3 binds to PKC</a:t>
            </a:r>
            <a:r>
              <a:rPr lang="el-GR" dirty="0" smtClean="0">
                <a:latin typeface="Calibri"/>
              </a:rPr>
              <a:t>δ</a:t>
            </a:r>
            <a:r>
              <a:rPr lang="en-AU" dirty="0" smtClean="0">
                <a:latin typeface="Calibri"/>
              </a:rPr>
              <a:t> </a:t>
            </a:r>
            <a:r>
              <a:rPr lang="en-AU" sz="1200" dirty="0" smtClean="0">
                <a:latin typeface="Calibri"/>
              </a:rPr>
              <a:t>(Izumi et al. </a:t>
            </a:r>
            <a:r>
              <a:rPr lang="en-AU" sz="1200" smtClean="0">
                <a:latin typeface="Calibri"/>
              </a:rPr>
              <a:t>1997)</a:t>
            </a:r>
            <a:endParaRPr lang="en-AU" dirty="0" smtClean="0">
              <a:latin typeface="Calibri"/>
            </a:endParaRPr>
          </a:p>
          <a:p>
            <a:pPr marL="118872" indent="0">
              <a:buNone/>
            </a:pPr>
            <a:endParaRPr lang="en-A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140968"/>
            <a:ext cx="4680520" cy="12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5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Hypothesis</a:t>
            </a:r>
            <a:endParaRPr lang="en-AU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82194" y="1589905"/>
            <a:ext cx="5259222" cy="5025977"/>
            <a:chOff x="1666" y="468"/>
            <a:chExt cx="3482" cy="34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Puzzle3"/>
            <p:cNvSpPr>
              <a:spLocks noEditPoints="1" noChangeArrowheads="1"/>
            </p:cNvSpPr>
            <p:nvPr/>
          </p:nvSpPr>
          <p:spPr bwMode="auto">
            <a:xfrm rot="875202">
              <a:off x="3820" y="468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Puzzle2"/>
            <p:cNvSpPr>
              <a:spLocks noEditPoints="1" noChangeArrowheads="1"/>
            </p:cNvSpPr>
            <p:nvPr/>
          </p:nvSpPr>
          <p:spPr bwMode="auto">
            <a:xfrm rot="21250733">
              <a:off x="3370" y="244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6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Puzzle4"/>
            <p:cNvSpPr>
              <a:spLocks noEditPoints="1" noChangeArrowheads="1"/>
            </p:cNvSpPr>
            <p:nvPr/>
          </p:nvSpPr>
          <p:spPr bwMode="auto">
            <a:xfrm rot="530532">
              <a:off x="2035" y="2196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Puzzle1"/>
            <p:cNvSpPr>
              <a:spLocks noEditPoints="1" noChangeArrowheads="1"/>
            </p:cNvSpPr>
            <p:nvPr/>
          </p:nvSpPr>
          <p:spPr bwMode="auto">
            <a:xfrm rot="471100">
              <a:off x="1666" y="669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4869160"/>
            <a:ext cx="1728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PKC</a:t>
            </a:r>
            <a:r>
              <a:rPr lang="el-GR" sz="2400" dirty="0" smtClean="0">
                <a:latin typeface="Calibri"/>
              </a:rPr>
              <a:t>α</a:t>
            </a:r>
            <a:r>
              <a:rPr lang="en-AU" sz="2400" dirty="0" smtClean="0">
                <a:latin typeface="Calibri"/>
              </a:rPr>
              <a:t> is recruited to lipid rafts by cavin-1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48264" y="5027692"/>
            <a:ext cx="1728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PKC</a:t>
            </a:r>
            <a:r>
              <a:rPr lang="el-GR" sz="2400" dirty="0" smtClean="0">
                <a:latin typeface="Calibri"/>
              </a:rPr>
              <a:t>α</a:t>
            </a:r>
            <a:r>
              <a:rPr lang="en-AU" sz="2400" dirty="0" smtClean="0">
                <a:latin typeface="Calibri"/>
              </a:rPr>
              <a:t> is known to regulate cell migration</a:t>
            </a:r>
            <a:endParaRPr lang="en-A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72200" y="1787332"/>
            <a:ext cx="2555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Cavin-1 expression decreases migration in prostate cancer</a:t>
            </a:r>
            <a:endParaRPr lang="en-A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755" y="3573016"/>
            <a:ext cx="864096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AU" sz="3000" dirty="0" smtClean="0"/>
              <a:t>Binding of </a:t>
            </a:r>
            <a:r>
              <a:rPr lang="en-AU" sz="3000" dirty="0" err="1" smtClean="0"/>
              <a:t>cavins</a:t>
            </a:r>
            <a:r>
              <a:rPr lang="en-AU" sz="3000" dirty="0" smtClean="0"/>
              <a:t> recruits PKC</a:t>
            </a:r>
            <a:r>
              <a:rPr lang="el-GR" sz="3000" dirty="0" smtClean="0">
                <a:latin typeface="Calibri"/>
              </a:rPr>
              <a:t>α</a:t>
            </a:r>
            <a:r>
              <a:rPr lang="en-AU" sz="3000" dirty="0" smtClean="0">
                <a:latin typeface="Calibri"/>
              </a:rPr>
              <a:t> to </a:t>
            </a:r>
            <a:r>
              <a:rPr lang="en-AU" sz="3000" dirty="0" err="1" smtClean="0">
                <a:latin typeface="Calibri"/>
              </a:rPr>
              <a:t>caveolae</a:t>
            </a:r>
            <a:r>
              <a:rPr lang="en-AU" sz="3000" dirty="0" smtClean="0">
                <a:latin typeface="Calibri"/>
              </a:rPr>
              <a:t> in cavin-1 expressing cells, leading to reduced migration.</a:t>
            </a:r>
            <a:endParaRPr lang="en-AU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1940639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err="1" smtClean="0"/>
              <a:t>Cavins</a:t>
            </a:r>
            <a:r>
              <a:rPr lang="en-AU" sz="2400" dirty="0" smtClean="0"/>
              <a:t> bind to PKC</a:t>
            </a:r>
            <a:r>
              <a:rPr lang="el-GR" sz="2400" dirty="0" smtClean="0">
                <a:latin typeface="Calibri"/>
              </a:rPr>
              <a:t>α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8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00B0F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3333</TotalTime>
  <Words>874</Words>
  <Application>Microsoft Office PowerPoint</Application>
  <PresentationFormat>On-screen Show (4:3)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The role of PKCα localisation in Prostate Cancer</vt:lpstr>
      <vt:lpstr>Prostate Cancer</vt:lpstr>
      <vt:lpstr>Caveolae</vt:lpstr>
      <vt:lpstr>Caveolins</vt:lpstr>
      <vt:lpstr>Cavins</vt:lpstr>
      <vt:lpstr>Cavin-1 attenuates the tumour promoting effects of CAV1</vt:lpstr>
      <vt:lpstr>Protein Kinase C</vt:lpstr>
      <vt:lpstr>PKCα is localised in lipid rafts</vt:lpstr>
      <vt:lpstr>Hypothesis</vt:lpstr>
      <vt:lpstr>Aims</vt:lpstr>
      <vt:lpstr>PC3 cells as a model</vt:lpstr>
      <vt:lpstr>Methods – Aim 1 </vt:lpstr>
      <vt:lpstr>Co-localisation by immunofluorescence </vt:lpstr>
      <vt:lpstr>Co-fractionation</vt:lpstr>
      <vt:lpstr>GFP Nanotrap</vt:lpstr>
      <vt:lpstr>Method – Aim 2</vt:lpstr>
      <vt:lpstr>Expected results</vt:lpstr>
      <vt:lpstr>Methods – Aim 3</vt:lpstr>
      <vt:lpstr>Bioinformatics analysis</vt:lpstr>
      <vt:lpstr>Phospho-moesin localisation</vt:lpstr>
      <vt:lpstr>Significance</vt:lpstr>
      <vt:lpstr>Acknowledgements 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aoliver</dc:creator>
  <cp:lastModifiedBy>Harley Robinson </cp:lastModifiedBy>
  <cp:revision>324</cp:revision>
  <dcterms:created xsi:type="dcterms:W3CDTF">2014-03-11T01:49:17Z</dcterms:created>
  <dcterms:modified xsi:type="dcterms:W3CDTF">2016-01-13T02:06:57Z</dcterms:modified>
</cp:coreProperties>
</file>