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FBDF-C287-422C-92BB-131BF3E59FE0}" type="datetimeFigureOut">
              <a:rPr lang="en-AU" smtClean="0"/>
              <a:t>12/03/2016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2962-0362-434D-A7A6-86BA872933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2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RISC-</a:t>
            </a:r>
            <a:r>
              <a:rPr lang="en-US" baseline="0" dirty="0" smtClean="0"/>
              <a:t> RNA induced silencing complex. </a:t>
            </a:r>
          </a:p>
          <a:p>
            <a:r>
              <a:rPr lang="en-US" baseline="0" dirty="0" err="1" smtClean="0"/>
              <a:t>Risc</a:t>
            </a:r>
            <a:r>
              <a:rPr lang="en-US" baseline="0" dirty="0" smtClean="0"/>
              <a:t> associated proteins: </a:t>
            </a:r>
            <a:r>
              <a:rPr lang="en-US" baseline="0" dirty="0" err="1" smtClean="0"/>
              <a:t>argonates</a:t>
            </a:r>
            <a:r>
              <a:rPr lang="en-US" baseline="0" dirty="0" smtClean="0"/>
              <a:t>, Dicer,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8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12/03/2016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14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12/03/2016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2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12/03/2016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7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12/03/2016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78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12/03/2016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4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12/03/2016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4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12/03/2016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3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12/03/2016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91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12/03/2016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12/03/2016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12/03/2016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8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A5F5-722B-4365-93E1-21E835194C29}" type="datetimeFigureOut">
              <a:rPr lang="en-AU" smtClean="0"/>
              <a:t>12/03/2016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22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Selective export of microRNA via extracellular vesicles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Harley Robinson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Supervisor: </a:t>
            </a:r>
            <a:r>
              <a:rPr lang="en-US" dirty="0" err="1" smtClean="0"/>
              <a:t>Dr</a:t>
            </a:r>
            <a:r>
              <a:rPr lang="en-US" dirty="0" smtClean="0"/>
              <a:t> Michelle Hill</a:t>
            </a:r>
          </a:p>
          <a:p>
            <a:pPr algn="l"/>
            <a:r>
              <a:rPr lang="en-US" dirty="0" smtClean="0"/>
              <a:t>Co-supervisor: </a:t>
            </a:r>
            <a:r>
              <a:rPr lang="en-US" dirty="0" err="1" smtClean="0"/>
              <a:t>Dr</a:t>
            </a:r>
            <a:r>
              <a:rPr lang="en-US" dirty="0" smtClean="0"/>
              <a:t> Alex </a:t>
            </a:r>
            <a:r>
              <a:rPr lang="en-US" dirty="0" err="1" smtClean="0"/>
              <a:t>Cristino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94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Aim 2: Identify candidate </a:t>
            </a:r>
            <a:r>
              <a:rPr lang="en-AU" sz="4000" dirty="0" err="1" smtClean="0"/>
              <a:t>miR</a:t>
            </a:r>
            <a:r>
              <a:rPr lang="en-AU" sz="4000" dirty="0" smtClean="0"/>
              <a:t> binding proteins.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dirty="0" smtClean="0"/>
              <a:t>Method 1: Computational analysis. </a:t>
            </a:r>
          </a:p>
          <a:p>
            <a:pPr>
              <a:buFontTx/>
              <a:buChar char="-"/>
            </a:pPr>
            <a:r>
              <a:rPr lang="en-AU" sz="2400" dirty="0" smtClean="0"/>
              <a:t>Previous proteomics data collected for the lipid raft, plasma membrane, EVs and total </a:t>
            </a:r>
            <a:r>
              <a:rPr lang="en-AU" sz="2400" dirty="0" err="1" smtClean="0"/>
              <a:t>secretome</a:t>
            </a:r>
            <a:endParaRPr lang="en-AU" sz="2400" dirty="0"/>
          </a:p>
          <a:p>
            <a:pPr>
              <a:buFontTx/>
              <a:buChar char="-"/>
            </a:pPr>
            <a:endParaRPr lang="en-AU" sz="2400" dirty="0" smtClean="0"/>
          </a:p>
          <a:p>
            <a:pPr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61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Aim 2: cont.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2: Motif discovery.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722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Aim 3: verification of </a:t>
            </a:r>
            <a:r>
              <a:rPr lang="en-AU" dirty="0" err="1" smtClean="0"/>
              <a:t>miR</a:t>
            </a:r>
            <a:r>
              <a:rPr lang="en-AU" dirty="0" smtClean="0"/>
              <a:t> Candidate.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1: Pull down assay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943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Aim 3: Cont.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Method 2: Co-localisation by Immunofluorescence Confocal Microscopy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5720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Significance: Cancer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62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microRNAs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62156" y="1065186"/>
            <a:ext cx="3891644" cy="50267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486" y="1690688"/>
            <a:ext cx="574765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Important for regulatory mechanisms. 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Binding </a:t>
            </a:r>
            <a:r>
              <a:rPr lang="en-US" sz="2000" dirty="0" smtClean="0"/>
              <a:t>to target mRNA decreases protein </a:t>
            </a:r>
            <a:r>
              <a:rPr lang="en-US" sz="2000" dirty="0" smtClean="0"/>
              <a:t>	function </a:t>
            </a:r>
            <a:r>
              <a:rPr lang="en-US" sz="2000" dirty="0" smtClean="0"/>
              <a:t>by RISC inhibition and degradation</a:t>
            </a:r>
          </a:p>
          <a:p>
            <a:endParaRPr lang="en-US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Export of microRNAs (</a:t>
            </a:r>
            <a:r>
              <a:rPr lang="en-US" sz="2000" dirty="0" err="1" smtClean="0"/>
              <a:t>miRs</a:t>
            </a:r>
            <a:r>
              <a:rPr lang="en-US" sz="2000" dirty="0" smtClean="0"/>
              <a:t>) regulates pathways in the recipient cells attributed to: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 Cardiac homeostasis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Diabetes</a:t>
            </a:r>
            <a:endParaRPr lang="en-US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C</a:t>
            </a:r>
            <a:r>
              <a:rPr lang="en-US" sz="2000" dirty="0" smtClean="0"/>
              <a:t>ancer metastasis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34780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Extracellular vesicles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075" y="1713333"/>
            <a:ext cx="6038850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Composed of </a:t>
            </a:r>
            <a:r>
              <a:rPr lang="en-US" sz="2400" dirty="0" err="1"/>
              <a:t>m</a:t>
            </a:r>
            <a:r>
              <a:rPr lang="en-US" sz="2400" dirty="0" err="1" smtClean="0"/>
              <a:t>icrovesicles</a:t>
            </a:r>
            <a:r>
              <a:rPr lang="en-US" sz="2400" dirty="0" smtClean="0"/>
              <a:t> and exosomes.     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r>
              <a:rPr lang="en-US" sz="2400" dirty="0" smtClean="0"/>
              <a:t>Content regulate </a:t>
            </a:r>
            <a:r>
              <a:rPr lang="en-US" sz="2400" dirty="0"/>
              <a:t>processes in </a:t>
            </a:r>
            <a:r>
              <a:rPr lang="en-US" sz="2400" dirty="0" smtClean="0"/>
              <a:t>recipient </a:t>
            </a:r>
            <a:r>
              <a:rPr lang="en-US" sz="2400" dirty="0"/>
              <a:t>cells. </a:t>
            </a:r>
            <a:endParaRPr lang="en-US" sz="2400" dirty="0" smtClean="0"/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r>
              <a:rPr lang="en-US" sz="2400" dirty="0" smtClean="0"/>
              <a:t>Surface </a:t>
            </a:r>
            <a:r>
              <a:rPr lang="en-US" sz="2400" dirty="0" smtClean="0"/>
              <a:t>contains homing proteins to allow for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cell </a:t>
            </a:r>
            <a:r>
              <a:rPr lang="en-US" sz="2400" dirty="0" smtClean="0"/>
              <a:t>specific delivery 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r>
              <a:rPr lang="en-US" sz="2400" dirty="0" smtClean="0"/>
              <a:t>Important for intercellular communication. 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6764"/>
            <a:ext cx="4553228" cy="49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Cargo Loading </a:t>
            </a:r>
            <a:r>
              <a:rPr lang="en-US" dirty="0" smtClean="0"/>
              <a:t>Mechanisms.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Protein </a:t>
            </a:r>
            <a:r>
              <a:rPr lang="en-AU" sz="2400" dirty="0"/>
              <a:t>l</a:t>
            </a:r>
            <a:r>
              <a:rPr lang="en-AU" sz="2400" dirty="0" smtClean="0"/>
              <a:t>oading mechanisms: </a:t>
            </a:r>
          </a:p>
          <a:p>
            <a:pPr marL="0" indent="0">
              <a:buNone/>
            </a:pPr>
            <a:r>
              <a:rPr lang="en-AU" sz="2400" dirty="0"/>
              <a:t>	</a:t>
            </a:r>
            <a:r>
              <a:rPr lang="en-AU" sz="2400" dirty="0" smtClean="0"/>
              <a:t>-Well characterised </a:t>
            </a:r>
          </a:p>
          <a:p>
            <a:pPr marL="0" indent="0">
              <a:buNone/>
            </a:pPr>
            <a:r>
              <a:rPr lang="en-AU" sz="2400" dirty="0"/>
              <a:t>	</a:t>
            </a:r>
            <a:r>
              <a:rPr lang="en-AU" sz="2400" dirty="0" smtClean="0"/>
              <a:t>- ESCRT complex </a:t>
            </a:r>
          </a:p>
          <a:p>
            <a:pPr marL="0" indent="0">
              <a:buNone/>
            </a:pPr>
            <a:r>
              <a:rPr lang="en-AU" sz="2400" dirty="0"/>
              <a:t>	</a:t>
            </a:r>
            <a:r>
              <a:rPr lang="en-AU" sz="2400" dirty="0" smtClean="0"/>
              <a:t>- </a:t>
            </a:r>
            <a:r>
              <a:rPr lang="en-AU" sz="2400" dirty="0" err="1" smtClean="0"/>
              <a:t>Tetraspanins</a:t>
            </a:r>
            <a:endParaRPr lang="en-AU" sz="2400" dirty="0" smtClean="0"/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MicroRNAs:</a:t>
            </a:r>
          </a:p>
          <a:p>
            <a:pPr marL="0" indent="0">
              <a:buNone/>
            </a:pPr>
            <a:r>
              <a:rPr lang="en-AU" sz="2400" dirty="0"/>
              <a:t>	</a:t>
            </a:r>
            <a:r>
              <a:rPr lang="en-AU" sz="2400" dirty="0" smtClean="0"/>
              <a:t>- Little information known regarding sorting. 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/>
              <a:t>	</a:t>
            </a:r>
            <a:r>
              <a:rPr lang="en-AU" sz="2400" dirty="0" smtClean="0"/>
              <a:t>-</a:t>
            </a:r>
            <a:r>
              <a:rPr lang="en-AU" sz="2400" dirty="0" err="1" smtClean="0"/>
              <a:t>Sumoylated</a:t>
            </a:r>
            <a:r>
              <a:rPr lang="en-AU" sz="2400" dirty="0" smtClean="0"/>
              <a:t> </a:t>
            </a:r>
            <a:r>
              <a:rPr lang="en-AU" sz="2400" dirty="0" err="1" smtClean="0"/>
              <a:t>hnRNP</a:t>
            </a:r>
            <a:r>
              <a:rPr lang="en-AU" sz="2400" dirty="0" smtClean="0"/>
              <a:t> A2B1</a:t>
            </a: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2455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Prostate Cancer Cell Line: PC3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338"/>
            <a:ext cx="10515600" cy="4619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 Increased Caveolin-1 expression, without </a:t>
            </a:r>
            <a:r>
              <a:rPr lang="en-AU" sz="2400" dirty="0" err="1" smtClean="0"/>
              <a:t>Cavins</a:t>
            </a:r>
            <a:r>
              <a:rPr lang="en-AU" sz="2400" dirty="0" smtClean="0"/>
              <a:t>.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Caveolin-1 is a cholesterol transporter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When accompanied by Cavin-1, it will form </a:t>
            </a:r>
          </a:p>
          <a:p>
            <a:pPr marL="0" indent="0">
              <a:buNone/>
            </a:pPr>
            <a:r>
              <a:rPr lang="en-AU" sz="2400" dirty="0" smtClean="0"/>
              <a:t>	</a:t>
            </a:r>
            <a:r>
              <a:rPr lang="en-AU" sz="2400" dirty="0" err="1" smtClean="0"/>
              <a:t>caveolae</a:t>
            </a:r>
            <a:r>
              <a:rPr lang="en-AU" sz="2400" dirty="0" smtClean="0"/>
              <a:t>, required for Endocytosis. </a:t>
            </a:r>
            <a:endParaRPr lang="en-AU" sz="2400" dirty="0"/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Caveolin-1 is a proposed biomarker for cancer.</a:t>
            </a:r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25476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Cavins and lipid rafts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Introduction of Cavin-1 results in modulated </a:t>
            </a:r>
          </a:p>
          <a:p>
            <a:pPr marL="0" indent="0">
              <a:buNone/>
            </a:pPr>
            <a:r>
              <a:rPr lang="en-AU" dirty="0"/>
              <a:t>cholesterol re-distribution, EV protein content and </a:t>
            </a:r>
            <a:r>
              <a:rPr lang="en-AU" dirty="0" err="1"/>
              <a:t>miR</a:t>
            </a:r>
            <a:r>
              <a:rPr lang="en-AU" dirty="0"/>
              <a:t> content.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65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 and Aims: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19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We hypothesise that the introduction of Cavin-1 to a PC3 model will modify the EV </a:t>
            </a:r>
            <a:r>
              <a:rPr lang="en-AU" sz="2400" dirty="0" err="1" smtClean="0"/>
              <a:t>miR</a:t>
            </a:r>
            <a:r>
              <a:rPr lang="en-AU" sz="2400" dirty="0" smtClean="0"/>
              <a:t> content due to a modification of RNA binding protein. 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Aims:</a:t>
            </a:r>
          </a:p>
          <a:p>
            <a:pPr marL="0" indent="0">
              <a:buNone/>
            </a:pPr>
            <a:r>
              <a:rPr lang="en-AU" sz="2400" dirty="0" smtClean="0"/>
              <a:t>	- Identify the </a:t>
            </a:r>
            <a:r>
              <a:rPr lang="en-AU" sz="2400" dirty="0" err="1" smtClean="0"/>
              <a:t>miRs</a:t>
            </a:r>
            <a:r>
              <a:rPr lang="en-AU" sz="2400" dirty="0" smtClean="0"/>
              <a:t> that are selectively exported</a:t>
            </a:r>
          </a:p>
          <a:p>
            <a:pPr marL="0" indent="0">
              <a:buNone/>
            </a:pPr>
            <a:r>
              <a:rPr lang="en-AU" sz="2400" dirty="0"/>
              <a:t>	</a:t>
            </a:r>
            <a:r>
              <a:rPr lang="en-AU" sz="2400" dirty="0" smtClean="0"/>
              <a:t>- Identify RNA-binding proteins correlated to the </a:t>
            </a:r>
            <a:r>
              <a:rPr lang="en-AU" sz="2400" dirty="0" err="1" smtClean="0"/>
              <a:t>miR</a:t>
            </a:r>
            <a:r>
              <a:rPr lang="en-AU" sz="2400" dirty="0" smtClean="0"/>
              <a:t> export</a:t>
            </a:r>
          </a:p>
          <a:p>
            <a:pPr marL="0" indent="0">
              <a:buNone/>
            </a:pPr>
            <a:r>
              <a:rPr lang="en-AU" sz="2400" dirty="0"/>
              <a:t>	</a:t>
            </a:r>
            <a:r>
              <a:rPr lang="en-AU" sz="2400" dirty="0" smtClean="0"/>
              <a:t>- Verify candidate </a:t>
            </a:r>
            <a:r>
              <a:rPr lang="en-AU" sz="2400" dirty="0" err="1" smtClean="0"/>
              <a:t>miR</a:t>
            </a:r>
            <a:r>
              <a:rPr lang="en-AU" sz="2400" dirty="0" smtClean="0"/>
              <a:t> escort proteins ability to bind to </a:t>
            </a:r>
            <a:r>
              <a:rPr lang="en-AU" sz="2400" dirty="0" err="1" smtClean="0"/>
              <a:t>miRs</a:t>
            </a:r>
            <a:r>
              <a:rPr lang="en-AU" sz="2400" dirty="0" smtClean="0"/>
              <a:t> and transport 		to EVs.</a:t>
            </a:r>
          </a:p>
        </p:txBody>
      </p:sp>
    </p:spTree>
    <p:extLst>
      <p:ext uri="{BB962C8B-B14F-4D97-AF65-F5344CB8AC3E}">
        <p14:creationId xmlns:p14="http://schemas.microsoft.com/office/powerpoint/2010/main" val="233912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1: Analysis </a:t>
            </a:r>
            <a:r>
              <a:rPr lang="en-US" dirty="0" smtClean="0"/>
              <a:t>of </a:t>
            </a:r>
            <a:r>
              <a:rPr lang="en-US" dirty="0" err="1" smtClean="0"/>
              <a:t>miRNA</a:t>
            </a:r>
            <a:r>
              <a:rPr lang="en-US" dirty="0" smtClean="0"/>
              <a:t> export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Method 1: </a:t>
            </a:r>
            <a:r>
              <a:rPr lang="en-AU" sz="2400" dirty="0" err="1" smtClean="0"/>
              <a:t>Bioinformatic</a:t>
            </a:r>
            <a:r>
              <a:rPr lang="en-AU" sz="2400" dirty="0" smtClean="0"/>
              <a:t>  Analysis. </a:t>
            </a:r>
            <a:endParaRPr lang="en-AU" sz="2400" dirty="0" smtClean="0"/>
          </a:p>
          <a:p>
            <a:r>
              <a:rPr lang="en-AU" sz="2400" dirty="0" smtClean="0"/>
              <a:t>Previous </a:t>
            </a:r>
            <a:r>
              <a:rPr lang="en-AU" sz="2400" dirty="0" err="1" smtClean="0"/>
              <a:t>miRNA-seq</a:t>
            </a:r>
            <a:r>
              <a:rPr lang="en-AU" sz="2400" dirty="0" smtClean="0"/>
              <a:t> data compiled for cell and EV fraction of PC3 GFP cells and PC3 cavin-1 transfected cells. </a:t>
            </a:r>
          </a:p>
          <a:p>
            <a:r>
              <a:rPr lang="en-AU" sz="2400" dirty="0" smtClean="0"/>
              <a:t>Using R packages to find fold change differences between Cavin-1 and GFP</a:t>
            </a:r>
            <a:endParaRPr lang="en-AU" sz="2400" dirty="0"/>
          </a:p>
          <a:p>
            <a:r>
              <a:rPr lang="en-AU" sz="2400" dirty="0" smtClean="0"/>
              <a:t>Compar</a:t>
            </a:r>
            <a:r>
              <a:rPr lang="en-AU" sz="2400" dirty="0" smtClean="0"/>
              <a:t>e cavin-1 </a:t>
            </a:r>
            <a:r>
              <a:rPr lang="en-AU" sz="2400" dirty="0" err="1" smtClean="0"/>
              <a:t>vs</a:t>
            </a:r>
            <a:r>
              <a:rPr lang="en-AU" sz="2400" dirty="0" smtClean="0"/>
              <a:t> GFP between cell and EV to find differentially exported </a:t>
            </a:r>
            <a:r>
              <a:rPr lang="en-AU" sz="2400" dirty="0" err="1" smtClean="0"/>
              <a:t>miRs</a:t>
            </a:r>
            <a:r>
              <a:rPr lang="en-AU" sz="2400" dirty="0" smtClean="0"/>
              <a:t>.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8672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1: Analysis of </a:t>
            </a:r>
            <a:r>
              <a:rPr lang="en-US" dirty="0" err="1" smtClean="0"/>
              <a:t>miRNA</a:t>
            </a:r>
            <a:r>
              <a:rPr lang="en-US" dirty="0" smtClean="0"/>
              <a:t> export. Cont.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2: RT-</a:t>
            </a:r>
            <a:r>
              <a:rPr lang="en-AU" dirty="0" err="1" smtClean="0"/>
              <a:t>qPCR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39" y="2900362"/>
            <a:ext cx="9507185" cy="154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3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2408</TotalTime>
  <Words>301</Words>
  <Application>Microsoft Office PowerPoint</Application>
  <PresentationFormat>Widescreen</PresentationFormat>
  <Paragraphs>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Selective export of microRNA via extracellular vesicles</vt:lpstr>
      <vt:lpstr>microRNAs</vt:lpstr>
      <vt:lpstr>Extracellular vesicles</vt:lpstr>
      <vt:lpstr>Current Cargo Loading Mechanisms.</vt:lpstr>
      <vt:lpstr>Advanced Prostate Cancer Cell Line: PC3</vt:lpstr>
      <vt:lpstr>Cavins and lipid rafts</vt:lpstr>
      <vt:lpstr>Hypotheses and Aims:</vt:lpstr>
      <vt:lpstr>Aim 1: Analysis of miRNA export</vt:lpstr>
      <vt:lpstr>Aim 1: Analysis of miRNA export. Cont. </vt:lpstr>
      <vt:lpstr>Aim 2: Identify candidate miR binding proteins.</vt:lpstr>
      <vt:lpstr>Aim 2: cont.</vt:lpstr>
      <vt:lpstr>Aim 3: verification of miR Candidate. </vt:lpstr>
      <vt:lpstr>Aim 3: Cont. </vt:lpstr>
      <vt:lpstr>Significance: Cancer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 via extracellular vesicles</dc:title>
  <dc:creator>Harley Robinson</dc:creator>
  <cp:lastModifiedBy>Microsoft account</cp:lastModifiedBy>
  <cp:revision>35</cp:revision>
  <dcterms:created xsi:type="dcterms:W3CDTF">2016-03-07T05:42:49Z</dcterms:created>
  <dcterms:modified xsi:type="dcterms:W3CDTF">2016-03-13T10:29:58Z</dcterms:modified>
</cp:coreProperties>
</file>