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2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lvl1pPr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1pPr>
    <a:lvl2pPr indent="4572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2pPr>
    <a:lvl3pPr indent="9144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3pPr>
    <a:lvl4pPr indent="13716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4pPr>
    <a:lvl5pPr indent="18288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5pPr>
    <a:lvl6pPr indent="22860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6pPr>
    <a:lvl7pPr indent="27432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7pPr>
    <a:lvl8pPr indent="32004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8pPr>
    <a:lvl9pPr indent="3657600">
      <a:lnSpc>
        <a:spcPct val="90000"/>
      </a:lnSpc>
      <a:spcBef>
        <a:spcPts val="700"/>
      </a:spcBef>
      <a:defRPr sz="3200">
        <a:latin typeface="News Gothic MT"/>
        <a:ea typeface="News Gothic MT"/>
        <a:cs typeface="News Gothic MT"/>
        <a:sym typeface="News Gothic M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CCD2"/>
          </a:solidFill>
        </a:fill>
      </a:tcStyle>
    </a:wholeTbl>
    <a:band2H>
      <a:tcTxStyle/>
      <a:tcStyle>
        <a:tcBdr/>
        <a:fill>
          <a:solidFill>
            <a:srgbClr val="EAE7EA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D2DD"/>
          </a:solidFill>
        </a:fill>
      </a:tcStyle>
    </a:wholeTbl>
    <a:band2H>
      <a:tcTxStyle/>
      <a:tcStyle>
        <a:tcBdr/>
        <a:fill>
          <a:solidFill>
            <a:srgbClr val="EAEAEF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DFCA"/>
          </a:solidFill>
        </a:fill>
      </a:tcStyle>
    </a:wholeTbl>
    <a:band2H>
      <a:tcTxStyle/>
      <a:tcStyle>
        <a:tcBdr/>
        <a:fill>
          <a:solidFill>
            <a:srgbClr val="F0F0E6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3366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336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766463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11,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lvl="0"/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.com.au/travel/travel-updates/american-news-networks-screw-up-their-geography-and-call-tony-abbott-prime-minister-john-abbot/story-fnizu68q-1226861047746" TargetMode="External"/><Relationship Id="rId2" Type="http://schemas.openxmlformats.org/officeDocument/2006/relationships/hyperlink" Target="http://www.abc.net.au/mediawatch/transcripts/s388377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bc.net.au/mediawatch/transcripts/s4295127.ht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uspense.net/whitefish/cliche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ctrTitle"/>
          </p:nvPr>
        </p:nvSpPr>
        <p:spPr>
          <a:xfrm>
            <a:off x="1475655" y="1268759"/>
            <a:ext cx="6336705" cy="316835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CMN130 </a:t>
            </a:r>
            <a:br>
              <a:rPr sz="4600">
                <a:solidFill>
                  <a:srgbClr val="663366"/>
                </a:solidFill>
              </a:rPr>
            </a:br>
            <a:r>
              <a:rPr sz="4600">
                <a:solidFill>
                  <a:srgbClr val="663366"/>
                </a:solidFill>
              </a:rPr>
              <a:t>Introduction to Journalism</a:t>
            </a:r>
            <a:br>
              <a:rPr sz="4600">
                <a:solidFill>
                  <a:srgbClr val="663366"/>
                </a:solidFill>
              </a:rPr>
            </a:br>
            <a:endParaRPr sz="4600">
              <a:solidFill>
                <a:srgbClr val="663366"/>
              </a:solid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subTitle" idx="1"/>
          </p:nvPr>
        </p:nvSpPr>
        <p:spPr>
          <a:xfrm>
            <a:off x="1322920" y="4096534"/>
            <a:ext cx="6498161" cy="916642"/>
          </a:xfrm>
          <a:prstGeom prst="rect">
            <a:avLst/>
          </a:prstGeom>
        </p:spPr>
        <p:txBody>
          <a:bodyPr/>
          <a:lstStyle/>
          <a:p>
            <a:pPr lvl="0" defTabSz="630936">
              <a:spcBef>
                <a:spcPts val="200"/>
              </a:spcBef>
              <a:defRPr>
                <a:solidFill>
                  <a:srgbClr val="000000"/>
                </a:solidFill>
              </a:defRPr>
            </a:pPr>
            <a:r>
              <a:rPr sz="1242" dirty="0">
                <a:solidFill>
                  <a:srgbClr val="888888"/>
                </a:solidFill>
              </a:rPr>
              <a:t/>
            </a:r>
            <a:br>
              <a:rPr sz="1242" dirty="0">
                <a:solidFill>
                  <a:srgbClr val="888888"/>
                </a:solidFill>
              </a:rPr>
            </a:br>
            <a:r>
              <a:rPr sz="1932" dirty="0">
                <a:solidFill>
                  <a:srgbClr val="888888"/>
                </a:solidFill>
              </a:rPr>
              <a:t>Week </a:t>
            </a:r>
            <a:r>
              <a:rPr lang="en-AU" sz="1932" dirty="0" smtClean="0">
                <a:solidFill>
                  <a:srgbClr val="888888"/>
                </a:solidFill>
              </a:rPr>
              <a:t>4</a:t>
            </a:r>
            <a:endParaRPr sz="1932" dirty="0">
              <a:solidFill>
                <a:srgbClr val="888888"/>
              </a:solidFill>
            </a:endParaRPr>
          </a:p>
          <a:p>
            <a:pPr lvl="0" defTabSz="630936">
              <a:spcBef>
                <a:spcPts val="200"/>
              </a:spcBef>
              <a:defRPr>
                <a:solidFill>
                  <a:srgbClr val="000000"/>
                </a:solidFill>
              </a:defRPr>
            </a:pPr>
            <a:r>
              <a:rPr sz="1932" dirty="0">
                <a:solidFill>
                  <a:srgbClr val="888888"/>
                </a:solidFill>
              </a:rPr>
              <a:t>A word’s worth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House style</a:t>
            </a:r>
          </a:p>
        </p:txBody>
      </p:sp>
      <p:sp>
        <p:nvSpPr>
          <p:cNvPr id="79" name="Shape 79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816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95959"/>
                </a:solidFill>
              </a:rPr>
              <a:t>“...the proper application of sound news-writing style, or its absence, is the most noticeable difference between the work of a professional journalist and that of a would-be-if-they-could-be amateur” (</a:t>
            </a:r>
            <a:r>
              <a:rPr sz="2400" i="1">
                <a:solidFill>
                  <a:srgbClr val="595959"/>
                </a:solidFill>
              </a:rPr>
              <a:t>The Daily Miracle</a:t>
            </a:r>
            <a:r>
              <a:rPr sz="2400">
                <a:solidFill>
                  <a:srgbClr val="595959"/>
                </a:solidFill>
              </a:rPr>
              <a:t> 2006:148)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House style</a:t>
            </a:r>
          </a:p>
        </p:txBody>
      </p:sp>
      <p:sp>
        <p:nvSpPr>
          <p:cNvPr id="82" name="Shape 8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02693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Is a set of rules about punctuation, capital letters, spelling, names, numbers, titles, honorifics, dates, </a:t>
            </a:r>
            <a:r>
              <a:rPr sz="2400" dirty="0" err="1" smtClean="0">
                <a:solidFill>
                  <a:srgbClr val="595959"/>
                </a:solidFill>
              </a:rPr>
              <a:t>etc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Its use results in a familiar sense of certainty and predictability for </a:t>
            </a:r>
            <a:r>
              <a:rPr sz="2400" dirty="0" smtClean="0">
                <a:solidFill>
                  <a:srgbClr val="595959"/>
                </a:solidFill>
              </a:rPr>
              <a:t>readers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Does not stifle individuality or </a:t>
            </a:r>
            <a:r>
              <a:rPr sz="2400" dirty="0" smtClean="0">
                <a:solidFill>
                  <a:srgbClr val="595959"/>
                </a:solidFill>
              </a:rPr>
              <a:t>creativity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Varies between different </a:t>
            </a:r>
            <a:r>
              <a:rPr sz="2400" dirty="0" smtClean="0">
                <a:solidFill>
                  <a:srgbClr val="595959"/>
                </a:solidFill>
              </a:rPr>
              <a:t>outlets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Involves careful attention to detail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Style and tense</a:t>
            </a:r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549275" y="1600199"/>
            <a:ext cx="8042276" cy="456510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While radio and television news is usually written in the present tense, newspaper news reports are nearly always in the past </a:t>
            </a:r>
            <a:r>
              <a:rPr sz="2400" dirty="0" smtClean="0">
                <a:solidFill>
                  <a:srgbClr val="595959"/>
                </a:solidFill>
              </a:rPr>
              <a:t>tense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Most newspaper news happened “yesterday” by the time it is read. </a:t>
            </a:r>
            <a:r>
              <a:rPr sz="2400" u="sng" dirty="0">
                <a:solidFill>
                  <a:srgbClr val="595959"/>
                </a:solidFill>
              </a:rPr>
              <a:t>Past </a:t>
            </a:r>
            <a:r>
              <a:rPr sz="2400" u="sng" dirty="0" smtClean="0">
                <a:solidFill>
                  <a:srgbClr val="595959"/>
                </a:solidFill>
              </a:rPr>
              <a:t>tense</a:t>
            </a:r>
            <a:endParaRPr lang="en-AU" sz="2400" u="sng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u="sng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Online news writing tends to be written in </a:t>
            </a:r>
            <a:r>
              <a:rPr sz="2400" u="sng" dirty="0">
                <a:solidFill>
                  <a:srgbClr val="595959"/>
                </a:solidFill>
              </a:rPr>
              <a:t>past present</a:t>
            </a:r>
            <a:r>
              <a:rPr sz="2400" dirty="0">
                <a:solidFill>
                  <a:srgbClr val="595959"/>
                </a:solidFill>
              </a:rPr>
              <a:t> tense. It is reporting something that has occurred, but often it has happened today.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Tense</a:t>
            </a:r>
          </a:p>
        </p:txBody>
      </p:sp>
      <p:sp>
        <p:nvSpPr>
          <p:cNvPr id="88" name="Shape 88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34340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A man has been arrested </a:t>
            </a:r>
            <a:r>
              <a:rPr sz="2400" dirty="0" smtClean="0">
                <a:solidFill>
                  <a:srgbClr val="595959"/>
                </a:solidFill>
              </a:rPr>
              <a:t>today</a:t>
            </a:r>
            <a:r>
              <a:rPr lang="en-AU" sz="2400" dirty="0" smtClean="0">
                <a:solidFill>
                  <a:srgbClr val="595959"/>
                </a:solidFill>
              </a:rPr>
              <a:t>.</a:t>
            </a:r>
            <a:r>
              <a:rPr sz="2400" dirty="0" smtClean="0">
                <a:solidFill>
                  <a:srgbClr val="595959"/>
                </a:solidFill>
              </a:rPr>
              <a:t> </a:t>
            </a:r>
            <a:r>
              <a:rPr sz="2400" dirty="0">
                <a:solidFill>
                  <a:srgbClr val="595959"/>
                </a:solidFill>
              </a:rPr>
              <a:t>(online tense)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A man was arrested </a:t>
            </a:r>
            <a:r>
              <a:rPr sz="2400" dirty="0" smtClean="0">
                <a:solidFill>
                  <a:srgbClr val="595959"/>
                </a:solidFill>
              </a:rPr>
              <a:t>yesterday</a:t>
            </a:r>
            <a:r>
              <a:rPr lang="en-AU" sz="2400" dirty="0" smtClean="0">
                <a:solidFill>
                  <a:srgbClr val="595959"/>
                </a:solidFill>
              </a:rPr>
              <a:t>.</a:t>
            </a:r>
            <a:r>
              <a:rPr sz="2400" dirty="0" smtClean="0">
                <a:solidFill>
                  <a:srgbClr val="595959"/>
                </a:solidFill>
              </a:rPr>
              <a:t> </a:t>
            </a:r>
            <a:r>
              <a:rPr sz="2400" dirty="0">
                <a:solidFill>
                  <a:srgbClr val="595959"/>
                </a:solidFill>
              </a:rPr>
              <a:t>(newspaper tense)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A Brisbane </a:t>
            </a:r>
            <a:r>
              <a:rPr sz="2400" dirty="0" err="1">
                <a:solidFill>
                  <a:srgbClr val="595959"/>
                </a:solidFill>
              </a:rPr>
              <a:t>neighbourhood</a:t>
            </a:r>
            <a:r>
              <a:rPr sz="2400" dirty="0">
                <a:solidFill>
                  <a:srgbClr val="595959"/>
                </a:solidFill>
              </a:rPr>
              <a:t> </a:t>
            </a:r>
            <a:r>
              <a:rPr sz="2400" u="sng" dirty="0">
                <a:solidFill>
                  <a:srgbClr val="595959"/>
                </a:solidFill>
              </a:rPr>
              <a:t>has been</a:t>
            </a:r>
            <a:r>
              <a:rPr sz="2400" dirty="0">
                <a:solidFill>
                  <a:srgbClr val="595959"/>
                </a:solidFill>
              </a:rPr>
              <a:t> placed in lockdown again as experts </a:t>
            </a:r>
            <a:r>
              <a:rPr sz="2400" u="sng" dirty="0">
                <a:solidFill>
                  <a:srgbClr val="595959"/>
                </a:solidFill>
              </a:rPr>
              <a:t>prepare</a:t>
            </a:r>
            <a:r>
              <a:rPr sz="2400" dirty="0">
                <a:solidFill>
                  <a:srgbClr val="595959"/>
                </a:solidFill>
              </a:rPr>
              <a:t> to carry out more controlled explosions on material found at a vacant rental property. (Online – ABC </a:t>
            </a:r>
            <a:r>
              <a:rPr sz="2400" dirty="0" smtClean="0">
                <a:solidFill>
                  <a:srgbClr val="595959"/>
                </a:solidFill>
              </a:rPr>
              <a:t>homepage)</a:t>
            </a: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A 12-year-old </a:t>
            </a:r>
            <a:r>
              <a:rPr sz="2400" u="sng" dirty="0">
                <a:solidFill>
                  <a:srgbClr val="595959"/>
                </a:solidFill>
              </a:rPr>
              <a:t>was</a:t>
            </a:r>
            <a:r>
              <a:rPr sz="2400" dirty="0">
                <a:solidFill>
                  <a:srgbClr val="595959"/>
                </a:solidFill>
              </a:rPr>
              <a:t> allegedly </a:t>
            </a:r>
            <a:r>
              <a:rPr sz="2400" u="sng" dirty="0">
                <a:solidFill>
                  <a:srgbClr val="595959"/>
                </a:solidFill>
              </a:rPr>
              <a:t>used</a:t>
            </a:r>
            <a:r>
              <a:rPr sz="2400" dirty="0">
                <a:solidFill>
                  <a:srgbClr val="595959"/>
                </a:solidFill>
              </a:rPr>
              <a:t> as a “delivery boy” by a major drug operation which </a:t>
            </a:r>
            <a:r>
              <a:rPr sz="2400" u="sng" dirty="0">
                <a:solidFill>
                  <a:srgbClr val="595959"/>
                </a:solidFill>
              </a:rPr>
              <a:t>trafficked</a:t>
            </a:r>
            <a:r>
              <a:rPr sz="2400" dirty="0">
                <a:solidFill>
                  <a:srgbClr val="595959"/>
                </a:solidFill>
              </a:rPr>
              <a:t> speed and marijuana. (Print – </a:t>
            </a:r>
            <a:r>
              <a:rPr sz="2400" i="1" dirty="0">
                <a:solidFill>
                  <a:srgbClr val="595959"/>
                </a:solidFill>
              </a:rPr>
              <a:t>The Courier-Mail </a:t>
            </a:r>
            <a:r>
              <a:rPr sz="2400" dirty="0">
                <a:solidFill>
                  <a:srgbClr val="595959"/>
                </a:solidFill>
              </a:rPr>
              <a:t>front </a:t>
            </a:r>
            <a:r>
              <a:rPr sz="2400" dirty="0" smtClean="0">
                <a:solidFill>
                  <a:srgbClr val="595959"/>
                </a:solidFill>
              </a:rPr>
              <a:t>page)</a:t>
            </a:r>
            <a:endParaRPr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A word about quotations</a:t>
            </a:r>
          </a:p>
        </p:txBody>
      </p:sp>
      <p:sp>
        <p:nvSpPr>
          <p:cNvPr id="91" name="Shape 91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0088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Quotes are used to put experts/witnesses/people in a </a:t>
            </a:r>
            <a:r>
              <a:rPr sz="2200" dirty="0" smtClean="0">
                <a:solidFill>
                  <a:srgbClr val="595959"/>
                </a:solidFill>
              </a:rPr>
              <a:t>story</a:t>
            </a:r>
            <a:endParaRPr lang="en-AU" sz="22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2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A direct quote can be paraphrased into an indirect </a:t>
            </a:r>
            <a:r>
              <a:rPr sz="2200" dirty="0" smtClean="0">
                <a:solidFill>
                  <a:srgbClr val="595959"/>
                </a:solidFill>
              </a:rPr>
              <a:t>quote</a:t>
            </a:r>
            <a:endParaRPr lang="en-AU" sz="22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2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But the process is strictly one way – an indirect quote can NEVER be reworked into a direct </a:t>
            </a:r>
            <a:r>
              <a:rPr sz="2200" dirty="0" smtClean="0">
                <a:solidFill>
                  <a:srgbClr val="595959"/>
                </a:solidFill>
              </a:rPr>
              <a:t>quote</a:t>
            </a:r>
            <a:endParaRPr lang="en-AU" sz="22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2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A direct quote must be exactly what was </a:t>
            </a:r>
            <a:r>
              <a:rPr sz="2200" dirty="0" smtClean="0">
                <a:solidFill>
                  <a:srgbClr val="595959"/>
                </a:solidFill>
              </a:rPr>
              <a:t>said</a:t>
            </a:r>
            <a:endParaRPr lang="en-AU" sz="22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2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75378"/>
          </a:xfrm>
        </p:spPr>
        <p:txBody>
          <a:bodyPr/>
          <a:lstStyle/>
          <a:p>
            <a:r>
              <a:rPr lang="en-AU" dirty="0" smtClean="0"/>
              <a:t>Direct Vs Indirect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3346"/>
            <a:ext cx="6777317" cy="435306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lang="en-AU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AU" sz="2800" dirty="0">
                <a:solidFill>
                  <a:srgbClr val="595959"/>
                </a:solidFill>
              </a:rPr>
              <a:t>“Quoting accurately is very, very important,” the tutor said. </a:t>
            </a:r>
            <a:endParaRPr lang="en-AU" sz="2800" dirty="0" smtClean="0">
              <a:solidFill>
                <a:srgbClr val="595959"/>
              </a:solidFill>
            </a:endParaRPr>
          </a:p>
          <a:p>
            <a:pPr marL="68580" lv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AU" sz="2800" dirty="0">
                <a:solidFill>
                  <a:srgbClr val="595959"/>
                </a:solidFill>
              </a:rPr>
              <a:t>	</a:t>
            </a:r>
            <a:r>
              <a:rPr lang="en-AU" sz="2800" dirty="0" smtClean="0">
                <a:solidFill>
                  <a:srgbClr val="595959"/>
                </a:solidFill>
              </a:rPr>
              <a:t>(</a:t>
            </a:r>
            <a:r>
              <a:rPr lang="en-AU" sz="2800" dirty="0">
                <a:solidFill>
                  <a:srgbClr val="595959"/>
                </a:solidFill>
              </a:rPr>
              <a:t>Direct quote with attribution</a:t>
            </a:r>
            <a:r>
              <a:rPr lang="en-AU" sz="2800" dirty="0" smtClean="0">
                <a:solidFill>
                  <a:srgbClr val="595959"/>
                </a:solidFill>
              </a:rPr>
              <a:t>)</a:t>
            </a:r>
          </a:p>
          <a:p>
            <a:pPr marL="68580" lv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AU" sz="2800" dirty="0">
              <a:solidFill>
                <a:srgbClr val="595959"/>
              </a:solidFill>
            </a:endParaRPr>
          </a:p>
          <a:p>
            <a:pPr lvl="0"/>
            <a:r>
              <a:rPr lang="en-AU" sz="2800" dirty="0">
                <a:solidFill>
                  <a:srgbClr val="595959"/>
                </a:solidFill>
              </a:rPr>
              <a:t>The tutor said this was very important. </a:t>
            </a:r>
            <a:endParaRPr lang="en-AU" sz="2800" dirty="0" smtClean="0">
              <a:solidFill>
                <a:srgbClr val="595959"/>
              </a:solidFill>
            </a:endParaRPr>
          </a:p>
          <a:p>
            <a:pPr marL="68580" lvl="0" indent="0">
              <a:buNone/>
            </a:pPr>
            <a:r>
              <a:rPr lang="en-AU" sz="2800" dirty="0">
                <a:solidFill>
                  <a:srgbClr val="595959"/>
                </a:solidFill>
              </a:rPr>
              <a:t>	</a:t>
            </a:r>
            <a:r>
              <a:rPr lang="en-AU" sz="2800" dirty="0" smtClean="0">
                <a:solidFill>
                  <a:srgbClr val="595959"/>
                </a:solidFill>
              </a:rPr>
              <a:t>(Paraphrase or indirect quote)</a:t>
            </a:r>
          </a:p>
          <a:p>
            <a:pPr marL="68580" lvl="0" indent="0">
              <a:buNone/>
            </a:pPr>
            <a:endParaRPr lang="en-AU" sz="2800" dirty="0" smtClean="0">
              <a:solidFill>
                <a:srgbClr val="595959"/>
              </a:solidFill>
            </a:endParaRPr>
          </a:p>
          <a:p>
            <a:pPr marL="68580" lvl="0" indent="0">
              <a:buNone/>
            </a:pPr>
            <a:r>
              <a:rPr lang="en-AU" sz="1900" dirty="0" smtClean="0">
                <a:solidFill>
                  <a:srgbClr val="595959"/>
                </a:solidFill>
              </a:rPr>
              <a:t>Remember to </a:t>
            </a:r>
            <a:r>
              <a:rPr lang="en-AU" sz="1900" dirty="0">
                <a:solidFill>
                  <a:srgbClr val="595959"/>
                </a:solidFill>
              </a:rPr>
              <a:t>use </a:t>
            </a:r>
            <a:r>
              <a:rPr lang="en-AU" sz="1900" b="1" dirty="0">
                <a:solidFill>
                  <a:srgbClr val="595959"/>
                </a:solidFill>
              </a:rPr>
              <a:t>past tense </a:t>
            </a:r>
            <a:r>
              <a:rPr lang="en-AU" sz="1900" dirty="0">
                <a:solidFill>
                  <a:srgbClr val="595959"/>
                </a:solidFill>
              </a:rPr>
              <a:t>when using </a:t>
            </a:r>
            <a:r>
              <a:rPr lang="en-AU" sz="1900" dirty="0" smtClean="0">
                <a:solidFill>
                  <a:srgbClr val="595959"/>
                </a:solidFill>
              </a:rPr>
              <a:t>said </a:t>
            </a:r>
            <a:r>
              <a:rPr lang="en-AU" sz="1900" dirty="0">
                <a:solidFill>
                  <a:srgbClr val="595959"/>
                </a:solidFill>
              </a:rPr>
              <a:t>!!!!*****!!!!!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487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Readability and reading </a:t>
            </a:r>
          </a:p>
        </p:txBody>
      </p:sp>
      <p:sp>
        <p:nvSpPr>
          <p:cNvPr id="94" name="Shape 94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3434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Shorter sentences are usually easier to read than longer </a:t>
            </a:r>
            <a:r>
              <a:rPr sz="2400" dirty="0" smtClean="0">
                <a:solidFill>
                  <a:srgbClr val="595959"/>
                </a:solidFill>
              </a:rPr>
              <a:t>sentences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The same goes for </a:t>
            </a:r>
            <a:r>
              <a:rPr sz="2400" dirty="0" smtClean="0">
                <a:solidFill>
                  <a:srgbClr val="595959"/>
                </a:solidFill>
              </a:rPr>
              <a:t>paragraphs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BUT an article in which all sentences and all paragraphs are short becomes visually and mentally boring for </a:t>
            </a:r>
            <a:r>
              <a:rPr sz="2400" dirty="0" smtClean="0">
                <a:solidFill>
                  <a:srgbClr val="595959"/>
                </a:solidFill>
              </a:rPr>
              <a:t>readers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So vary sentence and paragraph lengths and </a:t>
            </a:r>
            <a:r>
              <a:rPr sz="2400" dirty="0" err="1">
                <a:solidFill>
                  <a:srgbClr val="595959"/>
                </a:solidFill>
              </a:rPr>
              <a:t>visualise</a:t>
            </a:r>
            <a:r>
              <a:rPr sz="2400" dirty="0">
                <a:solidFill>
                  <a:srgbClr val="595959"/>
                </a:solidFill>
              </a:rPr>
              <a:t> how your article will look when printed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idx="1"/>
          </p:nvPr>
        </p:nvSpPr>
        <p:spPr>
          <a:xfrm>
            <a:off x="428625" y="1231270"/>
            <a:ext cx="8229600" cy="53687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3369" lvl="0" indent="-293369" defTabSz="768095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1679" dirty="0">
              <a:solidFill>
                <a:srgbClr val="595959"/>
              </a:solidFill>
            </a:endParaRPr>
          </a:p>
          <a:p>
            <a:pPr marL="293369" lvl="0" indent="-293369" defTabSz="768095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51" b="1" dirty="0">
                <a:solidFill>
                  <a:srgbClr val="595959"/>
                </a:solidFill>
              </a:rPr>
              <a:t>Skier “tried to outrun avalanche”</a:t>
            </a:r>
          </a:p>
          <a:p>
            <a:pPr marL="293369" lvl="0" indent="-293369" defTabSz="768095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79" dirty="0">
                <a:solidFill>
                  <a:srgbClr val="595959"/>
                </a:solidFill>
              </a:rPr>
              <a:t>A SKIER who was killed in an avalanche in the Snowy Mountains yesterday tried to ride the snow before being buried, police </a:t>
            </a:r>
            <a:r>
              <a:rPr sz="1679" dirty="0" err="1" smtClean="0">
                <a:solidFill>
                  <a:srgbClr val="595959"/>
                </a:solidFill>
              </a:rPr>
              <a:t>sa</a:t>
            </a:r>
            <a:r>
              <a:rPr lang="en-AU" sz="1679" dirty="0" smtClean="0">
                <a:solidFill>
                  <a:srgbClr val="595959"/>
                </a:solidFill>
              </a:rPr>
              <a:t>id</a:t>
            </a:r>
            <a:r>
              <a:rPr sz="1679" dirty="0" smtClean="0">
                <a:solidFill>
                  <a:srgbClr val="595959"/>
                </a:solidFill>
              </a:rPr>
              <a:t>. </a:t>
            </a:r>
            <a:r>
              <a:rPr sz="1679" b="1" dirty="0">
                <a:solidFill>
                  <a:srgbClr val="595959"/>
                </a:solidFill>
              </a:rPr>
              <a:t>– 23</a:t>
            </a:r>
          </a:p>
          <a:p>
            <a:pPr marL="293369" lvl="0" indent="-293369" defTabSz="768095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79" dirty="0">
                <a:solidFill>
                  <a:srgbClr val="595959"/>
                </a:solidFill>
              </a:rPr>
              <a:t>Tom </a:t>
            </a:r>
            <a:r>
              <a:rPr sz="1679" dirty="0" err="1">
                <a:solidFill>
                  <a:srgbClr val="595959"/>
                </a:solidFill>
              </a:rPr>
              <a:t>Carr</a:t>
            </a:r>
            <a:r>
              <a:rPr sz="1679" dirty="0">
                <a:solidFill>
                  <a:srgbClr val="595959"/>
                </a:solidFill>
              </a:rPr>
              <a:t>-Boyd, 22, from the Blue Mountains town of Wentworth Falls, was skiing near Charlotte's Pass when a collapsed segment of hardened snow known as an ice cornice gave way yesterday afternoon. – </a:t>
            </a:r>
            <a:r>
              <a:rPr sz="1679" b="1" dirty="0">
                <a:solidFill>
                  <a:srgbClr val="595959"/>
                </a:solidFill>
              </a:rPr>
              <a:t>32 </a:t>
            </a:r>
          </a:p>
          <a:p>
            <a:pPr marL="293369" lvl="0" indent="-293369" defTabSz="768095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79" dirty="0" err="1" smtClean="0">
                <a:solidFill>
                  <a:srgbClr val="595959"/>
                </a:solidFill>
              </a:rPr>
              <a:t>Cooma</a:t>
            </a:r>
            <a:r>
              <a:rPr sz="1679" dirty="0" smtClean="0">
                <a:solidFill>
                  <a:srgbClr val="595959"/>
                </a:solidFill>
              </a:rPr>
              <a:t> </a:t>
            </a:r>
            <a:r>
              <a:rPr sz="1679" dirty="0">
                <a:solidFill>
                  <a:srgbClr val="595959"/>
                </a:solidFill>
              </a:rPr>
              <a:t>Police Inspector Peter Rooney </a:t>
            </a:r>
            <a:r>
              <a:rPr sz="1679" dirty="0" smtClean="0">
                <a:solidFill>
                  <a:srgbClr val="595959"/>
                </a:solidFill>
              </a:rPr>
              <a:t>said</a:t>
            </a:r>
            <a:r>
              <a:rPr lang="en-AU" sz="1679" dirty="0" smtClean="0">
                <a:solidFill>
                  <a:srgbClr val="595959"/>
                </a:solidFill>
              </a:rPr>
              <a:t> the snow and ice slid out from underneath him</a:t>
            </a:r>
            <a:r>
              <a:rPr sz="1679" dirty="0" smtClean="0">
                <a:solidFill>
                  <a:srgbClr val="595959"/>
                </a:solidFill>
              </a:rPr>
              <a:t>. </a:t>
            </a:r>
            <a:r>
              <a:rPr sz="1679" dirty="0">
                <a:solidFill>
                  <a:srgbClr val="595959"/>
                </a:solidFill>
              </a:rPr>
              <a:t>– </a:t>
            </a:r>
            <a:r>
              <a:rPr sz="1679" b="1" dirty="0" smtClean="0">
                <a:solidFill>
                  <a:srgbClr val="595959"/>
                </a:solidFill>
              </a:rPr>
              <a:t>1</a:t>
            </a:r>
            <a:r>
              <a:rPr lang="en-AU" sz="1679" b="1" dirty="0" smtClean="0">
                <a:solidFill>
                  <a:srgbClr val="595959"/>
                </a:solidFill>
              </a:rPr>
              <a:t>4</a:t>
            </a:r>
            <a:endParaRPr sz="1679" b="1" dirty="0">
              <a:solidFill>
                <a:srgbClr val="595959"/>
              </a:solidFill>
            </a:endParaRPr>
          </a:p>
          <a:p>
            <a:pPr marL="293369" lvl="0" indent="-293369" defTabSz="768095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79" dirty="0">
                <a:solidFill>
                  <a:srgbClr val="595959"/>
                </a:solidFill>
              </a:rPr>
              <a:t>“He was seen to attempt to ride the snow and stay above the </a:t>
            </a:r>
            <a:r>
              <a:rPr sz="1679" dirty="0" smtClean="0">
                <a:solidFill>
                  <a:srgbClr val="595959"/>
                </a:solidFill>
              </a:rPr>
              <a:t>surface</a:t>
            </a:r>
            <a:r>
              <a:rPr lang="en-AU" sz="1679" dirty="0" smtClean="0">
                <a:solidFill>
                  <a:srgbClr val="595959"/>
                </a:solidFill>
              </a:rPr>
              <a:t>,” he said</a:t>
            </a:r>
            <a:r>
              <a:rPr sz="1679" dirty="0" smtClean="0">
                <a:solidFill>
                  <a:srgbClr val="595959"/>
                </a:solidFill>
              </a:rPr>
              <a:t>. </a:t>
            </a:r>
            <a:r>
              <a:rPr sz="1679" dirty="0">
                <a:solidFill>
                  <a:srgbClr val="595959"/>
                </a:solidFill>
              </a:rPr>
              <a:t>– </a:t>
            </a:r>
            <a:r>
              <a:rPr sz="1679" b="1" dirty="0" smtClean="0">
                <a:solidFill>
                  <a:srgbClr val="595959"/>
                </a:solidFill>
              </a:rPr>
              <a:t>1</a:t>
            </a:r>
            <a:r>
              <a:rPr lang="en-AU" sz="1679" b="1" dirty="0" smtClean="0">
                <a:solidFill>
                  <a:srgbClr val="595959"/>
                </a:solidFill>
              </a:rPr>
              <a:t>6</a:t>
            </a:r>
            <a:endParaRPr sz="1679" dirty="0">
              <a:solidFill>
                <a:srgbClr val="595959"/>
              </a:solidFill>
            </a:endParaRPr>
          </a:p>
          <a:p>
            <a:pPr marL="293369" lvl="0" indent="-293369" defTabSz="768095"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79" dirty="0">
                <a:solidFill>
                  <a:srgbClr val="595959"/>
                </a:solidFill>
              </a:rPr>
              <a:t>“However, at some stage he has been engulfed by the large amount of snow and ice.” – </a:t>
            </a:r>
            <a:r>
              <a:rPr sz="1679" b="1" dirty="0">
                <a:solidFill>
                  <a:srgbClr val="595959"/>
                </a:solidFill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idx="1"/>
          </p:nvPr>
        </p:nvSpPr>
        <p:spPr>
          <a:xfrm>
            <a:off x="549275" y="965916"/>
            <a:ext cx="8042276" cy="53576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lv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595959"/>
                </a:solidFill>
              </a:rPr>
              <a:t>Police and emergency service crews were called to the scene shortly after </a:t>
            </a:r>
            <a:r>
              <a:rPr sz="1800" dirty="0" smtClean="0">
                <a:solidFill>
                  <a:srgbClr val="595959"/>
                </a:solidFill>
              </a:rPr>
              <a:t>1.30pm. </a:t>
            </a:r>
            <a:r>
              <a:rPr sz="1800" dirty="0">
                <a:solidFill>
                  <a:srgbClr val="595959"/>
                </a:solidFill>
              </a:rPr>
              <a:t>– </a:t>
            </a:r>
            <a:r>
              <a:rPr sz="1800" b="1" dirty="0" smtClean="0">
                <a:solidFill>
                  <a:srgbClr val="595959"/>
                </a:solidFill>
              </a:rPr>
              <a:t>1</a:t>
            </a:r>
            <a:r>
              <a:rPr lang="en-AU" sz="1800" b="1" dirty="0" smtClean="0">
                <a:solidFill>
                  <a:srgbClr val="595959"/>
                </a:solidFill>
              </a:rPr>
              <a:t>3</a:t>
            </a:r>
            <a:endParaRPr sz="1800" b="1" dirty="0">
              <a:solidFill>
                <a:srgbClr val="595959"/>
              </a:solidFill>
            </a:endParaRPr>
          </a:p>
          <a:p>
            <a:pPr marL="68580" lv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595959"/>
                </a:solidFill>
              </a:rPr>
              <a:t>“We (police) were aware at that stage that a person had been engulfed by the snow and that a search had taken place by witnesses to no avail,” Insp Rooney said. – </a:t>
            </a:r>
            <a:r>
              <a:rPr sz="1800" b="1" dirty="0">
                <a:solidFill>
                  <a:srgbClr val="595959"/>
                </a:solidFill>
              </a:rPr>
              <a:t>31</a:t>
            </a:r>
          </a:p>
          <a:p>
            <a:pPr marL="68580" lv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595959"/>
                </a:solidFill>
              </a:rPr>
              <a:t>An extensive search of the area followed and the skier's body was recovered about 5.45pm. - </a:t>
            </a:r>
            <a:r>
              <a:rPr sz="1800" b="1" dirty="0">
                <a:solidFill>
                  <a:srgbClr val="595959"/>
                </a:solidFill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Accuracy is everything</a:t>
            </a:r>
          </a:p>
        </p:txBody>
      </p:sp>
      <p:sp>
        <p:nvSpPr>
          <p:cNvPr id="102" name="Shape 102"/>
          <p:cNvSpPr>
            <a:spLocks noGrp="1"/>
          </p:cNvSpPr>
          <p:nvPr>
            <p:ph idx="1"/>
          </p:nvPr>
        </p:nvSpPr>
        <p:spPr>
          <a:xfrm>
            <a:off x="549275" y="1910280"/>
            <a:ext cx="8042276" cy="45448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3725" lvl="0" indent="-593725">
              <a:lnSpc>
                <a:spcPct val="96000"/>
              </a:lnSpc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95959"/>
                </a:solidFill>
              </a:rPr>
              <a:t>It is far better to publish a story written by a plodder that is true, than to publish one that has been written by a word magician but contains </a:t>
            </a:r>
            <a:r>
              <a:rPr sz="3400" dirty="0" smtClean="0">
                <a:solidFill>
                  <a:srgbClr val="595959"/>
                </a:solidFill>
              </a:rPr>
              <a:t>errors</a:t>
            </a:r>
            <a:endParaRPr lang="en-AU" sz="3400" dirty="0" smtClean="0">
              <a:solidFill>
                <a:srgbClr val="595959"/>
              </a:solidFill>
            </a:endParaRPr>
          </a:p>
          <a:p>
            <a:pPr marL="593725" lvl="0" indent="-593725">
              <a:lnSpc>
                <a:spcPct val="96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595959"/>
              </a:solidFill>
            </a:endParaRPr>
          </a:p>
          <a:p>
            <a:pPr marL="593725" lvl="0" indent="-593725">
              <a:lnSpc>
                <a:spcPct val="96000"/>
              </a:lnSpc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95959"/>
                </a:solidFill>
              </a:rPr>
              <a:t>Inaccurate journalism is ineffective </a:t>
            </a:r>
            <a:r>
              <a:rPr sz="3400" dirty="0" smtClean="0">
                <a:solidFill>
                  <a:srgbClr val="595959"/>
                </a:solidFill>
              </a:rPr>
              <a:t>journalism</a:t>
            </a:r>
            <a:endParaRPr lang="en-AU" sz="3400" dirty="0" smtClean="0">
              <a:solidFill>
                <a:srgbClr val="595959"/>
              </a:solidFill>
            </a:endParaRPr>
          </a:p>
          <a:p>
            <a:pPr marL="593725" lvl="0" indent="-593725">
              <a:lnSpc>
                <a:spcPct val="96000"/>
              </a:lnSpc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595959"/>
              </a:solidFill>
            </a:endParaRPr>
          </a:p>
          <a:p>
            <a:pPr marL="593725" lvl="0" indent="-593725">
              <a:lnSpc>
                <a:spcPct val="96000"/>
              </a:lnSpc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95959"/>
                </a:solidFill>
              </a:rPr>
              <a:t>It is also dangerous journalism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731068" y="730399"/>
            <a:ext cx="7772400" cy="11144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32104">
              <a:defRPr sz="327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76">
                <a:solidFill>
                  <a:srgbClr val="663366"/>
                </a:solidFill>
              </a:rPr>
              <a:t>Introduction – this lecture will help you understand:</a:t>
            </a:r>
          </a:p>
        </p:txBody>
      </p:sp>
      <p:sp>
        <p:nvSpPr>
          <p:cNvPr id="58" name="Shape 58"/>
          <p:cNvSpPr>
            <a:spLocks noGrp="1"/>
          </p:cNvSpPr>
          <p:nvPr>
            <p:ph idx="1"/>
          </p:nvPr>
        </p:nvSpPr>
        <p:spPr>
          <a:xfrm>
            <a:off x="457200" y="2227152"/>
            <a:ext cx="8229600" cy="413078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Writing and reading processes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The language of news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Use of tense when news writing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Sentence length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House style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Readability, and writing that “works”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The vital importance of accuracy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Accuracy is everything</a:t>
            </a:r>
          </a:p>
        </p:txBody>
      </p:sp>
      <p:sp>
        <p:nvSpPr>
          <p:cNvPr id="105" name="Shape 105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343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BC5FBC"/>
                </a:solidFill>
                <a:uFill>
                  <a:solidFill>
                    <a:srgbClr val="BC5FBC"/>
                  </a:solidFill>
                </a:uFill>
                <a:hlinkClick r:id="rId2"/>
              </a:rPr>
              <a:t>Getting it wrong</a:t>
            </a:r>
            <a:r>
              <a:rPr sz="2400" dirty="0">
                <a:solidFill>
                  <a:srgbClr val="595959"/>
                </a:solidFill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BC5FBC"/>
                </a:solidFill>
                <a:uFill>
                  <a:solidFill>
                    <a:srgbClr val="BC5FBC"/>
                  </a:solidFill>
                </a:uFill>
                <a:hlinkClick r:id="rId3"/>
              </a:rPr>
              <a:t>Missing flight MH370</a:t>
            </a:r>
            <a:r>
              <a:rPr sz="2400" dirty="0">
                <a:solidFill>
                  <a:srgbClr val="595959"/>
                </a:solidFill>
              </a:rPr>
              <a:t> </a:t>
            </a:r>
            <a:endParaRPr lang="en-AU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dirty="0" smtClean="0">
                <a:hlinkClick r:id="rId4"/>
              </a:rPr>
              <a:t>Vegemite</a:t>
            </a:r>
            <a:endParaRPr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549275" y="116631"/>
            <a:ext cx="8042276" cy="10398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663366"/>
                </a:solidFill>
              </a:rPr>
              <a:t>Think about the words you use!</a:t>
            </a:r>
          </a:p>
        </p:txBody>
      </p:sp>
      <p:pic>
        <p:nvPicPr>
          <p:cNvPr id="108" name="image2.jpg" descr="westerntimesfinal head job"/>
          <p:cNvPicPr/>
          <p:nvPr/>
        </p:nvPicPr>
        <p:blipFill>
          <a:blip r:embed="rId2">
            <a:extLst/>
          </a:blip>
          <a:srcRect l="14542" t="2856" r="11428" b="5979"/>
          <a:stretch>
            <a:fillRect/>
          </a:stretch>
        </p:blipFill>
        <p:spPr>
          <a:xfrm>
            <a:off x="2637691" y="1281113"/>
            <a:ext cx="4360987" cy="5166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31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Accuracy is everything</a:t>
            </a:r>
          </a:p>
        </p:txBody>
      </p:sp>
      <p:sp>
        <p:nvSpPr>
          <p:cNvPr id="114" name="Shape 114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343401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5761" y="1475655"/>
            <a:ext cx="4191001" cy="4826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5.jpg" descr="http://www.oddee.com/_media/imgs/articles2/a97261_g174_1-valley-news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11" y="1052736"/>
            <a:ext cx="4286251" cy="534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/>
          </a:p>
        </p:txBody>
      </p:sp>
      <p:pic>
        <p:nvPicPr>
          <p:cNvPr id="119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8144" y="1628799"/>
            <a:ext cx="2443163" cy="434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7.jpg" descr="https://fbcdn-sphotos-c-a.akamaihd.net/hphotos-ak-xaf1/v/t1.0-9/10172636_709607995780349_5554354994588905382_n.jpg?oh=431b9347194c0c7c47c1d2dd955055b0&amp;oe=54608108&amp;__gda__=1416319417_3bd585af4abd89a055e91bc5c3ee3b35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980728"/>
            <a:ext cx="5400601" cy="5427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Accuracy is everything</a:t>
            </a:r>
          </a:p>
        </p:txBody>
      </p:sp>
      <p:pic>
        <p:nvPicPr>
          <p:cNvPr id="123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8711" y="1600200"/>
            <a:ext cx="4343401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Be extra careful with</a:t>
            </a:r>
          </a:p>
        </p:txBody>
      </p:sp>
      <p:sp>
        <p:nvSpPr>
          <p:cNvPr id="126" name="Shape 126"/>
          <p:cNvSpPr>
            <a:spLocks noGrp="1"/>
          </p:cNvSpPr>
          <p:nvPr>
            <p:ph idx="1"/>
          </p:nvPr>
        </p:nvSpPr>
        <p:spPr>
          <a:xfrm>
            <a:off x="549275" y="2073244"/>
            <a:ext cx="8042276" cy="387035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Times and dates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Numbers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Addresses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Locations and place names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Titles of people and publications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Second-hand “facts”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Hearsay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 b="1" u="sng" dirty="0">
                <a:solidFill>
                  <a:srgbClr val="595959"/>
                </a:solidFill>
              </a:rPr>
              <a:t>NAMES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3" cy="1143001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63366"/>
                </a:solidFill>
              </a:rPr>
              <a:t>Protect yourself by being accurate</a:t>
            </a:r>
          </a:p>
        </p:txBody>
      </p:sp>
      <p:sp>
        <p:nvSpPr>
          <p:cNvPr id="129" name="Shape 129"/>
          <p:cNvSpPr>
            <a:spLocks noGrp="1"/>
          </p:cNvSpPr>
          <p:nvPr>
            <p:ph idx="1"/>
          </p:nvPr>
        </p:nvSpPr>
        <p:spPr>
          <a:xfrm>
            <a:off x="549275" y="2046083"/>
            <a:ext cx="8042276" cy="389751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NEVER assume </a:t>
            </a:r>
            <a:r>
              <a:rPr sz="2400" dirty="0" smtClean="0">
                <a:solidFill>
                  <a:srgbClr val="595959"/>
                </a:solidFill>
              </a:rPr>
              <a:t>anything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Learn to distinguish between fact, opinion, speculation, and </a:t>
            </a:r>
            <a:r>
              <a:rPr sz="2400" dirty="0" err="1" smtClean="0">
                <a:solidFill>
                  <a:srgbClr val="595959"/>
                </a:solidFill>
              </a:rPr>
              <a:t>rumour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Double check key details such as the spelling of names, titles, and </a:t>
            </a:r>
            <a:r>
              <a:rPr sz="2400" dirty="0" smtClean="0">
                <a:solidFill>
                  <a:srgbClr val="595959"/>
                </a:solidFill>
              </a:rPr>
              <a:t>addresses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Become a bit paranoid – look for hidden </a:t>
            </a:r>
            <a:r>
              <a:rPr sz="2400" dirty="0" smtClean="0">
                <a:solidFill>
                  <a:srgbClr val="595959"/>
                </a:solidFill>
              </a:rPr>
              <a:t>agendas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Be careful with words – always select exactly the right one for the job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AU" dirty="0" smtClean="0"/>
              <a:t>Reading…. 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>
          <a:xfrm>
            <a:off x="1438275" y="2399168"/>
            <a:ext cx="5931246" cy="3353933"/>
          </a:xfrm>
          <a:prstGeom prst="rect">
            <a:avLst/>
          </a:prstGeom>
        </p:spPr>
        <p:txBody>
          <a:bodyPr/>
          <a:lstStyle/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 smtClean="0">
                <a:solidFill>
                  <a:srgbClr val="595959"/>
                </a:solidFill>
              </a:rPr>
              <a:t>Chapter </a:t>
            </a:r>
            <a:r>
              <a:rPr sz="2200" dirty="0">
                <a:solidFill>
                  <a:srgbClr val="595959"/>
                </a:solidFill>
              </a:rPr>
              <a:t>5 – The </a:t>
            </a:r>
            <a:r>
              <a:rPr sz="2200" dirty="0" smtClean="0">
                <a:solidFill>
                  <a:srgbClr val="595959"/>
                </a:solidFill>
              </a:rPr>
              <a:t>newsroom</a:t>
            </a:r>
            <a:endParaRPr lang="en-AU" sz="2200" dirty="0" smtClean="0">
              <a:solidFill>
                <a:srgbClr val="595959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endParaRPr sz="2200" dirty="0">
              <a:solidFill>
                <a:srgbClr val="595959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Chapter 8 – Writing news for print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Journalistic Writing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If it is not exciting, important, or of note as information, no one will read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it.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If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no one reads it, you’re wasting your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time.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MAKE PEOPLE WANT TO READ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Keys to journalistic writing</a:t>
            </a:r>
          </a:p>
        </p:txBody>
      </p:sp>
      <p:sp>
        <p:nvSpPr>
          <p:cNvPr id="61" name="Shape 61"/>
          <p:cNvSpPr>
            <a:spLocks noGrp="1"/>
          </p:cNvSpPr>
          <p:nvPr>
            <p:ph idx="1"/>
          </p:nvPr>
        </p:nvSpPr>
        <p:spPr>
          <a:xfrm>
            <a:off x="549275" y="2118511"/>
            <a:ext cx="8042276" cy="39027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Clarity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Do not use two words when one will do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Never use a long word when a short one will do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Explain things in the same way you would want them explained to you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Avoid meaningless words: lot, got, nice, big, small, lovely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49275" y="404664"/>
            <a:ext cx="8042276" cy="10398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Also avoid</a:t>
            </a:r>
          </a:p>
        </p:txBody>
      </p:sp>
      <p:sp>
        <p:nvSpPr>
          <p:cNvPr id="64" name="Shape 64"/>
          <p:cNvSpPr>
            <a:spLocks noGrp="1"/>
          </p:cNvSpPr>
          <p:nvPr>
            <p:ph idx="1"/>
          </p:nvPr>
        </p:nvSpPr>
        <p:spPr>
          <a:xfrm>
            <a:off x="549275" y="2082297"/>
            <a:ext cx="8042276" cy="4943192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Long-winded explanations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Unnecessary adjectives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595959"/>
                </a:solidFill>
                <a:hlinkClick r:id="rId2"/>
              </a:rPr>
              <a:t>Clichés</a:t>
            </a: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Anything not vital to a story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Confusing technical details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Jargon including “police speak” 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Complex or old-fashioned words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Tautologies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68313" y="934616"/>
            <a:ext cx="7989886" cy="838201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 defTabSz="841247">
              <a:defRPr sz="36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663366"/>
                </a:solidFill>
              </a:rPr>
              <a:t>If you don’t understand it, don’t write it </a:t>
            </a:r>
          </a:p>
        </p:txBody>
      </p:sp>
      <p:sp>
        <p:nvSpPr>
          <p:cNvPr id="67" name="Shape 67"/>
          <p:cNvSpPr>
            <a:spLocks noGrp="1"/>
          </p:cNvSpPr>
          <p:nvPr>
            <p:ph idx="1"/>
          </p:nvPr>
        </p:nvSpPr>
        <p:spPr>
          <a:xfrm>
            <a:off x="549275" y="2104256"/>
            <a:ext cx="8042276" cy="398904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If you do not understand complex material how can you </a:t>
            </a:r>
            <a:r>
              <a:rPr sz="2400" dirty="0" err="1">
                <a:solidFill>
                  <a:srgbClr val="595959"/>
                </a:solidFill>
              </a:rPr>
              <a:t>summarise</a:t>
            </a:r>
            <a:r>
              <a:rPr sz="2400" dirty="0">
                <a:solidFill>
                  <a:srgbClr val="595959"/>
                </a:solidFill>
              </a:rPr>
              <a:t> it</a:t>
            </a:r>
            <a:r>
              <a:rPr sz="2400" dirty="0" smtClean="0">
                <a:solidFill>
                  <a:srgbClr val="595959"/>
                </a:solidFill>
              </a:rPr>
              <a:t>?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If you do write something you do not understand yourself, what hope will the audience have</a:t>
            </a:r>
            <a:r>
              <a:rPr sz="2400" dirty="0" smtClean="0">
                <a:solidFill>
                  <a:srgbClr val="595959"/>
                </a:solidFill>
              </a:rPr>
              <a:t>?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Ask experts to explain complex ideas in simple </a:t>
            </a:r>
            <a:r>
              <a:rPr sz="2400" dirty="0" smtClean="0">
                <a:solidFill>
                  <a:srgbClr val="595959"/>
                </a:solidFill>
              </a:rPr>
              <a:t>language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If that means asking “silly questions” then ask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The art of writing</a:t>
            </a:r>
          </a:p>
        </p:txBody>
      </p:sp>
      <p:sp>
        <p:nvSpPr>
          <p:cNvPr id="70" name="Shape 70"/>
          <p:cNvSpPr>
            <a:spLocks noGrp="1"/>
          </p:cNvSpPr>
          <p:nvPr>
            <p:ph idx="1"/>
          </p:nvPr>
        </p:nvSpPr>
        <p:spPr>
          <a:xfrm>
            <a:off x="549275" y="2176530"/>
            <a:ext cx="8042276" cy="4327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Use nouns and adjectives with care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Every sentence needs a verb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What is a noun?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What is an adjective?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What is a verb</a:t>
            </a:r>
            <a:r>
              <a:rPr sz="2400" dirty="0" smtClean="0">
                <a:solidFill>
                  <a:srgbClr val="595959"/>
                </a:solidFill>
              </a:rPr>
              <a:t>?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AU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2400" dirty="0" smtClean="0">
                <a:solidFill>
                  <a:srgbClr val="595959"/>
                </a:solidFill>
              </a:rPr>
              <a:t>Keep sentences to SVO</a:t>
            </a:r>
            <a:endParaRPr sz="2400" dirty="0">
              <a:solidFill>
                <a:srgbClr val="595959"/>
              </a:solidFill>
            </a:endParaRPr>
          </a:p>
          <a:p>
            <a:pPr marL="6858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			</a:t>
            </a:r>
            <a:endParaRPr lang="en-AU" sz="24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539750" y="260350"/>
            <a:ext cx="7918450" cy="11874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Know who you write for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3434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Nearly all news is written at some </a:t>
            </a:r>
            <a:r>
              <a:rPr sz="2400" dirty="0" smtClean="0">
                <a:solidFill>
                  <a:srgbClr val="595959"/>
                </a:solidFill>
              </a:rPr>
              <a:t>point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It is always written for the </a:t>
            </a:r>
            <a:r>
              <a:rPr sz="2400" dirty="0" smtClean="0">
                <a:solidFill>
                  <a:srgbClr val="595959"/>
                </a:solidFill>
              </a:rPr>
              <a:t>audience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Journalists must understand who they write for:</a:t>
            </a: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where do they live?</a:t>
            </a: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what things appeal to them, what do not?</a:t>
            </a: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what issues concern them?</a:t>
            </a: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who is respected in the community and who is not?</a:t>
            </a: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what history underlies key issues?</a:t>
            </a:r>
          </a:p>
          <a:p>
            <a:pPr marL="685800" lvl="1" indent="-336550">
              <a:spcBef>
                <a:spcPts val="600"/>
              </a:spcBef>
              <a:buClr>
                <a:srgbClr val="4C264D"/>
              </a:buClr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595959"/>
                </a:solidFill>
              </a:rPr>
              <a:t>who has vested interests?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663366"/>
                </a:solidFill>
              </a:rPr>
              <a:t>Language of news </a:t>
            </a:r>
          </a:p>
        </p:txBody>
      </p:sp>
      <p:sp>
        <p:nvSpPr>
          <p:cNvPr id="76" name="Shape 76"/>
          <p:cNvSpPr>
            <a:spLocks noGrp="1"/>
          </p:cNvSpPr>
          <p:nvPr>
            <p:ph idx="1"/>
          </p:nvPr>
        </p:nvSpPr>
        <p:spPr>
          <a:xfrm>
            <a:off x="549275" y="1801640"/>
            <a:ext cx="8042276" cy="48798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News writing is disciplined </a:t>
            </a:r>
            <a:r>
              <a:rPr sz="2400" dirty="0" smtClean="0">
                <a:solidFill>
                  <a:srgbClr val="595959"/>
                </a:solidFill>
              </a:rPr>
              <a:t>writing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It involves using exactly the right words to convey specific </a:t>
            </a:r>
            <a:r>
              <a:rPr sz="2400" dirty="0" smtClean="0">
                <a:solidFill>
                  <a:srgbClr val="595959"/>
                </a:solidFill>
              </a:rPr>
              <a:t>meanings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Words convey moods and feelings as well as </a:t>
            </a:r>
            <a:r>
              <a:rPr sz="2400" dirty="0" smtClean="0">
                <a:solidFill>
                  <a:srgbClr val="595959"/>
                </a:solidFill>
              </a:rPr>
              <a:t>facts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News writing is more than a text message or email, but less than a short </a:t>
            </a:r>
            <a:r>
              <a:rPr sz="2400" dirty="0" smtClean="0">
                <a:solidFill>
                  <a:srgbClr val="595959"/>
                </a:solidFill>
              </a:rPr>
              <a:t>story</a:t>
            </a:r>
            <a:endParaRPr lang="en-AU" sz="2400" dirty="0" smtClean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595959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595959"/>
                </a:solidFill>
              </a:rPr>
              <a:t>Once mastered, it is an extremely valuable skill and never forgotten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63366"/>
          </a:solidFill>
          <a:prstDash val="solid"/>
          <a:bevel/>
        </a:ln>
        <a:effectLst>
          <a:outerShdw blurRad="635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90000"/>
          </a:lnSpc>
          <a:spcBef>
            <a:spcPts val="70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63366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90000"/>
          </a:lnSpc>
          <a:spcBef>
            <a:spcPts val="70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</TotalTime>
  <Words>1118</Words>
  <Application>Microsoft Office PowerPoint</Application>
  <PresentationFormat>On-screen Show (4:3)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Helvetica Neue</vt:lpstr>
      <vt:lpstr>News Gothic MT</vt:lpstr>
      <vt:lpstr>Arial</vt:lpstr>
      <vt:lpstr>Century Gothic</vt:lpstr>
      <vt:lpstr>Wingdings 2</vt:lpstr>
      <vt:lpstr>Austin</vt:lpstr>
      <vt:lpstr>CMN130  Introduction to Journalism </vt:lpstr>
      <vt:lpstr>Introduction – this lecture will help you understand:</vt:lpstr>
      <vt:lpstr>Journalistic Writing </vt:lpstr>
      <vt:lpstr>Keys to journalistic writing</vt:lpstr>
      <vt:lpstr>Also avoid</vt:lpstr>
      <vt:lpstr>If you don’t understand it, don’t write it </vt:lpstr>
      <vt:lpstr>The art of writing</vt:lpstr>
      <vt:lpstr>Know who you write for</vt:lpstr>
      <vt:lpstr>Language of news </vt:lpstr>
      <vt:lpstr>House style</vt:lpstr>
      <vt:lpstr>House style</vt:lpstr>
      <vt:lpstr>Style and tense</vt:lpstr>
      <vt:lpstr>Tense</vt:lpstr>
      <vt:lpstr>A word about quotations</vt:lpstr>
      <vt:lpstr>Direct Vs Indirect</vt:lpstr>
      <vt:lpstr>Readability and reading </vt:lpstr>
      <vt:lpstr>PowerPoint Presentation</vt:lpstr>
      <vt:lpstr>PowerPoint Presentation</vt:lpstr>
      <vt:lpstr>Accuracy is everything</vt:lpstr>
      <vt:lpstr>Accuracy is everything</vt:lpstr>
      <vt:lpstr>Think about the words you use!</vt:lpstr>
      <vt:lpstr>Accuracy is everything</vt:lpstr>
      <vt:lpstr>PowerPoint Presentation</vt:lpstr>
      <vt:lpstr>Accuracy is everything</vt:lpstr>
      <vt:lpstr>Be extra careful with</vt:lpstr>
      <vt:lpstr>Protect yourself by being accurate</vt:lpstr>
      <vt:lpstr>Reading….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CMN130  Introduction to Journalism</dc:title>
  <dc:creator>Natoli</dc:creator>
  <cp:lastModifiedBy>Rosanna Natoli</cp:lastModifiedBy>
  <cp:revision>9</cp:revision>
  <dcterms:modified xsi:type="dcterms:W3CDTF">2016-08-11T06:34:08Z</dcterms:modified>
</cp:coreProperties>
</file>