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4" r:id="rId4"/>
    <p:sldId id="258" r:id="rId5"/>
    <p:sldId id="261" r:id="rId6"/>
    <p:sldId id="267" r:id="rId7"/>
    <p:sldId id="260" r:id="rId8"/>
    <p:sldId id="259" r:id="rId9"/>
    <p:sldId id="263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8/31/2016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eocrit.sfasu.edu/docs/spring2009/Mixing%20Fantasy%20with%20Fact.pdf" TargetMode="External"/><Relationship Id="rId2" Type="http://schemas.openxmlformats.org/officeDocument/2006/relationships/hyperlink" Target="http://www.the-culture-counter.com/the-trauma-of-memory-and-the-shattering-of-time-in-kurt-vonneguts-slaughterhouse-five-and-chris-markers-la-jete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andfonline.com/doi/pdf/10.3200/crit.46.4.357-368" TargetMode="External"/><Relationship Id="rId4" Type="http://schemas.openxmlformats.org/officeDocument/2006/relationships/hyperlink" Target="https://wondersonder.wordpress.com/2013/05/30/personal-memory-writing-and-mental-disorders-the-kurt-vonnegut-syndrom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CMN260 Novel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 Tutorial: The Post-modern Novel</a:t>
            </a:r>
          </a:p>
        </p:txBody>
      </p:sp>
    </p:spTree>
    <p:extLst>
      <p:ext uri="{BB962C8B-B14F-4D97-AF65-F5344CB8AC3E}">
        <p14:creationId xmlns:p14="http://schemas.microsoft.com/office/powerpoint/2010/main" val="327189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4081" y="594025"/>
            <a:ext cx="726893" cy="5381934"/>
          </a:xfrm>
        </p:spPr>
        <p:txBody>
          <a:bodyPr/>
          <a:lstStyle/>
          <a:p>
            <a:r>
              <a:rPr lang="en-US" dirty="0"/>
              <a:t>critical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71" y="256352"/>
            <a:ext cx="7149934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AU" sz="2000" dirty="0">
                <a:solidFill>
                  <a:srgbClr val="749805"/>
                </a:solidFill>
              </a:rPr>
              <a:t>What is postmodernist writing? Answer this question with reference to postmodern narrative techniques used in </a:t>
            </a:r>
            <a:r>
              <a:rPr lang="en-AU" sz="2000" i="1" dirty="0">
                <a:solidFill>
                  <a:srgbClr val="749805"/>
                </a:solidFill>
              </a:rPr>
              <a:t>Slaughterhouse 5. </a:t>
            </a:r>
            <a:r>
              <a:rPr lang="en-AU" sz="2000" dirty="0">
                <a:solidFill>
                  <a:srgbClr val="749805"/>
                </a:solidFill>
              </a:rPr>
              <a:t>Your answer must be </a:t>
            </a:r>
            <a:r>
              <a:rPr lang="en-AU" sz="2000" u="sng" dirty="0">
                <a:solidFill>
                  <a:srgbClr val="749805"/>
                </a:solidFill>
              </a:rPr>
              <a:t>supported with textual evidence </a:t>
            </a:r>
            <a:r>
              <a:rPr lang="en-AU" sz="2000" dirty="0">
                <a:solidFill>
                  <a:srgbClr val="749805"/>
                </a:solidFill>
              </a:rPr>
              <a:t>from the reading, and it </a:t>
            </a:r>
            <a:r>
              <a:rPr lang="en-AU" sz="2000" u="sng" dirty="0">
                <a:solidFill>
                  <a:srgbClr val="749805"/>
                </a:solidFill>
              </a:rPr>
              <a:t>must include at least one academic reference.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2266007"/>
            <a:ext cx="625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Suggested prompts for structuring your response</a:t>
            </a:r>
            <a:r>
              <a:rPr lang="en-US" u="sng" dirty="0"/>
              <a:t>:</a:t>
            </a:r>
          </a:p>
        </p:txBody>
      </p:sp>
      <p:pic>
        <p:nvPicPr>
          <p:cNvPr id="7" name="Picture 6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" y="4181933"/>
            <a:ext cx="1158977" cy="160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3421" y="3194132"/>
            <a:ext cx="640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3.) Vonnegut uses black </a:t>
            </a:r>
            <a:r>
              <a:rPr lang="en-US" dirty="0" err="1"/>
              <a:t>humour</a:t>
            </a:r>
            <a:r>
              <a:rPr lang="en-US" dirty="0"/>
              <a:t> and irony throughout </a:t>
            </a:r>
            <a:r>
              <a:rPr lang="en-US" i="1" dirty="0"/>
              <a:t>Slaughterhouse Five</a:t>
            </a:r>
            <a:r>
              <a:rPr lang="en-US" dirty="0"/>
              <a:t>. What do these literary devices achieve? Do they enhance or undermine the seriousness of the subject matter Vonnegut is trying to address in the novel?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3421" y="5141773"/>
            <a:ext cx="6406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4.) What does Vonnegut achieve by placing himself as a character in the story?</a:t>
            </a:r>
          </a:p>
        </p:txBody>
      </p:sp>
    </p:spTree>
    <p:extLst>
      <p:ext uri="{BB962C8B-B14F-4D97-AF65-F5344CB8AC3E}">
        <p14:creationId xmlns:p14="http://schemas.microsoft.com/office/powerpoint/2010/main" val="30545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96" y="248459"/>
            <a:ext cx="6235306" cy="886968"/>
          </a:xfrm>
        </p:spPr>
        <p:txBody>
          <a:bodyPr/>
          <a:lstStyle/>
          <a:p>
            <a:r>
              <a:rPr lang="en-US" dirty="0"/>
              <a:t>Suggested links/readings for your critical response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84096" y="3036915"/>
            <a:ext cx="8037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49805"/>
                </a:solidFill>
                <a:hlinkClick r:id="rId2"/>
              </a:rPr>
              <a:t>The Trauma of Memory and Shattering of Time in Kurt Vonnegut’s Slaughterhouse-Five and Christ Marker’s La </a:t>
            </a:r>
            <a:r>
              <a:rPr lang="en-US" dirty="0" err="1">
                <a:solidFill>
                  <a:srgbClr val="749805"/>
                </a:solidFill>
                <a:hlinkClick r:id="rId2"/>
              </a:rPr>
              <a:t>Jetée</a:t>
            </a:r>
            <a:endParaRPr lang="en-US" dirty="0">
              <a:solidFill>
                <a:srgbClr val="74980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096" y="1739505"/>
            <a:ext cx="832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Moody, J. ‘Mixing Fantasy with Fact: Kurt Vonnegut’s Use of Structure in </a:t>
            </a:r>
          </a:p>
          <a:p>
            <a:r>
              <a:rPr lang="en-US" dirty="0">
                <a:hlinkClick r:id="rId3"/>
              </a:rPr>
              <a:t>Slaughterhouse-Five’ in </a:t>
            </a:r>
            <a:r>
              <a:rPr lang="en-US" dirty="0" err="1">
                <a:hlinkClick r:id="rId3"/>
              </a:rPr>
              <a:t>Theocrit</a:t>
            </a:r>
            <a:r>
              <a:rPr lang="en-US" dirty="0">
                <a:hlinkClick r:id="rId3"/>
              </a:rPr>
              <a:t>: The Online Journal of Undergraduate</a:t>
            </a:r>
          </a:p>
          <a:p>
            <a:r>
              <a:rPr lang="en-US" dirty="0">
                <a:hlinkClick r:id="rId3"/>
              </a:rPr>
              <a:t>Literary Criticism and Theory 1.1 (Spring 2009): pp. 74 - 81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096" y="4075668"/>
            <a:ext cx="765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Personal Memory, Writing, and Mental Disorders: The Kurt Vonnegut </a:t>
            </a:r>
          </a:p>
          <a:p>
            <a:r>
              <a:rPr lang="en-US" dirty="0">
                <a:hlinkClick r:id="rId4"/>
              </a:rPr>
              <a:t>Syndrome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096" y="5188858"/>
            <a:ext cx="7441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5"/>
              </a:rPr>
              <a:t>Caciedo</a:t>
            </a:r>
            <a:r>
              <a:rPr lang="en-US" dirty="0">
                <a:hlinkClick r:id="rId5"/>
              </a:rPr>
              <a:t>, A. ‘“You must remember this": Trauma and Memory in Catch-22 and Slaughterhouse-Five’ in Critique: Studies in Contemporary Fiction, 46:4, pp. 357-368.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1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38" y="228600"/>
            <a:ext cx="7574831" cy="484597"/>
          </a:xfrm>
        </p:spPr>
        <p:txBody>
          <a:bodyPr/>
          <a:lstStyle/>
          <a:p>
            <a:r>
              <a:rPr lang="en-US" sz="2400" dirty="0"/>
              <a:t>Something extra (and hopefully instructional)...</a:t>
            </a:r>
          </a:p>
        </p:txBody>
      </p:sp>
      <p:pic>
        <p:nvPicPr>
          <p:cNvPr id="3" name="Picture 2" descr="Screen Shot 2016-08-30 at 2.38.0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8" y="695726"/>
            <a:ext cx="8228513" cy="5786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08" y="6481854"/>
            <a:ext cx="8866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Clark, R.P (2006) Writing Tools: 50 Essential Strategies for Every Writer, Little, Brown &amp; Co., New York</a:t>
            </a:r>
          </a:p>
        </p:txBody>
      </p:sp>
    </p:spTree>
    <p:extLst>
      <p:ext uri="{BB962C8B-B14F-4D97-AF65-F5344CB8AC3E}">
        <p14:creationId xmlns:p14="http://schemas.microsoft.com/office/powerpoint/2010/main" val="33329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5" y="974124"/>
            <a:ext cx="3681905" cy="5102576"/>
          </a:xfrm>
          <a:prstGeom prst="rect">
            <a:avLst/>
          </a:prstGeom>
        </p:spPr>
      </p:pic>
      <p:pic>
        <p:nvPicPr>
          <p:cNvPr id="3" name="Picture 2" descr="Screen Shot 2016-08-28 at 11.09.20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85" y="3507934"/>
            <a:ext cx="3948990" cy="185241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70885" y="991519"/>
            <a:ext cx="2522480" cy="2378313"/>
          </a:xfrm>
        </p:spPr>
        <p:txBody>
          <a:bodyPr/>
          <a:lstStyle/>
          <a:p>
            <a:r>
              <a:rPr lang="en-US" dirty="0"/>
              <a:t>‘There is nothing intelligent to say about a massacre.’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5505691"/>
            <a:ext cx="2884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‘And so it goes.’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5" y="974124"/>
            <a:ext cx="3681905" cy="510257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015" y="330738"/>
            <a:ext cx="3556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‘And so it goes.’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2828" y="226095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Reaction to/against modernism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Cultural condition of late 20</a:t>
            </a:r>
            <a:r>
              <a:rPr lang="en-AU" sz="2200" baseline="30000" dirty="0">
                <a:solidFill>
                  <a:srgbClr val="749805"/>
                </a:solidFill>
                <a:ea typeface="ＭＳ Ｐゴシック" charset="0"/>
              </a:rPr>
              <a:t>th</a:t>
            </a: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 century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‘Reality’ is always in quotes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Parody, appropriation, irony, play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Self-consciously populist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Metafiction/intertextuality/</a:t>
            </a:r>
          </a:p>
          <a:p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     language</a:t>
            </a:r>
          </a:p>
          <a:p>
            <a:pPr marL="285750" indent="-285750">
              <a:buFont typeface="Arial"/>
              <a:buChar char="•"/>
            </a:pPr>
            <a:r>
              <a:rPr lang="en-AU" sz="2200" dirty="0">
                <a:solidFill>
                  <a:srgbClr val="749805"/>
                </a:solidFill>
                <a:ea typeface="ＭＳ Ｐゴシック" charset="0"/>
              </a:rPr>
              <a:t>Deconstruction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1948" y="1425710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49805"/>
                </a:solidFill>
              </a:rPr>
              <a:t>Postmodernism</a:t>
            </a:r>
          </a:p>
        </p:txBody>
      </p:sp>
    </p:spTree>
    <p:extLst>
      <p:ext uri="{BB962C8B-B14F-4D97-AF65-F5344CB8AC3E}">
        <p14:creationId xmlns:p14="http://schemas.microsoft.com/office/powerpoint/2010/main" val="7620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544513"/>
            <a:ext cx="914400" cy="5381934"/>
          </a:xfrm>
        </p:spPr>
        <p:txBody>
          <a:bodyPr/>
          <a:lstStyle/>
          <a:p>
            <a:r>
              <a:rPr lang="en-US" dirty="0"/>
              <a:t>creative response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997988" y="-2046196"/>
            <a:ext cx="2538426" cy="7141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1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1055" y="2534810"/>
            <a:ext cx="5552916" cy="288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100" dirty="0"/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AU" sz="2100" dirty="0"/>
              <a:t>Write backwards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AU" sz="2100" dirty="0"/>
              <a:t>Use experimental forms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AU" sz="2100" dirty="0"/>
              <a:t>Play with voice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AU" sz="2100" dirty="0"/>
              <a:t>Be </a:t>
            </a:r>
            <a:r>
              <a:rPr lang="en-AU" sz="2100" dirty="0" err="1"/>
              <a:t>ergodic</a:t>
            </a:r>
            <a:r>
              <a:rPr lang="en-AU" sz="2100" dirty="0"/>
              <a:t> (literature that requires a ‘non-trivial effort to traverse’)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AU" sz="2100" dirty="0"/>
              <a:t>Be polyphonic </a:t>
            </a:r>
            <a:r>
              <a:rPr lang="en-AU" sz="2000" dirty="0"/>
              <a:t>(</a:t>
            </a:r>
            <a:r>
              <a:rPr lang="en-US" sz="2000" dirty="0"/>
              <a:t>includes a diversity of points of view and voices)</a:t>
            </a:r>
            <a:endParaRPr lang="en-AU" sz="2000" dirty="0"/>
          </a:p>
        </p:txBody>
      </p:sp>
      <p:pic>
        <p:nvPicPr>
          <p:cNvPr id="5" name="Picture 4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4399649"/>
            <a:ext cx="1304734" cy="1808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857" y="300962"/>
            <a:ext cx="7574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49805"/>
                </a:solidFill>
              </a:rPr>
              <a:t>Write a postmodern piece, using some of the devices of </a:t>
            </a:r>
            <a:r>
              <a:rPr lang="en-AU" sz="2000" dirty="0" err="1">
                <a:solidFill>
                  <a:srgbClr val="749805"/>
                </a:solidFill>
              </a:rPr>
              <a:t>pomo</a:t>
            </a:r>
            <a:r>
              <a:rPr lang="en-AU" sz="2000" dirty="0">
                <a:solidFill>
                  <a:srgbClr val="749805"/>
                </a:solidFill>
              </a:rPr>
              <a:t>, such as irony, playfulness, black humour, parody of older forms, pastiche, </a:t>
            </a:r>
            <a:r>
              <a:rPr lang="en-AU" sz="2000" dirty="0" err="1">
                <a:solidFill>
                  <a:srgbClr val="749805"/>
                </a:solidFill>
              </a:rPr>
              <a:t>intertextuality</a:t>
            </a:r>
            <a:r>
              <a:rPr lang="en-AU" sz="2000" dirty="0">
                <a:solidFill>
                  <a:srgbClr val="749805"/>
                </a:solidFill>
              </a:rPr>
              <a:t>/</a:t>
            </a:r>
            <a:r>
              <a:rPr lang="en-AU" sz="2000" dirty="0" err="1">
                <a:solidFill>
                  <a:srgbClr val="749805"/>
                </a:solidFill>
              </a:rPr>
              <a:t>referentiality</a:t>
            </a:r>
            <a:r>
              <a:rPr lang="en-AU" sz="2000" dirty="0">
                <a:solidFill>
                  <a:srgbClr val="749805"/>
                </a:solidFill>
              </a:rPr>
              <a:t>, juxtaposition of clashing genres/images, exposure of mechanisms of production. Or try experimenting / playing with one of these:</a:t>
            </a:r>
            <a:endParaRPr lang="en-US" sz="2000" dirty="0">
              <a:solidFill>
                <a:srgbClr val="7498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229" y="544513"/>
            <a:ext cx="748771" cy="5381934"/>
          </a:xfrm>
        </p:spPr>
        <p:txBody>
          <a:bodyPr/>
          <a:lstStyle/>
          <a:p>
            <a:r>
              <a:rPr lang="en-US" dirty="0"/>
              <a:t>creative response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997988" y="-2046196"/>
            <a:ext cx="2538426" cy="7141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100" dirty="0"/>
          </a:p>
          <a:p>
            <a:endParaRPr lang="en-US" dirty="0"/>
          </a:p>
        </p:txBody>
      </p:sp>
      <p:pic>
        <p:nvPicPr>
          <p:cNvPr id="5" name="Picture 4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4363363"/>
            <a:ext cx="1304734" cy="1808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857" y="255572"/>
            <a:ext cx="79053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749805"/>
                </a:solidFill>
              </a:rPr>
              <a:t>Write a postmodern piece, using some of the devices of </a:t>
            </a:r>
            <a:r>
              <a:rPr lang="en-AU" sz="2000" dirty="0" err="1">
                <a:solidFill>
                  <a:srgbClr val="749805"/>
                </a:solidFill>
              </a:rPr>
              <a:t>pomo</a:t>
            </a:r>
            <a:r>
              <a:rPr lang="en-AU" sz="2000" dirty="0">
                <a:solidFill>
                  <a:srgbClr val="749805"/>
                </a:solidFill>
              </a:rPr>
              <a:t>, such as irony, playfulness, black humour, parody of older forms, pastiche, </a:t>
            </a:r>
            <a:r>
              <a:rPr lang="en-AU" sz="2000" dirty="0" err="1">
                <a:solidFill>
                  <a:srgbClr val="749805"/>
                </a:solidFill>
              </a:rPr>
              <a:t>intertextuality</a:t>
            </a:r>
            <a:r>
              <a:rPr lang="en-AU" sz="2000" dirty="0">
                <a:solidFill>
                  <a:srgbClr val="749805"/>
                </a:solidFill>
              </a:rPr>
              <a:t>/</a:t>
            </a:r>
            <a:r>
              <a:rPr lang="en-AU" sz="2000" dirty="0" err="1">
                <a:solidFill>
                  <a:srgbClr val="749805"/>
                </a:solidFill>
              </a:rPr>
              <a:t>referentiality</a:t>
            </a:r>
            <a:r>
              <a:rPr lang="en-AU" sz="2000" dirty="0">
                <a:solidFill>
                  <a:srgbClr val="749805"/>
                </a:solidFill>
              </a:rPr>
              <a:t>, juxtaposition of clashing genres/images, exposure of mechanisms of production. Or try experimenting / playing with one of these:</a:t>
            </a:r>
            <a:endParaRPr lang="en-US" sz="2000" dirty="0">
              <a:solidFill>
                <a:srgbClr val="74980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57" y="2046270"/>
            <a:ext cx="697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Suggested prompts for structuring a creative response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4591" y="2621047"/>
            <a:ext cx="7004695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Write a journal entry or straight first person narrative in which the text speaks back to the writer. Play around with formatting, fonts and/or voices.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Try narrating either ‘a day in a life’ of a character who experiences an unexpected or traumatic event on the day in question backwards, starting from getting into/out of bed.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Choose a well known legend or fairy tale. Retell the tale from the POV of a minor character. The POV character could be non-human or an inanimate object. Be self-reflexive and have the character comment on the process or construction of writing. Don’t worry about anachronisms.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50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30 at 12.42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55" y="1812952"/>
            <a:ext cx="2997200" cy="3810000"/>
          </a:xfrm>
          <a:prstGeom prst="rect">
            <a:avLst/>
          </a:prstGeom>
        </p:spPr>
      </p:pic>
      <p:pic>
        <p:nvPicPr>
          <p:cNvPr id="3" name="Picture 2" descr="Screen Shot 2016-08-30 at 12.41.5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" y="173951"/>
            <a:ext cx="4949199" cy="6355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7163" y="640989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Without 2015 USC Creative Writing Anthology</a:t>
            </a:r>
          </a:p>
        </p:txBody>
      </p:sp>
    </p:spTree>
    <p:extLst>
      <p:ext uri="{BB962C8B-B14F-4D97-AF65-F5344CB8AC3E}">
        <p14:creationId xmlns:p14="http://schemas.microsoft.com/office/powerpoint/2010/main" val="215027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5812" y="750580"/>
            <a:ext cx="726893" cy="5381934"/>
          </a:xfrm>
        </p:spPr>
        <p:txBody>
          <a:bodyPr/>
          <a:lstStyle/>
          <a:p>
            <a:r>
              <a:rPr lang="en-US" dirty="0"/>
              <a:t>critical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71" y="256352"/>
            <a:ext cx="7149934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AU" sz="2000" dirty="0">
                <a:solidFill>
                  <a:srgbClr val="749805"/>
                </a:solidFill>
              </a:rPr>
              <a:t>What is postmodernist writing? Answer this question with reference to postmodern narrative techniques used in </a:t>
            </a:r>
            <a:r>
              <a:rPr lang="en-AU" sz="2000" i="1" dirty="0">
                <a:solidFill>
                  <a:srgbClr val="749805"/>
                </a:solidFill>
              </a:rPr>
              <a:t>Slaughterhouse 5. </a:t>
            </a:r>
            <a:r>
              <a:rPr lang="en-AU" sz="2000" dirty="0">
                <a:solidFill>
                  <a:srgbClr val="749805"/>
                </a:solidFill>
              </a:rPr>
              <a:t>Your answer must be supported with textual evidence from the reading, and it must include at least one academic reference.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414" y="2209437"/>
            <a:ext cx="784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Postmodern Narrative Techniques in </a:t>
            </a:r>
            <a:r>
              <a:rPr lang="en-US" sz="2000" i="1" u="sng" dirty="0"/>
              <a:t>Slaughterhouse 5 </a:t>
            </a:r>
            <a:r>
              <a:rPr lang="en-US" sz="2000" u="sng" dirty="0"/>
              <a:t>include:</a:t>
            </a:r>
          </a:p>
        </p:txBody>
      </p:sp>
      <p:pic>
        <p:nvPicPr>
          <p:cNvPr id="7" name="Picture 6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" y="4181933"/>
            <a:ext cx="1158977" cy="160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2865467"/>
            <a:ext cx="4572000" cy="3134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Narrator  </a:t>
            </a:r>
            <a:r>
              <a:rPr lang="en-AU" i="1" dirty="0" err="1">
                <a:ea typeface="ＭＳ Ｐゴシック" charset="0"/>
              </a:rPr>
              <a:t>regressus</a:t>
            </a:r>
            <a:r>
              <a:rPr lang="en-AU" i="1" dirty="0">
                <a:ea typeface="ＭＳ Ｐゴシック" charset="0"/>
              </a:rPr>
              <a:t> in infinitum*</a:t>
            </a:r>
            <a:r>
              <a:rPr lang="en-AU" dirty="0">
                <a:ea typeface="ＭＳ Ｐゴシック" charset="0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‘All this happened, more or less’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Postmodern </a:t>
            </a:r>
            <a:r>
              <a:rPr lang="en-AU" dirty="0" err="1">
                <a:ea typeface="ＭＳ Ｐゴシック" charset="0"/>
              </a:rPr>
              <a:t>metafiction</a:t>
            </a:r>
            <a:r>
              <a:rPr lang="en-AU" dirty="0">
                <a:ea typeface="ＭＳ Ｐゴシック" charset="0"/>
              </a:rPr>
              <a:t> (irony, playfulness, pastiche, parody, self-reflexivity)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 err="1">
                <a:ea typeface="ＭＳ Ｐゴシック" charset="0"/>
              </a:rPr>
              <a:t>Antinomacy</a:t>
            </a:r>
            <a:r>
              <a:rPr lang="en-AU" dirty="0">
                <a:ea typeface="ＭＳ Ｐゴシック" charset="0"/>
              </a:rPr>
              <a:t>: Reverse chronology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Refrains/repetitions : ‘so it goes’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Fragmentation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AU" dirty="0">
                <a:ea typeface="ＭＳ Ｐゴシック" charset="0"/>
              </a:rPr>
              <a:t>Time travel as a narrative technique (non-linear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271" y="6477000"/>
            <a:ext cx="767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The process of going back endlessly, i.e., tracing each happening to a proceeding step   </a:t>
            </a:r>
          </a:p>
        </p:txBody>
      </p:sp>
    </p:spTree>
    <p:extLst>
      <p:ext uri="{BB962C8B-B14F-4D97-AF65-F5344CB8AC3E}">
        <p14:creationId xmlns:p14="http://schemas.microsoft.com/office/powerpoint/2010/main" val="18038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2306" y="750580"/>
            <a:ext cx="726893" cy="5381934"/>
          </a:xfrm>
        </p:spPr>
        <p:txBody>
          <a:bodyPr/>
          <a:lstStyle/>
          <a:p>
            <a:r>
              <a:rPr lang="en-US" dirty="0"/>
              <a:t>critical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71" y="256352"/>
            <a:ext cx="7149934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AU" sz="2000" dirty="0">
                <a:solidFill>
                  <a:srgbClr val="749805"/>
                </a:solidFill>
              </a:rPr>
              <a:t>What is postmodernist writing? Answer this question with reference to postmodern narrative techniques used in </a:t>
            </a:r>
            <a:r>
              <a:rPr lang="en-AU" sz="2000" i="1" dirty="0">
                <a:solidFill>
                  <a:srgbClr val="749805"/>
                </a:solidFill>
              </a:rPr>
              <a:t>Slaughterhouse 5. </a:t>
            </a:r>
            <a:r>
              <a:rPr lang="en-AU" sz="2000" dirty="0">
                <a:solidFill>
                  <a:srgbClr val="749805"/>
                </a:solidFill>
              </a:rPr>
              <a:t>Your answer must </a:t>
            </a:r>
            <a:r>
              <a:rPr lang="en-AU" sz="2000" u="sng" dirty="0">
                <a:solidFill>
                  <a:srgbClr val="749805"/>
                </a:solidFill>
              </a:rPr>
              <a:t>be supported with textual evidence</a:t>
            </a:r>
            <a:r>
              <a:rPr lang="en-AU" sz="2000" dirty="0">
                <a:solidFill>
                  <a:srgbClr val="749805"/>
                </a:solidFill>
              </a:rPr>
              <a:t> from the reading, </a:t>
            </a:r>
            <a:r>
              <a:rPr lang="en-AU" sz="2000" u="sng" dirty="0">
                <a:solidFill>
                  <a:srgbClr val="749805"/>
                </a:solidFill>
              </a:rPr>
              <a:t>and it must include at least one academic reference.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2065952"/>
            <a:ext cx="625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Suggested prompts for structuring your response</a:t>
            </a:r>
            <a:r>
              <a:rPr lang="en-US" u="sng" dirty="0"/>
              <a:t>:</a:t>
            </a:r>
          </a:p>
        </p:txBody>
      </p:sp>
      <p:pic>
        <p:nvPicPr>
          <p:cNvPr id="7" name="Picture 6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" y="4181933"/>
            <a:ext cx="1158977" cy="1606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7910" y="2668122"/>
            <a:ext cx="6550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‘Realism isn’t enough anymore [...].Realism presents </a:t>
            </a:r>
          </a:p>
          <a:p>
            <a:r>
              <a:rPr lang="en-US" dirty="0"/>
              <a:t>history as linear chronology, presents characters in the </a:t>
            </a:r>
          </a:p>
          <a:p>
            <a:r>
              <a:rPr lang="en-US" dirty="0"/>
              <a:t>terms of liberal humanism, allows for the possibility of </a:t>
            </a:r>
          </a:p>
          <a:p>
            <a:r>
              <a:rPr lang="en-US" dirty="0"/>
              <a:t>free will and responsible moral choice. But the novel </a:t>
            </a:r>
          </a:p>
          <a:p>
            <a:r>
              <a:rPr lang="en-US" dirty="0"/>
              <a:t>[</a:t>
            </a:r>
            <a:r>
              <a:rPr lang="en-US" i="1" dirty="0"/>
              <a:t>Slaughterhouse Five</a:t>
            </a:r>
            <a:r>
              <a:rPr lang="en-US" dirty="0"/>
              <a:t>] implies that events like Dresden</a:t>
            </a:r>
          </a:p>
          <a:p>
            <a:r>
              <a:rPr lang="en-US" dirty="0"/>
              <a:t>invalidate such liberal assumptions. They are revealed to</a:t>
            </a:r>
          </a:p>
          <a:p>
            <a:r>
              <a:rPr lang="en-US" dirty="0"/>
              <a:t>be inadequate fictions...’ (Waugh 1984: 128).</a:t>
            </a:r>
          </a:p>
          <a:p>
            <a:endParaRPr lang="en-US" dirty="0"/>
          </a:p>
          <a:p>
            <a:r>
              <a:rPr lang="en-US" dirty="0"/>
              <a:t>1.) Considering this statement by Waugh, </a:t>
            </a:r>
            <a:r>
              <a:rPr lang="en-US" u="sng" dirty="0"/>
              <a:t>choose one </a:t>
            </a:r>
          </a:p>
          <a:p>
            <a:r>
              <a:rPr lang="en-US" u="sng" dirty="0"/>
              <a:t>or two postmodern narrative techniques </a:t>
            </a:r>
            <a:r>
              <a:rPr lang="en-US" dirty="0"/>
              <a:t>Vonnegut</a:t>
            </a:r>
          </a:p>
          <a:p>
            <a:r>
              <a:rPr lang="en-US" dirty="0"/>
              <a:t>uses in the novel and discuss how these devices expose or </a:t>
            </a:r>
          </a:p>
          <a:p>
            <a:r>
              <a:rPr lang="en-US" dirty="0"/>
              <a:t>reveal realism to be ‘an inadequate means of portraying a</a:t>
            </a:r>
          </a:p>
          <a:p>
            <a:r>
              <a:rPr lang="en-US" dirty="0"/>
              <a:t>experiences like Dresden.’ (Waugh 1984: 129)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25" y="6460245"/>
            <a:ext cx="82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Waugh, P. 1984 </a:t>
            </a:r>
            <a:r>
              <a:rPr lang="en-US" sz="1400" i="1" dirty="0" err="1"/>
              <a:t>Metafiction</a:t>
            </a:r>
            <a:r>
              <a:rPr lang="en-US" sz="1400" i="1" dirty="0"/>
              <a:t>: The Theory and Practice of Self-Conscious Fiction</a:t>
            </a:r>
            <a:r>
              <a:rPr lang="en-US" sz="1400" dirty="0"/>
              <a:t>, Methuen, New York  </a:t>
            </a:r>
          </a:p>
        </p:txBody>
      </p:sp>
    </p:spTree>
    <p:extLst>
      <p:ext uri="{BB962C8B-B14F-4D97-AF65-F5344CB8AC3E}">
        <p14:creationId xmlns:p14="http://schemas.microsoft.com/office/powerpoint/2010/main" val="254721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4081" y="594025"/>
            <a:ext cx="726893" cy="5381934"/>
          </a:xfrm>
        </p:spPr>
        <p:txBody>
          <a:bodyPr/>
          <a:lstStyle/>
          <a:p>
            <a:r>
              <a:rPr lang="en-US" dirty="0"/>
              <a:t>critical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271" y="256352"/>
            <a:ext cx="7149934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AU" sz="2000" dirty="0">
                <a:solidFill>
                  <a:srgbClr val="749805"/>
                </a:solidFill>
              </a:rPr>
              <a:t>What is postmodernist writing? Answer this question with reference to postmodern narrative techniques used in </a:t>
            </a:r>
            <a:r>
              <a:rPr lang="en-AU" sz="2000" i="1" dirty="0">
                <a:solidFill>
                  <a:srgbClr val="749805"/>
                </a:solidFill>
              </a:rPr>
              <a:t>Slaughterhouse 5. </a:t>
            </a:r>
            <a:r>
              <a:rPr lang="en-AU" sz="2000" dirty="0">
                <a:solidFill>
                  <a:srgbClr val="749805"/>
                </a:solidFill>
              </a:rPr>
              <a:t>Your answer must be </a:t>
            </a:r>
            <a:r>
              <a:rPr lang="en-AU" sz="2000" u="sng" dirty="0">
                <a:solidFill>
                  <a:srgbClr val="749805"/>
                </a:solidFill>
              </a:rPr>
              <a:t>supported with textual evidence from the reading</a:t>
            </a:r>
            <a:r>
              <a:rPr lang="en-AU" sz="2000" dirty="0">
                <a:solidFill>
                  <a:srgbClr val="749805"/>
                </a:solidFill>
              </a:rPr>
              <a:t>, and it </a:t>
            </a:r>
            <a:r>
              <a:rPr lang="en-AU" sz="2000" u="sng" dirty="0">
                <a:solidFill>
                  <a:srgbClr val="749805"/>
                </a:solidFill>
              </a:rPr>
              <a:t>must include at least one academic reference</a:t>
            </a:r>
            <a:r>
              <a:rPr lang="en-AU" sz="2000" dirty="0">
                <a:solidFill>
                  <a:srgbClr val="749805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2266007"/>
            <a:ext cx="6256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Suggested prompts for structuring your response</a:t>
            </a:r>
            <a:r>
              <a:rPr lang="en-US" u="sng" dirty="0"/>
              <a:t>:</a:t>
            </a:r>
          </a:p>
        </p:txBody>
      </p:sp>
      <p:pic>
        <p:nvPicPr>
          <p:cNvPr id="7" name="Picture 6" descr="Screen Shot 2016-08-28 at 11.08.0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" y="4181933"/>
            <a:ext cx="1158977" cy="160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3421" y="2828836"/>
            <a:ext cx="622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his prelude to </a:t>
            </a:r>
            <a:r>
              <a:rPr lang="en-US" i="1" dirty="0"/>
              <a:t>Slaughterhouse Five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Kurt Vonnegut describes the novel ‘as somewhat in the telegraphic schizophrenic manner of tales of the planet </a:t>
            </a:r>
            <a:r>
              <a:rPr lang="en-US" dirty="0" err="1"/>
              <a:t>Tralfamadore</a:t>
            </a:r>
            <a:r>
              <a:rPr lang="en-US" dirty="0"/>
              <a:t>, where the flying saucers came from.’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3421" y="4540109"/>
            <a:ext cx="659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 Considering this statement how does Vonnegut’s use </a:t>
            </a:r>
          </a:p>
          <a:p>
            <a:r>
              <a:rPr lang="en-US" dirty="0"/>
              <a:t>of time – ‘cyclic’ ‘historical’ and ‘personal’ – affect the </a:t>
            </a:r>
          </a:p>
          <a:p>
            <a:r>
              <a:rPr lang="en-US" dirty="0"/>
              <a:t>reader’s understanding of the novel as a trauma narrative?</a:t>
            </a:r>
          </a:p>
        </p:txBody>
      </p:sp>
    </p:spTree>
    <p:extLst>
      <p:ext uri="{BB962C8B-B14F-4D97-AF65-F5344CB8AC3E}">
        <p14:creationId xmlns:p14="http://schemas.microsoft.com/office/powerpoint/2010/main" val="4256554306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2564</TotalTime>
  <Words>860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News Gothic MT</vt:lpstr>
      <vt:lpstr>Wingdings</vt:lpstr>
      <vt:lpstr>Inspiration</vt:lpstr>
      <vt:lpstr>CMN260 Novel Ideas</vt:lpstr>
      <vt:lpstr>‘There is nothing intelligent to say about a massacre.’</vt:lpstr>
      <vt:lpstr>‘And so it goes.’</vt:lpstr>
      <vt:lpstr>creative response</vt:lpstr>
      <vt:lpstr>creative response</vt:lpstr>
      <vt:lpstr>PowerPoint Presentation</vt:lpstr>
      <vt:lpstr>critical response</vt:lpstr>
      <vt:lpstr>critical response</vt:lpstr>
      <vt:lpstr>critical response</vt:lpstr>
      <vt:lpstr>critical response</vt:lpstr>
      <vt:lpstr>Suggested links/readings for your critical response</vt:lpstr>
      <vt:lpstr>Something extra (and hopefully instructional)...</vt:lpstr>
    </vt:vector>
  </TitlesOfParts>
  <Company>Blakkopykat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CMN260 Novel Ideas</dc:title>
  <dc:creator>Melanie Myers</dc:creator>
  <cp:lastModifiedBy>Jacob Cumner</cp:lastModifiedBy>
  <cp:revision>27</cp:revision>
  <dcterms:created xsi:type="dcterms:W3CDTF">2016-08-28T01:03:41Z</dcterms:created>
  <dcterms:modified xsi:type="dcterms:W3CDTF">2016-08-31T06:51:18Z</dcterms:modified>
</cp:coreProperties>
</file>