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3716" autoAdjust="0"/>
  </p:normalViewPr>
  <p:slideViewPr>
    <p:cSldViewPr snapToGrid="0">
      <p:cViewPr varScale="1">
        <p:scale>
          <a:sx n="39" d="100"/>
          <a:sy n="39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0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, how, export, diseases… Therefore, these miRNAs are considered important in intercellular communication.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contents, advantages..</a:t>
            </a:r>
            <a:r>
              <a:rPr lang="en-US" baseline="0" dirty="0" smtClean="0"/>
              <a:t> Hereby, investigating the content can reveal function or irregularities occurring in intercellular communication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little</a:t>
            </a:r>
            <a:r>
              <a:rPr lang="en-US" baseline="0" dirty="0" smtClean="0"/>
              <a:t> is known about miRNA export. Previously non-selective (define). Link to slide as selective. </a:t>
            </a:r>
            <a:r>
              <a:rPr lang="en-US" baseline="0" dirty="0" err="1" smtClean="0"/>
              <a:t>hnRNP</a:t>
            </a:r>
            <a:r>
              <a:rPr lang="en-US" baseline="0" dirty="0" smtClean="0"/>
              <a:t> subset of 30miRs. No known regulation, no known mechanisms for the other </a:t>
            </a:r>
            <a:r>
              <a:rPr lang="en-US" baseline="0" dirty="0" err="1" smtClean="0"/>
              <a:t>miRs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Lipid raft composition may be</a:t>
            </a:r>
            <a:r>
              <a:rPr lang="en-US" baseline="0" dirty="0" smtClean="0"/>
              <a:t> key.. Lipid rafts are.. Rafts enriched in.. Investigating the role of these lipid rafts through depletion..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99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19/03/2016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 Investigating the mechanism of selective microRNA export via extracellular vesicles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3" y="2528479"/>
            <a:ext cx="9507185" cy="15430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2942" y="4391859"/>
            <a:ext cx="2268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Average triplicates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ompare GFP to Cavin-1 to find Fold Change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T-Test</a:t>
            </a:r>
            <a:endParaRPr lang="en-A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25562" y="5959425"/>
            <a:ext cx="1021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Expected results: Combination of selective and non-selectively exported miRNAs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binding proteins.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200" dirty="0" smtClean="0"/>
              <a:t>Previous proteomics data collected for the lipid raft, total membrane and EVs using tandem mass spectrometry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Identifying proteins enriched in the EV fraction correlating to an increase of </a:t>
            </a:r>
            <a:r>
              <a:rPr lang="en-US" sz="2200" dirty="0" err="1" smtClean="0"/>
              <a:t>miR</a:t>
            </a:r>
            <a:r>
              <a:rPr lang="en-US" sz="22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>
              <a:lnSpc>
                <a:spcPct val="100000"/>
              </a:lnSpc>
            </a:pPr>
            <a:r>
              <a:rPr lang="en-US" sz="2200" dirty="0" smtClean="0"/>
              <a:t>Perform Gene Ontology analyses to identify molecular function: RNA-binding ability. 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binding proteins</a:t>
            </a:r>
            <a:r>
              <a:rPr lang="en-AU" sz="3600" b="1" dirty="0" smtClean="0">
                <a:solidFill>
                  <a:schemeClr val="bg1"/>
                </a:solidFill>
              </a:rPr>
              <a:t>. cont.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Motif discovery.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Literature search for known binding 	motif of candidate protein.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Alternatively…</a:t>
            </a:r>
          </a:p>
          <a:p>
            <a:r>
              <a:rPr lang="en-US" sz="2400" dirty="0" smtClean="0"/>
              <a:t>Gibbs sampling to find shared motif in exported miRNAs</a:t>
            </a:r>
          </a:p>
          <a:p>
            <a:pPr marL="627063" indent="0"/>
            <a:r>
              <a:rPr lang="en-US" sz="2400" dirty="0"/>
              <a:t>	</a:t>
            </a:r>
            <a:r>
              <a:rPr lang="en-US" sz="2400" dirty="0" smtClean="0"/>
              <a:t>Probability based algorithm.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 smtClean="0"/>
              <a:t>Expect a motif shared between all the exported miRNAs.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15" y="3276430"/>
            <a:ext cx="1474722" cy="14497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139" y="5128394"/>
            <a:ext cx="438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smtClean="0">
                <a:latin typeface="+mj-lt"/>
              </a:rPr>
              <a:t>miR-198; GGUCCAGAGG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AUAGGUUC</a:t>
            </a:r>
            <a:endParaRPr lang="en-AU" altLang="en-US" dirty="0" smtClean="0"/>
          </a:p>
          <a:p>
            <a:r>
              <a:rPr lang="en-US" altLang="en-US" dirty="0" smtClean="0">
                <a:latin typeface="+mj-lt"/>
              </a:rPr>
              <a:t>miR-887; CUUG</a:t>
            </a: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GGAG</a:t>
            </a:r>
            <a:r>
              <a:rPr lang="en-US" altLang="en-US" dirty="0" smtClean="0">
                <a:latin typeface="+mj-lt"/>
              </a:rPr>
              <a:t>CCCUGUUAGACUC</a:t>
            </a:r>
            <a:r>
              <a:rPr lang="en-US" altLang="en-US" sz="1400" dirty="0" smtClean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>                    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041071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64137" y="4726157"/>
            <a:ext cx="348344" cy="402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Cont.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8" y="2719637"/>
            <a:ext cx="7674062" cy="345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6836" y="3074801"/>
            <a:ext cx="3633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Cells transfected with biotinylated</a:t>
            </a:r>
            <a:r>
              <a:rPr lang="en-AU" sz="2400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0286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Novel mechanism of </a:t>
            </a:r>
            <a:r>
              <a:rPr lang="en-US" sz="2400" dirty="0" err="1" smtClean="0"/>
              <a:t>miRNA</a:t>
            </a:r>
            <a:r>
              <a:rPr lang="en-US" sz="2400" dirty="0" smtClean="0"/>
              <a:t> function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Regulates ~60% of mammalian genes </a:t>
            </a:r>
          </a:p>
          <a:p>
            <a:endParaRPr lang="en-US" sz="2400" dirty="0" smtClean="0"/>
          </a:p>
          <a:p>
            <a:r>
              <a:rPr lang="en-US" sz="2400" dirty="0" smtClean="0"/>
              <a:t>MicroRNAs exported within EVs have been linked to cancer metastasis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Slide needs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1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76" y="1959562"/>
            <a:ext cx="65976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Important regulatory function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Binding to target mRNA decreases protein function by RISC inhibition and degradation </a:t>
            </a:r>
            <a:r>
              <a:rPr lang="en-US" sz="2000" dirty="0" smtClean="0"/>
              <a:t>(Gregory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2005)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Export of microRNAs (</a:t>
            </a:r>
            <a:r>
              <a:rPr lang="en-US" sz="2800" dirty="0" err="1" smtClean="0"/>
              <a:t>miRs</a:t>
            </a:r>
            <a:r>
              <a:rPr lang="en-US" sz="2800" dirty="0" smtClean="0"/>
              <a:t>, miRNAs) regulates pathways in the recipient </a:t>
            </a:r>
            <a:r>
              <a:rPr lang="en-US" sz="2800" dirty="0" smtClean="0"/>
              <a:t>cells</a:t>
            </a:r>
            <a:endParaRPr lang="en-AU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1189" y="1266535"/>
            <a:ext cx="3805881" cy="51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99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Comprised </a:t>
            </a:r>
            <a:r>
              <a:rPr lang="en-US" dirty="0" smtClean="0"/>
              <a:t>of </a:t>
            </a:r>
            <a:r>
              <a:rPr lang="en-US" dirty="0" err="1"/>
              <a:t>m</a:t>
            </a:r>
            <a:r>
              <a:rPr lang="en-US" dirty="0" err="1" smtClean="0"/>
              <a:t>icrovesicles</a:t>
            </a:r>
            <a:r>
              <a:rPr lang="en-US" dirty="0" smtClean="0"/>
              <a:t> and exosomes.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Increased stability of contents compared to unbound secretion into extracellular serum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Important for intercellular communication.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3526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Sorting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40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longer considered entirely true.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miRNAs exported can change disproportionally to the cellular content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miRNA export via </a:t>
            </a:r>
            <a:r>
              <a:rPr lang="en-AU" dirty="0" err="1" smtClean="0"/>
              <a:t>exosomes</a:t>
            </a:r>
            <a:r>
              <a:rPr lang="en-AU" dirty="0"/>
              <a:t>. </a:t>
            </a:r>
            <a:r>
              <a:rPr lang="en-AU" sz="1700" dirty="0"/>
              <a:t>(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2013)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 smtClean="0"/>
              <a:t>Sorting may be impacted by lipid raft composition. </a:t>
            </a:r>
          </a:p>
          <a:p>
            <a:r>
              <a:rPr lang="en-US" sz="2400" dirty="0" smtClean="0"/>
              <a:t>Both type of EVs contain cholesterol, sphingolipid and ceramide enriched </a:t>
            </a:r>
            <a:r>
              <a:rPr lang="en-US" sz="2400" dirty="0" err="1" smtClean="0"/>
              <a:t>microdomains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17"/>
          <a:stretch/>
        </p:blipFill>
        <p:spPr>
          <a:xfrm>
            <a:off x="838200" y="3349625"/>
            <a:ext cx="3756918" cy="259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3666" y="3802839"/>
            <a:ext cx="65701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Depletion of cholesterol, ceramide and sphingolipid modified EV protein content. </a:t>
            </a:r>
            <a:r>
              <a:rPr lang="en-US" dirty="0" smtClean="0"/>
              <a:t>(</a:t>
            </a:r>
            <a:r>
              <a:rPr lang="en-US" dirty="0" err="1" smtClean="0"/>
              <a:t>Leyt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2007; </a:t>
            </a:r>
            <a:r>
              <a:rPr lang="en-US" dirty="0" err="1" smtClean="0"/>
              <a:t>Trajkovic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2008; </a:t>
            </a:r>
            <a:r>
              <a:rPr lang="en-US" dirty="0" err="1" smtClean="0"/>
              <a:t>Phuyal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 2014)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Experimental Model: Cavin-1 in PC3 Cells.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155"/>
            <a:ext cx="6643977" cy="4619625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Increased Caveolin-1 expression without Cavins.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When </a:t>
            </a:r>
            <a:r>
              <a:rPr lang="en-AU" sz="2400" dirty="0"/>
              <a:t>accompanied by </a:t>
            </a:r>
            <a:r>
              <a:rPr lang="en-AU" sz="2400" dirty="0" smtClean="0"/>
              <a:t>Cavin-1 </a:t>
            </a:r>
            <a:r>
              <a:rPr lang="en-AU" sz="2400" dirty="0"/>
              <a:t>it will form caveolae, utilised in Endocytosis. 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cholesterol transporter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Caveolin-1 is a proposed biomarker for cancer.</a:t>
            </a:r>
          </a:p>
          <a:p>
            <a:endParaRPr lang="en-AU" sz="2400" dirty="0"/>
          </a:p>
          <a:p>
            <a:r>
              <a:rPr lang="en-AU" sz="2400" dirty="0" smtClean="0"/>
              <a:t>Enrichment of Caveolin-1 on </a:t>
            </a:r>
            <a:r>
              <a:rPr lang="en-AU" sz="2400" dirty="0" err="1" smtClean="0"/>
              <a:t>Evs</a:t>
            </a:r>
            <a:endParaRPr lang="en-AU" sz="2400" dirty="0" smtClean="0"/>
          </a:p>
          <a:p>
            <a:r>
              <a:rPr lang="en-US" sz="2400" dirty="0"/>
              <a:t>Re-distribution of lipid raft cholesterol correlates to protein and miRNA EV content. (</a:t>
            </a:r>
            <a:r>
              <a:rPr lang="en-US" sz="2400" dirty="0" err="1"/>
              <a:t>Inder</a:t>
            </a:r>
            <a:r>
              <a:rPr lang="en-US" sz="2400" dirty="0"/>
              <a:t> </a:t>
            </a:r>
            <a:r>
              <a:rPr lang="en-US" sz="2400" i="1" dirty="0"/>
              <a:t>et al</a:t>
            </a:r>
            <a:r>
              <a:rPr lang="en-US" sz="2400" dirty="0"/>
              <a:t> 2012, 2014)</a:t>
            </a:r>
          </a:p>
          <a:p>
            <a:endParaRPr lang="en-AU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74" y="1690688"/>
            <a:ext cx="3533425" cy="4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lipid rafts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1104"/>
            <a:ext cx="10515600" cy="4582275"/>
          </a:xfrm>
        </p:spPr>
        <p:txBody>
          <a:bodyPr>
            <a:normAutofit/>
          </a:bodyPr>
          <a:lstStyle/>
          <a:p>
            <a:r>
              <a:rPr lang="en-AU" sz="2200" dirty="0" smtClean="0"/>
              <a:t>Introduction </a:t>
            </a:r>
            <a:r>
              <a:rPr lang="en-AU" sz="2200" dirty="0"/>
              <a:t>of Cavin-1 results in modulated </a:t>
            </a:r>
            <a:r>
              <a:rPr lang="en-AU" sz="2200" dirty="0" smtClean="0"/>
              <a:t>cholesterol </a:t>
            </a:r>
            <a:r>
              <a:rPr lang="en-AU" sz="2200" dirty="0"/>
              <a:t>re-distribution, EV protein content and </a:t>
            </a:r>
            <a:r>
              <a:rPr lang="en-AU" sz="2200" dirty="0" err="1"/>
              <a:t>miR</a:t>
            </a:r>
            <a:r>
              <a:rPr lang="en-AU" sz="2200" dirty="0"/>
              <a:t> content. </a:t>
            </a:r>
            <a:endParaRPr lang="en-AU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smtClean="0"/>
              <a:t>RNA-binding proteins appear to be enriched within lipid rafts.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Hereby,  modulation of miRNA export could be lipid raft dependent. </a:t>
            </a:r>
            <a:endParaRPr lang="en-AU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2"/>
          <a:stretch/>
        </p:blipFill>
        <p:spPr>
          <a:xfrm>
            <a:off x="1302389" y="2466271"/>
            <a:ext cx="9429631" cy="2325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1929" y="4792133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2014)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It is hypothesised that the introduction of cavin-1 to a PC3 model will modify the EV miRNA content by activity of RNA binding proteins within lipid rafts.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</a:t>
            </a:r>
            <a:r>
              <a:rPr lang="en-AU" sz="2400" dirty="0"/>
              <a:t>selectively </a:t>
            </a:r>
            <a:r>
              <a:rPr lang="en-AU" sz="2400" dirty="0" smtClean="0"/>
              <a:t>exported </a:t>
            </a:r>
            <a:r>
              <a:rPr lang="en-AU" sz="2400" dirty="0" err="1" smtClean="0"/>
              <a:t>miRNAs</a:t>
            </a:r>
            <a:r>
              <a:rPr lang="en-AU" sz="2400" dirty="0" smtClean="0"/>
              <a:t> 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</a:t>
            </a:r>
            <a:r>
              <a:rPr lang="en-US" b="1" dirty="0" err="1" smtClean="0">
                <a:solidFill>
                  <a:schemeClr val="bg1"/>
                </a:solidFill>
              </a:rPr>
              <a:t>miRNA</a:t>
            </a:r>
            <a:r>
              <a:rPr lang="en-US" b="1" dirty="0" smtClean="0">
                <a:solidFill>
                  <a:schemeClr val="bg1"/>
                </a:solidFill>
              </a:rPr>
              <a:t> 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200" dirty="0" smtClean="0"/>
              <a:t>Method 1: Bioinformatics</a:t>
            </a:r>
          </a:p>
          <a:p>
            <a:r>
              <a:rPr lang="en-AU" sz="2200" dirty="0" smtClean="0"/>
              <a:t>Previous </a:t>
            </a:r>
            <a:r>
              <a:rPr lang="en-AU" sz="2200" dirty="0" err="1" smtClean="0"/>
              <a:t>miRNA-seq</a:t>
            </a:r>
            <a:r>
              <a:rPr lang="en-AU" sz="2200" dirty="0" smtClean="0"/>
              <a:t> data compiled for cell and EV fraction of PC3 GFP cells and PC3 cavin-1::GFP transfected cells. </a:t>
            </a:r>
          </a:p>
          <a:p>
            <a:pPr marL="0" indent="0">
              <a:buNone/>
            </a:pPr>
            <a:endParaRPr lang="en-AU" sz="2200" dirty="0" smtClean="0"/>
          </a:p>
          <a:p>
            <a:r>
              <a:rPr lang="en-AU" sz="2200" dirty="0" smtClean="0"/>
              <a:t>Using R packages, DEseq2 and </a:t>
            </a:r>
            <a:r>
              <a:rPr lang="en-AU" sz="2200" dirty="0" err="1" smtClean="0"/>
              <a:t>egdeR</a:t>
            </a:r>
            <a:r>
              <a:rPr lang="en-AU" sz="2200" dirty="0" smtClean="0"/>
              <a:t> to find fold change differences between Cavin-1 and GFP</a:t>
            </a:r>
          </a:p>
          <a:p>
            <a:endParaRPr lang="en-AU" sz="2200" dirty="0" smtClean="0"/>
          </a:p>
          <a:p>
            <a:pPr>
              <a:lnSpc>
                <a:spcPct val="100000"/>
              </a:lnSpc>
            </a:pPr>
            <a:endParaRPr lang="en-US" sz="2200" dirty="0" smtClean="0"/>
          </a:p>
          <a:p>
            <a:pPr marL="0" indent="0">
              <a:lnSpc>
                <a:spcPct val="100000"/>
              </a:lnSpc>
              <a:buNone/>
            </a:pPr>
            <a:endParaRPr lang="en-AU" sz="2200" dirty="0"/>
          </a:p>
          <a:p>
            <a:r>
              <a:rPr lang="en-AU" sz="2200" dirty="0" smtClean="0"/>
              <a:t>Compare FC of cavin-1/GFP between cell and EV to find differentially exported </a:t>
            </a:r>
            <a:r>
              <a:rPr lang="en-AU" sz="2200" dirty="0" err="1" smtClean="0"/>
              <a:t>miRs</a:t>
            </a:r>
            <a:r>
              <a:rPr lang="en-AU" sz="2200" dirty="0" smtClean="0"/>
              <a:t>. </a:t>
            </a:r>
            <a:endParaRPr lang="en-A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24822"/>
              </p:ext>
            </p:extLst>
          </p:nvPr>
        </p:nvGraphicFramePr>
        <p:xfrm>
          <a:off x="1631093" y="4191675"/>
          <a:ext cx="8254530" cy="102287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7861"/>
                <a:gridCol w="1464297"/>
                <a:gridCol w="1071321"/>
                <a:gridCol w="1576021"/>
                <a:gridCol w="1196439"/>
                <a:gridCol w="785721"/>
                <a:gridCol w="785721"/>
                <a:gridCol w="857149"/>
              </a:tblGrid>
              <a:tr h="340959">
                <a:tc>
                  <a:txBody>
                    <a:bodyPr/>
                    <a:lstStyle/>
                    <a:p>
                      <a:pPr algn="l" fontAlgn="b"/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microRNA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baseMean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log2FoldChange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lfcSE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stat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pvalue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padj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34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solidFill>
                            <a:schemeClr val="bg1"/>
                          </a:solidFill>
                          <a:effectLst/>
                        </a:rPr>
                        <a:t>Cell</a:t>
                      </a:r>
                      <a:endParaRPr lang="en-AU" sz="14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58.297218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2.229358867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0.471440906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4.72882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2.26E-06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0.000276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340959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EV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hsa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AU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miR</a:t>
                      </a:r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-X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22.9440875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5.311894876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0.562070815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9.45058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3.90E-05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0.002001</a:t>
                      </a:r>
                      <a:endParaRPr lang="en-AU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7944</TotalTime>
  <Words>754</Words>
  <Application>Microsoft Office PowerPoint</Application>
  <PresentationFormat>Widescreen</PresentationFormat>
  <Paragraphs>150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  Investigating the mechanism of selective microRNA export via extracellular vesicles </vt:lpstr>
      <vt:lpstr> microRNAs</vt:lpstr>
      <vt:lpstr>Extracellular Vesicles</vt:lpstr>
      <vt:lpstr>Current miRNA Cargo Sorting Mechanisms.</vt:lpstr>
      <vt:lpstr>Lipid Rafts Affecting Cargo Sorting</vt:lpstr>
      <vt:lpstr>Experimental Model: Cavin-1 in PC3 Cells. 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Identify candidate miR binding proteins. cont.</vt:lpstr>
      <vt:lpstr>Aim 3: Verification of miR Candidate. </vt:lpstr>
      <vt:lpstr>Aim 3: Verification of miR Candidate. Cont. </vt:lpstr>
      <vt:lpstr>Significance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Microsoft account</cp:lastModifiedBy>
  <cp:revision>123</cp:revision>
  <dcterms:created xsi:type="dcterms:W3CDTF">2016-03-07T05:42:49Z</dcterms:created>
  <dcterms:modified xsi:type="dcterms:W3CDTF">2016-03-20T12:11:20Z</dcterms:modified>
</cp:coreProperties>
</file>