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72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1" autoAdjust="0"/>
    <p:restoredTop sz="93716" autoAdjust="0"/>
  </p:normalViewPr>
  <p:slideViewPr>
    <p:cSldViewPr snapToGrid="0">
      <p:cViewPr varScale="1">
        <p:scale>
          <a:sx n="37" d="100"/>
          <a:sy n="37" d="100"/>
        </p:scale>
        <p:origin x="1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0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6.50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7.25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9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00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filter? Increases the speed of the transformation and testing.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68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55. What, how,</a:t>
            </a:r>
            <a:r>
              <a:rPr lang="en-AU" baseline="0" dirty="0" smtClean="0"/>
              <a:t> affect on entire pathways, need for regulation. Recently, an exciting finding…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1.20. Comprised</a:t>
            </a:r>
            <a:r>
              <a:rPr lang="en-AU" baseline="0" dirty="0" smtClean="0"/>
              <a:t> of.., </a:t>
            </a:r>
            <a:r>
              <a:rPr lang="en-AU" baseline="0" dirty="0" err="1" smtClean="0"/>
              <a:t>Extracllular</a:t>
            </a:r>
            <a:r>
              <a:rPr lang="en-AU" baseline="0" dirty="0" smtClean="0"/>
              <a:t> space rife with </a:t>
            </a:r>
            <a:r>
              <a:rPr lang="en-AU" baseline="0" dirty="0" err="1" smtClean="0"/>
              <a:t>RNase</a:t>
            </a:r>
            <a:r>
              <a:rPr lang="en-AU" baseline="0" dirty="0" smtClean="0"/>
              <a:t> activity.. This allows for the </a:t>
            </a:r>
            <a:r>
              <a:rPr lang="en-AU" baseline="0" dirty="0" err="1" smtClean="0"/>
              <a:t>mIRNAs</a:t>
            </a:r>
            <a:r>
              <a:rPr lang="en-AU" baseline="0" dirty="0" smtClean="0"/>
              <a:t> to </a:t>
            </a:r>
            <a:r>
              <a:rPr lang="en-AU" baseline="0" dirty="0" err="1" smtClean="0"/>
              <a:t>ove</a:t>
            </a:r>
            <a:r>
              <a:rPr lang="en-AU" baseline="0" dirty="0" smtClean="0"/>
              <a:t> between cells. Hereby detailing a novel </a:t>
            </a:r>
            <a:r>
              <a:rPr lang="en-AU" baseline="0" dirty="0" err="1" smtClean="0"/>
              <a:t>echanism</a:t>
            </a:r>
            <a:r>
              <a:rPr lang="en-AU" baseline="0" dirty="0" smtClean="0"/>
              <a:t> for communication.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2.15. Very little</a:t>
            </a:r>
            <a:r>
              <a:rPr lang="en-US" baseline="0" dirty="0" smtClean="0"/>
              <a:t> is known about miRNA export. Previously non-selective (define). Link to slide as selective. </a:t>
            </a:r>
            <a:r>
              <a:rPr lang="en-US" baseline="0" dirty="0" err="1" smtClean="0"/>
              <a:t>hnRNP</a:t>
            </a:r>
            <a:r>
              <a:rPr lang="en-US" baseline="0" dirty="0" smtClean="0"/>
              <a:t> subset of 30miRs. No known regulation, no known mechanisms for the other </a:t>
            </a:r>
            <a:r>
              <a:rPr lang="en-US" baseline="0" dirty="0" err="1" smtClean="0"/>
              <a:t>miRs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2.55. Lipid raft composition may be</a:t>
            </a:r>
            <a:r>
              <a:rPr lang="en-US" baseline="0" dirty="0" smtClean="0"/>
              <a:t> key.. Lipid rafts are.. Rafts enriched in.. Investigating the role of these lipid rafts through depletion..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3.55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77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4.25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21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5.30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03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6.05. 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27/03/2016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 Investigating the mechanism of selective microRNA export via extracellular vesicles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0704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Harley Robinson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Supervisor: A/Prof Michelle Hill</a:t>
            </a:r>
          </a:p>
          <a:p>
            <a:pPr algn="l"/>
            <a:r>
              <a:rPr lang="en-US" sz="2800" dirty="0" smtClean="0"/>
              <a:t>Co-supervisor: </a:t>
            </a:r>
            <a:r>
              <a:rPr lang="en-US" sz="2800" dirty="0" err="1" smtClean="0"/>
              <a:t>Dr</a:t>
            </a:r>
            <a:r>
              <a:rPr lang="en-US" sz="2800" dirty="0" smtClean="0"/>
              <a:t> Alex </a:t>
            </a:r>
            <a:r>
              <a:rPr lang="en-US" sz="2800" dirty="0" err="1" smtClean="0"/>
              <a:t>Cristino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68" y="311362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</a:t>
            </a:r>
            <a:r>
              <a:rPr lang="en-AU" sz="3600" b="1" dirty="0" smtClean="0">
                <a:solidFill>
                  <a:schemeClr val="bg1"/>
                </a:solidFill>
              </a:rPr>
              <a:t>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</a:t>
            </a:r>
            <a:r>
              <a:rPr lang="en-AU" sz="3600" b="1" dirty="0" smtClean="0">
                <a:solidFill>
                  <a:schemeClr val="bg1"/>
                </a:solidFill>
              </a:rPr>
              <a:t>inding </a:t>
            </a:r>
            <a:r>
              <a:rPr lang="en-AU" sz="3600" b="1" dirty="0">
                <a:solidFill>
                  <a:schemeClr val="bg1"/>
                </a:solidFill>
              </a:rPr>
              <a:t>P</a:t>
            </a:r>
            <a:r>
              <a:rPr lang="en-AU" sz="3600" b="1" dirty="0" smtClean="0">
                <a:solidFill>
                  <a:schemeClr val="bg1"/>
                </a:solidFill>
              </a:rPr>
              <a:t>roteins. 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91504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Method 2: Motif discovery. </a:t>
            </a: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Compare</a:t>
            </a:r>
            <a:r>
              <a:rPr lang="en-US" dirty="0" smtClean="0"/>
              <a:t> known RNA-binding motif of </a:t>
            </a:r>
            <a:r>
              <a:rPr lang="en-AU" dirty="0" smtClean="0"/>
              <a:t>candidate protein to miRNA.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44" y="2873059"/>
            <a:ext cx="2089631" cy="20542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3751" y="2873059"/>
            <a:ext cx="5738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dirty="0" smtClean="0"/>
              <a:t>Known binding miRNAs:</a:t>
            </a:r>
          </a:p>
          <a:p>
            <a:pPr lvl="0"/>
            <a:r>
              <a:rPr lang="en-US" altLang="en-US" sz="2000" dirty="0" smtClean="0"/>
              <a:t>miR-198; GGUCCAGAGG</a:t>
            </a:r>
            <a:r>
              <a:rPr lang="en-US" altLang="en-US" sz="2000" dirty="0" smtClean="0">
                <a:solidFill>
                  <a:srgbClr val="FF0000"/>
                </a:solidFill>
              </a:rPr>
              <a:t>GGAG</a:t>
            </a:r>
            <a:r>
              <a:rPr lang="en-US" altLang="en-US" sz="2000" dirty="0" smtClean="0"/>
              <a:t>AUAGGUUC</a:t>
            </a:r>
            <a:endParaRPr lang="en-AU" altLang="en-US" sz="2000" dirty="0" smtClean="0"/>
          </a:p>
          <a:p>
            <a:r>
              <a:rPr lang="en-US" altLang="en-US" sz="2000" dirty="0" smtClean="0"/>
              <a:t>miR-887; CUUG</a:t>
            </a:r>
            <a:r>
              <a:rPr lang="en-US" altLang="en-US" sz="2000" dirty="0" smtClean="0">
                <a:solidFill>
                  <a:srgbClr val="FF0000"/>
                </a:solidFill>
              </a:rPr>
              <a:t>GGAG</a:t>
            </a:r>
            <a:r>
              <a:rPr lang="en-US" altLang="en-US" sz="2000" dirty="0" smtClean="0"/>
              <a:t>CCCUGUUAGACUC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Non-binding miRNAs:</a:t>
            </a:r>
          </a:p>
          <a:p>
            <a:r>
              <a:rPr lang="en-US" altLang="en-US" sz="2000" dirty="0" smtClean="0"/>
              <a:t> miR-20b; CAAAGUGCUCAUAGUGCAGGUAG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93053" y="3958027"/>
            <a:ext cx="694266" cy="169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768" y="5508248"/>
            <a:ext cx="110884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Expected Results: </a:t>
            </a:r>
            <a:r>
              <a:rPr lang="en-US" sz="2400" dirty="0" smtClean="0"/>
              <a:t>Selectively exported miRNA should contain the candidate’s RNA-binding motif, where non-selective will not. 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378075"/>
            <a:ext cx="99441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Method 2: Co-localisation </a:t>
            </a:r>
            <a:r>
              <a:rPr lang="en-AU" dirty="0" smtClean="0"/>
              <a:t>by Immunofluorescence Confocal Microscopy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6836" y="3074801"/>
            <a:ext cx="36337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Cells transfected with biotinylated</a:t>
            </a:r>
            <a:r>
              <a:rPr lang="en-AU" sz="2800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Co-localized miRNA + protein will be observed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74"/>
          <a:stretch/>
        </p:blipFill>
        <p:spPr>
          <a:xfrm>
            <a:off x="509980" y="2709333"/>
            <a:ext cx="7619836" cy="34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8752"/>
            <a:ext cx="600286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Novel </a:t>
            </a:r>
            <a:r>
              <a:rPr lang="en-US" dirty="0" err="1" smtClean="0"/>
              <a:t>miRNA</a:t>
            </a:r>
            <a:r>
              <a:rPr lang="en-US" dirty="0" smtClean="0"/>
              <a:t> function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Irregularities in sorting can cause dysfunction in recipient cells.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MiRNAs exported within EVs have been linked to cancer metastasis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169"/>
          <a:stretch/>
        </p:blipFill>
        <p:spPr>
          <a:xfrm>
            <a:off x="7332131" y="2936755"/>
            <a:ext cx="4274908" cy="29953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483600" y="2258752"/>
            <a:ext cx="152400" cy="678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87366" y="1482724"/>
            <a:ext cx="2841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Increases proliferation of </a:t>
            </a:r>
          </a:p>
          <a:p>
            <a:r>
              <a:rPr lang="en-US" sz="2000" dirty="0" smtClean="0"/>
              <a:t>Osteoblast.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Acknowledgements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404636"/>
            <a:ext cx="10515600" cy="4351338"/>
          </a:xfrm>
        </p:spPr>
        <p:txBody>
          <a:bodyPr/>
          <a:lstStyle/>
          <a:p>
            <a:r>
              <a:rPr lang="en-US" dirty="0" smtClean="0"/>
              <a:t>Supervisor: A/Prof Michelle Hill</a:t>
            </a:r>
          </a:p>
          <a:p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US" dirty="0" smtClean="0"/>
          </a:p>
          <a:p>
            <a:r>
              <a:rPr lang="en-US" dirty="0" smtClean="0"/>
              <a:t>Hill Lab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94641" y="2011892"/>
            <a:ext cx="5682686" cy="4225340"/>
            <a:chOff x="4134057" y="1355957"/>
            <a:chExt cx="5682686" cy="4225340"/>
          </a:xfrm>
        </p:grpSpPr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6365" y="4213145"/>
              <a:ext cx="2101754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https://www.uq.edu.au/diamantina/staff-intranet/docs/comms/UQDIBrandColour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68231" y="1355957"/>
              <a:ext cx="4896544" cy="785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4057" y="2900480"/>
              <a:ext cx="5682686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631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DESeq2 </a:t>
            </a:r>
            <a:r>
              <a:rPr lang="en-US" dirty="0" err="1" smtClean="0">
                <a:solidFill>
                  <a:schemeClr val="bg1"/>
                </a:solidFill>
              </a:rPr>
              <a:t>EdgeR</a:t>
            </a:r>
            <a:r>
              <a:rPr lang="en-US" dirty="0" smtClean="0">
                <a:solidFill>
                  <a:schemeClr val="bg1"/>
                </a:solidFill>
              </a:rPr>
              <a:t> method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Differential expression method</a:t>
            </a:r>
            <a:r>
              <a:rPr lang="en-US" sz="2400" dirty="0" smtClean="0"/>
              <a:t>: Input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raw counts -&gt; Filter out low-no reads and normalize -&gt; </a:t>
            </a:r>
            <a:r>
              <a:rPr lang="en-US" sz="2400" dirty="0" smtClean="0"/>
              <a:t>Establis</a:t>
            </a:r>
            <a:r>
              <a:rPr lang="en-US" sz="2400" dirty="0" smtClean="0"/>
              <a:t>h design -&gt; </a:t>
            </a:r>
            <a:r>
              <a:rPr lang="en-US" sz="2400" dirty="0" smtClean="0"/>
              <a:t>Differential </a:t>
            </a:r>
            <a:r>
              <a:rPr lang="en-US" sz="2400" dirty="0" smtClean="0"/>
              <a:t>expression analysis (</a:t>
            </a:r>
            <a:r>
              <a:rPr lang="en-US" sz="2400" dirty="0" err="1" smtClean="0"/>
              <a:t>DESeq</a:t>
            </a:r>
            <a:r>
              <a:rPr lang="en-US" sz="2400" dirty="0" smtClean="0"/>
              <a:t>(list) function) -&gt; Returns log2fold </a:t>
            </a:r>
            <a:r>
              <a:rPr lang="en-US" sz="2400" dirty="0" smtClean="0"/>
              <a:t>change , </a:t>
            </a:r>
            <a:r>
              <a:rPr lang="en-US" sz="2400" dirty="0" smtClean="0"/>
              <a:t>p-values, and Adjusted p values. </a:t>
            </a:r>
          </a:p>
          <a:p>
            <a:pPr marL="0" indent="0">
              <a:buNone/>
            </a:pPr>
            <a:r>
              <a:rPr lang="en-US" sz="2400" b="1" dirty="0" smtClean="0"/>
              <a:t>Data </a:t>
            </a:r>
            <a:r>
              <a:rPr lang="en-US" sz="2400" b="1" dirty="0"/>
              <a:t>q</a:t>
            </a:r>
            <a:r>
              <a:rPr lang="en-US" sz="2400" b="1" dirty="0" smtClean="0"/>
              <a:t>uality assessment</a:t>
            </a:r>
            <a:r>
              <a:rPr lang="en-US" sz="2400" dirty="0" smtClean="0"/>
              <a:t>: MDS plot, </a:t>
            </a:r>
            <a:r>
              <a:rPr lang="en-US" sz="2400" dirty="0" err="1" smtClean="0"/>
              <a:t>dendrogram</a:t>
            </a:r>
            <a:r>
              <a:rPr lang="en-US" sz="2400" dirty="0" smtClean="0"/>
              <a:t>, PCA plot</a:t>
            </a:r>
          </a:p>
          <a:p>
            <a:pPr marL="0" indent="0">
              <a:buNone/>
            </a:pPr>
            <a:r>
              <a:rPr lang="en-US" sz="2400" b="1" dirty="0" smtClean="0"/>
              <a:t>Comparisons:</a:t>
            </a:r>
          </a:p>
          <a:p>
            <a:pPr marL="0" indent="0">
              <a:buNone/>
            </a:pPr>
            <a:r>
              <a:rPr lang="en-US" sz="2400" dirty="0" smtClean="0"/>
              <a:t>-  PC3 EV vs PC3 Cavin-1 EV = FC of miRNAs differentially exported due to lipid raft change. </a:t>
            </a:r>
          </a:p>
          <a:p>
            <a:pPr>
              <a:buFontTx/>
              <a:buChar char="-"/>
            </a:pPr>
            <a:r>
              <a:rPr lang="en-US" sz="2400" dirty="0" smtClean="0"/>
              <a:t>PC3 cell </a:t>
            </a:r>
            <a:r>
              <a:rPr lang="en-US" sz="2400" dirty="0" err="1" smtClean="0"/>
              <a:t>miRs</a:t>
            </a:r>
            <a:r>
              <a:rPr lang="en-US" sz="2400" dirty="0" smtClean="0"/>
              <a:t> vs PC3 Cavin-1 </a:t>
            </a:r>
            <a:r>
              <a:rPr lang="en-US" sz="2400" dirty="0" err="1" smtClean="0"/>
              <a:t>miRs</a:t>
            </a:r>
            <a:r>
              <a:rPr lang="en-US" sz="2400" dirty="0" smtClean="0"/>
              <a:t> = FC of miRNAs differentially expressed due to cavin-1 introduction</a:t>
            </a:r>
          </a:p>
          <a:p>
            <a:pPr marL="0" indent="0">
              <a:buNone/>
            </a:pPr>
            <a:r>
              <a:rPr lang="en-US" sz="2400" b="1" dirty="0" smtClean="0"/>
              <a:t>Selectively exported </a:t>
            </a:r>
            <a:r>
              <a:rPr lang="en-US" sz="2400" b="1" dirty="0" err="1" smtClean="0"/>
              <a:t>miRs</a:t>
            </a:r>
            <a:r>
              <a:rPr lang="en-US" sz="2400" b="1" dirty="0" smtClean="0"/>
              <a:t>: </a:t>
            </a:r>
            <a:r>
              <a:rPr lang="en-US" sz="2400" dirty="0" smtClean="0"/>
              <a:t>Compare FC(cell) / FC (</a:t>
            </a:r>
            <a:r>
              <a:rPr lang="en-US" sz="2400" dirty="0" err="1" smtClean="0"/>
              <a:t>exo</a:t>
            </a:r>
            <a:r>
              <a:rPr lang="en-US" sz="2400" dirty="0" smtClean="0"/>
              <a:t>). If ~ 1, then non-selective. Else: Selective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13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Motif Scan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987295"/>
              </p:ext>
            </p:extLst>
          </p:nvPr>
        </p:nvGraphicFramePr>
        <p:xfrm>
          <a:off x="984504" y="1976115"/>
          <a:ext cx="366479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619"/>
                <a:gridCol w="836762"/>
                <a:gridCol w="629728"/>
                <a:gridCol w="698740"/>
                <a:gridCol w="11559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0.495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83" y="3909494"/>
            <a:ext cx="2089631" cy="2054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2442040"/>
            <a:ext cx="6228538" cy="33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76" y="1959562"/>
            <a:ext cx="659761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Important regulatory function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Binding to target mRNA decreases protein function by RISC inhibition and degradation </a:t>
            </a:r>
            <a:r>
              <a:rPr lang="en-US" dirty="0" smtClean="0"/>
              <a:t>(Gregory </a:t>
            </a:r>
            <a:r>
              <a:rPr lang="en-US" i="1" dirty="0" smtClean="0"/>
              <a:t>et al. </a:t>
            </a:r>
            <a:r>
              <a:rPr lang="en-US" dirty="0" smtClean="0"/>
              <a:t>2005)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Export of microRNAs (</a:t>
            </a:r>
            <a:r>
              <a:rPr lang="en-US" sz="2800" dirty="0" err="1" smtClean="0"/>
              <a:t>miRs</a:t>
            </a:r>
            <a:r>
              <a:rPr lang="en-US" sz="2800" dirty="0" smtClean="0"/>
              <a:t>, miRNAs) regulates pathways in the recipient cells </a:t>
            </a:r>
            <a:r>
              <a:rPr lang="en-US" dirty="0" smtClean="0"/>
              <a:t>(</a:t>
            </a:r>
            <a:r>
              <a:rPr lang="en-US" dirty="0" err="1" smtClean="0"/>
              <a:t>Hannafon</a:t>
            </a:r>
            <a:r>
              <a:rPr lang="en-US" dirty="0" smtClean="0"/>
              <a:t> &amp; Ding 2013)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1189" y="1266535"/>
            <a:ext cx="3805881" cy="51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42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372" y="2099833"/>
            <a:ext cx="6631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Comprised of </a:t>
            </a:r>
            <a:r>
              <a:rPr lang="en-US" dirty="0" err="1"/>
              <a:t>m</a:t>
            </a:r>
            <a:r>
              <a:rPr lang="en-US" dirty="0" err="1" smtClean="0"/>
              <a:t>icrovesicles</a:t>
            </a:r>
            <a:r>
              <a:rPr lang="en-US" dirty="0" smtClean="0"/>
              <a:t> and exosomes.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Increased stability of contents compared to unbound secretion into extracellular serum </a:t>
            </a:r>
            <a:r>
              <a:rPr lang="en-US" sz="1800" dirty="0" smtClean="0"/>
              <a:t>(</a:t>
            </a:r>
            <a:r>
              <a:rPr lang="en-US" sz="1800" dirty="0" err="1" smtClean="0"/>
              <a:t>Mulcahy</a:t>
            </a:r>
            <a:r>
              <a:rPr lang="en-US" sz="1800" dirty="0" smtClean="0"/>
              <a:t> </a:t>
            </a:r>
            <a:r>
              <a:rPr lang="en-US" sz="1800" i="1" dirty="0" smtClean="0"/>
              <a:t>et al</a:t>
            </a:r>
            <a:r>
              <a:rPr lang="en-US" sz="1800" dirty="0" smtClean="0"/>
              <a:t> 2014)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40" b="3668"/>
          <a:stretch/>
        </p:blipFill>
        <p:spPr>
          <a:xfrm>
            <a:off x="653142" y="1540354"/>
            <a:ext cx="4038337" cy="49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Sorting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40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>
              <a:lnSpc>
                <a:spcPct val="100000"/>
              </a:lnSpc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miRNAs exported can change disproportionally to the cellular content </a:t>
            </a:r>
            <a:r>
              <a:rPr lang="en-US" sz="1700" dirty="0" smtClean="0"/>
              <a:t>(</a:t>
            </a:r>
            <a:r>
              <a:rPr lang="en-US" sz="1700" dirty="0" err="1"/>
              <a:t>Collino</a:t>
            </a:r>
            <a:r>
              <a:rPr lang="en-US" sz="1700" dirty="0"/>
              <a:t> et al. 2010; </a:t>
            </a:r>
            <a:r>
              <a:rPr lang="en-US" sz="1700" dirty="0" err="1"/>
              <a:t>Inder</a:t>
            </a:r>
            <a:r>
              <a:rPr lang="en-US" sz="1700" dirty="0"/>
              <a:t> et al. </a:t>
            </a:r>
            <a:r>
              <a:rPr lang="en-US" sz="1700" dirty="0" smtClean="0"/>
              <a:t>2014; 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</a:t>
            </a:r>
            <a:r>
              <a:rPr lang="en-AU" sz="1700" dirty="0" smtClean="0"/>
              <a:t>2013</a:t>
            </a:r>
            <a:r>
              <a:rPr lang="en-US" sz="17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Mechanism of export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85" y="2048136"/>
            <a:ext cx="37433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793"/>
            <a:ext cx="10515600" cy="4351338"/>
          </a:xfrm>
        </p:spPr>
        <p:txBody>
          <a:bodyPr/>
          <a:lstStyle/>
          <a:p>
            <a:r>
              <a:rPr lang="en-US" dirty="0" smtClean="0"/>
              <a:t>Sorting may be impacted by lipid raft composition.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17"/>
          <a:stretch/>
        </p:blipFill>
        <p:spPr>
          <a:xfrm>
            <a:off x="691896" y="3000119"/>
            <a:ext cx="4309746" cy="2975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7946" y="3055840"/>
            <a:ext cx="6570134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EVs </a:t>
            </a:r>
            <a:r>
              <a:rPr lang="en-US" sz="2800" dirty="0"/>
              <a:t>contain cholesterol, sphingolipid and ceramide enriched </a:t>
            </a:r>
            <a:r>
              <a:rPr lang="en-US" sz="2800" dirty="0" err="1"/>
              <a:t>microdomains</a:t>
            </a:r>
            <a:r>
              <a:rPr lang="en-US" sz="2800" dirty="0"/>
              <a:t>. </a:t>
            </a:r>
            <a:r>
              <a:rPr lang="en-US" sz="1700" dirty="0"/>
              <a:t>(</a:t>
            </a:r>
            <a:r>
              <a:rPr lang="en-AU" sz="1700" dirty="0" err="1"/>
              <a:t>Cocucci</a:t>
            </a:r>
            <a:r>
              <a:rPr lang="en-AU" sz="1700" i="1" dirty="0"/>
              <a:t> et al.</a:t>
            </a:r>
            <a:r>
              <a:rPr lang="en-AU" sz="1700" dirty="0"/>
              <a:t> 2015</a:t>
            </a:r>
            <a:r>
              <a:rPr lang="en-US" sz="17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Depletion of cholesterol, ceramide and sphingolipid modified EV protein content. </a:t>
            </a:r>
            <a:r>
              <a:rPr lang="en-US" sz="2000" dirty="0" smtClean="0"/>
              <a:t>(</a:t>
            </a:r>
            <a:r>
              <a:rPr lang="en-US" sz="2000" dirty="0" err="1" smtClean="0"/>
              <a:t>Leyt</a:t>
            </a:r>
            <a:r>
              <a:rPr lang="en-US" sz="2000" dirty="0" smtClean="0"/>
              <a:t> </a:t>
            </a:r>
            <a:r>
              <a:rPr lang="en-US" sz="2000" i="1" dirty="0" smtClean="0"/>
              <a:t>et al </a:t>
            </a:r>
            <a:r>
              <a:rPr lang="en-US" sz="2000" dirty="0" smtClean="0"/>
              <a:t>2007; </a:t>
            </a:r>
            <a:r>
              <a:rPr lang="en-US" sz="2000" dirty="0" err="1" smtClean="0"/>
              <a:t>Trajkovic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 2008; </a:t>
            </a:r>
            <a:r>
              <a:rPr lang="en-US" sz="2000" dirty="0" err="1" smtClean="0"/>
              <a:t>Phuyal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 2014)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66210" y="3105198"/>
            <a:ext cx="3432345" cy="3036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139010" y="3718152"/>
            <a:ext cx="3828620" cy="2121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54685" y="3557549"/>
            <a:ext cx="3548180" cy="2438611"/>
          </a:xfrm>
          <a:prstGeom prst="rect">
            <a:avLst/>
          </a:prstGeom>
          <a:blipFill dpi="0" rotWithShape="1">
            <a:blip r:embed="rId6">
              <a:alphaModFix amt="13000"/>
            </a:blip>
            <a:srcRect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Experimental Model: Cavin-1 in PC3 Cells.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6605"/>
            <a:ext cx="10515600" cy="4582275"/>
          </a:xfrm>
        </p:spPr>
        <p:txBody>
          <a:bodyPr>
            <a:normAutofit/>
          </a:bodyPr>
          <a:lstStyle/>
          <a:p>
            <a:r>
              <a:rPr lang="en-AU" sz="2400" dirty="0"/>
              <a:t>PC3 cells: </a:t>
            </a:r>
            <a:r>
              <a:rPr lang="en-AU" sz="2400" dirty="0" smtClean="0"/>
              <a:t>Aggressive prostate cancer cell line</a:t>
            </a:r>
            <a:endParaRPr lang="en-AU" sz="2400" dirty="0"/>
          </a:p>
          <a:p>
            <a:r>
              <a:rPr lang="en-AU" sz="2400" dirty="0" smtClean="0"/>
              <a:t>Introduction </a:t>
            </a:r>
            <a:r>
              <a:rPr lang="en-AU" sz="2400" dirty="0"/>
              <a:t>of Cavin-1 results in </a:t>
            </a:r>
            <a:r>
              <a:rPr lang="en-AU" sz="2400" dirty="0" smtClean="0"/>
              <a:t>reduced oncogenic behaviour, modulated cholesterol </a:t>
            </a:r>
            <a:r>
              <a:rPr lang="en-AU" sz="2400" dirty="0"/>
              <a:t>re-distribution, </a:t>
            </a:r>
            <a:r>
              <a:rPr lang="en-AU" sz="2400" dirty="0" smtClean="0"/>
              <a:t>protein </a:t>
            </a:r>
            <a:r>
              <a:rPr lang="en-AU" sz="2400" dirty="0"/>
              <a:t>content and </a:t>
            </a:r>
            <a:r>
              <a:rPr lang="en-AU" sz="2400" dirty="0" smtClean="0"/>
              <a:t>EV </a:t>
            </a:r>
            <a:r>
              <a:rPr lang="en-AU" sz="2400" dirty="0" err="1" smtClean="0"/>
              <a:t>miRNA</a:t>
            </a:r>
            <a:r>
              <a:rPr lang="en-AU" sz="2400" dirty="0" smtClean="0"/>
              <a:t> content</a:t>
            </a:r>
            <a:r>
              <a:rPr lang="en-AU" sz="2400" dirty="0"/>
              <a:t>. </a:t>
            </a:r>
            <a:endParaRPr lang="en-A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513290" y="6423424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2014)</a:t>
            </a:r>
            <a:endParaRPr lang="en-A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65" y="3557549"/>
            <a:ext cx="3549690" cy="2434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20" y="3103757"/>
            <a:ext cx="3430602" cy="3037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64" y="3718152"/>
            <a:ext cx="3825113" cy="21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Hypothesis</a:t>
            </a:r>
            <a:r>
              <a:rPr lang="en-AU" sz="2400" dirty="0" smtClean="0"/>
              <a:t>: </a:t>
            </a:r>
          </a:p>
          <a:p>
            <a:pPr marL="0" indent="0">
              <a:buNone/>
            </a:pPr>
            <a:r>
              <a:rPr lang="en-AU" sz="2400" dirty="0" smtClean="0"/>
              <a:t>Extracellular vesicle miRNA content is mediated by RNA-binding proteins modulated by lipid raft composition.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b="1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</a:t>
            </a:r>
            <a:r>
              <a:rPr lang="en-AU" sz="2400" dirty="0"/>
              <a:t>selectively </a:t>
            </a:r>
            <a:r>
              <a:rPr lang="en-AU" sz="2400" dirty="0" smtClean="0"/>
              <a:t>exported </a:t>
            </a:r>
            <a:r>
              <a:rPr lang="en-AU" sz="2400" dirty="0" err="1" smtClean="0"/>
              <a:t>miRNAs</a:t>
            </a:r>
            <a:r>
              <a:rPr lang="en-AU" sz="2400" dirty="0" smtClean="0"/>
              <a:t> 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</a:t>
            </a:r>
            <a:r>
              <a:rPr lang="en-AU" sz="2400" dirty="0"/>
              <a:t>e</a:t>
            </a:r>
            <a:r>
              <a:rPr lang="en-AU" sz="2400" dirty="0" smtClean="0"/>
              <a:t>xtracellular vesicles.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miRNA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40" y="1554692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Method 1: Bioinformatics</a:t>
            </a:r>
          </a:p>
          <a:p>
            <a:pPr>
              <a:lnSpc>
                <a:spcPct val="100000"/>
              </a:lnSpc>
            </a:pPr>
            <a:r>
              <a:rPr lang="en-AU" sz="2400" dirty="0" err="1" smtClean="0"/>
              <a:t>miRNA-seq</a:t>
            </a:r>
            <a:r>
              <a:rPr lang="en-AU" sz="2400" dirty="0" smtClean="0"/>
              <a:t> </a:t>
            </a:r>
            <a:r>
              <a:rPr lang="en-AU" sz="2400" dirty="0" smtClean="0"/>
              <a:t>data compiled: </a:t>
            </a:r>
            <a:r>
              <a:rPr lang="en-AU" sz="2400" dirty="0"/>
              <a:t>EVs and cell </a:t>
            </a:r>
            <a:r>
              <a:rPr lang="en-AU" sz="2400" dirty="0" smtClean="0"/>
              <a:t>from </a:t>
            </a:r>
            <a:r>
              <a:rPr lang="en-AU" sz="2400" b="1" dirty="0" smtClean="0"/>
              <a:t>P</a:t>
            </a:r>
            <a:r>
              <a:rPr lang="en-AU" sz="2400" b="1" dirty="0" smtClean="0"/>
              <a:t>C3-GFP</a:t>
            </a:r>
            <a:r>
              <a:rPr lang="en-AU" sz="2400" dirty="0" smtClean="0"/>
              <a:t> </a:t>
            </a:r>
            <a:r>
              <a:rPr lang="en-AU" sz="2400" dirty="0" smtClean="0"/>
              <a:t>and </a:t>
            </a:r>
            <a:r>
              <a:rPr lang="en-AU" sz="2400" b="1" dirty="0" smtClean="0"/>
              <a:t>PC3</a:t>
            </a:r>
            <a:r>
              <a:rPr lang="en-AU" sz="2400" dirty="0"/>
              <a:t>-</a:t>
            </a:r>
            <a:r>
              <a:rPr lang="en-AU" sz="2400" b="1" dirty="0" smtClean="0"/>
              <a:t>GFP::Cavin1 </a:t>
            </a:r>
            <a:r>
              <a:rPr lang="en-AU" sz="2400" dirty="0" smtClean="0"/>
              <a:t>cells</a:t>
            </a:r>
            <a:r>
              <a:rPr lang="en-AU" sz="2400" dirty="0"/>
              <a:t>.</a:t>
            </a:r>
            <a:endParaRPr lang="en-AU" sz="2400" dirty="0" smtClean="0"/>
          </a:p>
          <a:p>
            <a:pPr>
              <a:lnSpc>
                <a:spcPct val="100000"/>
              </a:lnSpc>
            </a:pPr>
            <a:r>
              <a:rPr lang="en-AU" sz="2400" dirty="0" smtClean="0"/>
              <a:t>DEseq2 and </a:t>
            </a:r>
            <a:r>
              <a:rPr lang="en-AU" sz="2400" dirty="0" err="1" smtClean="0"/>
              <a:t>egdeR</a:t>
            </a:r>
            <a:r>
              <a:rPr lang="en-AU" sz="2400" dirty="0" smtClean="0"/>
              <a:t> find differences in miRNA levels between cell lines</a:t>
            </a:r>
            <a:endParaRPr lang="en-AU" sz="2400" dirty="0"/>
          </a:p>
          <a:p>
            <a:pPr>
              <a:lnSpc>
                <a:spcPct val="100000"/>
              </a:lnSpc>
            </a:pPr>
            <a:r>
              <a:rPr lang="en-AU" sz="2400" dirty="0" smtClean="0"/>
              <a:t>Compare between cell and EV to find selectively exported miRNAs.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Method 2: RT-qPCR</a:t>
            </a:r>
            <a:endParaRPr lang="en-AU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06" y="4592941"/>
            <a:ext cx="9507185" cy="15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</a:t>
            </a:r>
            <a:r>
              <a:rPr lang="en-AU" sz="4000" b="1" dirty="0">
                <a:solidFill>
                  <a:schemeClr val="bg1"/>
                </a:solidFill>
              </a:rPr>
              <a:t>P</a:t>
            </a:r>
            <a:r>
              <a:rPr lang="en-AU" sz="4000" b="1" dirty="0" smtClean="0">
                <a:solidFill>
                  <a:schemeClr val="bg1"/>
                </a:solidFill>
              </a:rPr>
              <a:t>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b="1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600" dirty="0" smtClean="0"/>
              <a:t>Proteomics collected for the lipid </a:t>
            </a:r>
            <a:r>
              <a:rPr lang="en-AU" sz="2600" dirty="0" smtClean="0"/>
              <a:t>raft and </a:t>
            </a:r>
            <a:r>
              <a:rPr lang="en-AU" sz="2600" dirty="0" smtClean="0"/>
              <a:t>EVs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Identify proteins modified in EV </a:t>
            </a:r>
            <a:r>
              <a:rPr lang="en-US" sz="2600" b="1" dirty="0" smtClean="0"/>
              <a:t>and</a:t>
            </a:r>
            <a:r>
              <a:rPr lang="en-US" sz="2600" dirty="0" smtClean="0"/>
              <a:t> lipid raft fraction between cell lines</a:t>
            </a:r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Gene Ontology analysis determines RNA-binding ability. </a:t>
            </a:r>
            <a:endParaRPr lang="en-AU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22" y="1633538"/>
            <a:ext cx="4886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11068</TotalTime>
  <Words>822</Words>
  <Application>Microsoft Office PowerPoint</Application>
  <PresentationFormat>Widescreen</PresentationFormat>
  <Paragraphs>147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Investigating the mechanism of selective microRNA export via extracellular vesicles </vt:lpstr>
      <vt:lpstr> microRNAs</vt:lpstr>
      <vt:lpstr>Extracellular Vesicles</vt:lpstr>
      <vt:lpstr>Current miRNA Cargo Sorting Mechanisms.</vt:lpstr>
      <vt:lpstr>Lipid Rafts Effecting Cargo Sorting</vt:lpstr>
      <vt:lpstr>Experimental Model: Cavin-1 in PC3 Cells. </vt:lpstr>
      <vt:lpstr>Hypotheses and Aims:</vt:lpstr>
      <vt:lpstr>Aim 1: Analysis of miRNA Export</vt:lpstr>
      <vt:lpstr>Aim 2: Identify Candidate miR Binding Proteins.</vt:lpstr>
      <vt:lpstr>Aim 2: Identify Candidate miR Binding Proteins. </vt:lpstr>
      <vt:lpstr>Aim 3: Verification of miR Candidate. </vt:lpstr>
      <vt:lpstr>Aim 3: Verification of miR Candidate. </vt:lpstr>
      <vt:lpstr>Significance</vt:lpstr>
      <vt:lpstr>Acknowledgements </vt:lpstr>
      <vt:lpstr>DESeq2 EdgeR method</vt:lpstr>
      <vt:lpstr>Motif Scan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Microsoft account</cp:lastModifiedBy>
  <cp:revision>199</cp:revision>
  <dcterms:created xsi:type="dcterms:W3CDTF">2016-03-07T05:42:49Z</dcterms:created>
  <dcterms:modified xsi:type="dcterms:W3CDTF">2016-03-27T08:06:05Z</dcterms:modified>
</cp:coreProperties>
</file>